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794500" cy="9931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5A21"/>
    <a:srgbClr val="00AF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44" d="100"/>
          <a:sy n="44" d="100"/>
        </p:scale>
        <p:origin x="2196" y="1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887C6AF-5F1F-45AB-9E7A-FE90B118EC2A}" type="datetimeFigureOut">
              <a:rPr lang="en-GB" smtClean="0"/>
              <a:t>12/10/2023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5BF4AF-9B79-4FDB-B7CD-5325EFE7C220}" type="slidenum">
              <a:rPr lang="en-GB" smtClean="0"/>
              <a:t>‹#›</a:t>
            </a:fld>
            <a:endParaRPr lang="en-GB"/>
          </a:p>
        </p:txBody>
      </p:sp>
    </p:spTree>
    <p:extLst>
      <p:ext uri="{BB962C8B-B14F-4D97-AF65-F5344CB8AC3E}">
        <p14:creationId xmlns:p14="http://schemas.microsoft.com/office/powerpoint/2010/main" val="498692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87C6AF-5F1F-45AB-9E7A-FE90B118EC2A}" type="datetimeFigureOut">
              <a:rPr lang="en-GB" smtClean="0"/>
              <a:t>12/10/2023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5BF4AF-9B79-4FDB-B7CD-5325EFE7C220}" type="slidenum">
              <a:rPr lang="en-GB" smtClean="0"/>
              <a:t>‹#›</a:t>
            </a:fld>
            <a:endParaRPr lang="en-GB"/>
          </a:p>
        </p:txBody>
      </p:sp>
    </p:spTree>
    <p:extLst>
      <p:ext uri="{BB962C8B-B14F-4D97-AF65-F5344CB8AC3E}">
        <p14:creationId xmlns:p14="http://schemas.microsoft.com/office/powerpoint/2010/main" val="344914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87C6AF-5F1F-45AB-9E7A-FE90B118EC2A}" type="datetimeFigureOut">
              <a:rPr lang="en-GB" smtClean="0"/>
              <a:t>12/10/2023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5BF4AF-9B79-4FDB-B7CD-5325EFE7C220}" type="slidenum">
              <a:rPr lang="en-GB" smtClean="0"/>
              <a:t>‹#›</a:t>
            </a:fld>
            <a:endParaRPr lang="en-GB"/>
          </a:p>
        </p:txBody>
      </p:sp>
    </p:spTree>
    <p:extLst>
      <p:ext uri="{BB962C8B-B14F-4D97-AF65-F5344CB8AC3E}">
        <p14:creationId xmlns:p14="http://schemas.microsoft.com/office/powerpoint/2010/main" val="1659415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87C6AF-5F1F-45AB-9E7A-FE90B118EC2A}" type="datetimeFigureOut">
              <a:rPr lang="en-GB" smtClean="0"/>
              <a:t>12/10/2023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5BF4AF-9B79-4FDB-B7CD-5325EFE7C220}" type="slidenum">
              <a:rPr lang="en-GB" smtClean="0"/>
              <a:t>‹#›</a:t>
            </a:fld>
            <a:endParaRPr lang="en-GB"/>
          </a:p>
        </p:txBody>
      </p:sp>
    </p:spTree>
    <p:extLst>
      <p:ext uri="{BB962C8B-B14F-4D97-AF65-F5344CB8AC3E}">
        <p14:creationId xmlns:p14="http://schemas.microsoft.com/office/powerpoint/2010/main" val="2723944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87C6AF-5F1F-45AB-9E7A-FE90B118EC2A}" type="datetimeFigureOut">
              <a:rPr lang="en-GB" smtClean="0"/>
              <a:t>12/10/2023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5BF4AF-9B79-4FDB-B7CD-5325EFE7C220}" type="slidenum">
              <a:rPr lang="en-GB" smtClean="0"/>
              <a:t>‹#›</a:t>
            </a:fld>
            <a:endParaRPr lang="en-GB"/>
          </a:p>
        </p:txBody>
      </p:sp>
    </p:spTree>
    <p:extLst>
      <p:ext uri="{BB962C8B-B14F-4D97-AF65-F5344CB8AC3E}">
        <p14:creationId xmlns:p14="http://schemas.microsoft.com/office/powerpoint/2010/main" val="745306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887C6AF-5F1F-45AB-9E7A-FE90B118EC2A}" type="datetimeFigureOut">
              <a:rPr lang="en-GB" smtClean="0"/>
              <a:t>12/10/2023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5BF4AF-9B79-4FDB-B7CD-5325EFE7C220}" type="slidenum">
              <a:rPr lang="en-GB" smtClean="0"/>
              <a:t>‹#›</a:t>
            </a:fld>
            <a:endParaRPr lang="en-GB"/>
          </a:p>
        </p:txBody>
      </p:sp>
    </p:spTree>
    <p:extLst>
      <p:ext uri="{BB962C8B-B14F-4D97-AF65-F5344CB8AC3E}">
        <p14:creationId xmlns:p14="http://schemas.microsoft.com/office/powerpoint/2010/main" val="635393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887C6AF-5F1F-45AB-9E7A-FE90B118EC2A}" type="datetimeFigureOut">
              <a:rPr lang="en-GB" smtClean="0"/>
              <a:t>12/10/2023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15BF4AF-9B79-4FDB-B7CD-5325EFE7C220}" type="slidenum">
              <a:rPr lang="en-GB" smtClean="0"/>
              <a:t>‹#›</a:t>
            </a:fld>
            <a:endParaRPr lang="en-GB"/>
          </a:p>
        </p:txBody>
      </p:sp>
    </p:spTree>
    <p:extLst>
      <p:ext uri="{BB962C8B-B14F-4D97-AF65-F5344CB8AC3E}">
        <p14:creationId xmlns:p14="http://schemas.microsoft.com/office/powerpoint/2010/main" val="496278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887C6AF-5F1F-45AB-9E7A-FE90B118EC2A}" type="datetimeFigureOut">
              <a:rPr lang="en-GB" smtClean="0"/>
              <a:t>12/10/2023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15BF4AF-9B79-4FDB-B7CD-5325EFE7C220}" type="slidenum">
              <a:rPr lang="en-GB" smtClean="0"/>
              <a:t>‹#›</a:t>
            </a:fld>
            <a:endParaRPr lang="en-GB"/>
          </a:p>
        </p:txBody>
      </p:sp>
    </p:spTree>
    <p:extLst>
      <p:ext uri="{BB962C8B-B14F-4D97-AF65-F5344CB8AC3E}">
        <p14:creationId xmlns:p14="http://schemas.microsoft.com/office/powerpoint/2010/main" val="201369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87C6AF-5F1F-45AB-9E7A-FE90B118EC2A}" type="datetimeFigureOut">
              <a:rPr lang="en-GB" smtClean="0"/>
              <a:t>12/10/2023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15BF4AF-9B79-4FDB-B7CD-5325EFE7C220}" type="slidenum">
              <a:rPr lang="en-GB" smtClean="0"/>
              <a:t>‹#›</a:t>
            </a:fld>
            <a:endParaRPr lang="en-GB"/>
          </a:p>
        </p:txBody>
      </p:sp>
    </p:spTree>
    <p:extLst>
      <p:ext uri="{BB962C8B-B14F-4D97-AF65-F5344CB8AC3E}">
        <p14:creationId xmlns:p14="http://schemas.microsoft.com/office/powerpoint/2010/main" val="2391685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887C6AF-5F1F-45AB-9E7A-FE90B118EC2A}" type="datetimeFigureOut">
              <a:rPr lang="en-GB" smtClean="0"/>
              <a:t>12/10/2023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5BF4AF-9B79-4FDB-B7CD-5325EFE7C220}" type="slidenum">
              <a:rPr lang="en-GB" smtClean="0"/>
              <a:t>‹#›</a:t>
            </a:fld>
            <a:endParaRPr lang="en-GB"/>
          </a:p>
        </p:txBody>
      </p:sp>
    </p:spTree>
    <p:extLst>
      <p:ext uri="{BB962C8B-B14F-4D97-AF65-F5344CB8AC3E}">
        <p14:creationId xmlns:p14="http://schemas.microsoft.com/office/powerpoint/2010/main" val="1438428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887C6AF-5F1F-45AB-9E7A-FE90B118EC2A}" type="datetimeFigureOut">
              <a:rPr lang="en-GB" smtClean="0"/>
              <a:t>12/10/2023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5BF4AF-9B79-4FDB-B7CD-5325EFE7C220}" type="slidenum">
              <a:rPr lang="en-GB" smtClean="0"/>
              <a:t>‹#›</a:t>
            </a:fld>
            <a:endParaRPr lang="en-GB"/>
          </a:p>
        </p:txBody>
      </p:sp>
    </p:spTree>
    <p:extLst>
      <p:ext uri="{BB962C8B-B14F-4D97-AF65-F5344CB8AC3E}">
        <p14:creationId xmlns:p14="http://schemas.microsoft.com/office/powerpoint/2010/main" val="3188509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887C6AF-5F1F-45AB-9E7A-FE90B118EC2A}" type="datetimeFigureOut">
              <a:rPr lang="en-GB" smtClean="0"/>
              <a:t>12/10/2023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15BF4AF-9B79-4FDB-B7CD-5325EFE7C220}" type="slidenum">
              <a:rPr lang="en-GB" smtClean="0"/>
              <a:t>‹#›</a:t>
            </a:fld>
            <a:endParaRPr lang="en-GB"/>
          </a:p>
        </p:txBody>
      </p:sp>
    </p:spTree>
    <p:extLst>
      <p:ext uri="{BB962C8B-B14F-4D97-AF65-F5344CB8AC3E}">
        <p14:creationId xmlns:p14="http://schemas.microsoft.com/office/powerpoint/2010/main" val="8569749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dataprotection@environment-agency.gov.uk" TargetMode="External"/><Relationship Id="rId2" Type="http://schemas.openxmlformats.org/officeDocument/2006/relationships/hyperlink" Target="mailto:gooseumreservoir@environment-agency.gov.uk"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Single Corner Rounded 3">
            <a:extLst>
              <a:ext uri="{FF2B5EF4-FFF2-40B4-BE49-F238E27FC236}">
                <a16:creationId xmlns:a16="http://schemas.microsoft.com/office/drawing/2014/main" id="{78AEE412-B45E-AA3D-B5D6-15B995D27306}"/>
              </a:ext>
            </a:extLst>
          </p:cNvPr>
          <p:cNvSpPr/>
          <p:nvPr/>
        </p:nvSpPr>
        <p:spPr>
          <a:xfrm>
            <a:off x="-1" y="272144"/>
            <a:ext cx="3635830" cy="631371"/>
          </a:xfrm>
          <a:prstGeom prst="round1Rect">
            <a:avLst/>
          </a:prstGeom>
          <a:solidFill>
            <a:srgbClr val="00AF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latin typeface="Arial" panose="020B0604020202020204" pitchFamily="34" charset="0"/>
                <a:cs typeface="Arial" panose="020B0604020202020204" pitchFamily="34" charset="0"/>
              </a:rPr>
              <a:t>FEEDBACK FORM</a:t>
            </a:r>
          </a:p>
        </p:txBody>
      </p:sp>
      <p:pic>
        <p:nvPicPr>
          <p:cNvPr id="6" name="Picture 5" descr="A green and white logo&#10;&#10;Description automatically generated">
            <a:extLst>
              <a:ext uri="{FF2B5EF4-FFF2-40B4-BE49-F238E27FC236}">
                <a16:creationId xmlns:a16="http://schemas.microsoft.com/office/drawing/2014/main" id="{49202268-9C74-527F-49D2-60FDE481CD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76800" y="250373"/>
            <a:ext cx="1741714" cy="710722"/>
          </a:xfrm>
          <a:prstGeom prst="rect">
            <a:avLst/>
          </a:prstGeom>
        </p:spPr>
      </p:pic>
      <p:sp>
        <p:nvSpPr>
          <p:cNvPr id="7" name="TextBox 6">
            <a:extLst>
              <a:ext uri="{FF2B5EF4-FFF2-40B4-BE49-F238E27FC236}">
                <a16:creationId xmlns:a16="http://schemas.microsoft.com/office/drawing/2014/main" id="{35F56F79-A97B-419F-1DCA-343320DD6B6A}"/>
              </a:ext>
            </a:extLst>
          </p:cNvPr>
          <p:cNvSpPr txBox="1"/>
          <p:nvPr/>
        </p:nvSpPr>
        <p:spPr>
          <a:xfrm>
            <a:off x="195943" y="1175657"/>
            <a:ext cx="6313714" cy="646331"/>
          </a:xfrm>
          <a:prstGeom prst="rect">
            <a:avLst/>
          </a:prstGeom>
          <a:noFill/>
        </p:spPr>
        <p:txBody>
          <a:bodyPr wrap="square" rtlCol="0">
            <a:spAutoFit/>
          </a:bodyPr>
          <a:lstStyle/>
          <a:p>
            <a:r>
              <a:rPr lang="en-GB" sz="2000" b="1" dirty="0" err="1">
                <a:latin typeface="Arial" panose="020B0604020202020204" pitchFamily="34" charset="0"/>
                <a:cs typeface="Arial" panose="020B0604020202020204" pitchFamily="34" charset="0"/>
              </a:rPr>
              <a:t>Gooseum</a:t>
            </a:r>
            <a:r>
              <a:rPr lang="en-GB" sz="2000" b="1" dirty="0">
                <a:latin typeface="Arial" panose="020B0604020202020204" pitchFamily="34" charset="0"/>
                <a:cs typeface="Arial" panose="020B0604020202020204" pitchFamily="34" charset="0"/>
              </a:rPr>
              <a:t> Rhyne Reservoir Improvement Scheme</a:t>
            </a:r>
          </a:p>
          <a:p>
            <a:r>
              <a:rPr lang="en-GB" sz="1600" b="1" dirty="0">
                <a:solidFill>
                  <a:srgbClr val="455A21"/>
                </a:solidFill>
                <a:latin typeface="Arial" panose="020B0604020202020204" pitchFamily="34" charset="0"/>
                <a:cs typeface="Arial" panose="020B0604020202020204" pitchFamily="34" charset="0"/>
              </a:rPr>
              <a:t>Public drop-in event October 2023</a:t>
            </a:r>
          </a:p>
        </p:txBody>
      </p:sp>
      <p:sp>
        <p:nvSpPr>
          <p:cNvPr id="8" name="TextBox 7">
            <a:extLst>
              <a:ext uri="{FF2B5EF4-FFF2-40B4-BE49-F238E27FC236}">
                <a16:creationId xmlns:a16="http://schemas.microsoft.com/office/drawing/2014/main" id="{7A5EB44A-CA51-3309-83CE-12EBE9D3E27C}"/>
              </a:ext>
            </a:extLst>
          </p:cNvPr>
          <p:cNvSpPr txBox="1"/>
          <p:nvPr/>
        </p:nvSpPr>
        <p:spPr>
          <a:xfrm>
            <a:off x="239486" y="1972129"/>
            <a:ext cx="6379028" cy="8255722"/>
          </a:xfrm>
          <a:prstGeom prst="rect">
            <a:avLst/>
          </a:prstGeom>
          <a:noFill/>
        </p:spPr>
        <p:txBody>
          <a:bodyPr wrap="square" rtlCol="0">
            <a:spAutoFit/>
          </a:bodyPr>
          <a:lstStyle/>
          <a:p>
            <a:pPr>
              <a:lnSpc>
                <a:spcPct val="107000"/>
              </a:lnSpc>
              <a:spcAft>
                <a:spcPts val="800"/>
              </a:spcAft>
            </a:pPr>
            <a:r>
              <a:rPr lang="en-GB" sz="1200" b="1" dirty="0">
                <a:effectLst/>
                <a:latin typeface="Arial" panose="020B0604020202020204" pitchFamily="34" charset="0"/>
                <a:ea typeface="Calibri" panose="020F0502020204030204" pitchFamily="34" charset="0"/>
                <a:cs typeface="Times New Roman" panose="02020603050405020304" pitchFamily="18" charset="0"/>
              </a:rPr>
              <a:t>Thank you for joining us today, we would very much appreciate your feedback on our updated proposals.</a:t>
            </a:r>
          </a:p>
          <a:p>
            <a:pPr marL="228600" indent="-228600">
              <a:lnSpc>
                <a:spcPct val="107000"/>
              </a:lnSpc>
              <a:spcAft>
                <a:spcPts val="800"/>
              </a:spcAft>
              <a:buAutoNum type="arabicPeriod"/>
            </a:pPr>
            <a:r>
              <a:rPr lang="en-GB" sz="1200" b="1" dirty="0">
                <a:solidFill>
                  <a:srgbClr val="455A21"/>
                </a:solidFill>
                <a:latin typeface="Arial" panose="020B0604020202020204" pitchFamily="34" charset="0"/>
                <a:ea typeface="Calibri" panose="020F0502020204030204" pitchFamily="34" charset="0"/>
                <a:cs typeface="Times New Roman" panose="02020603050405020304" pitchFamily="18" charset="0"/>
              </a:rPr>
              <a:t>How did you hear about this event? (Please tick all that apply).</a:t>
            </a:r>
          </a:p>
          <a:p>
            <a:pPr marL="539750" indent="-273050">
              <a:lnSpc>
                <a:spcPct val="107000"/>
              </a:lnSpc>
              <a:spcAft>
                <a:spcPts val="800"/>
              </a:spcAft>
              <a:buSzPct val="200000"/>
              <a:buFont typeface="Arial" panose="020B0604020202020204" pitchFamily="34" charset="0"/>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A letter/email from the Environment</a:t>
            </a:r>
            <a:r>
              <a:rPr lang="en-GB" sz="1200" dirty="0">
                <a:latin typeface="Arial" panose="020B0604020202020204" pitchFamily="34" charset="0"/>
                <a:ea typeface="Calibri" panose="020F0502020204030204" pitchFamily="34" charset="0"/>
                <a:cs typeface="Times New Roman" panose="02020603050405020304" pitchFamily="18" charset="0"/>
              </a:rPr>
              <a:t> Agency</a:t>
            </a:r>
          </a:p>
          <a:p>
            <a:pPr marL="539750" indent="-273050">
              <a:lnSpc>
                <a:spcPct val="107000"/>
              </a:lnSpc>
              <a:spcAft>
                <a:spcPts val="800"/>
              </a:spcAft>
              <a:buSzPct val="200000"/>
              <a:buFont typeface="Arial" panose="020B0604020202020204" pitchFamily="34" charset="0"/>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From another organisation. If so, who?___________________________________</a:t>
            </a:r>
          </a:p>
          <a:p>
            <a:pPr marL="539750" indent="-273050">
              <a:lnSpc>
                <a:spcPct val="107000"/>
              </a:lnSpc>
              <a:spcAft>
                <a:spcPts val="800"/>
              </a:spcAft>
              <a:buSzPct val="200000"/>
              <a:buFont typeface="Arial" panose="020B0604020202020204" pitchFamily="34" charset="0"/>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Through an organisation you are a member of. If so, who? ___________________</a:t>
            </a:r>
          </a:p>
          <a:p>
            <a:pPr marL="539750" indent="-273050">
              <a:lnSpc>
                <a:spcPct val="107000"/>
              </a:lnSpc>
              <a:spcAft>
                <a:spcPts val="800"/>
              </a:spcAft>
              <a:buSzPct val="200000"/>
              <a:buFont typeface="Arial" panose="020B0604020202020204" pitchFamily="34" charset="0"/>
              <a:buChar char="□"/>
            </a:pPr>
            <a:r>
              <a:rPr lang="en-GB" sz="1200" dirty="0">
                <a:latin typeface="Arial" panose="020B0604020202020204" pitchFamily="34" charset="0"/>
                <a:ea typeface="Calibri" panose="020F0502020204030204" pitchFamily="34" charset="0"/>
                <a:cs typeface="Times New Roman" panose="02020603050405020304" pitchFamily="18" charset="0"/>
              </a:rPr>
              <a:t>Social media</a:t>
            </a:r>
          </a:p>
          <a:p>
            <a:pPr marL="539750" indent="-273050">
              <a:lnSpc>
                <a:spcPct val="107000"/>
              </a:lnSpc>
              <a:spcAft>
                <a:spcPts val="800"/>
              </a:spcAft>
              <a:buSzPct val="200000"/>
              <a:buFont typeface="Arial" panose="020B0604020202020204" pitchFamily="34" charset="0"/>
              <a:buChar char="□"/>
            </a:pPr>
            <a:r>
              <a:rPr lang="en-GB" sz="1200" dirty="0">
                <a:effectLst/>
                <a:latin typeface="Arial" panose="020B0604020202020204" pitchFamily="34" charset="0"/>
                <a:ea typeface="Calibri" panose="020F0502020204030204" pitchFamily="34" charset="0"/>
                <a:cs typeface="Times New Roman" panose="02020603050405020304" pitchFamily="18" charset="0"/>
              </a:rPr>
              <a:t>Promotional poster</a:t>
            </a:r>
          </a:p>
          <a:p>
            <a:pPr marL="539750" indent="-273050">
              <a:lnSpc>
                <a:spcPct val="107000"/>
              </a:lnSpc>
              <a:spcAft>
                <a:spcPts val="800"/>
              </a:spcAft>
              <a:buSzPct val="200000"/>
              <a:buFont typeface="Arial" panose="020B0604020202020204" pitchFamily="34" charset="0"/>
              <a:buChar char="□"/>
            </a:pPr>
            <a:r>
              <a:rPr lang="en-GB" sz="1200" dirty="0">
                <a:latin typeface="Arial" panose="020B0604020202020204" pitchFamily="34" charset="0"/>
                <a:ea typeface="Calibri" panose="020F0502020204030204" pitchFamily="34" charset="0"/>
                <a:cs typeface="Times New Roman" panose="02020603050405020304" pitchFamily="18" charset="0"/>
              </a:rPr>
              <a:t>Other, please specify_________________________________________________</a:t>
            </a:r>
          </a:p>
          <a:p>
            <a:pPr marL="539750" indent="-273050">
              <a:lnSpc>
                <a:spcPct val="107000"/>
              </a:lnSpc>
              <a:spcAft>
                <a:spcPts val="800"/>
              </a:spcAft>
              <a:buSzPct val="125000"/>
              <a:buFont typeface="Wingdings" panose="05000000000000000000" pitchFamily="2" charset="2"/>
              <a:buChar char="q"/>
            </a:pPr>
            <a:endParaRPr lang="en-GB" sz="100" dirty="0">
              <a:latin typeface="Arial" panose="020B0604020202020204" pitchFamily="34" charset="0"/>
              <a:ea typeface="Calibri" panose="020F0502020204030204" pitchFamily="34" charset="0"/>
              <a:cs typeface="Times New Roman" panose="02020603050405020304" pitchFamily="18" charset="0"/>
            </a:endParaRPr>
          </a:p>
          <a:p>
            <a:pPr marL="228600" indent="-228600">
              <a:lnSpc>
                <a:spcPct val="107000"/>
              </a:lnSpc>
              <a:spcAft>
                <a:spcPts val="800"/>
              </a:spcAft>
              <a:buSzPct val="100000"/>
              <a:buFont typeface="+mj-lt"/>
              <a:buAutoNum type="arabicPeriod" startAt="2"/>
            </a:pPr>
            <a:r>
              <a:rPr lang="en-US" sz="1200" b="1" dirty="0">
                <a:solidFill>
                  <a:srgbClr val="455A21"/>
                </a:solidFill>
                <a:latin typeface="Arial" panose="020B0604020202020204" pitchFamily="34" charset="0"/>
                <a:cs typeface="Times New Roman" panose="02020603050405020304" pitchFamily="18" charset="0"/>
              </a:rPr>
              <a:t>Following today’s event, how well do you understand the need for improvement at the </a:t>
            </a:r>
            <a:r>
              <a:rPr lang="en-US" sz="1200" b="1" dirty="0" err="1">
                <a:solidFill>
                  <a:srgbClr val="455A21"/>
                </a:solidFill>
                <a:latin typeface="Arial" panose="020B0604020202020204" pitchFamily="34" charset="0"/>
                <a:cs typeface="Times New Roman" panose="02020603050405020304" pitchFamily="18" charset="0"/>
              </a:rPr>
              <a:t>Gooseum</a:t>
            </a:r>
            <a:r>
              <a:rPr lang="en-US" sz="1200" b="1" dirty="0">
                <a:solidFill>
                  <a:srgbClr val="455A21"/>
                </a:solidFill>
                <a:latin typeface="Arial" panose="020B0604020202020204" pitchFamily="34" charset="0"/>
                <a:cs typeface="Times New Roman" panose="02020603050405020304" pitchFamily="18" charset="0"/>
              </a:rPr>
              <a:t> Rhyne Reservoir, and what we’re trying to achieve? </a:t>
            </a:r>
          </a:p>
          <a:p>
            <a:pPr marL="266700">
              <a:lnSpc>
                <a:spcPct val="107000"/>
              </a:lnSpc>
              <a:spcAft>
                <a:spcPts val="800"/>
              </a:spcAft>
              <a:buSzPct val="100000"/>
            </a:pPr>
            <a:r>
              <a:rPr lang="en-US" sz="2400" dirty="0">
                <a:latin typeface="Arial" panose="020B0604020202020204" pitchFamily="34" charset="0"/>
                <a:cs typeface="Times New Roman" panose="02020603050405020304" pitchFamily="18" charset="0"/>
              </a:rPr>
              <a:t>□</a:t>
            </a:r>
            <a:r>
              <a:rPr lang="en-US" sz="1200" dirty="0">
                <a:latin typeface="Arial" panose="020B0604020202020204" pitchFamily="34" charset="0"/>
                <a:cs typeface="Times New Roman" panose="02020603050405020304" pitchFamily="18" charset="0"/>
              </a:rPr>
              <a:t> Fully		</a:t>
            </a:r>
            <a:r>
              <a:rPr lang="en-US" sz="2400" dirty="0">
                <a:latin typeface="Arial" panose="020B0604020202020204" pitchFamily="34" charset="0"/>
                <a:cs typeface="Times New Roman" panose="02020603050405020304" pitchFamily="18" charset="0"/>
              </a:rPr>
              <a:t>□</a:t>
            </a:r>
            <a:r>
              <a:rPr lang="en-US" sz="1200" dirty="0">
                <a:latin typeface="Arial" panose="020B0604020202020204" pitchFamily="34" charset="0"/>
                <a:cs typeface="Times New Roman" panose="02020603050405020304" pitchFamily="18" charset="0"/>
              </a:rPr>
              <a:t> Partly		</a:t>
            </a:r>
            <a:r>
              <a:rPr lang="en-US" sz="2400" dirty="0">
                <a:latin typeface="Arial" panose="020B0604020202020204" pitchFamily="34" charset="0"/>
                <a:cs typeface="Times New Roman" panose="02020603050405020304" pitchFamily="18" charset="0"/>
              </a:rPr>
              <a:t>□</a:t>
            </a:r>
            <a:r>
              <a:rPr lang="en-US" sz="1200" dirty="0">
                <a:latin typeface="Arial" panose="020B0604020202020204" pitchFamily="34" charset="0"/>
                <a:cs typeface="Times New Roman" panose="02020603050405020304" pitchFamily="18" charset="0"/>
              </a:rPr>
              <a:t> Unsure		</a:t>
            </a:r>
            <a:r>
              <a:rPr lang="en-US" sz="2400" dirty="0">
                <a:latin typeface="Arial" panose="020B0604020202020204" pitchFamily="34" charset="0"/>
                <a:cs typeface="Times New Roman" panose="02020603050405020304" pitchFamily="18" charset="0"/>
              </a:rPr>
              <a:t>□</a:t>
            </a:r>
            <a:r>
              <a:rPr lang="en-US" sz="1200" dirty="0">
                <a:latin typeface="Arial" panose="020B0604020202020204" pitchFamily="34" charset="0"/>
                <a:cs typeface="Times New Roman" panose="02020603050405020304" pitchFamily="18" charset="0"/>
              </a:rPr>
              <a:t> Don’t understand</a:t>
            </a:r>
          </a:p>
          <a:p>
            <a:pPr marL="266700">
              <a:lnSpc>
                <a:spcPct val="107000"/>
              </a:lnSpc>
              <a:spcAft>
                <a:spcPts val="800"/>
              </a:spcAft>
              <a:buSzPct val="100000"/>
            </a:pPr>
            <a:r>
              <a:rPr lang="en-US" sz="1200" dirty="0">
                <a:latin typeface="Arial" panose="020B0604020202020204" pitchFamily="34" charset="0"/>
                <a:cs typeface="Times New Roman" panose="02020603050405020304" pitchFamily="18" charset="0"/>
              </a:rPr>
              <a:t>Please can you give a reason for your answer</a:t>
            </a:r>
          </a:p>
          <a:p>
            <a:pPr marL="266700">
              <a:lnSpc>
                <a:spcPct val="107000"/>
              </a:lnSpc>
              <a:spcAft>
                <a:spcPts val="800"/>
              </a:spcAft>
              <a:buSzPct val="100000"/>
            </a:pPr>
            <a:r>
              <a:rPr lang="en-US" sz="1200" dirty="0">
                <a:latin typeface="Arial" panose="020B0604020202020204" pitchFamily="34" charset="0"/>
                <a:cs typeface="Times New Roman" panose="02020603050405020304" pitchFamily="18" charset="0"/>
              </a:rPr>
              <a:t>____________________________________________________________________</a:t>
            </a:r>
          </a:p>
          <a:p>
            <a:pPr marL="266700">
              <a:lnSpc>
                <a:spcPct val="107000"/>
              </a:lnSpc>
              <a:spcAft>
                <a:spcPts val="800"/>
              </a:spcAft>
              <a:buSzPct val="100000"/>
            </a:pPr>
            <a:r>
              <a:rPr lang="en-US" sz="1200" dirty="0">
                <a:latin typeface="Arial" panose="020B0604020202020204" pitchFamily="34" charset="0"/>
                <a:cs typeface="Times New Roman" panose="02020603050405020304" pitchFamily="18" charset="0"/>
              </a:rPr>
              <a:t>____________________________________________________________________</a:t>
            </a:r>
          </a:p>
          <a:p>
            <a:pPr marL="266700">
              <a:lnSpc>
                <a:spcPct val="107000"/>
              </a:lnSpc>
              <a:spcAft>
                <a:spcPts val="800"/>
              </a:spcAft>
              <a:buSzPct val="100000"/>
            </a:pPr>
            <a:r>
              <a:rPr lang="en-US" sz="1200" dirty="0">
                <a:latin typeface="Arial" panose="020B0604020202020204" pitchFamily="34" charset="0"/>
                <a:cs typeface="Times New Roman" panose="02020603050405020304" pitchFamily="18" charset="0"/>
              </a:rPr>
              <a:t>____________________________________________________________________</a:t>
            </a:r>
          </a:p>
          <a:p>
            <a:pPr marL="266700">
              <a:lnSpc>
                <a:spcPct val="107000"/>
              </a:lnSpc>
              <a:spcAft>
                <a:spcPts val="800"/>
              </a:spcAft>
              <a:buSzPct val="100000"/>
            </a:pPr>
            <a:r>
              <a:rPr lang="en-US" sz="1200" dirty="0">
                <a:latin typeface="Arial" panose="020B0604020202020204" pitchFamily="34" charset="0"/>
                <a:cs typeface="Times New Roman" panose="02020603050405020304" pitchFamily="18" charset="0"/>
              </a:rPr>
              <a:t>____________________________________________________________________</a:t>
            </a:r>
          </a:p>
          <a:p>
            <a:pPr marL="228600" indent="-228600">
              <a:lnSpc>
                <a:spcPct val="107000"/>
              </a:lnSpc>
              <a:spcAft>
                <a:spcPts val="800"/>
              </a:spcAft>
              <a:buSzPct val="100000"/>
              <a:buFont typeface="+mj-lt"/>
              <a:buAutoNum type="arabicPeriod" startAt="3"/>
            </a:pPr>
            <a:r>
              <a:rPr lang="en-US" sz="1200" b="1" dirty="0">
                <a:solidFill>
                  <a:srgbClr val="455A21"/>
                </a:solidFill>
                <a:latin typeface="Arial" panose="020B0604020202020204" pitchFamily="34" charset="0"/>
                <a:cs typeface="Times New Roman" panose="02020603050405020304" pitchFamily="18" charset="0"/>
              </a:rPr>
              <a:t>What best describes your feelings towards our updated proposals?</a:t>
            </a:r>
          </a:p>
          <a:p>
            <a:pPr marL="266700">
              <a:lnSpc>
                <a:spcPct val="107000"/>
              </a:lnSpc>
              <a:spcAft>
                <a:spcPts val="800"/>
              </a:spcAft>
              <a:buSzPct val="100000"/>
            </a:pPr>
            <a:r>
              <a:rPr lang="en-US" sz="2400" dirty="0">
                <a:latin typeface="Arial" panose="020B0604020202020204" pitchFamily="34" charset="0"/>
                <a:cs typeface="Times New Roman" panose="02020603050405020304" pitchFamily="18" charset="0"/>
              </a:rPr>
              <a:t>□</a:t>
            </a:r>
            <a:r>
              <a:rPr lang="en-US" sz="1200" dirty="0">
                <a:latin typeface="Arial" panose="020B0604020202020204" pitchFamily="34" charset="0"/>
                <a:cs typeface="Times New Roman" panose="02020603050405020304" pitchFamily="18" charset="0"/>
              </a:rPr>
              <a:t> Support		</a:t>
            </a:r>
            <a:r>
              <a:rPr lang="en-US" sz="2400" dirty="0">
                <a:latin typeface="Arial" panose="020B0604020202020204" pitchFamily="34" charset="0"/>
                <a:cs typeface="Times New Roman" panose="02020603050405020304" pitchFamily="18" charset="0"/>
              </a:rPr>
              <a:t>□</a:t>
            </a:r>
            <a:r>
              <a:rPr lang="en-US" sz="1200" dirty="0">
                <a:latin typeface="Arial" panose="020B0604020202020204" pitchFamily="34" charset="0"/>
                <a:cs typeface="Times New Roman" panose="02020603050405020304" pitchFamily="18" charset="0"/>
              </a:rPr>
              <a:t> Neutral		</a:t>
            </a:r>
            <a:r>
              <a:rPr lang="en-US" sz="2400" dirty="0">
                <a:latin typeface="Arial" panose="020B0604020202020204" pitchFamily="34" charset="0"/>
                <a:cs typeface="Times New Roman" panose="02020603050405020304" pitchFamily="18" charset="0"/>
              </a:rPr>
              <a:t>□</a:t>
            </a:r>
            <a:r>
              <a:rPr lang="en-US" sz="1200" dirty="0">
                <a:latin typeface="Arial" panose="020B0604020202020204" pitchFamily="34" charset="0"/>
                <a:cs typeface="Times New Roman" panose="02020603050405020304" pitchFamily="18" charset="0"/>
              </a:rPr>
              <a:t> Against</a:t>
            </a:r>
          </a:p>
          <a:p>
            <a:pPr marL="266700">
              <a:lnSpc>
                <a:spcPct val="107000"/>
              </a:lnSpc>
              <a:spcAft>
                <a:spcPts val="800"/>
              </a:spcAft>
              <a:buSzPct val="100000"/>
            </a:pPr>
            <a:r>
              <a:rPr lang="en-US" sz="1200" dirty="0">
                <a:latin typeface="Arial" panose="020B0604020202020204" pitchFamily="34" charset="0"/>
                <a:cs typeface="Times New Roman" panose="02020603050405020304" pitchFamily="18" charset="0"/>
              </a:rPr>
              <a:t>Please can you give a reason for your answer</a:t>
            </a:r>
          </a:p>
          <a:p>
            <a:pPr marL="266700">
              <a:lnSpc>
                <a:spcPct val="107000"/>
              </a:lnSpc>
              <a:spcAft>
                <a:spcPts val="800"/>
              </a:spcAft>
              <a:buSzPct val="100000"/>
            </a:pPr>
            <a:r>
              <a:rPr lang="en-US" sz="1200" dirty="0">
                <a:latin typeface="Arial" panose="020B0604020202020204" pitchFamily="34" charset="0"/>
                <a:cs typeface="Times New Roman" panose="02020603050405020304" pitchFamily="18" charset="0"/>
              </a:rPr>
              <a:t>____________________________________________________________________</a:t>
            </a:r>
          </a:p>
          <a:p>
            <a:pPr marL="266700">
              <a:lnSpc>
                <a:spcPct val="107000"/>
              </a:lnSpc>
              <a:spcAft>
                <a:spcPts val="800"/>
              </a:spcAft>
              <a:buSzPct val="100000"/>
            </a:pPr>
            <a:r>
              <a:rPr lang="en-US" sz="1200" dirty="0">
                <a:latin typeface="Arial" panose="020B0604020202020204" pitchFamily="34" charset="0"/>
                <a:cs typeface="Times New Roman" panose="02020603050405020304" pitchFamily="18" charset="0"/>
              </a:rPr>
              <a:t>____________________________________________________________________</a:t>
            </a:r>
          </a:p>
          <a:p>
            <a:pPr marL="266700">
              <a:lnSpc>
                <a:spcPct val="107000"/>
              </a:lnSpc>
              <a:spcAft>
                <a:spcPts val="800"/>
              </a:spcAft>
              <a:buSzPct val="100000"/>
            </a:pPr>
            <a:r>
              <a:rPr lang="en-US" sz="1200" dirty="0">
                <a:latin typeface="Arial" panose="020B0604020202020204" pitchFamily="34" charset="0"/>
                <a:cs typeface="Times New Roman" panose="02020603050405020304" pitchFamily="18" charset="0"/>
              </a:rPr>
              <a:t>____________________________________________________________________</a:t>
            </a:r>
          </a:p>
          <a:p>
            <a:pPr marL="266700">
              <a:lnSpc>
                <a:spcPct val="107000"/>
              </a:lnSpc>
              <a:spcAft>
                <a:spcPts val="800"/>
              </a:spcAft>
              <a:buSzPct val="100000"/>
            </a:pPr>
            <a:r>
              <a:rPr lang="en-US" sz="1200" dirty="0">
                <a:latin typeface="Arial" panose="020B0604020202020204" pitchFamily="34" charset="0"/>
                <a:cs typeface="Times New Roman" panose="02020603050405020304" pitchFamily="18" charset="0"/>
              </a:rPr>
              <a:t>____________________________________________________________________</a:t>
            </a:r>
          </a:p>
          <a:p>
            <a:pPr marL="266700">
              <a:lnSpc>
                <a:spcPct val="107000"/>
              </a:lnSpc>
              <a:spcAft>
                <a:spcPts val="800"/>
              </a:spcAft>
              <a:buSzPct val="100000"/>
            </a:pPr>
            <a:endParaRPr lang="en-US" sz="1200" dirty="0">
              <a:latin typeface="Arial" panose="020B0604020202020204" pitchFamily="34" charset="0"/>
              <a:cs typeface="Times New Roman" panose="02020603050405020304" pitchFamily="18" charset="0"/>
            </a:endParaRPr>
          </a:p>
          <a:p>
            <a:pPr marL="228600" indent="-228600">
              <a:lnSpc>
                <a:spcPct val="107000"/>
              </a:lnSpc>
              <a:spcAft>
                <a:spcPts val="800"/>
              </a:spcAft>
              <a:buSzPct val="100000"/>
              <a:buFont typeface="+mj-lt"/>
              <a:buAutoNum type="arabicPeriod" startAt="2"/>
            </a:pPr>
            <a:endParaRPr lang="en-GB" sz="1100" dirty="0">
              <a:latin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1230450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9BE9FEB-2038-0351-A23B-65C7A8C018C3}"/>
              </a:ext>
            </a:extLst>
          </p:cNvPr>
          <p:cNvSpPr txBox="1"/>
          <p:nvPr/>
        </p:nvSpPr>
        <p:spPr>
          <a:xfrm>
            <a:off x="239486" y="273957"/>
            <a:ext cx="6379028" cy="10132774"/>
          </a:xfrm>
          <a:prstGeom prst="rect">
            <a:avLst/>
          </a:prstGeom>
          <a:noFill/>
        </p:spPr>
        <p:txBody>
          <a:bodyPr wrap="square" rtlCol="0">
            <a:spAutoFit/>
          </a:bodyPr>
          <a:lstStyle/>
          <a:p>
            <a:pPr marL="228600" indent="-228600">
              <a:lnSpc>
                <a:spcPct val="107000"/>
              </a:lnSpc>
              <a:spcAft>
                <a:spcPts val="800"/>
              </a:spcAft>
              <a:buFont typeface="+mj-lt"/>
              <a:buAutoNum type="arabicPeriod" startAt="4"/>
            </a:pPr>
            <a:r>
              <a:rPr lang="en-GB" sz="1200" b="1" dirty="0">
                <a:solidFill>
                  <a:srgbClr val="455A21"/>
                </a:solidFill>
                <a:latin typeface="Arial" panose="020B0604020202020204" pitchFamily="34" charset="0"/>
                <a:ea typeface="Calibri" panose="020F0502020204030204" pitchFamily="34" charset="0"/>
                <a:cs typeface="Times New Roman" panose="02020603050405020304" pitchFamily="18" charset="0"/>
              </a:rPr>
              <a:t>If applicable, do you feel our updated proposals reflect feedback you’ve given previously for this scheme?</a:t>
            </a:r>
          </a:p>
          <a:p>
            <a:pPr marL="266700">
              <a:lnSpc>
                <a:spcPct val="107000"/>
              </a:lnSpc>
              <a:spcAft>
                <a:spcPts val="800"/>
              </a:spcAft>
              <a:buSzPct val="125000"/>
            </a:pPr>
            <a:r>
              <a:rPr lang="en-US" sz="2400" dirty="0">
                <a:latin typeface="Arial" panose="020B0604020202020204" pitchFamily="34" charset="0"/>
                <a:cs typeface="Times New Roman" panose="02020603050405020304" pitchFamily="18" charset="0"/>
              </a:rPr>
              <a:t>□</a:t>
            </a:r>
            <a:r>
              <a:rPr lang="en-US" sz="1200" dirty="0">
                <a:latin typeface="Arial" panose="020B0604020202020204" pitchFamily="34" charset="0"/>
                <a:cs typeface="Times New Roman" panose="02020603050405020304" pitchFamily="18" charset="0"/>
              </a:rPr>
              <a:t> Fully		</a:t>
            </a:r>
            <a:r>
              <a:rPr lang="en-US" sz="2400" dirty="0">
                <a:latin typeface="Arial" panose="020B0604020202020204" pitchFamily="34" charset="0"/>
                <a:cs typeface="Times New Roman" panose="02020603050405020304" pitchFamily="18" charset="0"/>
              </a:rPr>
              <a:t>□</a:t>
            </a:r>
            <a:r>
              <a:rPr lang="en-US" sz="1200" dirty="0">
                <a:latin typeface="Arial" panose="020B0604020202020204" pitchFamily="34" charset="0"/>
                <a:cs typeface="Times New Roman" panose="02020603050405020304" pitchFamily="18" charset="0"/>
              </a:rPr>
              <a:t> Partly		</a:t>
            </a:r>
            <a:r>
              <a:rPr lang="en-US" sz="2400" dirty="0">
                <a:latin typeface="Arial" panose="020B0604020202020204" pitchFamily="34" charset="0"/>
                <a:cs typeface="Times New Roman" panose="02020603050405020304" pitchFamily="18" charset="0"/>
              </a:rPr>
              <a:t>□</a:t>
            </a:r>
            <a:r>
              <a:rPr lang="en-US" sz="1200" dirty="0">
                <a:latin typeface="Arial" panose="020B0604020202020204" pitchFamily="34" charset="0"/>
                <a:cs typeface="Times New Roman" panose="02020603050405020304" pitchFamily="18" charset="0"/>
              </a:rPr>
              <a:t> No		</a:t>
            </a:r>
            <a:r>
              <a:rPr lang="en-US" sz="2400" dirty="0">
                <a:latin typeface="Arial" panose="020B0604020202020204" pitchFamily="34" charset="0"/>
                <a:cs typeface="Times New Roman" panose="02020603050405020304" pitchFamily="18" charset="0"/>
              </a:rPr>
              <a:t>□</a:t>
            </a:r>
            <a:r>
              <a:rPr lang="en-US" sz="1200" dirty="0">
                <a:latin typeface="Arial" panose="020B0604020202020204" pitchFamily="34" charset="0"/>
                <a:cs typeface="Times New Roman" panose="02020603050405020304" pitchFamily="18" charset="0"/>
              </a:rPr>
              <a:t> Not applicable</a:t>
            </a:r>
          </a:p>
          <a:p>
            <a:pPr marL="266700">
              <a:lnSpc>
                <a:spcPct val="107000"/>
              </a:lnSpc>
              <a:spcAft>
                <a:spcPts val="800"/>
              </a:spcAft>
              <a:buSzPct val="100000"/>
            </a:pPr>
            <a:r>
              <a:rPr lang="en-US" sz="1200" dirty="0">
                <a:latin typeface="Arial" panose="020B0604020202020204" pitchFamily="34" charset="0"/>
                <a:cs typeface="Times New Roman" panose="02020603050405020304" pitchFamily="18" charset="0"/>
              </a:rPr>
              <a:t>Please can you give a reason for your answer</a:t>
            </a:r>
          </a:p>
          <a:p>
            <a:pPr marL="266700">
              <a:lnSpc>
                <a:spcPct val="107000"/>
              </a:lnSpc>
              <a:spcAft>
                <a:spcPts val="800"/>
              </a:spcAft>
              <a:buSzPct val="100000"/>
            </a:pPr>
            <a:r>
              <a:rPr lang="en-US" sz="1200" dirty="0">
                <a:latin typeface="Arial" panose="020B0604020202020204" pitchFamily="34" charset="0"/>
                <a:cs typeface="Times New Roman" panose="02020603050405020304" pitchFamily="18" charset="0"/>
              </a:rPr>
              <a:t>____________________________________________________________________</a:t>
            </a:r>
          </a:p>
          <a:p>
            <a:pPr marL="266700">
              <a:lnSpc>
                <a:spcPct val="107000"/>
              </a:lnSpc>
              <a:spcAft>
                <a:spcPts val="800"/>
              </a:spcAft>
              <a:buSzPct val="100000"/>
            </a:pPr>
            <a:r>
              <a:rPr lang="en-US" sz="1200" dirty="0">
                <a:latin typeface="Arial" panose="020B0604020202020204" pitchFamily="34" charset="0"/>
                <a:cs typeface="Times New Roman" panose="02020603050405020304" pitchFamily="18" charset="0"/>
              </a:rPr>
              <a:t>____________________________________________________________________</a:t>
            </a:r>
          </a:p>
          <a:p>
            <a:pPr marL="266700">
              <a:lnSpc>
                <a:spcPct val="107000"/>
              </a:lnSpc>
              <a:spcAft>
                <a:spcPts val="800"/>
              </a:spcAft>
              <a:buSzPct val="100000"/>
            </a:pPr>
            <a:r>
              <a:rPr lang="en-US" sz="1200" dirty="0">
                <a:latin typeface="Arial" panose="020B0604020202020204" pitchFamily="34" charset="0"/>
                <a:cs typeface="Times New Roman" panose="02020603050405020304" pitchFamily="18" charset="0"/>
              </a:rPr>
              <a:t>____________________________________________________________________</a:t>
            </a:r>
          </a:p>
          <a:p>
            <a:pPr marL="228600" indent="-228600">
              <a:lnSpc>
                <a:spcPct val="107000"/>
              </a:lnSpc>
              <a:spcAft>
                <a:spcPts val="800"/>
              </a:spcAft>
              <a:buSzPct val="100000"/>
              <a:buFont typeface="+mj-lt"/>
              <a:buAutoNum type="arabicPeriod" startAt="5"/>
            </a:pPr>
            <a:r>
              <a:rPr lang="en-US" sz="1200" b="1" dirty="0">
                <a:solidFill>
                  <a:srgbClr val="455A21"/>
                </a:solidFill>
                <a:latin typeface="Arial" panose="020B0604020202020204" pitchFamily="34" charset="0"/>
                <a:cs typeface="Times New Roman" panose="02020603050405020304" pitchFamily="18" charset="0"/>
              </a:rPr>
              <a:t>Do you have any other comments about our updated proposals?</a:t>
            </a:r>
          </a:p>
          <a:p>
            <a:pPr marL="266700">
              <a:lnSpc>
                <a:spcPct val="107000"/>
              </a:lnSpc>
              <a:spcAft>
                <a:spcPts val="800"/>
              </a:spcAft>
              <a:buSzPct val="100000"/>
            </a:pPr>
            <a:r>
              <a:rPr lang="en-US" sz="1200" dirty="0">
                <a:latin typeface="Arial" panose="020B0604020202020204" pitchFamily="34" charset="0"/>
                <a:cs typeface="Times New Roman" panose="02020603050405020304" pitchFamily="18" charset="0"/>
              </a:rPr>
              <a:t>____________________________________________________________________</a:t>
            </a:r>
          </a:p>
          <a:p>
            <a:pPr marL="266700">
              <a:lnSpc>
                <a:spcPct val="107000"/>
              </a:lnSpc>
              <a:spcAft>
                <a:spcPts val="800"/>
              </a:spcAft>
              <a:buSzPct val="100000"/>
            </a:pPr>
            <a:r>
              <a:rPr lang="en-US" sz="1200" dirty="0">
                <a:latin typeface="Arial" panose="020B0604020202020204" pitchFamily="34" charset="0"/>
                <a:cs typeface="Times New Roman" panose="02020603050405020304" pitchFamily="18" charset="0"/>
              </a:rPr>
              <a:t>____________________________________________________________________</a:t>
            </a:r>
          </a:p>
          <a:p>
            <a:pPr marL="266700">
              <a:lnSpc>
                <a:spcPct val="107000"/>
              </a:lnSpc>
              <a:spcAft>
                <a:spcPts val="800"/>
              </a:spcAft>
              <a:buSzPct val="100000"/>
            </a:pPr>
            <a:r>
              <a:rPr lang="en-US" sz="1200" dirty="0">
                <a:latin typeface="Arial" panose="020B0604020202020204" pitchFamily="34" charset="0"/>
                <a:cs typeface="Times New Roman" panose="02020603050405020304" pitchFamily="18" charset="0"/>
              </a:rPr>
              <a:t>____________________________________________________________________</a:t>
            </a:r>
          </a:p>
          <a:p>
            <a:pPr marL="266700">
              <a:lnSpc>
                <a:spcPct val="107000"/>
              </a:lnSpc>
              <a:spcAft>
                <a:spcPts val="800"/>
              </a:spcAft>
              <a:buSzPct val="100000"/>
            </a:pPr>
            <a:r>
              <a:rPr lang="en-US" sz="1200" dirty="0">
                <a:latin typeface="Arial" panose="020B0604020202020204" pitchFamily="34" charset="0"/>
                <a:cs typeface="Times New Roman" panose="02020603050405020304" pitchFamily="18" charset="0"/>
              </a:rPr>
              <a:t>____________________________________________________________________</a:t>
            </a:r>
          </a:p>
          <a:p>
            <a:pPr marL="266700">
              <a:lnSpc>
                <a:spcPct val="107000"/>
              </a:lnSpc>
              <a:spcAft>
                <a:spcPts val="800"/>
              </a:spcAft>
              <a:buSzPct val="100000"/>
            </a:pPr>
            <a:r>
              <a:rPr lang="en-US" sz="1200" dirty="0">
                <a:latin typeface="Arial" panose="020B0604020202020204" pitchFamily="34" charset="0"/>
                <a:cs typeface="Times New Roman" panose="02020603050405020304" pitchFamily="18" charset="0"/>
              </a:rPr>
              <a:t>____________________________________________________________________</a:t>
            </a:r>
          </a:p>
          <a:p>
            <a:pPr marL="228600" indent="-228600">
              <a:lnSpc>
                <a:spcPct val="107000"/>
              </a:lnSpc>
              <a:spcAft>
                <a:spcPts val="800"/>
              </a:spcAft>
              <a:buSzPct val="100000"/>
              <a:buFont typeface="+mj-lt"/>
              <a:buAutoNum type="arabicPeriod" startAt="6"/>
            </a:pPr>
            <a:r>
              <a:rPr lang="en-US" sz="1200" b="1" dirty="0">
                <a:solidFill>
                  <a:srgbClr val="455A21"/>
                </a:solidFill>
                <a:latin typeface="Arial" panose="020B0604020202020204" pitchFamily="34" charset="0"/>
                <a:cs typeface="Times New Roman" panose="02020603050405020304" pitchFamily="18" charset="0"/>
              </a:rPr>
              <a:t>Was the information displayed at the event clear and easy to understand?</a:t>
            </a:r>
          </a:p>
          <a:p>
            <a:pPr marL="266700">
              <a:lnSpc>
                <a:spcPct val="107000"/>
              </a:lnSpc>
              <a:spcAft>
                <a:spcPts val="800"/>
              </a:spcAft>
              <a:buSzPct val="100000"/>
            </a:pPr>
            <a:r>
              <a:rPr lang="en-US" sz="2400" dirty="0">
                <a:latin typeface="Arial" panose="020B0604020202020204" pitchFamily="34" charset="0"/>
                <a:cs typeface="Times New Roman" panose="02020603050405020304" pitchFamily="18" charset="0"/>
              </a:rPr>
              <a:t>□</a:t>
            </a:r>
            <a:r>
              <a:rPr lang="en-US" sz="1200" dirty="0">
                <a:latin typeface="Arial" panose="020B0604020202020204" pitchFamily="34" charset="0"/>
                <a:cs typeface="Times New Roman" panose="02020603050405020304" pitchFamily="18" charset="0"/>
              </a:rPr>
              <a:t> Yes		</a:t>
            </a:r>
            <a:r>
              <a:rPr lang="en-US" sz="2400" dirty="0">
                <a:latin typeface="Arial" panose="020B0604020202020204" pitchFamily="34" charset="0"/>
                <a:cs typeface="Times New Roman" panose="02020603050405020304" pitchFamily="18" charset="0"/>
              </a:rPr>
              <a:t>□</a:t>
            </a:r>
            <a:r>
              <a:rPr lang="en-US" sz="1200" dirty="0">
                <a:latin typeface="Arial" panose="020B0604020202020204" pitchFamily="34" charset="0"/>
                <a:cs typeface="Times New Roman" panose="02020603050405020304" pitchFamily="18" charset="0"/>
              </a:rPr>
              <a:t> No		</a:t>
            </a:r>
          </a:p>
          <a:p>
            <a:pPr marL="266700">
              <a:lnSpc>
                <a:spcPct val="107000"/>
              </a:lnSpc>
              <a:spcAft>
                <a:spcPts val="800"/>
              </a:spcAft>
              <a:buSzPct val="100000"/>
            </a:pPr>
            <a:r>
              <a:rPr lang="en-US" sz="1200" dirty="0">
                <a:latin typeface="Arial" panose="020B0604020202020204" pitchFamily="34" charset="0"/>
                <a:cs typeface="Times New Roman" panose="02020603050405020304" pitchFamily="18" charset="0"/>
              </a:rPr>
              <a:t>If no, do you have any suggestions for improvement?</a:t>
            </a:r>
          </a:p>
          <a:p>
            <a:pPr marL="266700">
              <a:lnSpc>
                <a:spcPct val="107000"/>
              </a:lnSpc>
              <a:spcAft>
                <a:spcPts val="800"/>
              </a:spcAft>
              <a:buSzPct val="100000"/>
            </a:pPr>
            <a:r>
              <a:rPr lang="en-US" sz="1200" dirty="0">
                <a:latin typeface="Arial" panose="020B0604020202020204" pitchFamily="34" charset="0"/>
                <a:cs typeface="Times New Roman" panose="02020603050405020304" pitchFamily="18" charset="0"/>
              </a:rPr>
              <a:t>____________________________________________________________________</a:t>
            </a:r>
          </a:p>
          <a:p>
            <a:pPr marL="266700">
              <a:lnSpc>
                <a:spcPct val="107000"/>
              </a:lnSpc>
              <a:spcAft>
                <a:spcPts val="800"/>
              </a:spcAft>
              <a:buSzPct val="100000"/>
            </a:pPr>
            <a:r>
              <a:rPr lang="en-US" sz="1200" dirty="0">
                <a:latin typeface="Arial" panose="020B0604020202020204" pitchFamily="34" charset="0"/>
                <a:cs typeface="Times New Roman" panose="02020603050405020304" pitchFamily="18" charset="0"/>
              </a:rPr>
              <a:t>____________________________________________________________________</a:t>
            </a:r>
          </a:p>
          <a:p>
            <a:pPr marL="266700">
              <a:lnSpc>
                <a:spcPct val="107000"/>
              </a:lnSpc>
              <a:spcAft>
                <a:spcPts val="800"/>
              </a:spcAft>
              <a:buSzPct val="100000"/>
            </a:pPr>
            <a:r>
              <a:rPr lang="en-US" sz="1200" dirty="0">
                <a:latin typeface="Arial" panose="020B0604020202020204" pitchFamily="34" charset="0"/>
                <a:cs typeface="Times New Roman" panose="02020603050405020304" pitchFamily="18" charset="0"/>
              </a:rPr>
              <a:t>____________________________________________________________________</a:t>
            </a:r>
          </a:p>
          <a:p>
            <a:pPr marL="271463">
              <a:lnSpc>
                <a:spcPct val="107000"/>
              </a:lnSpc>
              <a:spcAft>
                <a:spcPts val="800"/>
              </a:spcAft>
              <a:buSzPct val="100000"/>
            </a:pPr>
            <a:r>
              <a:rPr lang="en-US" sz="1100" dirty="0">
                <a:latin typeface="Arial" panose="020B0604020202020204" pitchFamily="34" charset="0"/>
                <a:cs typeface="Times New Roman" panose="02020603050405020304" pitchFamily="18" charset="0"/>
              </a:rPr>
              <a:t>The Environment Agency would like to keep you informed about the outcomes of the consultation. If you would like to receive an email acknowledging your response and telling you when we’ve published the summary of responses, please provide your email address.* </a:t>
            </a:r>
          </a:p>
          <a:p>
            <a:pPr marL="271463">
              <a:lnSpc>
                <a:spcPct val="107000"/>
              </a:lnSpc>
              <a:spcAft>
                <a:spcPts val="800"/>
              </a:spcAft>
              <a:buSzPct val="100000"/>
            </a:pPr>
            <a:r>
              <a:rPr lang="en-US" sz="1100" b="1" dirty="0">
                <a:latin typeface="Arial" panose="020B0604020202020204" pitchFamily="34" charset="0"/>
                <a:cs typeface="Times New Roman" panose="02020603050405020304" pitchFamily="18" charset="0"/>
              </a:rPr>
              <a:t>Email:</a:t>
            </a:r>
            <a:r>
              <a:rPr lang="en-US" sz="1100" dirty="0">
                <a:latin typeface="Arial" panose="020B0604020202020204" pitchFamily="34" charset="0"/>
                <a:cs typeface="Times New Roman" panose="02020603050405020304" pitchFamily="18" charset="0"/>
              </a:rPr>
              <a:t>_________________________________________________________________</a:t>
            </a:r>
          </a:p>
          <a:p>
            <a:pPr marL="271463">
              <a:lnSpc>
                <a:spcPct val="107000"/>
              </a:lnSpc>
              <a:spcAft>
                <a:spcPts val="1800"/>
              </a:spcAft>
              <a:buSzPct val="100000"/>
            </a:pPr>
            <a:r>
              <a:rPr lang="en-US" sz="1100" b="1" dirty="0">
                <a:solidFill>
                  <a:srgbClr val="455A21"/>
                </a:solidFill>
                <a:latin typeface="Arial" panose="020B0604020202020204" pitchFamily="34" charset="0"/>
                <a:cs typeface="Times New Roman" panose="02020603050405020304" pitchFamily="18" charset="0"/>
              </a:rPr>
              <a:t>Thank you for providing your feedback</a:t>
            </a:r>
            <a:r>
              <a:rPr lang="en-US" sz="1100" dirty="0">
                <a:latin typeface="Arial" panose="020B0604020202020204" pitchFamily="34" charset="0"/>
                <a:cs typeface="Times New Roman" panose="02020603050405020304" pitchFamily="18" charset="0"/>
              </a:rPr>
              <a:t>. Please could you return your questionnaire via either the box provided at the event, email to: </a:t>
            </a:r>
            <a:r>
              <a:rPr lang="en-US" sz="1100" dirty="0">
                <a:latin typeface="Arial" panose="020B0604020202020204" pitchFamily="34" charset="0"/>
                <a:cs typeface="Times New Roman" panose="02020603050405020304" pitchFamily="18" charset="0"/>
                <a:hlinkClick r:id="rId2"/>
              </a:rPr>
              <a:t>gooseumreservoir@environment-agency.gov.uk</a:t>
            </a:r>
            <a:r>
              <a:rPr lang="en-US" sz="1100" dirty="0">
                <a:latin typeface="Arial" panose="020B0604020202020204" pitchFamily="34" charset="0"/>
                <a:cs typeface="Times New Roman" panose="02020603050405020304" pitchFamily="18" charset="0"/>
              </a:rPr>
              <a:t>, or post to: Environment Agency, </a:t>
            </a:r>
            <a:r>
              <a:rPr lang="en-US" sz="1100" dirty="0" err="1">
                <a:latin typeface="Arial" panose="020B0604020202020204" pitchFamily="34" charset="0"/>
                <a:cs typeface="Times New Roman" panose="02020603050405020304" pitchFamily="18" charset="0"/>
              </a:rPr>
              <a:t>Gooseum</a:t>
            </a:r>
            <a:r>
              <a:rPr lang="en-US" sz="1100" dirty="0">
                <a:latin typeface="Arial" panose="020B0604020202020204" pitchFamily="34" charset="0"/>
                <a:cs typeface="Times New Roman" panose="02020603050405020304" pitchFamily="18" charset="0"/>
              </a:rPr>
              <a:t> Rhyne Reservoir Improvement Scheme, c/o Flood Resilience Team, Rivers House, East Quay, </a:t>
            </a:r>
            <a:r>
              <a:rPr lang="en-US" sz="1100" dirty="0" err="1">
                <a:latin typeface="Arial" panose="020B0604020202020204" pitchFamily="34" charset="0"/>
                <a:cs typeface="Times New Roman" panose="02020603050405020304" pitchFamily="18" charset="0"/>
              </a:rPr>
              <a:t>Bridgwater</a:t>
            </a:r>
            <a:r>
              <a:rPr lang="en-US" sz="1100" dirty="0">
                <a:latin typeface="Arial" panose="020B0604020202020204" pitchFamily="34" charset="0"/>
                <a:cs typeface="Times New Roman" panose="02020603050405020304" pitchFamily="18" charset="0"/>
              </a:rPr>
              <a:t>, Somerset, TA6 4YS</a:t>
            </a:r>
          </a:p>
          <a:p>
            <a:pPr marL="271463">
              <a:lnSpc>
                <a:spcPct val="107000"/>
              </a:lnSpc>
              <a:spcAft>
                <a:spcPts val="800"/>
              </a:spcAft>
              <a:buSzPct val="100000"/>
            </a:pPr>
            <a:r>
              <a:rPr lang="en-US" sz="900" dirty="0">
                <a:latin typeface="Arial" panose="020B0604020202020204" pitchFamily="34" charset="0"/>
                <a:cs typeface="Times New Roman" panose="02020603050405020304" pitchFamily="18" charset="0"/>
              </a:rPr>
              <a:t>*By giving us your email address, you consent for us to email you about the consultation. We will keep your details until we have notified you of the response document publication. We will not share your details with any other third party without your clear and full consent, unless required to do so by law. You can withdraw your consent to receive these emails at any time by contacting us at: (gooseumreservoir@environment-agency.gov.uk. The Environment Agency is the data controller for the personal data you provide. For more information on how we deal with your personal data please see our personal information charter on GOV.UK. You can email our Data Protection team: </a:t>
            </a:r>
            <a:r>
              <a:rPr lang="en-US" sz="900" dirty="0">
                <a:latin typeface="Arial" panose="020B0604020202020204" pitchFamily="34" charset="0"/>
                <a:cs typeface="Times New Roman" panose="02020603050405020304" pitchFamily="18" charset="0"/>
                <a:hlinkClick r:id="rId3"/>
              </a:rPr>
              <a:t>dataprotection@environment-agency.gov.uk</a:t>
            </a:r>
            <a:r>
              <a:rPr lang="en-US" sz="900" dirty="0">
                <a:latin typeface="Arial" panose="020B0604020202020204" pitchFamily="34" charset="0"/>
                <a:cs typeface="Times New Roman" panose="02020603050405020304" pitchFamily="18" charset="0"/>
              </a:rPr>
              <a:t>. Please contact the Data Protection team for more information.</a:t>
            </a:r>
          </a:p>
          <a:p>
            <a:pPr marL="266700">
              <a:lnSpc>
                <a:spcPct val="107000"/>
              </a:lnSpc>
              <a:spcAft>
                <a:spcPts val="800"/>
              </a:spcAft>
              <a:buSzPct val="100000"/>
            </a:pPr>
            <a:endParaRPr lang="en-US" sz="1200" dirty="0">
              <a:latin typeface="Arial" panose="020B0604020202020204" pitchFamily="34" charset="0"/>
              <a:cs typeface="Times New Roman" panose="02020603050405020304" pitchFamily="18" charset="0"/>
            </a:endParaRPr>
          </a:p>
          <a:p>
            <a:pPr marL="266700">
              <a:lnSpc>
                <a:spcPct val="107000"/>
              </a:lnSpc>
              <a:spcAft>
                <a:spcPts val="800"/>
              </a:spcAft>
              <a:buSzPct val="100000"/>
            </a:pPr>
            <a:endParaRPr lang="en-US" sz="1200" dirty="0">
              <a:latin typeface="Arial" panose="020B0604020202020204" pitchFamily="34" charset="0"/>
              <a:cs typeface="Times New Roman" panose="02020603050405020304" pitchFamily="18" charset="0"/>
            </a:endParaRPr>
          </a:p>
          <a:p>
            <a:pPr marL="228600" indent="-228600">
              <a:lnSpc>
                <a:spcPct val="107000"/>
              </a:lnSpc>
              <a:spcAft>
                <a:spcPts val="800"/>
              </a:spcAft>
              <a:buSzPct val="100000"/>
              <a:buFont typeface="+mj-lt"/>
              <a:buAutoNum type="arabicPeriod" startAt="2"/>
            </a:pPr>
            <a:endParaRPr lang="en-GB" sz="1100" dirty="0">
              <a:latin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8053380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192</TotalTime>
  <Words>530</Words>
  <Application>Microsoft Office PowerPoint</Application>
  <PresentationFormat>A4 Paper (210x297 mm)</PresentationFormat>
  <Paragraphs>49</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Lindsay Farmer</dc:creator>
  <cp:lastModifiedBy>Lindsay Farmer</cp:lastModifiedBy>
  <cp:revision>8</cp:revision>
  <cp:lastPrinted>2023-10-11T08:54:23Z</cp:lastPrinted>
  <dcterms:created xsi:type="dcterms:W3CDTF">2023-10-02T13:53:18Z</dcterms:created>
  <dcterms:modified xsi:type="dcterms:W3CDTF">2023-10-12T09:01:47Z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RiskLevel">
    <vt:lpwstr/>
  </property>
  <property fmtid="{D5CDD505-2E9C-101B-9397-08002B2CF9AE}" pid="3" name="DocRiskLevelWizardText">
    <vt:lpwstr>Atkins Baseline</vt:lpwstr>
  </property>
  <property fmtid="{D5CDD505-2E9C-101B-9397-08002B2CF9AE}" pid="4" name="DocRiskLevelWizardMarker">
    <vt:lpwstr/>
  </property>
</Properties>
</file>