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57" r:id="rId6"/>
    <p:sldId id="258" r:id="rId7"/>
    <p:sldId id="260" r:id="rId8"/>
    <p:sldId id="269" r:id="rId9"/>
    <p:sldId id="261" r:id="rId10"/>
    <p:sldId id="265" r:id="rId11"/>
    <p:sldId id="266" r:id="rId12"/>
    <p:sldId id="267" r:id="rId13"/>
    <p:sldId id="268" r:id="rId14"/>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82" d="100"/>
          <a:sy n="82" d="100"/>
        </p:scale>
        <p:origin x="187" y="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269253-C362-46E5-9E8C-A1884E6BF4A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FFABD67F-77B5-4921-B5D1-266608B2421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9C9584B7-A4A4-4399-8C32-CD84A4B6FC76}"/>
              </a:ext>
            </a:extLst>
          </p:cNvPr>
          <p:cNvSpPr>
            <a:spLocks noGrp="1"/>
          </p:cNvSpPr>
          <p:nvPr>
            <p:ph type="dt" sz="half" idx="10"/>
          </p:nvPr>
        </p:nvSpPr>
        <p:spPr/>
        <p:txBody>
          <a:bodyPr/>
          <a:lstStyle/>
          <a:p>
            <a:fld id="{73C1427C-2EFB-49D1-B871-FBFA8ACB37ED}" type="datetimeFigureOut">
              <a:rPr lang="en-GB" smtClean="0"/>
              <a:t>29/08/2024</a:t>
            </a:fld>
            <a:endParaRPr lang="en-GB"/>
          </a:p>
        </p:txBody>
      </p:sp>
      <p:sp>
        <p:nvSpPr>
          <p:cNvPr id="5" name="Footer Placeholder 4">
            <a:extLst>
              <a:ext uri="{FF2B5EF4-FFF2-40B4-BE49-F238E27FC236}">
                <a16:creationId xmlns:a16="http://schemas.microsoft.com/office/drawing/2014/main" id="{44DFDB84-BBAC-444F-BAFC-88EE3B90333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7A2C258-3DD3-4C1F-B99F-65D37B46AE05}"/>
              </a:ext>
            </a:extLst>
          </p:cNvPr>
          <p:cNvSpPr>
            <a:spLocks noGrp="1"/>
          </p:cNvSpPr>
          <p:nvPr>
            <p:ph type="sldNum" sz="quarter" idx="12"/>
          </p:nvPr>
        </p:nvSpPr>
        <p:spPr/>
        <p:txBody>
          <a:bodyPr/>
          <a:lstStyle/>
          <a:p>
            <a:fld id="{91AAAB0F-69B2-438B-96EB-C21D08F8CC05}" type="slidenum">
              <a:rPr lang="en-GB" smtClean="0"/>
              <a:t>‹#›</a:t>
            </a:fld>
            <a:endParaRPr lang="en-GB"/>
          </a:p>
        </p:txBody>
      </p:sp>
    </p:spTree>
    <p:extLst>
      <p:ext uri="{BB962C8B-B14F-4D97-AF65-F5344CB8AC3E}">
        <p14:creationId xmlns:p14="http://schemas.microsoft.com/office/powerpoint/2010/main" val="27584435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FBF499-AC27-4216-95E2-225484268383}"/>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5C36D047-460C-4FA1-887B-9E3FF8715C96}"/>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BA23AEA-7B2A-412B-85E4-051A503BDF60}"/>
              </a:ext>
            </a:extLst>
          </p:cNvPr>
          <p:cNvSpPr>
            <a:spLocks noGrp="1"/>
          </p:cNvSpPr>
          <p:nvPr>
            <p:ph type="dt" sz="half" idx="10"/>
          </p:nvPr>
        </p:nvSpPr>
        <p:spPr/>
        <p:txBody>
          <a:bodyPr/>
          <a:lstStyle/>
          <a:p>
            <a:fld id="{73C1427C-2EFB-49D1-B871-FBFA8ACB37ED}" type="datetimeFigureOut">
              <a:rPr lang="en-GB" smtClean="0"/>
              <a:t>29/08/2024</a:t>
            </a:fld>
            <a:endParaRPr lang="en-GB"/>
          </a:p>
        </p:txBody>
      </p:sp>
      <p:sp>
        <p:nvSpPr>
          <p:cNvPr id="5" name="Footer Placeholder 4">
            <a:extLst>
              <a:ext uri="{FF2B5EF4-FFF2-40B4-BE49-F238E27FC236}">
                <a16:creationId xmlns:a16="http://schemas.microsoft.com/office/drawing/2014/main" id="{85624DF8-5FDD-4EE6-95B0-4A44D61F29D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E9A83EE-45AA-4E1C-9E65-3C6094B68AF9}"/>
              </a:ext>
            </a:extLst>
          </p:cNvPr>
          <p:cNvSpPr>
            <a:spLocks noGrp="1"/>
          </p:cNvSpPr>
          <p:nvPr>
            <p:ph type="sldNum" sz="quarter" idx="12"/>
          </p:nvPr>
        </p:nvSpPr>
        <p:spPr/>
        <p:txBody>
          <a:bodyPr/>
          <a:lstStyle/>
          <a:p>
            <a:fld id="{91AAAB0F-69B2-438B-96EB-C21D08F8CC05}" type="slidenum">
              <a:rPr lang="en-GB" smtClean="0"/>
              <a:t>‹#›</a:t>
            </a:fld>
            <a:endParaRPr lang="en-GB"/>
          </a:p>
        </p:txBody>
      </p:sp>
    </p:spTree>
    <p:extLst>
      <p:ext uri="{BB962C8B-B14F-4D97-AF65-F5344CB8AC3E}">
        <p14:creationId xmlns:p14="http://schemas.microsoft.com/office/powerpoint/2010/main" val="20069498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F4A1021-26A5-4022-BE3F-6188F0EB1DB8}"/>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28B1ADB9-5526-48A4-A3C0-BD5A56E1D095}"/>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F7700C2-4676-49B5-AFD0-94D782886247}"/>
              </a:ext>
            </a:extLst>
          </p:cNvPr>
          <p:cNvSpPr>
            <a:spLocks noGrp="1"/>
          </p:cNvSpPr>
          <p:nvPr>
            <p:ph type="dt" sz="half" idx="10"/>
          </p:nvPr>
        </p:nvSpPr>
        <p:spPr/>
        <p:txBody>
          <a:bodyPr/>
          <a:lstStyle/>
          <a:p>
            <a:fld id="{73C1427C-2EFB-49D1-B871-FBFA8ACB37ED}" type="datetimeFigureOut">
              <a:rPr lang="en-GB" smtClean="0"/>
              <a:t>29/08/2024</a:t>
            </a:fld>
            <a:endParaRPr lang="en-GB"/>
          </a:p>
        </p:txBody>
      </p:sp>
      <p:sp>
        <p:nvSpPr>
          <p:cNvPr id="5" name="Footer Placeholder 4">
            <a:extLst>
              <a:ext uri="{FF2B5EF4-FFF2-40B4-BE49-F238E27FC236}">
                <a16:creationId xmlns:a16="http://schemas.microsoft.com/office/drawing/2014/main" id="{D9081F13-5CA9-450F-A582-4A2EB9D7308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C7CC171-F09B-45B0-BD0C-790466FB3E62}"/>
              </a:ext>
            </a:extLst>
          </p:cNvPr>
          <p:cNvSpPr>
            <a:spLocks noGrp="1"/>
          </p:cNvSpPr>
          <p:nvPr>
            <p:ph type="sldNum" sz="quarter" idx="12"/>
          </p:nvPr>
        </p:nvSpPr>
        <p:spPr/>
        <p:txBody>
          <a:bodyPr/>
          <a:lstStyle/>
          <a:p>
            <a:fld id="{91AAAB0F-69B2-438B-96EB-C21D08F8CC05}" type="slidenum">
              <a:rPr lang="en-GB" smtClean="0"/>
              <a:t>‹#›</a:t>
            </a:fld>
            <a:endParaRPr lang="en-GB"/>
          </a:p>
        </p:txBody>
      </p:sp>
    </p:spTree>
    <p:extLst>
      <p:ext uri="{BB962C8B-B14F-4D97-AF65-F5344CB8AC3E}">
        <p14:creationId xmlns:p14="http://schemas.microsoft.com/office/powerpoint/2010/main" val="2402960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DB4039-5B36-4B69-81EA-29EF5140B98E}"/>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701202AE-A4C9-4DD7-9CA1-10CD4CA1CCDF}"/>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A18217C-3C52-43C2-99D8-1AA4F3A64A75}"/>
              </a:ext>
            </a:extLst>
          </p:cNvPr>
          <p:cNvSpPr>
            <a:spLocks noGrp="1"/>
          </p:cNvSpPr>
          <p:nvPr>
            <p:ph type="dt" sz="half" idx="10"/>
          </p:nvPr>
        </p:nvSpPr>
        <p:spPr/>
        <p:txBody>
          <a:bodyPr/>
          <a:lstStyle/>
          <a:p>
            <a:fld id="{73C1427C-2EFB-49D1-B871-FBFA8ACB37ED}" type="datetimeFigureOut">
              <a:rPr lang="en-GB" smtClean="0"/>
              <a:t>29/08/2024</a:t>
            </a:fld>
            <a:endParaRPr lang="en-GB"/>
          </a:p>
        </p:txBody>
      </p:sp>
      <p:sp>
        <p:nvSpPr>
          <p:cNvPr id="5" name="Footer Placeholder 4">
            <a:extLst>
              <a:ext uri="{FF2B5EF4-FFF2-40B4-BE49-F238E27FC236}">
                <a16:creationId xmlns:a16="http://schemas.microsoft.com/office/drawing/2014/main" id="{88659637-D483-41D3-9AA4-7E2335300BB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ED88E4E-E5A2-4EC9-8E21-AC7A8CD26025}"/>
              </a:ext>
            </a:extLst>
          </p:cNvPr>
          <p:cNvSpPr>
            <a:spLocks noGrp="1"/>
          </p:cNvSpPr>
          <p:nvPr>
            <p:ph type="sldNum" sz="quarter" idx="12"/>
          </p:nvPr>
        </p:nvSpPr>
        <p:spPr/>
        <p:txBody>
          <a:bodyPr/>
          <a:lstStyle/>
          <a:p>
            <a:fld id="{91AAAB0F-69B2-438B-96EB-C21D08F8CC05}" type="slidenum">
              <a:rPr lang="en-GB" smtClean="0"/>
              <a:t>‹#›</a:t>
            </a:fld>
            <a:endParaRPr lang="en-GB"/>
          </a:p>
        </p:txBody>
      </p:sp>
    </p:spTree>
    <p:extLst>
      <p:ext uri="{BB962C8B-B14F-4D97-AF65-F5344CB8AC3E}">
        <p14:creationId xmlns:p14="http://schemas.microsoft.com/office/powerpoint/2010/main" val="4170002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701E94-9A4D-49AD-B570-C9DF9F9E3C2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FA15FE3B-3224-4F60-A31A-EAE3F527DF5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DA585814-67B2-488C-818F-F00E4B388874}"/>
              </a:ext>
            </a:extLst>
          </p:cNvPr>
          <p:cNvSpPr>
            <a:spLocks noGrp="1"/>
          </p:cNvSpPr>
          <p:nvPr>
            <p:ph type="dt" sz="half" idx="10"/>
          </p:nvPr>
        </p:nvSpPr>
        <p:spPr/>
        <p:txBody>
          <a:bodyPr/>
          <a:lstStyle/>
          <a:p>
            <a:fld id="{73C1427C-2EFB-49D1-B871-FBFA8ACB37ED}" type="datetimeFigureOut">
              <a:rPr lang="en-GB" smtClean="0"/>
              <a:t>29/08/2024</a:t>
            </a:fld>
            <a:endParaRPr lang="en-GB"/>
          </a:p>
        </p:txBody>
      </p:sp>
      <p:sp>
        <p:nvSpPr>
          <p:cNvPr id="5" name="Footer Placeholder 4">
            <a:extLst>
              <a:ext uri="{FF2B5EF4-FFF2-40B4-BE49-F238E27FC236}">
                <a16:creationId xmlns:a16="http://schemas.microsoft.com/office/drawing/2014/main" id="{C050C62C-F9E0-40AF-9A8F-CB651DB05CC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2D10F90-70D7-4B12-A16F-9BA237F7CF14}"/>
              </a:ext>
            </a:extLst>
          </p:cNvPr>
          <p:cNvSpPr>
            <a:spLocks noGrp="1"/>
          </p:cNvSpPr>
          <p:nvPr>
            <p:ph type="sldNum" sz="quarter" idx="12"/>
          </p:nvPr>
        </p:nvSpPr>
        <p:spPr/>
        <p:txBody>
          <a:bodyPr/>
          <a:lstStyle/>
          <a:p>
            <a:fld id="{91AAAB0F-69B2-438B-96EB-C21D08F8CC05}" type="slidenum">
              <a:rPr lang="en-GB" smtClean="0"/>
              <a:t>‹#›</a:t>
            </a:fld>
            <a:endParaRPr lang="en-GB"/>
          </a:p>
        </p:txBody>
      </p:sp>
    </p:spTree>
    <p:extLst>
      <p:ext uri="{BB962C8B-B14F-4D97-AF65-F5344CB8AC3E}">
        <p14:creationId xmlns:p14="http://schemas.microsoft.com/office/powerpoint/2010/main" val="5760789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EB3A73-2FA3-4B6A-B10B-D285F76843B6}"/>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EED4D483-98C1-42B0-895B-AF6E6104540B}"/>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EB36D5B5-9515-422E-8E0C-93467970D88E}"/>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C2E0DEAC-7FD1-43FF-9FCC-8AF8F59F3F1E}"/>
              </a:ext>
            </a:extLst>
          </p:cNvPr>
          <p:cNvSpPr>
            <a:spLocks noGrp="1"/>
          </p:cNvSpPr>
          <p:nvPr>
            <p:ph type="dt" sz="half" idx="10"/>
          </p:nvPr>
        </p:nvSpPr>
        <p:spPr/>
        <p:txBody>
          <a:bodyPr/>
          <a:lstStyle/>
          <a:p>
            <a:fld id="{73C1427C-2EFB-49D1-B871-FBFA8ACB37ED}" type="datetimeFigureOut">
              <a:rPr lang="en-GB" smtClean="0"/>
              <a:t>29/08/2024</a:t>
            </a:fld>
            <a:endParaRPr lang="en-GB"/>
          </a:p>
        </p:txBody>
      </p:sp>
      <p:sp>
        <p:nvSpPr>
          <p:cNvPr id="6" name="Footer Placeholder 5">
            <a:extLst>
              <a:ext uri="{FF2B5EF4-FFF2-40B4-BE49-F238E27FC236}">
                <a16:creationId xmlns:a16="http://schemas.microsoft.com/office/drawing/2014/main" id="{316244F8-E4C8-479F-A117-3BE8EA3BEF0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1CC85BD-F903-4D97-B64F-A78D77784B0C}"/>
              </a:ext>
            </a:extLst>
          </p:cNvPr>
          <p:cNvSpPr>
            <a:spLocks noGrp="1"/>
          </p:cNvSpPr>
          <p:nvPr>
            <p:ph type="sldNum" sz="quarter" idx="12"/>
          </p:nvPr>
        </p:nvSpPr>
        <p:spPr/>
        <p:txBody>
          <a:bodyPr/>
          <a:lstStyle/>
          <a:p>
            <a:fld id="{91AAAB0F-69B2-438B-96EB-C21D08F8CC05}" type="slidenum">
              <a:rPr lang="en-GB" smtClean="0"/>
              <a:t>‹#›</a:t>
            </a:fld>
            <a:endParaRPr lang="en-GB"/>
          </a:p>
        </p:txBody>
      </p:sp>
    </p:spTree>
    <p:extLst>
      <p:ext uri="{BB962C8B-B14F-4D97-AF65-F5344CB8AC3E}">
        <p14:creationId xmlns:p14="http://schemas.microsoft.com/office/powerpoint/2010/main" val="376415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968A40-4B24-4811-81CB-5A0E0FBE7CCC}"/>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EAF6E50D-F148-4BCC-B9EC-3782AC5729B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F202DA59-FB5A-4282-9385-F8DC9DF8B02C}"/>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B6EF043C-61B3-4AB9-8B14-502A67E595D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F44FD4B6-4225-4F8B-ACC0-8005C2FD6DB6}"/>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2A09B912-F089-4D27-A5B1-BB6464C4575F}"/>
              </a:ext>
            </a:extLst>
          </p:cNvPr>
          <p:cNvSpPr>
            <a:spLocks noGrp="1"/>
          </p:cNvSpPr>
          <p:nvPr>
            <p:ph type="dt" sz="half" idx="10"/>
          </p:nvPr>
        </p:nvSpPr>
        <p:spPr/>
        <p:txBody>
          <a:bodyPr/>
          <a:lstStyle/>
          <a:p>
            <a:fld id="{73C1427C-2EFB-49D1-B871-FBFA8ACB37ED}" type="datetimeFigureOut">
              <a:rPr lang="en-GB" smtClean="0"/>
              <a:t>29/08/2024</a:t>
            </a:fld>
            <a:endParaRPr lang="en-GB"/>
          </a:p>
        </p:txBody>
      </p:sp>
      <p:sp>
        <p:nvSpPr>
          <p:cNvPr id="8" name="Footer Placeholder 7">
            <a:extLst>
              <a:ext uri="{FF2B5EF4-FFF2-40B4-BE49-F238E27FC236}">
                <a16:creationId xmlns:a16="http://schemas.microsoft.com/office/drawing/2014/main" id="{4FBC4600-0BC9-4FF0-B409-DCDCAB725407}"/>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41DC201B-F843-430A-92D6-9A6C351F642C}"/>
              </a:ext>
            </a:extLst>
          </p:cNvPr>
          <p:cNvSpPr>
            <a:spLocks noGrp="1"/>
          </p:cNvSpPr>
          <p:nvPr>
            <p:ph type="sldNum" sz="quarter" idx="12"/>
          </p:nvPr>
        </p:nvSpPr>
        <p:spPr/>
        <p:txBody>
          <a:bodyPr/>
          <a:lstStyle/>
          <a:p>
            <a:fld id="{91AAAB0F-69B2-438B-96EB-C21D08F8CC05}" type="slidenum">
              <a:rPr lang="en-GB" smtClean="0"/>
              <a:t>‹#›</a:t>
            </a:fld>
            <a:endParaRPr lang="en-GB"/>
          </a:p>
        </p:txBody>
      </p:sp>
    </p:spTree>
    <p:extLst>
      <p:ext uri="{BB962C8B-B14F-4D97-AF65-F5344CB8AC3E}">
        <p14:creationId xmlns:p14="http://schemas.microsoft.com/office/powerpoint/2010/main" val="41480624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1348B3-F932-4495-84A8-B11D1163B04D}"/>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294C02C7-A57B-402E-A5D9-CE20DBCBEA0E}"/>
              </a:ext>
            </a:extLst>
          </p:cNvPr>
          <p:cNvSpPr>
            <a:spLocks noGrp="1"/>
          </p:cNvSpPr>
          <p:nvPr>
            <p:ph type="dt" sz="half" idx="10"/>
          </p:nvPr>
        </p:nvSpPr>
        <p:spPr/>
        <p:txBody>
          <a:bodyPr/>
          <a:lstStyle/>
          <a:p>
            <a:fld id="{73C1427C-2EFB-49D1-B871-FBFA8ACB37ED}" type="datetimeFigureOut">
              <a:rPr lang="en-GB" smtClean="0"/>
              <a:t>29/08/2024</a:t>
            </a:fld>
            <a:endParaRPr lang="en-GB"/>
          </a:p>
        </p:txBody>
      </p:sp>
      <p:sp>
        <p:nvSpPr>
          <p:cNvPr id="4" name="Footer Placeholder 3">
            <a:extLst>
              <a:ext uri="{FF2B5EF4-FFF2-40B4-BE49-F238E27FC236}">
                <a16:creationId xmlns:a16="http://schemas.microsoft.com/office/drawing/2014/main" id="{63A86660-6573-4862-8FC2-2F0BF746529B}"/>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D2DAD7D1-28E3-4E26-B106-1C054C6F0475}"/>
              </a:ext>
            </a:extLst>
          </p:cNvPr>
          <p:cNvSpPr>
            <a:spLocks noGrp="1"/>
          </p:cNvSpPr>
          <p:nvPr>
            <p:ph type="sldNum" sz="quarter" idx="12"/>
          </p:nvPr>
        </p:nvSpPr>
        <p:spPr/>
        <p:txBody>
          <a:bodyPr/>
          <a:lstStyle/>
          <a:p>
            <a:fld id="{91AAAB0F-69B2-438B-96EB-C21D08F8CC05}" type="slidenum">
              <a:rPr lang="en-GB" smtClean="0"/>
              <a:t>‹#›</a:t>
            </a:fld>
            <a:endParaRPr lang="en-GB"/>
          </a:p>
        </p:txBody>
      </p:sp>
    </p:spTree>
    <p:extLst>
      <p:ext uri="{BB962C8B-B14F-4D97-AF65-F5344CB8AC3E}">
        <p14:creationId xmlns:p14="http://schemas.microsoft.com/office/powerpoint/2010/main" val="30784609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4954191-4953-457C-8486-E3C6EA06FFDA}"/>
              </a:ext>
            </a:extLst>
          </p:cNvPr>
          <p:cNvSpPr>
            <a:spLocks noGrp="1"/>
          </p:cNvSpPr>
          <p:nvPr>
            <p:ph type="dt" sz="half" idx="10"/>
          </p:nvPr>
        </p:nvSpPr>
        <p:spPr/>
        <p:txBody>
          <a:bodyPr/>
          <a:lstStyle/>
          <a:p>
            <a:fld id="{73C1427C-2EFB-49D1-B871-FBFA8ACB37ED}" type="datetimeFigureOut">
              <a:rPr lang="en-GB" smtClean="0"/>
              <a:t>29/08/2024</a:t>
            </a:fld>
            <a:endParaRPr lang="en-GB"/>
          </a:p>
        </p:txBody>
      </p:sp>
      <p:sp>
        <p:nvSpPr>
          <p:cNvPr id="3" name="Footer Placeholder 2">
            <a:extLst>
              <a:ext uri="{FF2B5EF4-FFF2-40B4-BE49-F238E27FC236}">
                <a16:creationId xmlns:a16="http://schemas.microsoft.com/office/drawing/2014/main" id="{CACB8A24-EAB1-433E-94F0-BF9AE536D7A6}"/>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20B36726-822C-46ED-A4FD-AC0FB6116152}"/>
              </a:ext>
            </a:extLst>
          </p:cNvPr>
          <p:cNvSpPr>
            <a:spLocks noGrp="1"/>
          </p:cNvSpPr>
          <p:nvPr>
            <p:ph type="sldNum" sz="quarter" idx="12"/>
          </p:nvPr>
        </p:nvSpPr>
        <p:spPr/>
        <p:txBody>
          <a:bodyPr/>
          <a:lstStyle/>
          <a:p>
            <a:fld id="{91AAAB0F-69B2-438B-96EB-C21D08F8CC05}" type="slidenum">
              <a:rPr lang="en-GB" smtClean="0"/>
              <a:t>‹#›</a:t>
            </a:fld>
            <a:endParaRPr lang="en-GB"/>
          </a:p>
        </p:txBody>
      </p:sp>
    </p:spTree>
    <p:extLst>
      <p:ext uri="{BB962C8B-B14F-4D97-AF65-F5344CB8AC3E}">
        <p14:creationId xmlns:p14="http://schemas.microsoft.com/office/powerpoint/2010/main" val="11432385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AE07B7-523C-4D15-B8D5-238E5692C1B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8666BF99-A75D-4CD3-B84F-0FA4AE869C9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C62A86DF-FAF8-4A93-9804-98AF7AA6A45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A0B064FF-1C68-4CE9-834D-3B775279B7DE}"/>
              </a:ext>
            </a:extLst>
          </p:cNvPr>
          <p:cNvSpPr>
            <a:spLocks noGrp="1"/>
          </p:cNvSpPr>
          <p:nvPr>
            <p:ph type="dt" sz="half" idx="10"/>
          </p:nvPr>
        </p:nvSpPr>
        <p:spPr/>
        <p:txBody>
          <a:bodyPr/>
          <a:lstStyle/>
          <a:p>
            <a:fld id="{73C1427C-2EFB-49D1-B871-FBFA8ACB37ED}" type="datetimeFigureOut">
              <a:rPr lang="en-GB" smtClean="0"/>
              <a:t>29/08/2024</a:t>
            </a:fld>
            <a:endParaRPr lang="en-GB"/>
          </a:p>
        </p:txBody>
      </p:sp>
      <p:sp>
        <p:nvSpPr>
          <p:cNvPr id="6" name="Footer Placeholder 5">
            <a:extLst>
              <a:ext uri="{FF2B5EF4-FFF2-40B4-BE49-F238E27FC236}">
                <a16:creationId xmlns:a16="http://schemas.microsoft.com/office/drawing/2014/main" id="{B83F9166-C384-4F64-9924-BCA6A56BF83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7690EC5-A954-4767-8171-BCD488E03F22}"/>
              </a:ext>
            </a:extLst>
          </p:cNvPr>
          <p:cNvSpPr>
            <a:spLocks noGrp="1"/>
          </p:cNvSpPr>
          <p:nvPr>
            <p:ph type="sldNum" sz="quarter" idx="12"/>
          </p:nvPr>
        </p:nvSpPr>
        <p:spPr/>
        <p:txBody>
          <a:bodyPr/>
          <a:lstStyle/>
          <a:p>
            <a:fld id="{91AAAB0F-69B2-438B-96EB-C21D08F8CC05}" type="slidenum">
              <a:rPr lang="en-GB" smtClean="0"/>
              <a:t>‹#›</a:t>
            </a:fld>
            <a:endParaRPr lang="en-GB"/>
          </a:p>
        </p:txBody>
      </p:sp>
    </p:spTree>
    <p:extLst>
      <p:ext uri="{BB962C8B-B14F-4D97-AF65-F5344CB8AC3E}">
        <p14:creationId xmlns:p14="http://schemas.microsoft.com/office/powerpoint/2010/main" val="13589721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8D87AB-BEFB-4019-BDB2-B9661BFB2CB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A87A69CA-9131-40EF-99CB-4007267BE4D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349BD011-F7A8-435A-9E43-7B16EC16DEA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E8456BBC-F932-43E7-B6E9-49C661092F6B}"/>
              </a:ext>
            </a:extLst>
          </p:cNvPr>
          <p:cNvSpPr>
            <a:spLocks noGrp="1"/>
          </p:cNvSpPr>
          <p:nvPr>
            <p:ph type="dt" sz="half" idx="10"/>
          </p:nvPr>
        </p:nvSpPr>
        <p:spPr/>
        <p:txBody>
          <a:bodyPr/>
          <a:lstStyle/>
          <a:p>
            <a:fld id="{73C1427C-2EFB-49D1-B871-FBFA8ACB37ED}" type="datetimeFigureOut">
              <a:rPr lang="en-GB" smtClean="0"/>
              <a:t>29/08/2024</a:t>
            </a:fld>
            <a:endParaRPr lang="en-GB"/>
          </a:p>
        </p:txBody>
      </p:sp>
      <p:sp>
        <p:nvSpPr>
          <p:cNvPr id="6" name="Footer Placeholder 5">
            <a:extLst>
              <a:ext uri="{FF2B5EF4-FFF2-40B4-BE49-F238E27FC236}">
                <a16:creationId xmlns:a16="http://schemas.microsoft.com/office/drawing/2014/main" id="{CC9019A7-DA67-488F-A377-B7467374B9B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961DA09-E14E-43C9-9DA4-0ED89AB52677}"/>
              </a:ext>
            </a:extLst>
          </p:cNvPr>
          <p:cNvSpPr>
            <a:spLocks noGrp="1"/>
          </p:cNvSpPr>
          <p:nvPr>
            <p:ph type="sldNum" sz="quarter" idx="12"/>
          </p:nvPr>
        </p:nvSpPr>
        <p:spPr/>
        <p:txBody>
          <a:bodyPr/>
          <a:lstStyle/>
          <a:p>
            <a:fld id="{91AAAB0F-69B2-438B-96EB-C21D08F8CC05}" type="slidenum">
              <a:rPr lang="en-GB" smtClean="0"/>
              <a:t>‹#›</a:t>
            </a:fld>
            <a:endParaRPr lang="en-GB"/>
          </a:p>
        </p:txBody>
      </p:sp>
    </p:spTree>
    <p:extLst>
      <p:ext uri="{BB962C8B-B14F-4D97-AF65-F5344CB8AC3E}">
        <p14:creationId xmlns:p14="http://schemas.microsoft.com/office/powerpoint/2010/main" val="26689616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B582E09-FFFB-427C-A1FF-BDB1AD303F1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82DFC88-EAEB-49FA-8BE4-BB96DF1041E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3CB6F95-9FDF-46F3-B706-D99F0826836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C1427C-2EFB-49D1-B871-FBFA8ACB37ED}" type="datetimeFigureOut">
              <a:rPr lang="en-GB" smtClean="0"/>
              <a:t>29/08/2024</a:t>
            </a:fld>
            <a:endParaRPr lang="en-GB"/>
          </a:p>
        </p:txBody>
      </p:sp>
      <p:sp>
        <p:nvSpPr>
          <p:cNvPr id="5" name="Footer Placeholder 4">
            <a:extLst>
              <a:ext uri="{FF2B5EF4-FFF2-40B4-BE49-F238E27FC236}">
                <a16:creationId xmlns:a16="http://schemas.microsoft.com/office/drawing/2014/main" id="{09844938-F336-49B2-8CAF-1E7A9B0AA56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028D9F33-0217-4BFB-BB8C-6764EE8BD26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1AAAB0F-69B2-438B-96EB-C21D08F8CC05}" type="slidenum">
              <a:rPr lang="en-GB" smtClean="0"/>
              <a:t>‹#›</a:t>
            </a:fld>
            <a:endParaRPr lang="en-GB"/>
          </a:p>
        </p:txBody>
      </p:sp>
    </p:spTree>
    <p:extLst>
      <p:ext uri="{BB962C8B-B14F-4D97-AF65-F5344CB8AC3E}">
        <p14:creationId xmlns:p14="http://schemas.microsoft.com/office/powerpoint/2010/main" val="15191510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1.emf"/><Relationship Id="rId7" Type="http://schemas.openxmlformats.org/officeDocument/2006/relationships/image" Target="../media/image1.png"/><Relationship Id="rId2" Type="http://schemas.openxmlformats.org/officeDocument/2006/relationships/image" Target="../media/image10.png"/><Relationship Id="rId1" Type="http://schemas.openxmlformats.org/officeDocument/2006/relationships/slideLayout" Target="../slideLayouts/slideLayout7.xml"/><Relationship Id="rId6" Type="http://schemas.openxmlformats.org/officeDocument/2006/relationships/image" Target="../media/image14.emf"/><Relationship Id="rId5" Type="http://schemas.openxmlformats.org/officeDocument/2006/relationships/image" Target="../media/image13.emf"/><Relationship Id="rId4" Type="http://schemas.openxmlformats.org/officeDocument/2006/relationships/image" Target="../media/image12.emf"/></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6.wmf"/><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9.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19D32F93-50AC-4C46-A5DB-291C60DDB7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a:extLst>
              <a:ext uri="{FF2B5EF4-FFF2-40B4-BE49-F238E27FC236}">
                <a16:creationId xmlns:a16="http://schemas.microsoft.com/office/drawing/2014/main" id="{9EC16350-39E1-48A0-AD85-7F931DFEF99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89303" y="1278978"/>
            <a:ext cx="9613397" cy="1893911"/>
          </a:xfrm>
          <a:prstGeom prst="rect">
            <a:avLst/>
          </a:prstGeom>
        </p:spPr>
      </p:pic>
      <p:sp>
        <p:nvSpPr>
          <p:cNvPr id="13" name="Right Triangle 12">
            <a:extLst>
              <a:ext uri="{FF2B5EF4-FFF2-40B4-BE49-F238E27FC236}">
                <a16:creationId xmlns:a16="http://schemas.microsoft.com/office/drawing/2014/main" id="{827DC2C4-B485-428A-BF4A-472D2967F47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ectangle 14">
            <a:extLst>
              <a:ext uri="{FF2B5EF4-FFF2-40B4-BE49-F238E27FC236}">
                <a16:creationId xmlns:a16="http://schemas.microsoft.com/office/drawing/2014/main" id="{EE04B5EB-F158-4507-90DD-BD23620C7C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18BE360-5D79-4DD3-9657-3BD71AD510AF}"/>
              </a:ext>
            </a:extLst>
          </p:cNvPr>
          <p:cNvSpPr>
            <a:spLocks noGrp="1"/>
          </p:cNvSpPr>
          <p:nvPr>
            <p:ph type="ctrTitle"/>
          </p:nvPr>
        </p:nvSpPr>
        <p:spPr>
          <a:xfrm>
            <a:off x="1289304" y="3429000"/>
            <a:ext cx="8921672" cy="1713305"/>
          </a:xfrm>
        </p:spPr>
        <p:txBody>
          <a:bodyPr anchor="b">
            <a:normAutofit fontScale="90000"/>
          </a:bodyPr>
          <a:lstStyle/>
          <a:p>
            <a:pPr algn="l"/>
            <a:r>
              <a:rPr lang="en-GB" sz="6800" b="1" dirty="0"/>
              <a:t>Meriden Aggregates quarry</a:t>
            </a:r>
          </a:p>
        </p:txBody>
      </p:sp>
      <p:sp>
        <p:nvSpPr>
          <p:cNvPr id="3" name="Subtitle 2">
            <a:extLst>
              <a:ext uri="{FF2B5EF4-FFF2-40B4-BE49-F238E27FC236}">
                <a16:creationId xmlns:a16="http://schemas.microsoft.com/office/drawing/2014/main" id="{930F8DFB-88D0-4454-A75E-0FCF223A16F9}"/>
              </a:ext>
            </a:extLst>
          </p:cNvPr>
          <p:cNvSpPr>
            <a:spLocks noGrp="1"/>
          </p:cNvSpPr>
          <p:nvPr>
            <p:ph type="subTitle" idx="1"/>
          </p:nvPr>
        </p:nvSpPr>
        <p:spPr>
          <a:xfrm>
            <a:off x="1289303" y="5142305"/>
            <a:ext cx="7321298" cy="753165"/>
          </a:xfrm>
        </p:spPr>
        <p:txBody>
          <a:bodyPr anchor="t">
            <a:normAutofit/>
          </a:bodyPr>
          <a:lstStyle/>
          <a:p>
            <a:pPr algn="l"/>
            <a:r>
              <a:rPr lang="en-GB" b="1" dirty="0"/>
              <a:t>Site induction for visitors and contractors</a:t>
            </a:r>
          </a:p>
        </p:txBody>
      </p:sp>
      <p:sp>
        <p:nvSpPr>
          <p:cNvPr id="4" name="TextBox 3">
            <a:extLst>
              <a:ext uri="{FF2B5EF4-FFF2-40B4-BE49-F238E27FC236}">
                <a16:creationId xmlns:a16="http://schemas.microsoft.com/office/drawing/2014/main" id="{E74C980A-0DD0-4491-B3F9-5D30429D4006}"/>
              </a:ext>
            </a:extLst>
          </p:cNvPr>
          <p:cNvSpPr txBox="1"/>
          <p:nvPr/>
        </p:nvSpPr>
        <p:spPr>
          <a:xfrm>
            <a:off x="5203049" y="6231157"/>
            <a:ext cx="1782501" cy="276999"/>
          </a:xfrm>
          <a:prstGeom prst="rect">
            <a:avLst/>
          </a:prstGeom>
          <a:noFill/>
        </p:spPr>
        <p:txBody>
          <a:bodyPr wrap="square" rtlCol="0">
            <a:spAutoFit/>
          </a:bodyPr>
          <a:lstStyle/>
          <a:p>
            <a:r>
              <a:rPr lang="en-GB" sz="1200" dirty="0"/>
              <a:t>383NRS:CVI:01A </a:t>
            </a:r>
          </a:p>
        </p:txBody>
      </p:sp>
    </p:spTree>
    <p:extLst>
      <p:ext uri="{BB962C8B-B14F-4D97-AF65-F5344CB8AC3E}">
        <p14:creationId xmlns:p14="http://schemas.microsoft.com/office/powerpoint/2010/main" val="28910168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7">
            <a:extLst>
              <a:ext uri="{FF2B5EF4-FFF2-40B4-BE49-F238E27FC236}">
                <a16:creationId xmlns:a16="http://schemas.microsoft.com/office/drawing/2014/main" id="{E1ED98F1-7FA2-4D58-9637-C614025A0F48}"/>
              </a:ext>
            </a:extLst>
          </p:cNvPr>
          <p:cNvSpPr>
            <a:spLocks noChangeArrowheads="1"/>
          </p:cNvSpPr>
          <p:nvPr/>
        </p:nvSpPr>
        <p:spPr bwMode="auto">
          <a:xfrm>
            <a:off x="444616" y="587230"/>
            <a:ext cx="8231071" cy="3400931"/>
          </a:xfrm>
          <a:prstGeom prst="rect">
            <a:avLst/>
          </a:prstGeom>
          <a:noFill/>
          <a:ln>
            <a:noFill/>
          </a:ln>
          <a:effectLst/>
          <a:extLst>
            <a:ext uri="{909E8E84-426E-40DD-AFC4-6F175D3DCCD1}">
              <a14:hiddenFill xmlns:a14="http://schemas.microsoft.com/office/drawing/2010/main">
                <a:solidFill>
                  <a:srgbClr val="FF0000"/>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lr>
                <a:srgbClr val="004D5F"/>
              </a:buClr>
              <a:buSzPct val="85000"/>
              <a:buFont typeface="Wingdings" pitchFamily="2" charset="2"/>
              <a:buChar char="n"/>
              <a:defRPr sz="2000" b="1">
                <a:solidFill>
                  <a:srgbClr val="004459"/>
                </a:solidFill>
                <a:latin typeface="Arial" charset="0"/>
              </a:defRPr>
            </a:lvl1pPr>
            <a:lvl2pPr marL="742950" indent="-285750">
              <a:spcBef>
                <a:spcPct val="20000"/>
              </a:spcBef>
              <a:buClr>
                <a:srgbClr val="004D5F"/>
              </a:buClr>
              <a:buFont typeface="Arial" charset="0"/>
              <a:buChar char="–"/>
              <a:defRPr>
                <a:solidFill>
                  <a:srgbClr val="004459"/>
                </a:solidFill>
                <a:latin typeface="Arial" charset="0"/>
              </a:defRPr>
            </a:lvl2pPr>
            <a:lvl3pPr marL="1143000" indent="-228600">
              <a:spcBef>
                <a:spcPct val="20000"/>
              </a:spcBef>
              <a:buClr>
                <a:schemeClr val="bg2"/>
              </a:buClr>
              <a:buFont typeface="Wingdings" pitchFamily="2" charset="2"/>
              <a:buChar char="§"/>
              <a:defRPr sz="1600">
                <a:solidFill>
                  <a:srgbClr val="004459"/>
                </a:solidFill>
                <a:latin typeface="Arial" charset="0"/>
              </a:defRPr>
            </a:lvl3pPr>
            <a:lvl4pPr marL="1600200" indent="-228600">
              <a:spcBef>
                <a:spcPct val="20000"/>
              </a:spcBef>
              <a:buClr>
                <a:schemeClr val="tx1"/>
              </a:buClr>
              <a:buFont typeface="Arial" charset="0"/>
              <a:buChar char="-"/>
              <a:defRPr sz="1400">
                <a:solidFill>
                  <a:srgbClr val="004459"/>
                </a:solidFill>
                <a:latin typeface="Arial" charset="0"/>
              </a:defRPr>
            </a:lvl4pPr>
            <a:lvl5pPr marL="2057400" indent="-228600">
              <a:spcBef>
                <a:spcPct val="20000"/>
              </a:spcBef>
              <a:buChar char="»"/>
              <a:defRPr sz="1400">
                <a:solidFill>
                  <a:srgbClr val="004459"/>
                </a:solidFill>
                <a:latin typeface="Arial" charset="0"/>
              </a:defRPr>
            </a:lvl5pPr>
            <a:lvl6pPr marL="2514600" indent="-228600" eaLnBrk="0" fontAlgn="base" hangingPunct="0">
              <a:spcBef>
                <a:spcPct val="20000"/>
              </a:spcBef>
              <a:spcAft>
                <a:spcPct val="0"/>
              </a:spcAft>
              <a:buChar char="»"/>
              <a:defRPr sz="1400">
                <a:solidFill>
                  <a:srgbClr val="004459"/>
                </a:solidFill>
                <a:latin typeface="Arial" charset="0"/>
              </a:defRPr>
            </a:lvl6pPr>
            <a:lvl7pPr marL="2971800" indent="-228600" eaLnBrk="0" fontAlgn="base" hangingPunct="0">
              <a:spcBef>
                <a:spcPct val="20000"/>
              </a:spcBef>
              <a:spcAft>
                <a:spcPct val="0"/>
              </a:spcAft>
              <a:buChar char="»"/>
              <a:defRPr sz="1400">
                <a:solidFill>
                  <a:srgbClr val="004459"/>
                </a:solidFill>
                <a:latin typeface="Arial" charset="0"/>
              </a:defRPr>
            </a:lvl7pPr>
            <a:lvl8pPr marL="3429000" indent="-228600" eaLnBrk="0" fontAlgn="base" hangingPunct="0">
              <a:spcBef>
                <a:spcPct val="20000"/>
              </a:spcBef>
              <a:spcAft>
                <a:spcPct val="0"/>
              </a:spcAft>
              <a:buChar char="»"/>
              <a:defRPr sz="1400">
                <a:solidFill>
                  <a:srgbClr val="004459"/>
                </a:solidFill>
                <a:latin typeface="Arial" charset="0"/>
              </a:defRPr>
            </a:lvl8pPr>
            <a:lvl9pPr marL="3886200" indent="-228600" eaLnBrk="0" fontAlgn="base" hangingPunct="0">
              <a:spcBef>
                <a:spcPct val="20000"/>
              </a:spcBef>
              <a:spcAft>
                <a:spcPct val="0"/>
              </a:spcAft>
              <a:buChar char="»"/>
              <a:defRPr sz="1400">
                <a:solidFill>
                  <a:srgbClr val="004459"/>
                </a:solidFill>
                <a:latin typeface="Arial" charset="0"/>
              </a:defRPr>
            </a:lvl9pPr>
          </a:lstStyle>
          <a:p>
            <a:pPr>
              <a:spcBef>
                <a:spcPct val="50000"/>
              </a:spcBef>
              <a:buClrTx/>
              <a:buSzTx/>
              <a:buFontTx/>
              <a:buNone/>
              <a:defRPr/>
            </a:pPr>
            <a:r>
              <a:rPr lang="en-GB" altLang="en-US" sz="1400" dirty="0">
                <a:solidFill>
                  <a:srgbClr val="FF0000"/>
                </a:solidFill>
              </a:rPr>
              <a:t>There are legal requirements contained in the </a:t>
            </a:r>
          </a:p>
          <a:p>
            <a:pPr>
              <a:spcBef>
                <a:spcPct val="50000"/>
              </a:spcBef>
              <a:buClrTx/>
              <a:buSzTx/>
              <a:buFontTx/>
              <a:buNone/>
              <a:defRPr/>
            </a:pPr>
            <a:r>
              <a:rPr lang="en-GB" altLang="en-US" sz="1400" dirty="0">
                <a:solidFill>
                  <a:srgbClr val="FF0000"/>
                </a:solidFill>
              </a:rPr>
              <a:t>Personal Protective Equipment at Work Regulations 1992.</a:t>
            </a:r>
          </a:p>
          <a:p>
            <a:pPr>
              <a:spcBef>
                <a:spcPct val="50000"/>
              </a:spcBef>
              <a:buClrTx/>
              <a:buSzTx/>
              <a:buFontTx/>
              <a:buNone/>
              <a:defRPr/>
            </a:pPr>
            <a:endParaRPr lang="en-GB" altLang="en-US" sz="1400" b="0" dirty="0"/>
          </a:p>
          <a:p>
            <a:pPr>
              <a:spcBef>
                <a:spcPct val="50000"/>
              </a:spcBef>
              <a:buClrTx/>
              <a:buSzTx/>
              <a:buFontTx/>
              <a:buNone/>
              <a:defRPr/>
            </a:pPr>
            <a:r>
              <a:rPr lang="en-GB" altLang="en-US" sz="1400" b="0" dirty="0"/>
              <a:t>The following items are mandatory on our site:</a:t>
            </a:r>
          </a:p>
          <a:p>
            <a:pPr>
              <a:spcBef>
                <a:spcPct val="50000"/>
              </a:spcBef>
              <a:buClrTx/>
              <a:buSzTx/>
              <a:buFontTx/>
              <a:buNone/>
              <a:defRPr/>
            </a:pPr>
            <a:endParaRPr lang="en-GB" altLang="en-US" sz="800" b="0" dirty="0"/>
          </a:p>
          <a:p>
            <a:pPr marL="285750" indent="-285750">
              <a:spcBef>
                <a:spcPct val="25000"/>
              </a:spcBef>
              <a:buClrTx/>
              <a:buSzPct val="150000"/>
              <a:buFont typeface="Wingdings" pitchFamily="2" charset="2"/>
              <a:buChar char="§"/>
              <a:defRPr/>
            </a:pPr>
            <a:r>
              <a:rPr lang="en-GB" altLang="en-US" sz="1400" b="0" dirty="0"/>
              <a:t> Suitable safety head protection</a:t>
            </a:r>
          </a:p>
          <a:p>
            <a:pPr marL="285750" indent="-285750">
              <a:spcBef>
                <a:spcPct val="25000"/>
              </a:spcBef>
              <a:buClrTx/>
              <a:buSzPct val="150000"/>
              <a:buFont typeface="Wingdings" pitchFamily="2" charset="2"/>
              <a:buChar char="§"/>
              <a:defRPr/>
            </a:pPr>
            <a:r>
              <a:rPr lang="en-GB" altLang="en-US" sz="1400" b="0" dirty="0"/>
              <a:t> Suitable safety footwear </a:t>
            </a:r>
          </a:p>
          <a:p>
            <a:pPr marL="285750" indent="-285750">
              <a:spcBef>
                <a:spcPct val="25000"/>
              </a:spcBef>
              <a:buClrTx/>
              <a:buSzPct val="150000"/>
              <a:buFont typeface="Wingdings" pitchFamily="2" charset="2"/>
              <a:buChar char="§"/>
              <a:defRPr/>
            </a:pPr>
            <a:r>
              <a:rPr lang="en-GB" altLang="en-US" sz="1400" b="0" dirty="0"/>
              <a:t> High visibility clothing (waistcoat/jacket and over-trousers) </a:t>
            </a:r>
          </a:p>
          <a:p>
            <a:pPr marL="285750" indent="-285750">
              <a:spcBef>
                <a:spcPct val="25000"/>
              </a:spcBef>
              <a:buClrTx/>
              <a:buSzPct val="150000"/>
              <a:buFont typeface="Wingdings" pitchFamily="2" charset="2"/>
              <a:buChar char="§"/>
              <a:defRPr/>
            </a:pPr>
            <a:r>
              <a:rPr lang="en-GB" altLang="en-US" sz="1400" b="0" dirty="0"/>
              <a:t> Safety eye protection (glasses or goggles) </a:t>
            </a:r>
          </a:p>
          <a:p>
            <a:pPr marL="285750" indent="-285750">
              <a:spcBef>
                <a:spcPct val="25000"/>
              </a:spcBef>
              <a:buClrTx/>
              <a:buSzPct val="150000"/>
              <a:buFont typeface="Wingdings" pitchFamily="2" charset="2"/>
              <a:buChar char="§"/>
              <a:defRPr/>
            </a:pPr>
            <a:r>
              <a:rPr lang="en-GB" altLang="en-US" sz="1400" b="0" dirty="0"/>
              <a:t> Gloves to be worn suitable for the work being carried as per the job risk assessment</a:t>
            </a:r>
          </a:p>
          <a:p>
            <a:pPr marL="285750" indent="-285750">
              <a:spcBef>
                <a:spcPct val="25000"/>
              </a:spcBef>
              <a:buClrTx/>
              <a:buSzPct val="150000"/>
              <a:buFont typeface="Wingdings" pitchFamily="2" charset="2"/>
              <a:buChar char="§"/>
              <a:defRPr/>
            </a:pPr>
            <a:r>
              <a:rPr lang="en-GB" altLang="en-US" sz="1400" b="0" dirty="0"/>
              <a:t> Other PPE will be indicated by signage or identified in risk assessments such as ear defenders</a:t>
            </a:r>
          </a:p>
          <a:p>
            <a:pPr marL="285750" indent="-285750">
              <a:spcBef>
                <a:spcPct val="50000"/>
              </a:spcBef>
              <a:buClrTx/>
              <a:buSzPct val="150000"/>
              <a:buFont typeface="Wingdings" pitchFamily="2" charset="2"/>
              <a:buChar char="§"/>
              <a:defRPr/>
            </a:pPr>
            <a:r>
              <a:rPr lang="en-GB" altLang="en-US" sz="1400" b="0" dirty="0"/>
              <a:t> Contractors must provide their own PPE as described above and ensure it is fit for purpose.</a:t>
            </a:r>
          </a:p>
        </p:txBody>
      </p:sp>
      <p:pic>
        <p:nvPicPr>
          <p:cNvPr id="3" name="Picture 11">
            <a:extLst>
              <a:ext uri="{FF2B5EF4-FFF2-40B4-BE49-F238E27FC236}">
                <a16:creationId xmlns:a16="http://schemas.microsoft.com/office/drawing/2014/main" id="{12001786-E985-4D92-8FED-F39742FB92E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21373" y="5889072"/>
            <a:ext cx="1983122" cy="941604"/>
          </a:xfrm>
          <a:prstGeom prst="rect">
            <a:avLst/>
          </a:prstGeom>
          <a:noFill/>
          <a:ln>
            <a:noFill/>
          </a:ln>
          <a:extLst>
            <a:ext uri="{909E8E84-426E-40DD-AFC4-6F175D3DCCD1}">
              <a14:hiddenFill xmlns:a14="http://schemas.microsoft.com/office/drawing/2010/main">
                <a:solidFill>
                  <a:srgbClr val="FF0000"/>
                </a:solidFill>
              </a14:hiddenFill>
            </a:ext>
            <a:ext uri="{91240B29-F687-4F45-9708-019B960494DF}">
              <a14:hiddenLine xmlns:a14="http://schemas.microsoft.com/office/drawing/2010/main" w="9525" algn="ctr">
                <a:solidFill>
                  <a:schemeClr val="tx1"/>
                </a:solidFill>
                <a:miter lim="800000"/>
                <a:headEnd/>
                <a:tailEnd/>
              </a14:hiddenLine>
            </a:ext>
          </a:extLst>
        </p:spPr>
      </p:pic>
      <p:pic>
        <p:nvPicPr>
          <p:cNvPr id="4" name="Picture 4">
            <a:extLst>
              <a:ext uri="{FF2B5EF4-FFF2-40B4-BE49-F238E27FC236}">
                <a16:creationId xmlns:a16="http://schemas.microsoft.com/office/drawing/2014/main" id="{422B1902-E324-4C97-BBE6-02C10DC6B72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513038" y="5268286"/>
            <a:ext cx="1349156" cy="156239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pic>
      <p:pic>
        <p:nvPicPr>
          <p:cNvPr id="5" name="Picture 5">
            <a:extLst>
              <a:ext uri="{FF2B5EF4-FFF2-40B4-BE49-F238E27FC236}">
                <a16:creationId xmlns:a16="http://schemas.microsoft.com/office/drawing/2014/main" id="{80A28B01-6A05-434A-B0B1-F8A50645D5D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170738" y="5478011"/>
            <a:ext cx="1089025" cy="135266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pic>
      <p:pic>
        <p:nvPicPr>
          <p:cNvPr id="6" name="Picture 6">
            <a:extLst>
              <a:ext uri="{FF2B5EF4-FFF2-40B4-BE49-F238E27FC236}">
                <a16:creationId xmlns:a16="http://schemas.microsoft.com/office/drawing/2014/main" id="{A63521B0-29F1-4B51-BB7C-4105513B49D4}"/>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675688" y="4921250"/>
            <a:ext cx="1349156" cy="190942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pic>
      <p:pic>
        <p:nvPicPr>
          <p:cNvPr id="7" name="Picture 3">
            <a:extLst>
              <a:ext uri="{FF2B5EF4-FFF2-40B4-BE49-F238E27FC236}">
                <a16:creationId xmlns:a16="http://schemas.microsoft.com/office/drawing/2014/main" id="{5902276E-56C1-46D3-B110-A2CDA967B6EB}"/>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0402349" y="5024438"/>
            <a:ext cx="1436308" cy="180623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pic>
      <p:pic>
        <p:nvPicPr>
          <p:cNvPr id="8" name="Picture 7" descr="A picture containing text, clock&#10;&#10;Description automatically generated">
            <a:extLst>
              <a:ext uri="{FF2B5EF4-FFF2-40B4-BE49-F238E27FC236}">
                <a16:creationId xmlns:a16="http://schemas.microsoft.com/office/drawing/2014/main" id="{45F55DF7-5F96-4FD1-9E1A-D275A6C3F32B}"/>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8109087" y="135854"/>
            <a:ext cx="3820058" cy="752580"/>
          </a:xfrm>
          <a:prstGeom prst="rect">
            <a:avLst/>
          </a:prstGeom>
        </p:spPr>
      </p:pic>
      <p:sp>
        <p:nvSpPr>
          <p:cNvPr id="10" name="TextBox 9">
            <a:extLst>
              <a:ext uri="{FF2B5EF4-FFF2-40B4-BE49-F238E27FC236}">
                <a16:creationId xmlns:a16="http://schemas.microsoft.com/office/drawing/2014/main" id="{0A0AA5B4-83FF-4126-B3F0-16BFD034259B}"/>
              </a:ext>
            </a:extLst>
          </p:cNvPr>
          <p:cNvSpPr txBox="1"/>
          <p:nvPr/>
        </p:nvSpPr>
        <p:spPr>
          <a:xfrm>
            <a:off x="576166" y="6359874"/>
            <a:ext cx="6097554" cy="276999"/>
          </a:xfrm>
          <a:prstGeom prst="rect">
            <a:avLst/>
          </a:prstGeom>
          <a:noFill/>
        </p:spPr>
        <p:txBody>
          <a:bodyPr wrap="square">
            <a:spAutoFit/>
          </a:bodyPr>
          <a:lstStyle/>
          <a:p>
            <a:r>
              <a:rPr lang="en-GB" sz="1200" dirty="0"/>
              <a:t>383NRS:CVI:01A </a:t>
            </a:r>
          </a:p>
        </p:txBody>
      </p:sp>
    </p:spTree>
    <p:extLst>
      <p:ext uri="{BB962C8B-B14F-4D97-AF65-F5344CB8AC3E}">
        <p14:creationId xmlns:p14="http://schemas.microsoft.com/office/powerpoint/2010/main" val="8707791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788896E-ED2C-48F8-A9E9-2B9C44C10C00}"/>
              </a:ext>
            </a:extLst>
          </p:cNvPr>
          <p:cNvSpPr/>
          <p:nvPr/>
        </p:nvSpPr>
        <p:spPr>
          <a:xfrm>
            <a:off x="2259435" y="2039784"/>
            <a:ext cx="6096000" cy="3354765"/>
          </a:xfrm>
          <a:prstGeom prst="rect">
            <a:avLst/>
          </a:prstGeom>
        </p:spPr>
        <p:txBody>
          <a:bodyPr>
            <a:spAutoFit/>
          </a:bodyPr>
          <a:lstStyle/>
          <a:p>
            <a:pPr lvl="1">
              <a:spcBef>
                <a:spcPct val="50000"/>
              </a:spcBef>
              <a:buClrTx/>
              <a:buFont typeface="Symbol" pitchFamily="18" charset="2"/>
              <a:buNone/>
              <a:defRPr/>
            </a:pPr>
            <a:r>
              <a:rPr lang="en-GB" altLang="en-US" sz="1600" dirty="0"/>
              <a:t>It is vitally important that the site management know who is on site at any time. This will enable NRS personnel to carry out an effective roll call and account for all personnel on site in the event of an emergency. </a:t>
            </a:r>
          </a:p>
          <a:p>
            <a:pPr lvl="1">
              <a:spcBef>
                <a:spcPct val="50000"/>
              </a:spcBef>
              <a:buClrTx/>
              <a:buFont typeface="Symbol" pitchFamily="18" charset="2"/>
              <a:buNone/>
              <a:defRPr/>
            </a:pPr>
            <a:endParaRPr lang="en-GB" altLang="en-US" sz="1600" dirty="0"/>
          </a:p>
          <a:p>
            <a:pPr marL="742950" lvl="1" indent="-285750">
              <a:spcBef>
                <a:spcPct val="25000"/>
              </a:spcBef>
              <a:buClrTx/>
              <a:buSzPct val="150000"/>
              <a:buFont typeface="Arial" panose="020B0604020202020204" pitchFamily="34" charset="0"/>
              <a:buChar char="•"/>
              <a:defRPr/>
            </a:pPr>
            <a:r>
              <a:rPr lang="en-GB" altLang="en-US" sz="1600" dirty="0"/>
              <a:t>All visitors and contractors must contact the Quarry Manager before signing themselves onto the site using the signing in book located  in our main reception.</a:t>
            </a:r>
          </a:p>
          <a:p>
            <a:pPr marL="742950" lvl="1" indent="-285750">
              <a:spcBef>
                <a:spcPct val="25000"/>
              </a:spcBef>
              <a:buClrTx/>
              <a:buSzPct val="150000"/>
              <a:buFont typeface="Wingdings" panose="05000000000000000000" pitchFamily="2" charset="2"/>
              <a:buChar char="§"/>
              <a:defRPr/>
            </a:pPr>
            <a:endParaRPr lang="en-GB" altLang="en-US" sz="1600" dirty="0">
              <a:solidFill>
                <a:srgbClr val="F84628"/>
              </a:solidFill>
            </a:endParaRPr>
          </a:p>
          <a:p>
            <a:pPr marL="742950" lvl="1" indent="-285750">
              <a:spcBef>
                <a:spcPct val="25000"/>
              </a:spcBef>
              <a:buClrTx/>
              <a:buSzPct val="150000"/>
              <a:buFont typeface="Arial" panose="020B0604020202020204" pitchFamily="34" charset="0"/>
              <a:buChar char="•"/>
              <a:defRPr/>
            </a:pPr>
            <a:r>
              <a:rPr lang="en-GB" altLang="en-US" sz="1600" dirty="0"/>
              <a:t>All visitors and contractors must also contact the Quarry Manager before signing themselves out every time they leave site.</a:t>
            </a:r>
          </a:p>
        </p:txBody>
      </p:sp>
      <p:sp>
        <p:nvSpPr>
          <p:cNvPr id="3" name="Title 2">
            <a:extLst>
              <a:ext uri="{FF2B5EF4-FFF2-40B4-BE49-F238E27FC236}">
                <a16:creationId xmlns:a16="http://schemas.microsoft.com/office/drawing/2014/main" id="{B0826620-45E1-4002-A9FD-BA56B84F7C48}"/>
              </a:ext>
            </a:extLst>
          </p:cNvPr>
          <p:cNvSpPr>
            <a:spLocks noGrp="1"/>
          </p:cNvSpPr>
          <p:nvPr>
            <p:ph type="title"/>
          </p:nvPr>
        </p:nvSpPr>
        <p:spPr/>
        <p:txBody>
          <a:bodyPr>
            <a:normAutofit/>
          </a:bodyPr>
          <a:lstStyle/>
          <a:p>
            <a:r>
              <a:rPr lang="en-GB" sz="2400" b="1" dirty="0">
                <a:solidFill>
                  <a:srgbClr val="FF0000"/>
                </a:solidFill>
              </a:rPr>
              <a:t>                            </a:t>
            </a:r>
            <a:r>
              <a:rPr lang="en-GB" sz="2400" b="1" dirty="0">
                <a:solidFill>
                  <a:srgbClr val="FF0000"/>
                </a:solidFill>
                <a:latin typeface="+mn-lt"/>
              </a:rPr>
              <a:t>Signing</a:t>
            </a:r>
            <a:r>
              <a:rPr lang="en-GB" sz="2400" b="1" dirty="0">
                <a:solidFill>
                  <a:srgbClr val="FF0000"/>
                </a:solidFill>
              </a:rPr>
              <a:t> </a:t>
            </a:r>
            <a:r>
              <a:rPr lang="en-GB" sz="2400" b="1" dirty="0">
                <a:solidFill>
                  <a:srgbClr val="FF0000"/>
                </a:solidFill>
                <a:latin typeface="+mn-lt"/>
              </a:rPr>
              <a:t>in and out procedure</a:t>
            </a:r>
          </a:p>
        </p:txBody>
      </p:sp>
      <p:pic>
        <p:nvPicPr>
          <p:cNvPr id="5" name="Content Placeholder 4" descr="IMG00194-20110531-1305">
            <a:extLst>
              <a:ext uri="{FF2B5EF4-FFF2-40B4-BE49-F238E27FC236}">
                <a16:creationId xmlns:a16="http://schemas.microsoft.com/office/drawing/2014/main" id="{77A807AA-F70B-418F-B9FB-B0438E715208}"/>
              </a:ext>
            </a:extLst>
          </p:cNvPr>
          <p:cNvPicPr>
            <a:picLocks noGrp="1" noChangeAspect="1" noChangeArrowheads="1"/>
          </p:cNvPicPr>
          <p:nvPr>
            <p:ph idx="1"/>
          </p:nvPr>
        </p:nvPicPr>
        <p:blipFill>
          <a:blip r:embed="rId2">
            <a:lum bright="24000"/>
            <a:extLst>
              <a:ext uri="{28A0092B-C50C-407E-A947-70E740481C1C}">
                <a14:useLocalDpi xmlns:a14="http://schemas.microsoft.com/office/drawing/2010/main" val="0"/>
              </a:ext>
            </a:extLst>
          </a:blip>
          <a:srcRect/>
          <a:stretch>
            <a:fillRect/>
          </a:stretch>
        </p:blipFill>
        <p:spPr bwMode="auto">
          <a:xfrm>
            <a:off x="9144000" y="4471332"/>
            <a:ext cx="2785145" cy="22650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descr="A picture containing text, clock&#10;&#10;Description automatically generated">
            <a:extLst>
              <a:ext uri="{FF2B5EF4-FFF2-40B4-BE49-F238E27FC236}">
                <a16:creationId xmlns:a16="http://schemas.microsoft.com/office/drawing/2014/main" id="{1F44EAB5-166F-4219-B052-FDD419E945E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109087" y="135854"/>
            <a:ext cx="3820058" cy="752580"/>
          </a:xfrm>
          <a:prstGeom prst="rect">
            <a:avLst/>
          </a:prstGeom>
        </p:spPr>
      </p:pic>
      <p:sp>
        <p:nvSpPr>
          <p:cNvPr id="8" name="TextBox 7">
            <a:extLst>
              <a:ext uri="{FF2B5EF4-FFF2-40B4-BE49-F238E27FC236}">
                <a16:creationId xmlns:a16="http://schemas.microsoft.com/office/drawing/2014/main" id="{D562DB9F-8811-4C4A-A9A9-2B42852A3363}"/>
              </a:ext>
            </a:extLst>
          </p:cNvPr>
          <p:cNvSpPr txBox="1"/>
          <p:nvPr/>
        </p:nvSpPr>
        <p:spPr>
          <a:xfrm>
            <a:off x="4670562" y="6352814"/>
            <a:ext cx="6094070" cy="369332"/>
          </a:xfrm>
          <a:prstGeom prst="rect">
            <a:avLst/>
          </a:prstGeom>
          <a:noFill/>
        </p:spPr>
        <p:txBody>
          <a:bodyPr wrap="square">
            <a:spAutoFit/>
          </a:bodyPr>
          <a:lstStyle/>
          <a:p>
            <a:r>
              <a:rPr lang="en-GB" sz="1200" dirty="0"/>
              <a:t>383NRS:CVI:01A</a:t>
            </a:r>
            <a:r>
              <a:rPr lang="en-GB" dirty="0"/>
              <a:t> </a:t>
            </a:r>
          </a:p>
        </p:txBody>
      </p:sp>
    </p:spTree>
    <p:extLst>
      <p:ext uri="{BB962C8B-B14F-4D97-AF65-F5344CB8AC3E}">
        <p14:creationId xmlns:p14="http://schemas.microsoft.com/office/powerpoint/2010/main" val="13234905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384056C-D88E-45C5-8129-4D240FA8D543}"/>
              </a:ext>
            </a:extLst>
          </p:cNvPr>
          <p:cNvSpPr/>
          <p:nvPr/>
        </p:nvSpPr>
        <p:spPr>
          <a:xfrm>
            <a:off x="3048000" y="1062968"/>
            <a:ext cx="6096000" cy="5286062"/>
          </a:xfrm>
          <a:prstGeom prst="rect">
            <a:avLst/>
          </a:prstGeom>
        </p:spPr>
        <p:txBody>
          <a:bodyPr>
            <a:spAutoFit/>
          </a:bodyPr>
          <a:lstStyle/>
          <a:p>
            <a:pPr>
              <a:spcBef>
                <a:spcPct val="0"/>
              </a:spcBef>
              <a:buClrTx/>
              <a:buSzTx/>
              <a:buFontTx/>
              <a:buNone/>
              <a:defRPr/>
            </a:pPr>
            <a:r>
              <a:rPr lang="en-GB" altLang="en-US" dirty="0"/>
              <a:t>Whilst on site you are expected to maintain an appropriate standard of behaviour and conduct at all times. </a:t>
            </a:r>
          </a:p>
          <a:p>
            <a:pPr>
              <a:spcBef>
                <a:spcPct val="0"/>
              </a:spcBef>
              <a:buClrTx/>
              <a:buSzTx/>
              <a:buFontTx/>
              <a:buNone/>
              <a:defRPr/>
            </a:pPr>
            <a:r>
              <a:rPr lang="en-GB" altLang="en-US" dirty="0"/>
              <a:t>This includes:-</a:t>
            </a:r>
          </a:p>
          <a:p>
            <a:pPr marL="285750" indent="-285750">
              <a:spcBef>
                <a:spcPct val="25000"/>
              </a:spcBef>
              <a:buClrTx/>
              <a:buSzPct val="150000"/>
              <a:buFont typeface="Arial" panose="020B0604020202020204" pitchFamily="34" charset="0"/>
              <a:buChar char="•"/>
              <a:defRPr/>
            </a:pPr>
            <a:r>
              <a:rPr lang="en-GB" altLang="en-US" dirty="0"/>
              <a:t>Suitable behaviour towards the people you work with.</a:t>
            </a:r>
          </a:p>
          <a:p>
            <a:pPr marL="285750" indent="-285750">
              <a:spcBef>
                <a:spcPct val="25000"/>
              </a:spcBef>
              <a:buClrTx/>
              <a:buSzPct val="150000"/>
              <a:buFont typeface="Arial" panose="020B0604020202020204" pitchFamily="34" charset="0"/>
              <a:buChar char="•"/>
              <a:defRPr/>
            </a:pPr>
            <a:r>
              <a:rPr lang="en-GB" altLang="en-US" dirty="0"/>
              <a:t>Maintaining a safe and pleasant environment to work.</a:t>
            </a:r>
          </a:p>
          <a:p>
            <a:pPr marL="285750" indent="-285750">
              <a:spcBef>
                <a:spcPct val="25000"/>
              </a:spcBef>
              <a:buClrTx/>
              <a:buSzPct val="150000"/>
              <a:buFont typeface="Arial" panose="020B0604020202020204" pitchFamily="34" charset="0"/>
              <a:buChar char="•"/>
              <a:defRPr/>
            </a:pPr>
            <a:r>
              <a:rPr lang="en-GB" altLang="en-US" dirty="0"/>
              <a:t>Maintaining high standards of housekeeping and cleanliness.</a:t>
            </a:r>
          </a:p>
          <a:p>
            <a:pPr marL="285750" indent="-285750">
              <a:spcBef>
                <a:spcPct val="25000"/>
              </a:spcBef>
              <a:buClrTx/>
              <a:buSzPct val="150000"/>
              <a:buFont typeface="Arial" panose="020B0604020202020204" pitchFamily="34" charset="0"/>
              <a:buChar char="•"/>
              <a:defRPr/>
            </a:pPr>
            <a:r>
              <a:rPr lang="en-GB" altLang="en-US" dirty="0"/>
              <a:t>Appropriate care and respect for all company plant, property and equipment.</a:t>
            </a:r>
          </a:p>
          <a:p>
            <a:pPr marL="285750" indent="-285750">
              <a:spcBef>
                <a:spcPct val="25000"/>
              </a:spcBef>
              <a:buClrTx/>
              <a:buSzPct val="150000"/>
              <a:buFont typeface="Arial" panose="020B0604020202020204" pitchFamily="34" charset="0"/>
              <a:buChar char="•"/>
              <a:defRPr/>
            </a:pPr>
            <a:r>
              <a:rPr lang="en-GB" altLang="en-US" dirty="0"/>
              <a:t>Reporting all incidents relating to mistakes, defects, damage and safety issues in an appropriate way to the Quarry Manager or Supervisor.</a:t>
            </a:r>
          </a:p>
          <a:p>
            <a:pPr marL="285750" indent="-285750">
              <a:spcBef>
                <a:spcPct val="25000"/>
              </a:spcBef>
              <a:buClrTx/>
              <a:buSzPct val="150000"/>
              <a:buFont typeface="Arial" panose="020B0604020202020204" pitchFamily="34" charset="0"/>
              <a:buChar char="•"/>
              <a:defRPr/>
            </a:pPr>
            <a:r>
              <a:rPr lang="en-GB" altLang="en-US" dirty="0"/>
              <a:t>It is important for all contractors to be cooperative with site staff to avoid any unnecessary incidents or conflicts.</a:t>
            </a:r>
          </a:p>
          <a:p>
            <a:pPr marL="285750" indent="-285750">
              <a:spcBef>
                <a:spcPct val="25000"/>
              </a:spcBef>
              <a:buClrTx/>
              <a:buSzPct val="150000"/>
              <a:buFont typeface="Arial" panose="020B0604020202020204" pitchFamily="34" charset="0"/>
              <a:buChar char="•"/>
              <a:defRPr/>
            </a:pPr>
            <a:r>
              <a:rPr lang="en-GB" altLang="en-US" dirty="0"/>
              <a:t>If you feel your safety is being compromised then do not proceed and raise the issue immediately with the Site Staff around you and/or the Quarry Manager or Supervisor.</a:t>
            </a:r>
          </a:p>
        </p:txBody>
      </p:sp>
      <p:sp>
        <p:nvSpPr>
          <p:cNvPr id="3" name="Rectangle 2">
            <a:extLst>
              <a:ext uri="{FF2B5EF4-FFF2-40B4-BE49-F238E27FC236}">
                <a16:creationId xmlns:a16="http://schemas.microsoft.com/office/drawing/2014/main" id="{CE37F3FC-E664-41E1-84AC-B2158F05898F}"/>
              </a:ext>
            </a:extLst>
          </p:cNvPr>
          <p:cNvSpPr/>
          <p:nvPr/>
        </p:nvSpPr>
        <p:spPr>
          <a:xfrm>
            <a:off x="3048000" y="341744"/>
            <a:ext cx="2887072" cy="461665"/>
          </a:xfrm>
          <a:prstGeom prst="rect">
            <a:avLst/>
          </a:prstGeom>
        </p:spPr>
        <p:txBody>
          <a:bodyPr wrap="none">
            <a:spAutoFit/>
          </a:bodyPr>
          <a:lstStyle/>
          <a:p>
            <a:r>
              <a:rPr lang="en-GB" altLang="en-US" sz="2400" b="1" dirty="0">
                <a:solidFill>
                  <a:srgbClr val="FF0000"/>
                </a:solidFill>
              </a:rPr>
              <a:t>Standards of conduct</a:t>
            </a:r>
            <a:endParaRPr lang="en-GB" sz="2400" b="1" dirty="0">
              <a:solidFill>
                <a:srgbClr val="FF0000"/>
              </a:solidFill>
            </a:endParaRPr>
          </a:p>
        </p:txBody>
      </p:sp>
      <p:pic>
        <p:nvPicPr>
          <p:cNvPr id="4" name="Picture 3">
            <a:extLst>
              <a:ext uri="{FF2B5EF4-FFF2-40B4-BE49-F238E27FC236}">
                <a16:creationId xmlns:a16="http://schemas.microsoft.com/office/drawing/2014/main" id="{A54D1985-0E30-466D-9AF5-D851D4B4816E}"/>
              </a:ext>
            </a:extLst>
          </p:cNvPr>
          <p:cNvPicPr>
            <a:picLocks noChangeAspect="1"/>
          </p:cNvPicPr>
          <p:nvPr/>
        </p:nvPicPr>
        <p:blipFill>
          <a:blip r:embed="rId2"/>
          <a:stretch>
            <a:fillRect/>
          </a:stretch>
        </p:blipFill>
        <p:spPr>
          <a:xfrm>
            <a:off x="8212728" y="47439"/>
            <a:ext cx="3822523" cy="755970"/>
          </a:xfrm>
          <a:prstGeom prst="rect">
            <a:avLst/>
          </a:prstGeom>
        </p:spPr>
      </p:pic>
      <p:sp>
        <p:nvSpPr>
          <p:cNvPr id="6" name="TextBox 5">
            <a:extLst>
              <a:ext uri="{FF2B5EF4-FFF2-40B4-BE49-F238E27FC236}">
                <a16:creationId xmlns:a16="http://schemas.microsoft.com/office/drawing/2014/main" id="{D769116C-9359-4B96-B7FC-C13AC5754DE6}"/>
              </a:ext>
            </a:extLst>
          </p:cNvPr>
          <p:cNvSpPr txBox="1"/>
          <p:nvPr/>
        </p:nvSpPr>
        <p:spPr>
          <a:xfrm>
            <a:off x="5163951" y="6423923"/>
            <a:ext cx="6097554" cy="276999"/>
          </a:xfrm>
          <a:prstGeom prst="rect">
            <a:avLst/>
          </a:prstGeom>
          <a:noFill/>
        </p:spPr>
        <p:txBody>
          <a:bodyPr wrap="square">
            <a:spAutoFit/>
          </a:bodyPr>
          <a:lstStyle/>
          <a:p>
            <a:r>
              <a:rPr lang="en-GB" sz="1200" dirty="0"/>
              <a:t>383NRS:CVI:01A </a:t>
            </a:r>
          </a:p>
        </p:txBody>
      </p:sp>
    </p:spTree>
    <p:extLst>
      <p:ext uri="{BB962C8B-B14F-4D97-AF65-F5344CB8AC3E}">
        <p14:creationId xmlns:p14="http://schemas.microsoft.com/office/powerpoint/2010/main" val="34365821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F27F6D1-DF40-46C8-9AD9-C7978B553A51}"/>
              </a:ext>
            </a:extLst>
          </p:cNvPr>
          <p:cNvSpPr/>
          <p:nvPr/>
        </p:nvSpPr>
        <p:spPr>
          <a:xfrm>
            <a:off x="3145872" y="1014318"/>
            <a:ext cx="3759453" cy="461665"/>
          </a:xfrm>
          <a:prstGeom prst="rect">
            <a:avLst/>
          </a:prstGeom>
        </p:spPr>
        <p:txBody>
          <a:bodyPr wrap="square">
            <a:spAutoFit/>
          </a:bodyPr>
          <a:lstStyle/>
          <a:p>
            <a:r>
              <a:rPr lang="en-GB" altLang="en-US" sz="2400" b="1" dirty="0">
                <a:solidFill>
                  <a:srgbClr val="FF0000"/>
                </a:solidFill>
              </a:rPr>
              <a:t>Emergency</a:t>
            </a:r>
            <a:r>
              <a:rPr lang="en-GB" altLang="en-US" b="1" dirty="0"/>
              <a:t> </a:t>
            </a:r>
            <a:r>
              <a:rPr lang="en-GB" altLang="en-US" sz="2400" b="1" dirty="0">
                <a:solidFill>
                  <a:srgbClr val="FF0000"/>
                </a:solidFill>
              </a:rPr>
              <a:t>procedures</a:t>
            </a:r>
            <a:endParaRPr lang="en-GB" sz="2400" b="1" dirty="0">
              <a:solidFill>
                <a:srgbClr val="FF0000"/>
              </a:solidFill>
            </a:endParaRPr>
          </a:p>
        </p:txBody>
      </p:sp>
      <p:sp>
        <p:nvSpPr>
          <p:cNvPr id="3" name="Rectangle 2">
            <a:extLst>
              <a:ext uri="{FF2B5EF4-FFF2-40B4-BE49-F238E27FC236}">
                <a16:creationId xmlns:a16="http://schemas.microsoft.com/office/drawing/2014/main" id="{8CBD7512-88D3-4195-AE1B-3869C99EA24E}"/>
              </a:ext>
            </a:extLst>
          </p:cNvPr>
          <p:cNvSpPr/>
          <p:nvPr/>
        </p:nvSpPr>
        <p:spPr>
          <a:xfrm>
            <a:off x="3048000" y="1603718"/>
            <a:ext cx="6096000" cy="1200329"/>
          </a:xfrm>
          <a:prstGeom prst="rect">
            <a:avLst/>
          </a:prstGeom>
        </p:spPr>
        <p:txBody>
          <a:bodyPr>
            <a:spAutoFit/>
          </a:bodyPr>
          <a:lstStyle/>
          <a:p>
            <a:pPr>
              <a:spcBef>
                <a:spcPct val="0"/>
              </a:spcBef>
              <a:buClrTx/>
              <a:buSzTx/>
              <a:buFontTx/>
              <a:buNone/>
            </a:pPr>
            <a:r>
              <a:rPr lang="en-GB" altLang="en-US" dirty="0"/>
              <a:t>In the event of an emergency, firstly ensure any alarm or warning system is raised to warn others working around you.</a:t>
            </a:r>
          </a:p>
          <a:p>
            <a:pPr>
              <a:spcBef>
                <a:spcPct val="0"/>
              </a:spcBef>
              <a:buClrTx/>
              <a:buSzTx/>
              <a:buFontTx/>
              <a:buNone/>
            </a:pPr>
            <a:r>
              <a:rPr lang="en-GB" altLang="en-US" dirty="0"/>
              <a:t>Secondly ensure that the Quarry Manager or Supervisor is made aware of the incident. </a:t>
            </a:r>
          </a:p>
        </p:txBody>
      </p:sp>
      <p:sp>
        <p:nvSpPr>
          <p:cNvPr id="4" name="Rectangle 3">
            <a:extLst>
              <a:ext uri="{FF2B5EF4-FFF2-40B4-BE49-F238E27FC236}">
                <a16:creationId xmlns:a16="http://schemas.microsoft.com/office/drawing/2014/main" id="{8B76BAD7-0262-449D-855D-6446358ACE9F}"/>
              </a:ext>
            </a:extLst>
          </p:cNvPr>
          <p:cNvSpPr/>
          <p:nvPr/>
        </p:nvSpPr>
        <p:spPr>
          <a:xfrm>
            <a:off x="3048000" y="2703379"/>
            <a:ext cx="6096000" cy="3070071"/>
          </a:xfrm>
          <a:prstGeom prst="rect">
            <a:avLst/>
          </a:prstGeom>
        </p:spPr>
        <p:txBody>
          <a:bodyPr>
            <a:spAutoFit/>
          </a:bodyPr>
          <a:lstStyle/>
          <a:p>
            <a:pPr>
              <a:spcBef>
                <a:spcPct val="50000"/>
              </a:spcBef>
              <a:buClrTx/>
              <a:buSzTx/>
              <a:buFont typeface="Symbol" pitchFamily="18" charset="2"/>
              <a:buNone/>
              <a:defRPr/>
            </a:pPr>
            <a:r>
              <a:rPr lang="en-GB" altLang="en-US" dirty="0"/>
              <a:t>They will Manage the following:-</a:t>
            </a:r>
          </a:p>
          <a:p>
            <a:pPr marL="285750" indent="-285750">
              <a:spcBef>
                <a:spcPct val="25000"/>
              </a:spcBef>
              <a:buClrTx/>
              <a:buSzPct val="150000"/>
              <a:buFont typeface="Arial" panose="020B0604020202020204" pitchFamily="34" charset="0"/>
              <a:buChar char="•"/>
              <a:defRPr/>
            </a:pPr>
            <a:r>
              <a:rPr lang="en-GB" altLang="en-US" dirty="0"/>
              <a:t>Initial First Aid provisions.</a:t>
            </a:r>
          </a:p>
          <a:p>
            <a:pPr marL="285750" indent="-285750">
              <a:spcBef>
                <a:spcPct val="25000"/>
              </a:spcBef>
              <a:buClrTx/>
              <a:buSzPct val="150000"/>
              <a:buFont typeface="Arial" panose="020B0604020202020204" pitchFamily="34" charset="0"/>
              <a:buChar char="•"/>
              <a:defRPr/>
            </a:pPr>
            <a:r>
              <a:rPr lang="en-GB" altLang="en-US" dirty="0"/>
              <a:t>Notifying and dealing with emergency services.</a:t>
            </a:r>
          </a:p>
          <a:p>
            <a:pPr marL="285750" indent="-285750">
              <a:spcBef>
                <a:spcPct val="25000"/>
              </a:spcBef>
              <a:buClrTx/>
              <a:buSzPct val="150000"/>
              <a:buFont typeface="Arial" panose="020B0604020202020204" pitchFamily="34" charset="0"/>
              <a:buChar char="•"/>
              <a:defRPr/>
            </a:pPr>
            <a:r>
              <a:rPr lang="en-GB" altLang="en-US" dirty="0"/>
              <a:t>Evacuation of site personnel.</a:t>
            </a:r>
          </a:p>
          <a:p>
            <a:pPr marL="285750" indent="-285750">
              <a:spcBef>
                <a:spcPct val="25000"/>
              </a:spcBef>
              <a:buClrTx/>
              <a:buSzPct val="150000"/>
              <a:buFont typeface="Arial" panose="020B0604020202020204" pitchFamily="34" charset="0"/>
              <a:buChar char="•"/>
              <a:defRPr/>
            </a:pPr>
            <a:r>
              <a:rPr lang="en-GB" altLang="en-US" dirty="0"/>
              <a:t>Liaising with all other parties within the quarry site.</a:t>
            </a:r>
          </a:p>
          <a:p>
            <a:pPr marL="285750" indent="-285750">
              <a:spcBef>
                <a:spcPct val="25000"/>
              </a:spcBef>
              <a:buClrTx/>
              <a:buSzPct val="150000"/>
              <a:buFont typeface="Arial" panose="020B0604020202020204" pitchFamily="34" charset="0"/>
              <a:buChar char="•"/>
              <a:defRPr/>
            </a:pPr>
            <a:endParaRPr lang="en-GB" altLang="en-US" dirty="0"/>
          </a:p>
          <a:p>
            <a:pPr marL="285750" indent="-285750">
              <a:spcBef>
                <a:spcPct val="25000"/>
              </a:spcBef>
              <a:buClrTx/>
              <a:buSzPct val="150000"/>
              <a:buFont typeface="Arial" panose="020B0604020202020204" pitchFamily="34" charset="0"/>
              <a:buChar char="•"/>
              <a:defRPr/>
            </a:pPr>
            <a:endParaRPr lang="en-GB" altLang="en-US" dirty="0"/>
          </a:p>
          <a:p>
            <a:pPr marL="285750" indent="-285750">
              <a:spcBef>
                <a:spcPct val="25000"/>
              </a:spcBef>
              <a:buClrTx/>
              <a:buSzPct val="150000"/>
              <a:buFont typeface="Arial" panose="020B0604020202020204" pitchFamily="34" charset="0"/>
              <a:buChar char="•"/>
              <a:defRPr/>
            </a:pPr>
            <a:r>
              <a:rPr lang="en-GB" altLang="en-US" dirty="0">
                <a:solidFill>
                  <a:srgbClr val="FF0000"/>
                </a:solidFill>
              </a:rPr>
              <a:t>First aid kits are located in the Main Office, the Weighbridge Office, the Plant Control Room and the Workshop.</a:t>
            </a:r>
          </a:p>
        </p:txBody>
      </p:sp>
      <p:pic>
        <p:nvPicPr>
          <p:cNvPr id="5" name="Picture 4" descr="Code 7500">
            <a:extLst>
              <a:ext uri="{FF2B5EF4-FFF2-40B4-BE49-F238E27FC236}">
                <a16:creationId xmlns:a16="http://schemas.microsoft.com/office/drawing/2014/main" id="{87EDBAED-7E7A-471C-8FEB-50FD6E02FADD}"/>
              </a:ext>
            </a:extLst>
          </p:cNvPr>
          <p:cNvPicPr>
            <a:picLocks noChangeAspect="1" noChangeArrowheads="1"/>
          </p:cNvPicPr>
          <p:nvPr/>
        </p:nvPicPr>
        <p:blipFill>
          <a:blip r:embed="rId2">
            <a:lum bright="12000"/>
            <a:extLst>
              <a:ext uri="{28A0092B-C50C-407E-A947-70E740481C1C}">
                <a14:useLocalDpi xmlns:a14="http://schemas.microsoft.com/office/drawing/2010/main" val="0"/>
              </a:ext>
            </a:extLst>
          </a:blip>
          <a:srcRect/>
          <a:stretch>
            <a:fillRect/>
          </a:stretch>
        </p:blipFill>
        <p:spPr bwMode="auto">
          <a:xfrm>
            <a:off x="10016455" y="4132306"/>
            <a:ext cx="2063690" cy="251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descr="A picture containing text, clock&#10;&#10;Description automatically generated">
            <a:extLst>
              <a:ext uri="{FF2B5EF4-FFF2-40B4-BE49-F238E27FC236}">
                <a16:creationId xmlns:a16="http://schemas.microsoft.com/office/drawing/2014/main" id="{B35ECFDB-E763-4255-BC3D-B8C0B6E5AB9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109087" y="135854"/>
            <a:ext cx="3820058" cy="752580"/>
          </a:xfrm>
          <a:prstGeom prst="rect">
            <a:avLst/>
          </a:prstGeom>
        </p:spPr>
      </p:pic>
      <p:sp>
        <p:nvSpPr>
          <p:cNvPr id="8" name="TextBox 7">
            <a:extLst>
              <a:ext uri="{FF2B5EF4-FFF2-40B4-BE49-F238E27FC236}">
                <a16:creationId xmlns:a16="http://schemas.microsoft.com/office/drawing/2014/main" id="{CF3D5745-2FBA-47A9-8EB6-B90C73482577}"/>
              </a:ext>
            </a:extLst>
          </p:cNvPr>
          <p:cNvSpPr txBox="1"/>
          <p:nvPr/>
        </p:nvSpPr>
        <p:spPr>
          <a:xfrm>
            <a:off x="4812264" y="6277574"/>
            <a:ext cx="6097554" cy="276999"/>
          </a:xfrm>
          <a:prstGeom prst="rect">
            <a:avLst/>
          </a:prstGeom>
          <a:noFill/>
        </p:spPr>
        <p:txBody>
          <a:bodyPr wrap="square">
            <a:spAutoFit/>
          </a:bodyPr>
          <a:lstStyle/>
          <a:p>
            <a:r>
              <a:rPr lang="en-GB" sz="1200" dirty="0"/>
              <a:t>383NRS:CVI:01A </a:t>
            </a:r>
          </a:p>
        </p:txBody>
      </p:sp>
    </p:spTree>
    <p:extLst>
      <p:ext uri="{BB962C8B-B14F-4D97-AF65-F5344CB8AC3E}">
        <p14:creationId xmlns:p14="http://schemas.microsoft.com/office/powerpoint/2010/main" val="4569438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6FA4E5-E0F5-4C68-BD01-CC4BB37F4C75}"/>
              </a:ext>
            </a:extLst>
          </p:cNvPr>
          <p:cNvSpPr>
            <a:spLocks noGrp="1"/>
          </p:cNvSpPr>
          <p:nvPr>
            <p:ph type="title"/>
          </p:nvPr>
        </p:nvSpPr>
        <p:spPr/>
        <p:txBody>
          <a:bodyPr>
            <a:normAutofit/>
          </a:bodyPr>
          <a:lstStyle/>
          <a:p>
            <a:r>
              <a:rPr lang="en-GB" sz="2800" b="1" dirty="0">
                <a:solidFill>
                  <a:srgbClr val="FF0000"/>
                </a:solidFill>
                <a:latin typeface="+mn-lt"/>
              </a:rPr>
              <a:t>Environmental Incidents</a:t>
            </a:r>
          </a:p>
        </p:txBody>
      </p:sp>
      <p:sp>
        <p:nvSpPr>
          <p:cNvPr id="3" name="Content Placeholder 2">
            <a:extLst>
              <a:ext uri="{FF2B5EF4-FFF2-40B4-BE49-F238E27FC236}">
                <a16:creationId xmlns:a16="http://schemas.microsoft.com/office/drawing/2014/main" id="{B72F6D8A-5047-4182-B264-B9D111A0F723}"/>
              </a:ext>
            </a:extLst>
          </p:cNvPr>
          <p:cNvSpPr>
            <a:spLocks noGrp="1"/>
          </p:cNvSpPr>
          <p:nvPr>
            <p:ph idx="1"/>
          </p:nvPr>
        </p:nvSpPr>
        <p:spPr>
          <a:xfrm>
            <a:off x="838200" y="1825624"/>
            <a:ext cx="10515600" cy="4812843"/>
          </a:xfrm>
        </p:spPr>
        <p:txBody>
          <a:bodyPr>
            <a:normAutofit/>
          </a:bodyPr>
          <a:lstStyle/>
          <a:p>
            <a:r>
              <a:rPr lang="en-GB" sz="1800" dirty="0"/>
              <a:t>All staff, contractors and visitors have a responsibility to work safety and correctly and use chemicals, fuels and oils only if trained to do so. </a:t>
            </a:r>
          </a:p>
          <a:p>
            <a:r>
              <a:rPr lang="en-GB" sz="1800" dirty="0"/>
              <a:t>Any accidents or incidents MUST be contained as best as possible and the incident reported to the Quarry Manager or Supervisor immediately.</a:t>
            </a:r>
          </a:p>
          <a:p>
            <a:r>
              <a:rPr lang="en-GB" sz="1800" dirty="0"/>
              <a:t>Spill kits are available at certain designated points around the processing plant, yard and workshop area. Anytime they are used MUST be reported to the Quarry Manager or Supervisor.</a:t>
            </a:r>
          </a:p>
          <a:p>
            <a:endParaRPr lang="en-GB" sz="1600" b="1" dirty="0"/>
          </a:p>
          <a:p>
            <a:endParaRPr lang="en-GB" sz="1600" b="1" dirty="0"/>
          </a:p>
        </p:txBody>
      </p:sp>
      <p:pic>
        <p:nvPicPr>
          <p:cNvPr id="1026" name="Picture 2" descr="Fentex OSK120 Oil and fuel spill kit 120L wheelie bin - AMS Ltd">
            <a:extLst>
              <a:ext uri="{FF2B5EF4-FFF2-40B4-BE49-F238E27FC236}">
                <a16:creationId xmlns:a16="http://schemas.microsoft.com/office/drawing/2014/main" id="{56FFE07A-5B5B-432D-86F5-D77AFF5C19D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24437" y="3884902"/>
            <a:ext cx="2143125" cy="2370426"/>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A picture containing text, clock&#10;&#10;Description automatically generated">
            <a:extLst>
              <a:ext uri="{FF2B5EF4-FFF2-40B4-BE49-F238E27FC236}">
                <a16:creationId xmlns:a16="http://schemas.microsoft.com/office/drawing/2014/main" id="{E8096E26-FA45-495E-A8AD-AB425831B46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109087" y="135854"/>
            <a:ext cx="3820058" cy="752580"/>
          </a:xfrm>
          <a:prstGeom prst="rect">
            <a:avLst/>
          </a:prstGeom>
        </p:spPr>
      </p:pic>
      <p:sp>
        <p:nvSpPr>
          <p:cNvPr id="7" name="TextBox 6">
            <a:extLst>
              <a:ext uri="{FF2B5EF4-FFF2-40B4-BE49-F238E27FC236}">
                <a16:creationId xmlns:a16="http://schemas.microsoft.com/office/drawing/2014/main" id="{B30172F7-47E0-41C3-982A-6E9D81F6E3E2}"/>
              </a:ext>
            </a:extLst>
          </p:cNvPr>
          <p:cNvSpPr txBox="1"/>
          <p:nvPr/>
        </p:nvSpPr>
        <p:spPr>
          <a:xfrm>
            <a:off x="5381431" y="6308209"/>
            <a:ext cx="6097554" cy="369332"/>
          </a:xfrm>
          <a:prstGeom prst="rect">
            <a:avLst/>
          </a:prstGeom>
          <a:noFill/>
        </p:spPr>
        <p:txBody>
          <a:bodyPr wrap="square">
            <a:spAutoFit/>
          </a:bodyPr>
          <a:lstStyle/>
          <a:p>
            <a:r>
              <a:rPr lang="en-GB" sz="1200" dirty="0"/>
              <a:t>383NRS:CVI:01A</a:t>
            </a:r>
            <a:r>
              <a:rPr lang="en-GB" dirty="0"/>
              <a:t> </a:t>
            </a:r>
          </a:p>
        </p:txBody>
      </p:sp>
    </p:spTree>
    <p:extLst>
      <p:ext uri="{BB962C8B-B14F-4D97-AF65-F5344CB8AC3E}">
        <p14:creationId xmlns:p14="http://schemas.microsoft.com/office/powerpoint/2010/main" val="11026985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51121411-54F8-43BA-AB03-D1AF108422CA}"/>
              </a:ext>
            </a:extLst>
          </p:cNvPr>
          <p:cNvSpPr/>
          <p:nvPr/>
        </p:nvSpPr>
        <p:spPr>
          <a:xfrm>
            <a:off x="2541864" y="383689"/>
            <a:ext cx="3063358" cy="461665"/>
          </a:xfrm>
          <a:prstGeom prst="rect">
            <a:avLst/>
          </a:prstGeom>
        </p:spPr>
        <p:txBody>
          <a:bodyPr wrap="square">
            <a:spAutoFit/>
          </a:bodyPr>
          <a:lstStyle/>
          <a:p>
            <a:r>
              <a:rPr lang="en-GB" altLang="en-US" sz="2400" b="1" dirty="0">
                <a:solidFill>
                  <a:srgbClr val="FF0000"/>
                </a:solidFill>
              </a:rPr>
              <a:t>Fire procedures</a:t>
            </a:r>
            <a:endParaRPr lang="en-GB" sz="2400" b="1" dirty="0">
              <a:solidFill>
                <a:srgbClr val="FF0000"/>
              </a:solidFill>
            </a:endParaRPr>
          </a:p>
        </p:txBody>
      </p:sp>
      <p:sp>
        <p:nvSpPr>
          <p:cNvPr id="3" name="Rectangle 2">
            <a:extLst>
              <a:ext uri="{FF2B5EF4-FFF2-40B4-BE49-F238E27FC236}">
                <a16:creationId xmlns:a16="http://schemas.microsoft.com/office/drawing/2014/main" id="{7DC1F11F-6553-4B79-A6CC-BE2689AD68E3}"/>
              </a:ext>
            </a:extLst>
          </p:cNvPr>
          <p:cNvSpPr/>
          <p:nvPr/>
        </p:nvSpPr>
        <p:spPr>
          <a:xfrm>
            <a:off x="2541864" y="845354"/>
            <a:ext cx="6096000" cy="5493812"/>
          </a:xfrm>
          <a:prstGeom prst="rect">
            <a:avLst/>
          </a:prstGeom>
        </p:spPr>
        <p:txBody>
          <a:bodyPr>
            <a:spAutoFit/>
          </a:bodyPr>
          <a:lstStyle/>
          <a:p>
            <a:pPr>
              <a:spcBef>
                <a:spcPct val="0"/>
              </a:spcBef>
              <a:buClrTx/>
              <a:buSzTx/>
              <a:buFontTx/>
              <a:buNone/>
              <a:defRPr/>
            </a:pPr>
            <a:r>
              <a:rPr lang="en-GB" altLang="en-US" dirty="0"/>
              <a:t>All work that has the potential to cause a fire risk must be controlled under a Permit to Work authorisation which can only be issued by the Quarry Manager.</a:t>
            </a:r>
          </a:p>
          <a:p>
            <a:pPr marL="285750" indent="-285750">
              <a:spcBef>
                <a:spcPct val="25000"/>
              </a:spcBef>
              <a:buClrTx/>
              <a:buSzPct val="150000"/>
              <a:buFont typeface="Arial" panose="020B0604020202020204" pitchFamily="34" charset="0"/>
              <a:buChar char="•"/>
              <a:defRPr/>
            </a:pPr>
            <a:r>
              <a:rPr lang="en-GB" altLang="en-US" dirty="0"/>
              <a:t>Do not put any of your equipment, tools, belongings etc in a place that could block or obstruct fire exits and fire fighting equipment.</a:t>
            </a:r>
          </a:p>
          <a:p>
            <a:pPr marL="285750" indent="-285750">
              <a:spcBef>
                <a:spcPct val="25000"/>
              </a:spcBef>
              <a:buClrTx/>
              <a:buSzPct val="150000"/>
              <a:buFont typeface="Arial" panose="020B0604020202020204" pitchFamily="34" charset="0"/>
              <a:buChar char="•"/>
              <a:defRPr/>
            </a:pPr>
            <a:r>
              <a:rPr lang="en-GB" altLang="en-US" dirty="0"/>
              <a:t>Do not allow your workspace to become cluttered with flammable materials.</a:t>
            </a:r>
          </a:p>
          <a:p>
            <a:pPr marL="285750" indent="-285750">
              <a:spcBef>
                <a:spcPct val="25000"/>
              </a:spcBef>
              <a:buClrTx/>
              <a:buSzPct val="150000"/>
              <a:buFont typeface="Arial" panose="020B0604020202020204" pitchFamily="34" charset="0"/>
              <a:buChar char="•"/>
              <a:defRPr/>
            </a:pPr>
            <a:r>
              <a:rPr lang="en-GB" altLang="en-US" dirty="0"/>
              <a:t>If you discover a fire raise the alarm immediately.</a:t>
            </a:r>
          </a:p>
          <a:p>
            <a:pPr marL="285750" indent="-285750">
              <a:spcBef>
                <a:spcPct val="25000"/>
              </a:spcBef>
              <a:buClrTx/>
              <a:buSzPct val="150000"/>
              <a:buFont typeface="Arial" panose="020B0604020202020204" pitchFamily="34" charset="0"/>
              <a:buChar char="•"/>
              <a:defRPr/>
            </a:pPr>
            <a:r>
              <a:rPr lang="en-GB" altLang="en-US" dirty="0"/>
              <a:t>Do not attempt to fight a fire, unless you have been trained to do so.</a:t>
            </a:r>
          </a:p>
          <a:p>
            <a:pPr marL="285750" indent="-285750">
              <a:spcBef>
                <a:spcPct val="25000"/>
              </a:spcBef>
              <a:buClrTx/>
              <a:buSzPct val="150000"/>
              <a:buFont typeface="Arial" panose="020B0604020202020204" pitchFamily="34" charset="0"/>
              <a:buChar char="•"/>
              <a:defRPr/>
            </a:pPr>
            <a:r>
              <a:rPr lang="en-GB" altLang="en-US" dirty="0"/>
              <a:t>The site Responsible Person will assess the situation, and will deal with the emergency in the appropriate manner.</a:t>
            </a:r>
          </a:p>
          <a:p>
            <a:pPr marL="285750" indent="-285750">
              <a:spcBef>
                <a:spcPct val="25000"/>
              </a:spcBef>
              <a:buClrTx/>
              <a:buSzPct val="150000"/>
              <a:buFont typeface="Arial" panose="020B0604020202020204" pitchFamily="34" charset="0"/>
              <a:buChar char="•"/>
              <a:defRPr/>
            </a:pPr>
            <a:r>
              <a:rPr lang="en-GB" altLang="en-US" dirty="0"/>
              <a:t>If evacuated the assembly point is located </a:t>
            </a:r>
            <a:r>
              <a:rPr lang="en-GB" altLang="en-US" dirty="0">
                <a:solidFill>
                  <a:srgbClr val="FF0000"/>
                </a:solidFill>
              </a:rPr>
              <a:t>at the exit end of the weighbridge. </a:t>
            </a:r>
            <a:r>
              <a:rPr lang="en-GB" altLang="en-US" dirty="0"/>
              <a:t>All personnel must proceed to the assembly point immediately without stopping to collect belongings. Personnel must not return to the place of work until the all clear has been given by the Responsible Person.</a:t>
            </a:r>
          </a:p>
        </p:txBody>
      </p:sp>
      <p:pic>
        <p:nvPicPr>
          <p:cNvPr id="4" name="Picture 2">
            <a:extLst>
              <a:ext uri="{FF2B5EF4-FFF2-40B4-BE49-F238E27FC236}">
                <a16:creationId xmlns:a16="http://schemas.microsoft.com/office/drawing/2014/main" id="{28C2537A-3F59-4951-81AE-E835A54F2FF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03953" y="3272741"/>
            <a:ext cx="1076325" cy="1512887"/>
          </a:xfrm>
          <a:prstGeom prst="rect">
            <a:avLst/>
          </a:prstGeom>
          <a:noFill/>
          <a:ln>
            <a:noFill/>
          </a:ln>
          <a:effectLst/>
          <a:extLst>
            <a:ext uri="{909E8E84-426E-40DD-AFC4-6F175D3DCCD1}">
              <a14:hiddenFill xmlns:a14="http://schemas.microsoft.com/office/drawing/2010/main">
                <a:solidFill>
                  <a:srgbClr val="FF0000"/>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Picture 4" descr="A picture containing text, clock&#10;&#10;Description automatically generated">
            <a:extLst>
              <a:ext uri="{FF2B5EF4-FFF2-40B4-BE49-F238E27FC236}">
                <a16:creationId xmlns:a16="http://schemas.microsoft.com/office/drawing/2014/main" id="{F2614323-08AC-4EDC-A855-C7A9FBB012C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109087" y="135854"/>
            <a:ext cx="3820058" cy="752580"/>
          </a:xfrm>
          <a:prstGeom prst="rect">
            <a:avLst/>
          </a:prstGeom>
        </p:spPr>
      </p:pic>
      <p:sp>
        <p:nvSpPr>
          <p:cNvPr id="7" name="TextBox 6">
            <a:extLst>
              <a:ext uri="{FF2B5EF4-FFF2-40B4-BE49-F238E27FC236}">
                <a16:creationId xmlns:a16="http://schemas.microsoft.com/office/drawing/2014/main" id="{EBBF5C87-5959-44E9-A990-03B682F72D1D}"/>
              </a:ext>
            </a:extLst>
          </p:cNvPr>
          <p:cNvSpPr txBox="1"/>
          <p:nvPr/>
        </p:nvSpPr>
        <p:spPr>
          <a:xfrm>
            <a:off x="4784272" y="6352814"/>
            <a:ext cx="6097554" cy="276999"/>
          </a:xfrm>
          <a:prstGeom prst="rect">
            <a:avLst/>
          </a:prstGeom>
          <a:noFill/>
        </p:spPr>
        <p:txBody>
          <a:bodyPr wrap="square">
            <a:spAutoFit/>
          </a:bodyPr>
          <a:lstStyle/>
          <a:p>
            <a:r>
              <a:rPr lang="en-GB" sz="1200" dirty="0"/>
              <a:t>383NRS:CVI:01A </a:t>
            </a:r>
          </a:p>
        </p:txBody>
      </p:sp>
    </p:spTree>
    <p:extLst>
      <p:ext uri="{BB962C8B-B14F-4D97-AF65-F5344CB8AC3E}">
        <p14:creationId xmlns:p14="http://schemas.microsoft.com/office/powerpoint/2010/main" val="28763621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EDC688B4-40F7-428B-ACA2-DAB4A1291F84}"/>
              </a:ext>
            </a:extLst>
          </p:cNvPr>
          <p:cNvSpPr/>
          <p:nvPr/>
        </p:nvSpPr>
        <p:spPr>
          <a:xfrm>
            <a:off x="2424058" y="484356"/>
            <a:ext cx="4210192" cy="461665"/>
          </a:xfrm>
          <a:prstGeom prst="rect">
            <a:avLst/>
          </a:prstGeom>
        </p:spPr>
        <p:txBody>
          <a:bodyPr wrap="none">
            <a:spAutoFit/>
          </a:bodyPr>
          <a:lstStyle/>
          <a:p>
            <a:r>
              <a:rPr lang="en-GB" altLang="en-US" sz="2400" b="1" dirty="0">
                <a:solidFill>
                  <a:srgbClr val="FF0000"/>
                </a:solidFill>
              </a:rPr>
              <a:t>Accident and incident reporting</a:t>
            </a:r>
            <a:endParaRPr lang="en-GB" sz="2400" b="1" dirty="0">
              <a:solidFill>
                <a:srgbClr val="FF0000"/>
              </a:solidFill>
            </a:endParaRPr>
          </a:p>
        </p:txBody>
      </p:sp>
      <p:sp>
        <p:nvSpPr>
          <p:cNvPr id="3" name="Rectangle 2">
            <a:extLst>
              <a:ext uri="{FF2B5EF4-FFF2-40B4-BE49-F238E27FC236}">
                <a16:creationId xmlns:a16="http://schemas.microsoft.com/office/drawing/2014/main" id="{377B9864-28E7-4E01-A418-A008D20B014B}"/>
              </a:ext>
            </a:extLst>
          </p:cNvPr>
          <p:cNvSpPr/>
          <p:nvPr/>
        </p:nvSpPr>
        <p:spPr>
          <a:xfrm>
            <a:off x="2424058" y="924468"/>
            <a:ext cx="6096000" cy="4316566"/>
          </a:xfrm>
          <a:prstGeom prst="rect">
            <a:avLst/>
          </a:prstGeom>
        </p:spPr>
        <p:txBody>
          <a:bodyPr>
            <a:spAutoFit/>
          </a:bodyPr>
          <a:lstStyle/>
          <a:p>
            <a:pPr>
              <a:spcBef>
                <a:spcPct val="50000"/>
              </a:spcBef>
              <a:buClrTx/>
              <a:buSzTx/>
              <a:buFontTx/>
              <a:buNone/>
              <a:defRPr/>
            </a:pPr>
            <a:r>
              <a:rPr lang="en-GB" altLang="en-US" dirty="0"/>
              <a:t>It is extremely important that you report incidents to the Quarry Manager who will ensure that the hazards are controlled and that relevant documentation is completed. </a:t>
            </a:r>
          </a:p>
          <a:p>
            <a:pPr>
              <a:spcBef>
                <a:spcPct val="50000"/>
              </a:spcBef>
              <a:buClrTx/>
              <a:buSzTx/>
              <a:buFontTx/>
              <a:buNone/>
              <a:defRPr/>
            </a:pPr>
            <a:r>
              <a:rPr lang="en-GB" altLang="en-US" dirty="0"/>
              <a:t>The following incidents MUST be reported BEFORE leaving site.</a:t>
            </a:r>
          </a:p>
          <a:p>
            <a:pPr>
              <a:spcBef>
                <a:spcPct val="50000"/>
              </a:spcBef>
              <a:buClrTx/>
              <a:buSzTx/>
              <a:buFontTx/>
              <a:buNone/>
              <a:defRPr/>
            </a:pPr>
            <a:endParaRPr lang="en-GB" altLang="en-US" sz="900" dirty="0"/>
          </a:p>
          <a:p>
            <a:pPr marL="285750" indent="-285750">
              <a:spcBef>
                <a:spcPct val="25000"/>
              </a:spcBef>
              <a:buClrTx/>
              <a:buSzPct val="150000"/>
              <a:buFont typeface="Arial" panose="020B0604020202020204" pitchFamily="34" charset="0"/>
              <a:buChar char="•"/>
              <a:defRPr/>
            </a:pPr>
            <a:r>
              <a:rPr lang="en-GB" altLang="en-US" dirty="0"/>
              <a:t>ALL accidents which result in personal injury or damage to property.</a:t>
            </a:r>
          </a:p>
          <a:p>
            <a:pPr marL="285750" indent="-285750">
              <a:spcBef>
                <a:spcPct val="25000"/>
              </a:spcBef>
              <a:buClrTx/>
              <a:buSzPct val="150000"/>
              <a:buFont typeface="Arial" panose="020B0604020202020204" pitchFamily="34" charset="0"/>
              <a:buChar char="•"/>
              <a:defRPr/>
            </a:pPr>
            <a:r>
              <a:rPr lang="en-GB" altLang="en-US" dirty="0"/>
              <a:t>Any incident that did not result in damage or injury, but could have if the circumstances were different (a Near Hit/Miss).</a:t>
            </a:r>
          </a:p>
          <a:p>
            <a:pPr marL="285750" indent="-285750">
              <a:spcBef>
                <a:spcPct val="25000"/>
              </a:spcBef>
              <a:buClrTx/>
              <a:buSzPct val="150000"/>
              <a:buFont typeface="Arial" panose="020B0604020202020204" pitchFamily="34" charset="0"/>
              <a:buChar char="•"/>
              <a:defRPr/>
            </a:pPr>
            <a:r>
              <a:rPr lang="en-GB" altLang="en-US" dirty="0"/>
              <a:t>Any environmental incident such as chemical spill, potential groundwater or surface water contamination.</a:t>
            </a:r>
          </a:p>
          <a:p>
            <a:pPr marL="285750" indent="-285750">
              <a:spcBef>
                <a:spcPct val="25000"/>
              </a:spcBef>
              <a:buClrTx/>
              <a:buSzPct val="150000"/>
              <a:buFont typeface="Arial" panose="020B0604020202020204" pitchFamily="34" charset="0"/>
              <a:buChar char="•"/>
              <a:defRPr/>
            </a:pPr>
            <a:r>
              <a:rPr lang="en-GB" altLang="en-US" dirty="0"/>
              <a:t>Any incident occurs that has the potential to cause lost time, </a:t>
            </a:r>
            <a:r>
              <a:rPr lang="en-GB" altLang="en-US" b="1" dirty="0">
                <a:solidFill>
                  <a:srgbClr val="FF0000"/>
                </a:solidFill>
              </a:rPr>
              <a:t>MUST</a:t>
            </a:r>
            <a:r>
              <a:rPr lang="en-GB" altLang="en-US" dirty="0"/>
              <a:t> be escalated to the Quarry Manager immediately.</a:t>
            </a:r>
          </a:p>
        </p:txBody>
      </p:sp>
      <p:pic>
        <p:nvPicPr>
          <p:cNvPr id="4" name="Picture 3" descr="05667X">
            <a:extLst>
              <a:ext uri="{FF2B5EF4-FFF2-40B4-BE49-F238E27FC236}">
                <a16:creationId xmlns:a16="http://schemas.microsoft.com/office/drawing/2014/main" id="{21068CD7-6D47-46EA-B4B2-05EA5D3A5FC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747562" y="4483333"/>
            <a:ext cx="2846388" cy="2230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Picture 4" descr="A picture containing text, clock&#10;&#10;Description automatically generated">
            <a:extLst>
              <a:ext uri="{FF2B5EF4-FFF2-40B4-BE49-F238E27FC236}">
                <a16:creationId xmlns:a16="http://schemas.microsoft.com/office/drawing/2014/main" id="{2E8C1986-0C35-408B-85D5-4DEEDBB761B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109087" y="135854"/>
            <a:ext cx="3820058" cy="752580"/>
          </a:xfrm>
          <a:prstGeom prst="rect">
            <a:avLst/>
          </a:prstGeom>
        </p:spPr>
      </p:pic>
      <p:sp>
        <p:nvSpPr>
          <p:cNvPr id="7" name="TextBox 6">
            <a:extLst>
              <a:ext uri="{FF2B5EF4-FFF2-40B4-BE49-F238E27FC236}">
                <a16:creationId xmlns:a16="http://schemas.microsoft.com/office/drawing/2014/main" id="{9C4A342C-6F8D-408E-A0F2-24317282C248}"/>
              </a:ext>
            </a:extLst>
          </p:cNvPr>
          <p:cNvSpPr txBox="1"/>
          <p:nvPr/>
        </p:nvSpPr>
        <p:spPr>
          <a:xfrm>
            <a:off x="4634982" y="6344439"/>
            <a:ext cx="6097554" cy="276999"/>
          </a:xfrm>
          <a:prstGeom prst="rect">
            <a:avLst/>
          </a:prstGeom>
          <a:noFill/>
        </p:spPr>
        <p:txBody>
          <a:bodyPr wrap="square">
            <a:spAutoFit/>
          </a:bodyPr>
          <a:lstStyle/>
          <a:p>
            <a:r>
              <a:rPr lang="en-GB" sz="1200" dirty="0"/>
              <a:t>383NRS:CVI:01A </a:t>
            </a:r>
          </a:p>
        </p:txBody>
      </p:sp>
    </p:spTree>
    <p:extLst>
      <p:ext uri="{BB962C8B-B14F-4D97-AF65-F5344CB8AC3E}">
        <p14:creationId xmlns:p14="http://schemas.microsoft.com/office/powerpoint/2010/main" val="23314358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36F5EEFA-95D4-415A-B854-1EC364BABB16}"/>
              </a:ext>
            </a:extLst>
          </p:cNvPr>
          <p:cNvSpPr/>
          <p:nvPr/>
        </p:nvSpPr>
        <p:spPr>
          <a:xfrm>
            <a:off x="1952176" y="408856"/>
            <a:ext cx="5702202" cy="461665"/>
          </a:xfrm>
          <a:prstGeom prst="rect">
            <a:avLst/>
          </a:prstGeom>
        </p:spPr>
        <p:txBody>
          <a:bodyPr wrap="none">
            <a:spAutoFit/>
          </a:bodyPr>
          <a:lstStyle/>
          <a:p>
            <a:r>
              <a:rPr lang="en-GB" altLang="en-US" sz="2400" b="1" dirty="0">
                <a:solidFill>
                  <a:srgbClr val="FF0000"/>
                </a:solidFill>
              </a:rPr>
              <a:t>Risk assessment and safe working practices</a:t>
            </a:r>
            <a:endParaRPr lang="en-GB" sz="2400" b="1" dirty="0">
              <a:solidFill>
                <a:srgbClr val="FF0000"/>
              </a:solidFill>
            </a:endParaRPr>
          </a:p>
        </p:txBody>
      </p:sp>
      <p:sp>
        <p:nvSpPr>
          <p:cNvPr id="3" name="Rectangle 2">
            <a:extLst>
              <a:ext uri="{FF2B5EF4-FFF2-40B4-BE49-F238E27FC236}">
                <a16:creationId xmlns:a16="http://schemas.microsoft.com/office/drawing/2014/main" id="{67556823-959B-451F-833C-5DF431A3B129}"/>
              </a:ext>
            </a:extLst>
          </p:cNvPr>
          <p:cNvSpPr/>
          <p:nvPr/>
        </p:nvSpPr>
        <p:spPr>
          <a:xfrm>
            <a:off x="1558378" y="968501"/>
            <a:ext cx="6096000" cy="4339650"/>
          </a:xfrm>
          <a:prstGeom prst="rect">
            <a:avLst/>
          </a:prstGeom>
        </p:spPr>
        <p:txBody>
          <a:bodyPr>
            <a:spAutoFit/>
          </a:bodyPr>
          <a:lstStyle/>
          <a:p>
            <a:pPr marL="742950" lvl="1" indent="-285750">
              <a:spcBef>
                <a:spcPct val="25000"/>
              </a:spcBef>
              <a:buClrTx/>
              <a:buSzPct val="150000"/>
              <a:buFont typeface="Arial" panose="020B0604020202020204" pitchFamily="34" charset="0"/>
              <a:buChar char="•"/>
              <a:defRPr/>
            </a:pPr>
            <a:r>
              <a:rPr lang="en-GB" altLang="en-US" sz="1600" dirty="0"/>
              <a:t>Contractors must report to the Quarry Manager prior to any work commencing.</a:t>
            </a:r>
          </a:p>
          <a:p>
            <a:pPr marL="742950" lvl="1" indent="-285750">
              <a:spcBef>
                <a:spcPct val="25000"/>
              </a:spcBef>
              <a:buClrTx/>
              <a:buSzPct val="150000"/>
              <a:buFont typeface="Arial" panose="020B0604020202020204" pitchFamily="34" charset="0"/>
              <a:buChar char="•"/>
              <a:defRPr/>
            </a:pPr>
            <a:r>
              <a:rPr lang="en-GB" altLang="en-US" sz="1600" dirty="0"/>
              <a:t>No task may be undertaken without a suitable risk assessment and safe system of working practice method statement.</a:t>
            </a:r>
          </a:p>
          <a:p>
            <a:pPr marL="742950" lvl="1" indent="-285750">
              <a:spcBef>
                <a:spcPct val="25000"/>
              </a:spcBef>
              <a:buClrTx/>
              <a:buSzPct val="150000"/>
              <a:buFont typeface="Arial" panose="020B0604020202020204" pitchFamily="34" charset="0"/>
              <a:buChar char="•"/>
              <a:defRPr/>
            </a:pPr>
            <a:r>
              <a:rPr lang="en-GB" altLang="en-US" sz="1600" dirty="0"/>
              <a:t>This may be a full risk assessment or a Point of Work Assessment.</a:t>
            </a:r>
          </a:p>
          <a:p>
            <a:pPr marL="742950" lvl="1" indent="-285750">
              <a:spcBef>
                <a:spcPct val="25000"/>
              </a:spcBef>
              <a:buClrTx/>
              <a:buSzPct val="150000"/>
              <a:buFont typeface="Arial" panose="020B0604020202020204" pitchFamily="34" charset="0"/>
              <a:buChar char="•"/>
              <a:defRPr/>
            </a:pPr>
            <a:r>
              <a:rPr lang="en-GB" altLang="en-US" sz="1600" dirty="0"/>
              <a:t>A Permit to Work authorisation may be required depending on the task being carried out, which will only be issued by the Quarry Manager.</a:t>
            </a:r>
          </a:p>
          <a:p>
            <a:pPr marL="742950" lvl="1" indent="-285750">
              <a:spcBef>
                <a:spcPct val="25000"/>
              </a:spcBef>
              <a:buClrTx/>
              <a:buSzPct val="150000"/>
              <a:buFont typeface="Arial" panose="020B0604020202020204" pitchFamily="34" charset="0"/>
              <a:buChar char="•"/>
              <a:defRPr/>
            </a:pPr>
            <a:r>
              <a:rPr lang="en-GB" altLang="en-US" sz="1600" dirty="0"/>
              <a:t>You must work in a safe manner, adhere to all site safety rules and ensure that your designated work area is kept clean, tidy and hazard free at all times.</a:t>
            </a:r>
          </a:p>
          <a:p>
            <a:pPr marL="742950" lvl="1" indent="-285750">
              <a:spcBef>
                <a:spcPct val="25000"/>
              </a:spcBef>
              <a:buClrTx/>
              <a:buSzPct val="150000"/>
              <a:buFont typeface="Arial" panose="020B0604020202020204" pitchFamily="34" charset="0"/>
              <a:buChar char="•"/>
              <a:defRPr/>
            </a:pPr>
            <a:r>
              <a:rPr lang="en-GB" altLang="en-US" sz="1600" dirty="0"/>
              <a:t>If the method of work changes or the environment around the work area changes, the risk assessment and safe system of working practice MUST be reviewed and adjusted to take in consideration these changes.</a:t>
            </a:r>
          </a:p>
        </p:txBody>
      </p:sp>
      <p:pic>
        <p:nvPicPr>
          <p:cNvPr id="4" name="Picture 3" descr="sign_contract-756114">
            <a:extLst>
              <a:ext uri="{FF2B5EF4-FFF2-40B4-BE49-F238E27FC236}">
                <a16:creationId xmlns:a16="http://schemas.microsoft.com/office/drawing/2014/main" id="{DCDFEA85-F8F2-477B-8DCC-D23A82715F5B}"/>
              </a:ext>
            </a:extLst>
          </p:cNvPr>
          <p:cNvPicPr>
            <a:picLocks noChangeAspect="1" noChangeArrowheads="1"/>
          </p:cNvPicPr>
          <p:nvPr/>
        </p:nvPicPr>
        <p:blipFill>
          <a:blip r:embed="rId2">
            <a:lum bright="18000"/>
            <a:extLst>
              <a:ext uri="{28A0092B-C50C-407E-A947-70E740481C1C}">
                <a14:useLocalDpi xmlns:a14="http://schemas.microsoft.com/office/drawing/2010/main" val="0"/>
              </a:ext>
            </a:extLst>
          </a:blip>
          <a:srcRect/>
          <a:stretch>
            <a:fillRect/>
          </a:stretch>
        </p:blipFill>
        <p:spPr bwMode="auto">
          <a:xfrm>
            <a:off x="8711880" y="1434049"/>
            <a:ext cx="1921742" cy="34741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4" descr="A picture containing text, clock&#10;&#10;Description automatically generated">
            <a:extLst>
              <a:ext uri="{FF2B5EF4-FFF2-40B4-BE49-F238E27FC236}">
                <a16:creationId xmlns:a16="http://schemas.microsoft.com/office/drawing/2014/main" id="{B4BCFC64-09A1-4A39-BDEF-1AC9463D3CA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109087" y="135854"/>
            <a:ext cx="3820058" cy="752580"/>
          </a:xfrm>
          <a:prstGeom prst="rect">
            <a:avLst/>
          </a:prstGeom>
        </p:spPr>
      </p:pic>
      <p:sp>
        <p:nvSpPr>
          <p:cNvPr id="7" name="TextBox 6">
            <a:extLst>
              <a:ext uri="{FF2B5EF4-FFF2-40B4-BE49-F238E27FC236}">
                <a16:creationId xmlns:a16="http://schemas.microsoft.com/office/drawing/2014/main" id="{4E2DE73A-C6F0-410C-9F01-DAA01EAAE8C3}"/>
              </a:ext>
            </a:extLst>
          </p:cNvPr>
          <p:cNvSpPr txBox="1"/>
          <p:nvPr/>
        </p:nvSpPr>
        <p:spPr>
          <a:xfrm>
            <a:off x="4605601" y="6264478"/>
            <a:ext cx="6097554" cy="276999"/>
          </a:xfrm>
          <a:prstGeom prst="rect">
            <a:avLst/>
          </a:prstGeom>
          <a:noFill/>
        </p:spPr>
        <p:txBody>
          <a:bodyPr wrap="square">
            <a:spAutoFit/>
          </a:bodyPr>
          <a:lstStyle/>
          <a:p>
            <a:r>
              <a:rPr lang="en-GB" sz="1200" dirty="0"/>
              <a:t>383NRS:CVI:01A </a:t>
            </a:r>
          </a:p>
        </p:txBody>
      </p:sp>
    </p:spTree>
    <p:extLst>
      <p:ext uri="{BB962C8B-B14F-4D97-AF65-F5344CB8AC3E}">
        <p14:creationId xmlns:p14="http://schemas.microsoft.com/office/powerpoint/2010/main" val="19408836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91BD4FCF-7B72-4113-BFED-C3A819C401F0}"/>
              </a:ext>
            </a:extLst>
          </p:cNvPr>
          <p:cNvSpPr/>
          <p:nvPr/>
        </p:nvSpPr>
        <p:spPr>
          <a:xfrm>
            <a:off x="1619075" y="864065"/>
            <a:ext cx="7524925" cy="4662815"/>
          </a:xfrm>
          <a:prstGeom prst="rect">
            <a:avLst/>
          </a:prstGeom>
        </p:spPr>
        <p:txBody>
          <a:bodyPr wrap="square">
            <a:spAutoFit/>
          </a:bodyPr>
          <a:lstStyle/>
          <a:p>
            <a:pPr>
              <a:spcBef>
                <a:spcPct val="50000"/>
              </a:spcBef>
              <a:buClrTx/>
              <a:buSzTx/>
              <a:buFontTx/>
              <a:buNone/>
              <a:defRPr/>
            </a:pPr>
            <a:r>
              <a:rPr lang="en-GB" altLang="en-US" b="1" dirty="0">
                <a:solidFill>
                  <a:srgbClr val="FF0000"/>
                </a:solidFill>
              </a:rPr>
              <a:t>MOBILE PHONES MUST NOT BE USED:</a:t>
            </a:r>
          </a:p>
          <a:p>
            <a:pPr>
              <a:spcBef>
                <a:spcPct val="50000"/>
              </a:spcBef>
              <a:buClrTx/>
              <a:buSzTx/>
              <a:buFontTx/>
              <a:buNone/>
              <a:defRPr/>
            </a:pPr>
            <a:endParaRPr lang="en-GB" altLang="en-US" dirty="0"/>
          </a:p>
          <a:p>
            <a:pPr marL="285750" indent="-285750">
              <a:spcBef>
                <a:spcPct val="25000"/>
              </a:spcBef>
              <a:buClrTx/>
              <a:buSzPct val="150000"/>
              <a:buFont typeface="Wingdings" pitchFamily="2" charset="2"/>
              <a:buChar char="§"/>
              <a:defRPr/>
            </a:pPr>
            <a:r>
              <a:rPr lang="en-GB" altLang="en-US" dirty="0"/>
              <a:t> Whilst driving any vehicles </a:t>
            </a:r>
          </a:p>
          <a:p>
            <a:pPr marL="285750" indent="-285750">
              <a:spcBef>
                <a:spcPct val="25000"/>
              </a:spcBef>
              <a:buClrTx/>
              <a:buSzPct val="150000"/>
              <a:buFont typeface="Wingdings" pitchFamily="2" charset="2"/>
              <a:buChar char="§"/>
              <a:defRPr/>
            </a:pPr>
            <a:r>
              <a:rPr lang="en-GB" altLang="en-US" dirty="0"/>
              <a:t> Whilst operating any machinery</a:t>
            </a:r>
          </a:p>
          <a:p>
            <a:pPr marL="285750" indent="-285750">
              <a:spcBef>
                <a:spcPct val="25000"/>
              </a:spcBef>
              <a:buClrTx/>
              <a:buSzPct val="150000"/>
              <a:buFont typeface="Wingdings" pitchFamily="2" charset="2"/>
              <a:buChar char="§"/>
              <a:defRPr/>
            </a:pPr>
            <a:r>
              <a:rPr lang="en-GB" altLang="en-US" dirty="0"/>
              <a:t> Whilst re-fuelling plant and equipment</a:t>
            </a:r>
          </a:p>
          <a:p>
            <a:pPr marL="285750" indent="-285750">
              <a:spcBef>
                <a:spcPct val="25000"/>
              </a:spcBef>
              <a:buClrTx/>
              <a:buSzPct val="150000"/>
              <a:buFont typeface="Wingdings" pitchFamily="2" charset="2"/>
              <a:buChar char="§"/>
              <a:defRPr/>
            </a:pPr>
            <a:r>
              <a:rPr lang="en-GB" altLang="en-US" dirty="0"/>
              <a:t>Do not use </a:t>
            </a:r>
            <a:r>
              <a:rPr lang="en-GB" altLang="en-US" dirty="0" err="1"/>
              <a:t>Ipod’s</a:t>
            </a:r>
            <a:r>
              <a:rPr lang="en-GB" altLang="en-US" dirty="0"/>
              <a:t> or MP3 player headset etc whilst driving on company business</a:t>
            </a:r>
          </a:p>
          <a:p>
            <a:pPr marL="285750" indent="-285750">
              <a:spcBef>
                <a:spcPct val="25000"/>
              </a:spcBef>
              <a:buClrTx/>
              <a:buSzPct val="150000"/>
              <a:buFont typeface="Wingdings" pitchFamily="2" charset="2"/>
              <a:buChar char="§"/>
              <a:defRPr/>
            </a:pPr>
            <a:r>
              <a:rPr lang="en-GB" altLang="en-US" dirty="0"/>
              <a:t> Personal mobiles must not be answered in the workplace, only at convenient break times in safe areas</a:t>
            </a:r>
          </a:p>
          <a:p>
            <a:pPr marL="285750" indent="-285750">
              <a:spcBef>
                <a:spcPct val="25000"/>
              </a:spcBef>
              <a:buClrTx/>
              <a:buSzPct val="150000"/>
              <a:buFont typeface="Wingdings" pitchFamily="2" charset="2"/>
              <a:buChar char="§"/>
              <a:defRPr/>
            </a:pPr>
            <a:endParaRPr lang="en-GB" altLang="en-US" dirty="0"/>
          </a:p>
          <a:p>
            <a:pPr marL="285750" indent="-285750">
              <a:spcBef>
                <a:spcPct val="25000"/>
              </a:spcBef>
              <a:buClrTx/>
              <a:buSzPct val="150000"/>
              <a:buFont typeface="Wingdings" pitchFamily="2" charset="2"/>
              <a:buChar char="§"/>
              <a:defRPr/>
            </a:pPr>
            <a:endParaRPr lang="en-GB" altLang="en-US" dirty="0"/>
          </a:p>
          <a:p>
            <a:pPr marL="285750" indent="-285750">
              <a:spcBef>
                <a:spcPct val="25000"/>
              </a:spcBef>
              <a:buClrTx/>
              <a:buSzPct val="150000"/>
              <a:buFont typeface="Wingdings" pitchFamily="2" charset="2"/>
              <a:buChar char="§"/>
              <a:defRPr/>
            </a:pPr>
            <a:r>
              <a:rPr lang="en-GB" altLang="en-US" dirty="0"/>
              <a:t>When using a mobile phone personnel must be aware of the potential       risks that maybe present wherever they are on site, for example moving mobile plant and road traffic.</a:t>
            </a:r>
          </a:p>
        </p:txBody>
      </p:sp>
      <p:pic>
        <p:nvPicPr>
          <p:cNvPr id="3" name="Picture 4" descr="26">
            <a:extLst>
              <a:ext uri="{FF2B5EF4-FFF2-40B4-BE49-F238E27FC236}">
                <a16:creationId xmlns:a16="http://schemas.microsoft.com/office/drawing/2014/main" id="{00ADB8C4-42F8-40AB-9306-726E0AEECB7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05394" y="4664279"/>
            <a:ext cx="2248250" cy="19126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Picture 3" descr="A picture containing text, clock&#10;&#10;Description automatically generated">
            <a:extLst>
              <a:ext uri="{FF2B5EF4-FFF2-40B4-BE49-F238E27FC236}">
                <a16:creationId xmlns:a16="http://schemas.microsoft.com/office/drawing/2014/main" id="{7C969A86-F0D2-4DE2-B8DA-F573F0589A0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109087" y="135854"/>
            <a:ext cx="3820058" cy="752580"/>
          </a:xfrm>
          <a:prstGeom prst="rect">
            <a:avLst/>
          </a:prstGeom>
        </p:spPr>
      </p:pic>
      <p:sp>
        <p:nvSpPr>
          <p:cNvPr id="6" name="TextBox 5">
            <a:extLst>
              <a:ext uri="{FF2B5EF4-FFF2-40B4-BE49-F238E27FC236}">
                <a16:creationId xmlns:a16="http://schemas.microsoft.com/office/drawing/2014/main" id="{0ACD2F48-586C-495D-8172-CC1DB9881B8F}"/>
              </a:ext>
            </a:extLst>
          </p:cNvPr>
          <p:cNvSpPr txBox="1"/>
          <p:nvPr/>
        </p:nvSpPr>
        <p:spPr>
          <a:xfrm>
            <a:off x="4765611" y="6352814"/>
            <a:ext cx="6097554" cy="276999"/>
          </a:xfrm>
          <a:prstGeom prst="rect">
            <a:avLst/>
          </a:prstGeom>
          <a:noFill/>
        </p:spPr>
        <p:txBody>
          <a:bodyPr wrap="square">
            <a:spAutoFit/>
          </a:bodyPr>
          <a:lstStyle/>
          <a:p>
            <a:r>
              <a:rPr lang="en-GB" sz="1200" dirty="0"/>
              <a:t>383NRS:CVI:01A </a:t>
            </a:r>
          </a:p>
        </p:txBody>
      </p:sp>
    </p:spTree>
    <p:extLst>
      <p:ext uri="{BB962C8B-B14F-4D97-AF65-F5344CB8AC3E}">
        <p14:creationId xmlns:p14="http://schemas.microsoft.com/office/powerpoint/2010/main" val="166097932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Permit File" ma:contentTypeID="0x0101000E9AD557692E154F9D2697C8C6432F760064CCF2290A9227498CBA22780DE46CFA" ma:contentTypeVersion="44" ma:contentTypeDescription="Create a new document." ma:contentTypeScope="" ma:versionID="94bb4e09b28e1feae55f3438729693e9">
  <xsd:schema xmlns:xsd="http://www.w3.org/2001/XMLSchema" xmlns:xs="http://www.w3.org/2001/XMLSchema" xmlns:p="http://schemas.microsoft.com/office/2006/metadata/properties" xmlns:ns2="dbe221e7-66db-4bdb-a92c-aa517c005f15" xmlns:ns3="662745e8-e224-48e8-a2e3-254862b8c2f5" xmlns:ns4="eebef177-55b5-4448-a5fb-28ea454417ee" xmlns:ns5="5ffd8e36-f429-4edc-ab50-c5be84842779" xmlns:ns6="9a785deb-a762-4798-bcdc-303564f53cb0" targetNamespace="http://schemas.microsoft.com/office/2006/metadata/properties" ma:root="true" ma:fieldsID="ede022386e9fe758cb89ead7642d8aec" ns2:_="" ns3:_="" ns4:_="" ns5:_="" ns6:_="">
    <xsd:import namespace="dbe221e7-66db-4bdb-a92c-aa517c005f15"/>
    <xsd:import namespace="662745e8-e224-48e8-a2e3-254862b8c2f5"/>
    <xsd:import namespace="eebef177-55b5-4448-a5fb-28ea454417ee"/>
    <xsd:import namespace="5ffd8e36-f429-4edc-ab50-c5be84842779"/>
    <xsd:import namespace="9a785deb-a762-4798-bcdc-303564f53cb0"/>
    <xsd:element name="properties">
      <xsd:complexType>
        <xsd:sequence>
          <xsd:element name="documentManagement">
            <xsd:complexType>
              <xsd:all>
                <xsd:element ref="ns2:d3564be703db47eda46ec138bc1ba091" minOccurs="0"/>
                <xsd:element ref="ns3:TaxCatchAll" minOccurs="0"/>
                <xsd:element ref="ns3:TaxCatchAllLabel" minOccurs="0"/>
                <xsd:element ref="ns4:DocumentDate"/>
                <xsd:element ref="ns4:EAReceivedDate"/>
                <xsd:element ref="ns4:ExternalAuthor"/>
                <xsd:element ref="ns2:c52c737aaa794145b5e1ab0b33580095" minOccurs="0"/>
                <xsd:element ref="ns2:ncb1594ff73b435992550f571a78c184" minOccurs="0"/>
                <xsd:element ref="ns2:p517ccc45a7e4674ae144f9410147bb3" minOccurs="0"/>
                <xsd:element ref="ns2:f91636ce86a943e5a85e589048b494b2" minOccurs="0"/>
                <xsd:element ref="ns4:PermitNumber"/>
                <xsd:element ref="ns4:OtherReference" minOccurs="0"/>
                <xsd:element ref="ns4:EPRNumber" minOccurs="0"/>
                <xsd:element ref="ns4:Customer_x002f_OperatorName"/>
                <xsd:element ref="ns4:SiteName"/>
                <xsd:element ref="ns4:FacilityAddress"/>
                <xsd:element ref="ns4:FacilityAddressPostcode"/>
                <xsd:element ref="ns2:ga477587807b4e8dbd9d142e03c014fa" minOccurs="0"/>
                <xsd:element ref="ns2:la34db7254a948be973d9738b9f07ba7" minOccurs="0"/>
                <xsd:element ref="ns2:bf174f8632e04660b372cf372c1956fe" minOccurs="0"/>
                <xsd:element ref="ns2:mb0b523b12654e57a98fd73f451222f6" minOccurs="0"/>
                <xsd:element ref="ns4:CessationDate" minOccurs="0"/>
                <xsd:element ref="ns4:NationalSecurity" minOccurs="0"/>
                <xsd:element ref="ns2:ed3cfd1978f244c4af5dc9d642a18018" minOccurs="0"/>
                <xsd:element ref="ns4:CurrentPermit" minOccurs="0"/>
                <xsd:element ref="ns5:EventLink" minOccurs="0"/>
                <xsd:element ref="ns2:m63bd5d2e6554c968a3f4ff9289590fe" minOccurs="0"/>
                <xsd:element ref="ns2:d22401b98bfe4ec6b8dacbec81c66a1e" minOccurs="0"/>
                <xsd:element ref="ns6:MediaServiceMetadata" minOccurs="0"/>
                <xsd:element ref="ns6:MediaServiceFastMetadata" minOccurs="0"/>
                <xsd:element ref="ns6:lcf76f155ced4ddcb4097134ff3c332f" minOccurs="0"/>
                <xsd:element ref="ns6:MediaServiceGenerationTime" minOccurs="0"/>
                <xsd:element ref="ns6:MediaServiceEventHashCode" minOccurs="0"/>
                <xsd:element ref="ns6:MediaServiceOCR" minOccurs="0"/>
                <xsd:element ref="ns6:MediaServiceDateTaken" minOccurs="0"/>
                <xsd:element ref="ns6:MediaServiceLocation" minOccurs="0"/>
                <xsd:element ref="ns6:MediaLengthInSeconds" minOccurs="0"/>
                <xsd:element ref="ns2:SharedWithUsers" minOccurs="0"/>
                <xsd:element ref="ns2:SharedWithDetails" minOccurs="0"/>
                <xsd:element ref="ns6:MediaServiceObjectDetectorVersions" minOccurs="0"/>
                <xsd:element ref="ns6: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be221e7-66db-4bdb-a92c-aa517c005f15" elementFormDefault="qualified">
    <xsd:import namespace="http://schemas.microsoft.com/office/2006/documentManagement/types"/>
    <xsd:import namespace="http://schemas.microsoft.com/office/infopath/2007/PartnerControls"/>
    <xsd:element name="d3564be703db47eda46ec138bc1ba091" ma:index="8" ma:taxonomy="true" ma:internalName="d3564be703db47eda46ec138bc1ba091" ma:taxonomyFieldName="ActivityGrouping" ma:displayName="Activity Grouping" ma:default="1;#Unassigned|cb01650a-31a4-4ad3-af7c-01edd0cc5fa8" ma:fieldId="{d3564be7-03db-47ed-a46e-c138bc1ba091}" ma:sspId="d1117845-93f6-4da3-abaa-fcb4fa669c78" ma:termSetId="c26d6a6f-914d-4d0c-bc0a-7a709b431a10" ma:anchorId="00000000-0000-0000-0000-000000000000" ma:open="false" ma:isKeyword="false">
      <xsd:complexType>
        <xsd:sequence>
          <xsd:element ref="pc:Terms" minOccurs="0" maxOccurs="1"/>
        </xsd:sequence>
      </xsd:complexType>
    </xsd:element>
    <xsd:element name="c52c737aaa794145b5e1ab0b33580095" ma:index="15" ma:taxonomy="true" ma:internalName="c52c737aaa794145b5e1ab0b33580095" ma:taxonomyFieldName="DisclosureStatus" ma:displayName="Disclosure Status" ma:fieldId="{c52c737a-aa79-4145-b5e1-ab0b33580095}" ma:sspId="d1117845-93f6-4da3-abaa-fcb4fa669c78" ma:termSetId="be5a9b7f-442f-4603-a8b8-76f5f1ec70c3" ma:anchorId="00000000-0000-0000-0000-000000000000" ma:open="false" ma:isKeyword="false">
      <xsd:complexType>
        <xsd:sequence>
          <xsd:element ref="pc:Terms" minOccurs="0" maxOccurs="1"/>
        </xsd:sequence>
      </xsd:complexType>
    </xsd:element>
    <xsd:element name="ncb1594ff73b435992550f571a78c184" ma:index="17" ma:taxonomy="true" ma:internalName="ncb1594ff73b435992550f571a78c184" ma:taxonomyFieldName="Regime" ma:displayName="Regime" ma:fieldId="{7cb1594f-f73b-4359-9255-0f571a78c184}" ma:taxonomyMulti="true" ma:sspId="d1117845-93f6-4da3-abaa-fcb4fa669c78" ma:termSetId="79e1bcb8-4c43-4df4-ad15-4ec7b927a847" ma:anchorId="00000000-0000-0000-0000-000000000000" ma:open="false" ma:isKeyword="false">
      <xsd:complexType>
        <xsd:sequence>
          <xsd:element ref="pc:Terms" minOccurs="0" maxOccurs="1"/>
        </xsd:sequence>
      </xsd:complexType>
    </xsd:element>
    <xsd:element name="p517ccc45a7e4674ae144f9410147bb3" ma:index="19" ma:taxonomy="true" ma:internalName="p517ccc45a7e4674ae144f9410147bb3" ma:taxonomyFieldName="RegulatedActivityClass" ma:displayName="Regulated Activity Class" ma:fieldId="{9517ccc4-5a7e-4674-ae14-4f9410147bb3}" ma:taxonomyMulti="true" ma:sspId="d1117845-93f6-4da3-abaa-fcb4fa669c78" ma:termSetId="41ee975a-727d-4c90-bb75-bfa3c8eb72dc" ma:anchorId="00000000-0000-0000-0000-000000000000" ma:open="false" ma:isKeyword="false">
      <xsd:complexType>
        <xsd:sequence>
          <xsd:element ref="pc:Terms" minOccurs="0" maxOccurs="1"/>
        </xsd:sequence>
      </xsd:complexType>
    </xsd:element>
    <xsd:element name="f91636ce86a943e5a85e589048b494b2" ma:index="21" nillable="true" ma:taxonomy="true" ma:internalName="f91636ce86a943e5a85e589048b494b2" ma:taxonomyFieldName="RegulatedActivitySub_x002d_Class" ma:displayName="Regulated Activity Sub-Class" ma:fieldId="{f91636ce-86a9-43e5-a85e-589048b494b2}" ma:taxonomyMulti="true" ma:sspId="d1117845-93f6-4da3-abaa-fcb4fa669c78" ma:termSetId="3c5ee371-f842-4910-b55e-fca1c7c08571" ma:anchorId="00000000-0000-0000-0000-000000000000" ma:open="false" ma:isKeyword="false">
      <xsd:complexType>
        <xsd:sequence>
          <xsd:element ref="pc:Terms" minOccurs="0" maxOccurs="1"/>
        </xsd:sequence>
      </xsd:complexType>
    </xsd:element>
    <xsd:element name="ga477587807b4e8dbd9d142e03c014fa" ma:index="30" nillable="true" ma:taxonomy="true" ma:internalName="ga477587807b4e8dbd9d142e03c014fa" ma:taxonomyFieldName="Catchment" ma:displayName="Catchment" ma:fieldId="{0a477587-807b-4e8d-bd9d-142e03c014fa}" ma:sspId="d1117845-93f6-4da3-abaa-fcb4fa669c78" ma:termSetId="a3d7cc5e-3544-4097-ac09-3626e2dfc582" ma:anchorId="00000000-0000-0000-0000-000000000000" ma:open="false" ma:isKeyword="false">
      <xsd:complexType>
        <xsd:sequence>
          <xsd:element ref="pc:Terms" minOccurs="0" maxOccurs="1"/>
        </xsd:sequence>
      </xsd:complexType>
    </xsd:element>
    <xsd:element name="la34db7254a948be973d9738b9f07ba7" ma:index="32" ma:taxonomy="true" ma:internalName="la34db7254a948be973d9738b9f07ba7" ma:taxonomyFieldName="TypeofPermit" ma:displayName="Type of Permit" ma:default="-1;#N/A - Do not select for New Permits|0430e4c2-ee0a-4b2d-9af6-df735aafbcb2" ma:fieldId="{5a34db72-54a9-48be-973d-9738b9f07ba7}" ma:taxonomyMulti="true" ma:sspId="d1117845-93f6-4da3-abaa-fcb4fa669c78" ma:termSetId="7d47b671-38b6-4716-ba29-cfb8e9b10e5f" ma:anchorId="00000000-0000-0000-0000-000000000000" ma:open="false" ma:isKeyword="false">
      <xsd:complexType>
        <xsd:sequence>
          <xsd:element ref="pc:Terms" minOccurs="0" maxOccurs="1"/>
        </xsd:sequence>
      </xsd:complexType>
    </xsd:element>
    <xsd:element name="bf174f8632e04660b372cf372c1956fe" ma:index="34" nillable="true" ma:taxonomy="true" ma:internalName="bf174f8632e04660b372cf372c1956fe" ma:taxonomyFieldName="StandardRulesID" ma:displayName="StandardRulesID" ma:fieldId="{bf174f86-32e0-4660-b372-cf372c1956fe}" ma:taxonomyMulti="true" ma:sspId="d1117845-93f6-4da3-abaa-fcb4fa669c78" ma:termSetId="8e138792-83d5-43de-b6e8-7ca5b827ccd8" ma:anchorId="00000000-0000-0000-0000-000000000000" ma:open="false" ma:isKeyword="false">
      <xsd:complexType>
        <xsd:sequence>
          <xsd:element ref="pc:Terms" minOccurs="0" maxOccurs="1"/>
        </xsd:sequence>
      </xsd:complexType>
    </xsd:element>
    <xsd:element name="mb0b523b12654e57a98fd73f451222f6" ma:index="36" nillable="true" ma:taxonomy="true" ma:internalName="mb0b523b12654e57a98fd73f451222f6" ma:taxonomyFieldName="CessationStatus" ma:displayName="Cessation Status" ma:fieldId="{6b0b523b-1265-4e57-a98f-d73f451222f6}" ma:sspId="d1117845-93f6-4da3-abaa-fcb4fa669c78" ma:termSetId="8efff926-82ca-4afb-81c6-bc22e4acfd61" ma:anchorId="00000000-0000-0000-0000-000000000000" ma:open="false" ma:isKeyword="false">
      <xsd:complexType>
        <xsd:sequence>
          <xsd:element ref="pc:Terms" minOccurs="0" maxOccurs="1"/>
        </xsd:sequence>
      </xsd:complexType>
    </xsd:element>
    <xsd:element name="ed3cfd1978f244c4af5dc9d642a18018" ma:index="40" nillable="true" ma:taxonomy="true" ma:internalName="ed3cfd1978f244c4af5dc9d642a18018" ma:taxonomyFieldName="MajorProjectID" ma:displayName="Major Project ID" ma:fieldId="{ed3cfd19-78f2-44c4-af5d-c9d642a18018}" ma:sspId="d1117845-93f6-4da3-abaa-fcb4fa669c78" ma:termSetId="d4a353e3-1bf8-453f-805b-242d6a6db91b" ma:anchorId="00000000-0000-0000-0000-000000000000" ma:open="false" ma:isKeyword="false">
      <xsd:complexType>
        <xsd:sequence>
          <xsd:element ref="pc:Terms" minOccurs="0" maxOccurs="1"/>
        </xsd:sequence>
      </xsd:complexType>
    </xsd:element>
    <xsd:element name="m63bd5d2e6554c968a3f4ff9289590fe" ma:index="44" nillable="true" ma:taxonomy="true" ma:internalName="m63bd5d2e6554c968a3f4ff9289590fe" ma:taxonomyFieldName="EventType1" ma:displayName="Event Type" ma:readOnly="false" ma:fieldId="{663bd5d2-e655-4c96-8a3f-4ff9289590fe}" ma:sspId="d1117845-93f6-4da3-abaa-fcb4fa669c78" ma:termSetId="6eb2a3b8-caae-450e-a142-afb8c0df3527" ma:anchorId="00000000-0000-0000-0000-000000000000" ma:open="false" ma:isKeyword="false">
      <xsd:complexType>
        <xsd:sequence>
          <xsd:element ref="pc:Terms" minOccurs="0" maxOccurs="1"/>
        </xsd:sequence>
      </xsd:complexType>
    </xsd:element>
    <xsd:element name="d22401b98bfe4ec6b8dacbec81c66a1e" ma:index="46" nillable="true" ma:taxonomy="true" ma:internalName="d22401b98bfe4ec6b8dacbec81c66a1e" ma:taxonomyFieldName="PermitDocumentType" ma:displayName="Permit Document Type" ma:readOnly="false" ma:fieldId="{d22401b9-8bfe-4ec6-b8da-cbec81c66a1e}" ma:sspId="d1117845-93f6-4da3-abaa-fcb4fa669c78" ma:termSetId="1e9654a3-ed8b-47e0-af9b-cd306150e83f" ma:anchorId="00000000-0000-0000-0000-000000000000" ma:open="false" ma:isKeyword="false">
      <xsd:complexType>
        <xsd:sequence>
          <xsd:element ref="pc:Terms" minOccurs="0" maxOccurs="1"/>
        </xsd:sequence>
      </xsd:complexType>
    </xsd:element>
    <xsd:element name="SharedWithUsers" ma:index="5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59"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662745e8-e224-48e8-a2e3-254862b8c2f5" elementFormDefault="qualified">
    <xsd:import namespace="http://schemas.microsoft.com/office/2006/documentManagement/types"/>
    <xsd:import namespace="http://schemas.microsoft.com/office/infopath/2007/PartnerControls"/>
    <xsd:element name="TaxCatchAll" ma:index="9" nillable="true" ma:displayName="Taxonomy Catch All Column" ma:hidden="true" ma:list="{543e4e61-1be0-4b06-bd98-8598df83c830}" ma:internalName="TaxCatchAll" ma:showField="CatchAllData" ma:web="dbe221e7-66db-4bdb-a92c-aa517c005f15">
      <xsd:complexType>
        <xsd:complexContent>
          <xsd:extension base="dms:MultiChoiceLookup">
            <xsd:sequence>
              <xsd:element name="Value" type="dms:Lookup" maxOccurs="unbounded" minOccurs="0" nillable="true"/>
            </xsd:sequence>
          </xsd:extension>
        </xsd:complexContent>
      </xsd:complexType>
    </xsd:element>
    <xsd:element name="TaxCatchAllLabel" ma:index="10" nillable="true" ma:displayName="Taxonomy Catch All Column1" ma:hidden="true" ma:list="{543e4e61-1be0-4b06-bd98-8598df83c830}" ma:internalName="TaxCatchAllLabel" ma:readOnly="true" ma:showField="CatchAllDataLabel" ma:web="dbe221e7-66db-4bdb-a92c-aa517c005f15">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eebef177-55b5-4448-a5fb-28ea454417ee" elementFormDefault="qualified">
    <xsd:import namespace="http://schemas.microsoft.com/office/2006/documentManagement/types"/>
    <xsd:import namespace="http://schemas.microsoft.com/office/infopath/2007/PartnerControls"/>
    <xsd:element name="DocumentDate" ma:index="12" ma:displayName="Document Date" ma:format="DateOnly" ma:internalName="DocumentDate">
      <xsd:simpleType>
        <xsd:restriction base="dms:DateTime"/>
      </xsd:simpleType>
    </xsd:element>
    <xsd:element name="EAReceivedDate" ma:index="13" ma:displayName="Received Date" ma:format="DateOnly" ma:internalName="EAReceivedDate">
      <xsd:simpleType>
        <xsd:restriction base="dms:DateTime"/>
      </xsd:simpleType>
    </xsd:element>
    <xsd:element name="ExternalAuthor" ma:index="14" ma:displayName="Document Author" ma:internalName="ExternalAuthor">
      <xsd:simpleType>
        <xsd:restriction base="dms:Text">
          <xsd:maxLength value="255"/>
        </xsd:restriction>
      </xsd:simpleType>
    </xsd:element>
    <xsd:element name="PermitNumber" ma:index="23" ma:displayName="Permit Number" ma:internalName="PermitNumber">
      <xsd:simpleType>
        <xsd:restriction base="dms:Text">
          <xsd:maxLength value="255"/>
        </xsd:restriction>
      </xsd:simpleType>
    </xsd:element>
    <xsd:element name="OtherReference" ma:index="24" nillable="true" ma:displayName="Other Reference" ma:internalName="OtherReference">
      <xsd:simpleType>
        <xsd:restriction base="dms:Text">
          <xsd:maxLength value="255"/>
        </xsd:restriction>
      </xsd:simpleType>
    </xsd:element>
    <xsd:element name="EPRNumber" ma:index="25" nillable="true" ma:displayName="EPR Number" ma:internalName="EPRNumber">
      <xsd:simpleType>
        <xsd:restriction base="dms:Text">
          <xsd:maxLength value="255"/>
        </xsd:restriction>
      </xsd:simpleType>
    </xsd:element>
    <xsd:element name="Customer_x002f_OperatorName" ma:index="26" ma:displayName="Customer / Operator Name" ma:internalName="Customer_x002F_OperatorName">
      <xsd:simpleType>
        <xsd:restriction base="dms:Text">
          <xsd:maxLength value="255"/>
        </xsd:restriction>
      </xsd:simpleType>
    </xsd:element>
    <xsd:element name="SiteName" ma:index="27" ma:displayName="Facility Name" ma:internalName="SiteName">
      <xsd:simpleType>
        <xsd:restriction base="dms:Text">
          <xsd:maxLength value="255"/>
        </xsd:restriction>
      </xsd:simpleType>
    </xsd:element>
    <xsd:element name="FacilityAddress" ma:index="28" ma:displayName="Facility Address" ma:internalName="FacilityAddress">
      <xsd:simpleType>
        <xsd:restriction base="dms:Note">
          <xsd:maxLength value="255"/>
        </xsd:restriction>
      </xsd:simpleType>
    </xsd:element>
    <xsd:element name="FacilityAddressPostcode" ma:index="29" ma:displayName="Facility Address Postcode" ma:internalName="FacilityAddressPostcode">
      <xsd:simpleType>
        <xsd:restriction base="dms:Text">
          <xsd:maxLength value="255"/>
        </xsd:restriction>
      </xsd:simpleType>
    </xsd:element>
    <xsd:element name="CessationDate" ma:index="38" nillable="true" ma:displayName="Cessation Date" ma:format="DateOnly" ma:internalName="CessationDate">
      <xsd:simpleType>
        <xsd:restriction base="dms:DateTime"/>
      </xsd:simpleType>
    </xsd:element>
    <xsd:element name="NationalSecurity" ma:index="39" nillable="true" ma:displayName="National Security" ma:default="No" ma:format="Dropdown" ma:internalName="NationalSecurity">
      <xsd:simpleType>
        <xsd:restriction base="dms:Choice">
          <xsd:enumeration value="Yes"/>
          <xsd:enumeration value="No"/>
        </xsd:restriction>
      </xsd:simpleType>
    </xsd:element>
    <xsd:element name="CurrentPermit" ma:index="42" nillable="true" ma:displayName="Current Permit" ma:default="N/A - Do not select for New Permits" ma:format="Dropdown" ma:internalName="CurrentPermit">
      <xsd:simpleType>
        <xsd:restriction base="dms:Choice">
          <xsd:enumeration value="Yes"/>
          <xsd:enumeration value="No"/>
          <xsd:enumeration value="N/A - Do not select for New Permits"/>
        </xsd:restriction>
      </xsd:simpleType>
    </xsd:element>
  </xsd:schema>
  <xsd:schema xmlns:xsd="http://www.w3.org/2001/XMLSchema" xmlns:xs="http://www.w3.org/2001/XMLSchema" xmlns:dms="http://schemas.microsoft.com/office/2006/documentManagement/types" xmlns:pc="http://schemas.microsoft.com/office/infopath/2007/PartnerControls" targetNamespace="5ffd8e36-f429-4edc-ab50-c5be84842779" elementFormDefault="qualified">
    <xsd:import namespace="http://schemas.microsoft.com/office/2006/documentManagement/types"/>
    <xsd:import namespace="http://schemas.microsoft.com/office/infopath/2007/PartnerControls"/>
    <xsd:element name="EventLink" ma:index="43" nillable="true" ma:displayName="Event Link" ma:internalName="EventLink">
      <xsd:simpleType>
        <xsd:restriction base="dms:Text">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9a785deb-a762-4798-bcdc-303564f53cb0" elementFormDefault="qualified">
    <xsd:import namespace="http://schemas.microsoft.com/office/2006/documentManagement/types"/>
    <xsd:import namespace="http://schemas.microsoft.com/office/infopath/2007/PartnerControls"/>
    <xsd:element name="MediaServiceMetadata" ma:index="48" nillable="true" ma:displayName="MediaServiceMetadata" ma:hidden="true" ma:internalName="MediaServiceMetadata" ma:readOnly="true">
      <xsd:simpleType>
        <xsd:restriction base="dms:Note"/>
      </xsd:simpleType>
    </xsd:element>
    <xsd:element name="MediaServiceFastMetadata" ma:index="49" nillable="true" ma:displayName="MediaServiceFastMetadata" ma:hidden="true" ma:internalName="MediaServiceFastMetadata" ma:readOnly="true">
      <xsd:simpleType>
        <xsd:restriction base="dms:Note"/>
      </xsd:simpleType>
    </xsd:element>
    <xsd:element name="lcf76f155ced4ddcb4097134ff3c332f" ma:index="51" nillable="true" ma:taxonomy="true" ma:internalName="lcf76f155ced4ddcb4097134ff3c332f" ma:taxonomyFieldName="MediaServiceImageTags" ma:displayName="Image Tags" ma:readOnly="false" ma:fieldId="{5cf76f15-5ced-4ddc-b409-7134ff3c332f}" ma:taxonomyMulti="true" ma:sspId="d1117845-93f6-4da3-abaa-fcb4fa669c78" ma:termSetId="09814cd3-568e-fe90-9814-8d621ff8fb84" ma:anchorId="fba54fb3-c3e1-fe81-a776-ca4b69148c4d" ma:open="true" ma:isKeyword="false">
      <xsd:complexType>
        <xsd:sequence>
          <xsd:element ref="pc:Terms" minOccurs="0" maxOccurs="1"/>
        </xsd:sequence>
      </xsd:complexType>
    </xsd:element>
    <xsd:element name="MediaServiceGenerationTime" ma:index="52" nillable="true" ma:displayName="MediaServiceGenerationTime" ma:hidden="true" ma:internalName="MediaServiceGenerationTime" ma:readOnly="true">
      <xsd:simpleType>
        <xsd:restriction base="dms:Text"/>
      </xsd:simpleType>
    </xsd:element>
    <xsd:element name="MediaServiceEventHashCode" ma:index="53" nillable="true" ma:displayName="MediaServiceEventHashCode" ma:hidden="true" ma:internalName="MediaServiceEventHashCode" ma:readOnly="true">
      <xsd:simpleType>
        <xsd:restriction base="dms:Text"/>
      </xsd:simpleType>
    </xsd:element>
    <xsd:element name="MediaServiceOCR" ma:index="54" nillable="true" ma:displayName="Extracted Text" ma:internalName="MediaServiceOCR" ma:readOnly="true">
      <xsd:simpleType>
        <xsd:restriction base="dms:Note">
          <xsd:maxLength value="255"/>
        </xsd:restriction>
      </xsd:simpleType>
    </xsd:element>
    <xsd:element name="MediaServiceDateTaken" ma:index="55" nillable="true" ma:displayName="MediaServiceDateTaken" ma:internalName="MediaServiceDateTaken" ma:readOnly="true">
      <xsd:simpleType>
        <xsd:restriction base="dms:Text"/>
      </xsd:simpleType>
    </xsd:element>
    <xsd:element name="MediaServiceLocation" ma:index="56" nillable="true" ma:displayName="Location" ma:indexed="true" ma:internalName="MediaServiceLocation" ma:readOnly="true">
      <xsd:simpleType>
        <xsd:restriction base="dms:Text"/>
      </xsd:simpleType>
    </xsd:element>
    <xsd:element name="MediaLengthInSeconds" ma:index="57" nillable="true" ma:displayName="MediaLengthInSeconds" ma:hidden="true" ma:internalName="MediaLengthInSeconds" ma:readOnly="true">
      <xsd:simpleType>
        <xsd:restriction base="dms:Unknown"/>
      </xsd:simpleType>
    </xsd:element>
    <xsd:element name="MediaServiceObjectDetectorVersions" ma:index="60"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61"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EAReceivedDate xmlns="eebef177-55b5-4448-a5fb-28ea454417ee">2023-04-02T23:00:00+00:00</EAReceivedDate>
    <ga477587807b4e8dbd9d142e03c014fa xmlns="dbe221e7-66db-4bdb-a92c-aa517c005f15">
      <Terms xmlns="http://schemas.microsoft.com/office/infopath/2007/PartnerControls"/>
    </ga477587807b4e8dbd9d142e03c014fa>
    <PermitNumber xmlns="eebef177-55b5-4448-a5fb-28ea454417ee">EPR-WP3929SF</PermitNumber>
    <bf174f8632e04660b372cf372c1956fe xmlns="dbe221e7-66db-4bdb-a92c-aa517c005f15">
      <Terms xmlns="http://schemas.microsoft.com/office/infopath/2007/PartnerControls"/>
    </bf174f8632e04660b372cf372c1956fe>
    <CessationDate xmlns="eebef177-55b5-4448-a5fb-28ea454417ee" xsi:nil="true"/>
    <NationalSecurity xmlns="eebef177-55b5-4448-a5fb-28ea454417ee">No</NationalSecurity>
    <OtherReference xmlns="eebef177-55b5-4448-a5fb-28ea454417ee">EAWML 409026</OtherReference>
    <EventLink xmlns="5ffd8e36-f429-4edc-ab50-c5be84842779" xsi:nil="true"/>
    <Customer_x002f_OperatorName xmlns="eebef177-55b5-4448-a5fb-28ea454417ee">NRS Woodcote Aggregates Limited</Customer_x002f_OperatorName>
    <m63bd5d2e6554c968a3f4ff9289590fe xmlns="dbe221e7-66db-4bdb-a92c-aa517c005f15">
      <Terms xmlns="http://schemas.microsoft.com/office/infopath/2007/PartnerControls"/>
    </m63bd5d2e6554c968a3f4ff9289590fe>
    <ncb1594ff73b435992550f571a78c184 xmlns="dbe221e7-66db-4bdb-a92c-aa517c005f15">
      <Terms xmlns="http://schemas.microsoft.com/office/infopath/2007/PartnerControls">
        <TermInfo xmlns="http://schemas.microsoft.com/office/infopath/2007/PartnerControls">
          <TermName xmlns="http://schemas.microsoft.com/office/infopath/2007/PartnerControls">EPR</TermName>
          <TermId xmlns="http://schemas.microsoft.com/office/infopath/2007/PartnerControls">0e5af97d-1a8c-4d8f-a20b-528a11cab1f6</TermId>
        </TermInfo>
      </Terms>
    </ncb1594ff73b435992550f571a78c184>
    <d22401b98bfe4ec6b8dacbec81c66a1e xmlns="dbe221e7-66db-4bdb-a92c-aa517c005f15">
      <Terms xmlns="http://schemas.microsoft.com/office/infopath/2007/PartnerControls"/>
    </d22401b98bfe4ec6b8dacbec81c66a1e>
    <DocumentDate xmlns="eebef177-55b5-4448-a5fb-28ea454417ee">2023-04-02T23:00:00+00:00</DocumentDate>
    <CurrentPermit xmlns="eebef177-55b5-4448-a5fb-28ea454417ee">N/A - Do not select for New Permits</CurrentPermit>
    <c52c737aaa794145b5e1ab0b33580095 xmlns="dbe221e7-66db-4bdb-a92c-aa517c005f15">
      <Terms xmlns="http://schemas.microsoft.com/office/infopath/2007/PartnerControls">
        <TermInfo xmlns="http://schemas.microsoft.com/office/infopath/2007/PartnerControls">
          <TermName xmlns="http://schemas.microsoft.com/office/infopath/2007/PartnerControls">Public Register</TermName>
          <TermId xmlns="http://schemas.microsoft.com/office/infopath/2007/PartnerControls">f1fcf6a6-5d97-4f1d-964e-a2f916eb1f18</TermId>
        </TermInfo>
      </Terms>
    </c52c737aaa794145b5e1ab0b33580095>
    <f91636ce86a943e5a85e589048b494b2 xmlns="dbe221e7-66db-4bdb-a92c-aa517c005f15">
      <Terms xmlns="http://schemas.microsoft.com/office/infopath/2007/PartnerControls"/>
    </f91636ce86a943e5a85e589048b494b2>
    <mb0b523b12654e57a98fd73f451222f6 xmlns="dbe221e7-66db-4bdb-a92c-aa517c005f15">
      <Terms xmlns="http://schemas.microsoft.com/office/infopath/2007/PartnerControls"/>
    </mb0b523b12654e57a98fd73f451222f6>
    <lcf76f155ced4ddcb4097134ff3c332f xmlns="9a785deb-a762-4798-bcdc-303564f53cb0">
      <Terms xmlns="http://schemas.microsoft.com/office/infopath/2007/PartnerControls"/>
    </lcf76f155ced4ddcb4097134ff3c332f>
    <d3564be703db47eda46ec138bc1ba091 xmlns="dbe221e7-66db-4bdb-a92c-aa517c005f15">
      <Terms xmlns="http://schemas.microsoft.com/office/infopath/2007/PartnerControls">
        <TermInfo xmlns="http://schemas.microsoft.com/office/infopath/2007/PartnerControls">
          <TermName xmlns="http://schemas.microsoft.com/office/infopath/2007/PartnerControls">Application ＆ Associated Docs</TermName>
          <TermId xmlns="http://schemas.microsoft.com/office/infopath/2007/PartnerControls">5eadfd3c-6deb-44e1-b7e1-16accd427bec</TermId>
        </TermInfo>
      </Terms>
    </d3564be703db47eda46ec138bc1ba091>
    <EPRNumber xmlns="eebef177-55b5-4448-a5fb-28ea454417ee">EPR/WP3929SF/A001</EPRNumber>
    <FacilityAddressPostcode xmlns="eebef177-55b5-4448-a5fb-28ea454417ee">TF11 8RS</FacilityAddressPostcode>
    <ed3cfd1978f244c4af5dc9d642a18018 xmlns="dbe221e7-66db-4bdb-a92c-aa517c005f15">
      <Terms xmlns="http://schemas.microsoft.com/office/infopath/2007/PartnerControls"/>
    </ed3cfd1978f244c4af5dc9d642a18018>
    <TaxCatchAll xmlns="662745e8-e224-48e8-a2e3-254862b8c2f5">
      <Value>41</Value>
      <Value>40</Value>
      <Value>11</Value>
      <Value>32</Value>
      <Value>14</Value>
    </TaxCatchAll>
    <ExternalAuthor xmlns="eebef177-55b5-4448-a5fb-28ea454417ee">NRS Woodcote Aggregates Limited</ExternalAuthor>
    <SiteName xmlns="eebef177-55b5-4448-a5fb-28ea454417ee">Woodcote Wood Quarry</SiteName>
    <p517ccc45a7e4674ae144f9410147bb3 xmlns="dbe221e7-66db-4bdb-a92c-aa517c005f15">
      <Terms xmlns="http://schemas.microsoft.com/office/infopath/2007/PartnerControls">
        <TermInfo xmlns="http://schemas.microsoft.com/office/infopath/2007/PartnerControls">
          <TermName xmlns="http://schemas.microsoft.com/office/infopath/2007/PartnerControls">Waste Operations</TermName>
          <TermId xmlns="http://schemas.microsoft.com/office/infopath/2007/PartnerControls">dc63c9b7-da6e-463c-b2cf-265b08d49156</TermId>
        </TermInfo>
      </Terms>
    </p517ccc45a7e4674ae144f9410147bb3>
    <FacilityAddress xmlns="eebef177-55b5-4448-a5fb-28ea454417ee">Woodcote Hill, Sheriffhales, Shifnal Shropshire, TF11 8RS</FacilityAddress>
    <la34db7254a948be973d9738b9f07ba7 xmlns="dbe221e7-66db-4bdb-a92c-aa517c005f15">
      <Terms xmlns="http://schemas.microsoft.com/office/infopath/2007/PartnerControls">
        <TermInfo xmlns="http://schemas.microsoft.com/office/infopath/2007/PartnerControls">
          <TermName xmlns="http://schemas.microsoft.com/office/infopath/2007/PartnerControls">Bespoke</TermName>
          <TermId xmlns="http://schemas.microsoft.com/office/infopath/2007/PartnerControls">743fbb82-64b4-442a-8bac-afa632175399</TermId>
        </TermInfo>
      </Terms>
    </la34db7254a948be973d9738b9f07ba7>
  </documentManagement>
</p:properties>
</file>

<file path=customXml/itemProps1.xml><?xml version="1.0" encoding="utf-8"?>
<ds:datastoreItem xmlns:ds="http://schemas.openxmlformats.org/officeDocument/2006/customXml" ds:itemID="{D28D29CE-E7B8-4BFD-A872-FA8F93F69F9C}">
  <ds:schemaRefs>
    <ds:schemaRef ds:uri="http://schemas.microsoft.com/sharepoint/v3/contenttype/forms"/>
  </ds:schemaRefs>
</ds:datastoreItem>
</file>

<file path=customXml/itemProps2.xml><?xml version="1.0" encoding="utf-8"?>
<ds:datastoreItem xmlns:ds="http://schemas.openxmlformats.org/officeDocument/2006/customXml" ds:itemID="{46496594-EED2-4780-B083-39CB15C68A9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be221e7-66db-4bdb-a92c-aa517c005f15"/>
    <ds:schemaRef ds:uri="662745e8-e224-48e8-a2e3-254862b8c2f5"/>
    <ds:schemaRef ds:uri="eebef177-55b5-4448-a5fb-28ea454417ee"/>
    <ds:schemaRef ds:uri="5ffd8e36-f429-4edc-ab50-c5be84842779"/>
    <ds:schemaRef ds:uri="9a785deb-a762-4798-bcdc-303564f53cb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745ADBED-356C-4C8A-8686-8B913654C5DD}">
  <ds:schemaRefs>
    <ds:schemaRef ds:uri="http://schemas.microsoft.com/office/2006/metadata/properties"/>
    <ds:schemaRef ds:uri="http://schemas.microsoft.com/office/infopath/2007/PartnerControls"/>
    <ds:schemaRef ds:uri="eebef177-55b5-4448-a5fb-28ea454417ee"/>
    <ds:schemaRef ds:uri="dbe221e7-66db-4bdb-a92c-aa517c005f15"/>
    <ds:schemaRef ds:uri="5ffd8e36-f429-4edc-ab50-c5be84842779"/>
    <ds:schemaRef ds:uri="9a785deb-a762-4798-bcdc-303564f53cb0"/>
    <ds:schemaRef ds:uri="662745e8-e224-48e8-a2e3-254862b8c2f5"/>
  </ds:schemaRefs>
</ds:datastoreItem>
</file>

<file path=docProps/app.xml><?xml version="1.0" encoding="utf-8"?>
<Properties xmlns="http://schemas.openxmlformats.org/officeDocument/2006/extended-properties" xmlns:vt="http://schemas.openxmlformats.org/officeDocument/2006/docPropsVTypes">
  <TotalTime>262</TotalTime>
  <Words>1097</Words>
  <Application>Microsoft Office PowerPoint</Application>
  <PresentationFormat>Widescreen</PresentationFormat>
  <Paragraphs>88</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Meriden Aggregates quarry</vt:lpstr>
      <vt:lpstr>                            Signing in and out procedure</vt:lpstr>
      <vt:lpstr>PowerPoint Presentation</vt:lpstr>
      <vt:lpstr>PowerPoint Presentation</vt:lpstr>
      <vt:lpstr>Environmental Incidents</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Woodcote Wood quarry</dc:title>
  <dc:creator>Paul Lagram</dc:creator>
  <cp:lastModifiedBy>Laura Hands</cp:lastModifiedBy>
  <cp:revision>27</cp:revision>
  <cp:lastPrinted>2022-02-22T09:58:50Z</cp:lastPrinted>
  <dcterms:created xsi:type="dcterms:W3CDTF">2019-03-13T10:40:35Z</dcterms:created>
  <dcterms:modified xsi:type="dcterms:W3CDTF">2024-08-29T08:29:52Z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0x0101000E9AD557692E154F9D2697C8C6432F760064CCF2290A9227498CBA22780DE46CFA</vt:lpwstr>
  </property>
  <property fmtid="{D5CDD505-2E9C-101B-9397-08002B2CF9AE}" pid="3" name="PermitDocumentType">
    <vt:lpwstr/>
  </property>
  <property fmtid="{D5CDD505-2E9C-101B-9397-08002B2CF9AE}" pid="4" name="MediaServiceImageTags">
    <vt:lpwstr/>
  </property>
  <property fmtid="{D5CDD505-2E9C-101B-9397-08002B2CF9AE}" pid="5" name="TypeofPermit">
    <vt:lpwstr>32;#Bespoke|743fbb82-64b4-442a-8bac-afa632175399</vt:lpwstr>
  </property>
  <property fmtid="{D5CDD505-2E9C-101B-9397-08002B2CF9AE}" pid="6" name="DisclosureStatus">
    <vt:lpwstr>41;#Public Register|f1fcf6a6-5d97-4f1d-964e-a2f916eb1f18</vt:lpwstr>
  </property>
  <property fmtid="{D5CDD505-2E9C-101B-9397-08002B2CF9AE}" pid="7" name="RegulatedActivitySub-Class">
    <vt:lpwstr/>
  </property>
  <property fmtid="{D5CDD505-2E9C-101B-9397-08002B2CF9AE}" pid="8" name="EventType1">
    <vt:lpwstr/>
  </property>
  <property fmtid="{D5CDD505-2E9C-101B-9397-08002B2CF9AE}" pid="9" name="ActivityGrouping">
    <vt:lpwstr>14;#Application ＆ Associated Docs|5eadfd3c-6deb-44e1-b7e1-16accd427bec</vt:lpwstr>
  </property>
  <property fmtid="{D5CDD505-2E9C-101B-9397-08002B2CF9AE}" pid="10" name="RegulatedActivityClass">
    <vt:lpwstr>40;#Waste Operations|dc63c9b7-da6e-463c-b2cf-265b08d49156</vt:lpwstr>
  </property>
  <property fmtid="{D5CDD505-2E9C-101B-9397-08002B2CF9AE}" pid="11" name="Catchment">
    <vt:lpwstr/>
  </property>
  <property fmtid="{D5CDD505-2E9C-101B-9397-08002B2CF9AE}" pid="12" name="MajorProjectID">
    <vt:lpwstr/>
  </property>
  <property fmtid="{D5CDD505-2E9C-101B-9397-08002B2CF9AE}" pid="13" name="StandardRulesID">
    <vt:lpwstr/>
  </property>
  <property fmtid="{D5CDD505-2E9C-101B-9397-08002B2CF9AE}" pid="14" name="CessationStatus">
    <vt:lpwstr/>
  </property>
  <property fmtid="{D5CDD505-2E9C-101B-9397-08002B2CF9AE}" pid="15" name="Regime">
    <vt:lpwstr>11;#EPR|0e5af97d-1a8c-4d8f-a20b-528a11cab1f6</vt:lpwstr>
  </property>
  <property fmtid="{D5CDD505-2E9C-101B-9397-08002B2CF9AE}" pid="16" name="SysUpdateNoER">
    <vt:lpwstr>No</vt:lpwstr>
  </property>
</Properties>
</file>