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71473-E939-412E-885D-6364BACBD9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07D4B3-13D9-4896-88C2-ACE0B9FF2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F1332-02FA-43EA-A919-1C067FDA2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0BF2-137F-4A1C-AD75-6503B86CF96F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47320-4460-4BD3-B02B-8DB2427D1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83A79-BABF-4639-952A-23CB9DDCE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4569-ED2B-403D-9106-461B16D544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276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FEBF2-3EDA-4A56-AEE7-661672AAB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B010F-8836-4146-9D89-3A5265C886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19FCC-F6D1-4811-9A54-703A5D9BC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0BF2-137F-4A1C-AD75-6503B86CF96F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B667A-179F-449A-8B04-5D8B63AC3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7A104-ECA0-4BB1-A52B-157F5942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4569-ED2B-403D-9106-461B16D544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233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41FF8C-74BE-4A37-AD50-708D6F359B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C53754-F437-49E8-9D46-66540ACA14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FD447-F94D-4C49-85E2-56A2160D6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0BF2-137F-4A1C-AD75-6503B86CF96F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DC526-F9F0-423B-9606-5E47BD82F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2A61E-411C-4A4B-B275-EC2A7534E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4569-ED2B-403D-9106-461B16D544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93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30907-F4D7-4189-9770-161AA8FEF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406A6-7266-4AF8-BE3F-2C79B132E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F9E45-5437-4EEB-91F9-AC0ECC1B5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0BF2-137F-4A1C-AD75-6503B86CF96F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422DF-327E-4A68-9C76-92AC93460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8CEF9-9411-44A4-BA84-631FFB343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4569-ED2B-403D-9106-461B16D544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048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459B4-B93A-4F94-9FC1-AF20294AB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2BA6C-EB16-4EB9-A8A7-697CBC30C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A2793-FBD1-420D-B58D-B5E94A95C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0BF2-137F-4A1C-AD75-6503B86CF96F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958A2-D0E7-4487-B42F-2BEBE7F53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B5645-F5C7-46AC-9CE0-14C8B3D50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4569-ED2B-403D-9106-461B16D544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01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4C081-3EAC-469F-84FD-E19290EE1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118D8-F412-423C-8FCD-F97AF9A8E1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7074C7-2D0A-4BE0-B60B-B01FDBF76B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6AD7C4-1593-4A48-A98E-51AE9EBD3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0BF2-137F-4A1C-AD75-6503B86CF96F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7731E-C66B-402C-9E3E-5C6C923B1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2FCA74-3F5F-4C49-A4A2-26A748FE7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4569-ED2B-403D-9106-461B16D544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08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A206E-1E9E-4D4D-A310-42DC602B0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22047A-CA3F-4102-BB49-6BBD59CF0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6CF784-272E-47B0-98C0-C42545CA4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BB2CC5-42A2-407A-BDAF-34D72E3129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E33567-8CEE-4F3C-ADD0-8A05B4B78B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838891-E4D5-499C-BAAC-2FACDF468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0BF2-137F-4A1C-AD75-6503B86CF96F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98FA1F-F25D-46F5-A02E-B7F44DDA4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7241F6-2732-428E-8109-50B23707E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4569-ED2B-403D-9106-461B16D544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411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FDBCB-9C99-44D3-8B5A-DF1BA505D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5A5299-2880-4AF0-A286-3B3A94040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0BF2-137F-4A1C-AD75-6503B86CF96F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6B219B-B573-4E4C-8BC1-A09FBD1F2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B4B320-AA58-4E9C-AFFA-A0C9D088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4569-ED2B-403D-9106-461B16D544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481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8F0509-EBD1-49EB-9822-698323AB2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0BF2-137F-4A1C-AD75-6503B86CF96F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B9C6D2-79CB-4E3A-883F-6F15055AA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ED8E8-3BE8-40A0-9D16-18401233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4569-ED2B-403D-9106-461B16D544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42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61689-ACEA-4F05-A90E-DE3264B9F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FE943-4735-4E0D-9AED-8AF2331B1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8F866-D697-4D82-9089-0C63DFF04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9B126F-2C54-4B79-8A0B-E2EBEE840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0BF2-137F-4A1C-AD75-6503B86CF96F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8C2893-0B80-472B-B2C4-A09CD2DBD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7CBB81-AC26-4EB3-B33E-1CC6FF2BB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4569-ED2B-403D-9106-461B16D544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33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C8467-4E29-49CC-B52A-9F4404D3E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0BFC49-60ED-4588-B996-2971E19475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9E30CB-A317-407D-A391-3FCEABCB0C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F155A-B6C9-4910-ABB5-F820B1C22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0BF2-137F-4A1C-AD75-6503B86CF96F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AAC88D-2667-49D7-BFFC-9A6D19DD1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300525-F606-4683-9A4A-8326C4EEC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4569-ED2B-403D-9106-461B16D544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49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1A2979-168A-4611-AEBE-D10769ED5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8C610E-AFD1-4146-8E70-787DDB6FF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8C654-5F1E-4C3A-982C-A5DA0DB777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30BF2-137F-4A1C-AD75-6503B86CF96F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CB07E-4396-40BB-AE9B-493F1604EF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19B1B-7F98-4E15-A4DC-4FF5D5F984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44569-ED2B-403D-9106-461B16D544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45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3DDB10AD-07E8-4593-B230-7A49E6C06C6D}"/>
              </a:ext>
            </a:extLst>
          </p:cNvPr>
          <p:cNvGrpSpPr/>
          <p:nvPr/>
        </p:nvGrpSpPr>
        <p:grpSpPr>
          <a:xfrm>
            <a:off x="1725103" y="1159491"/>
            <a:ext cx="8766929" cy="1480008"/>
            <a:chOff x="1725104" y="1498862"/>
            <a:chExt cx="6559486" cy="490194"/>
          </a:xfrm>
          <a:solidFill>
            <a:schemeClr val="accent6"/>
          </a:solidFill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0C774DAA-2108-46F7-B46F-A7E11099BC19}"/>
                </a:ext>
              </a:extLst>
            </p:cNvPr>
            <p:cNvSpPr/>
            <p:nvPr/>
          </p:nvSpPr>
          <p:spPr>
            <a:xfrm>
              <a:off x="1725104" y="1498862"/>
              <a:ext cx="942681" cy="490194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dirty="0"/>
                <a:t>Excavation</a:t>
              </a:r>
            </a:p>
            <a:p>
              <a:pPr algn="ctr"/>
              <a:r>
                <a:rPr lang="en-GB" sz="900" dirty="0"/>
                <a:t>(Quarry)</a:t>
              </a:r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569BD61C-46D5-4FD7-B093-6617FD297FAC}"/>
                </a:ext>
              </a:extLst>
            </p:cNvPr>
            <p:cNvSpPr/>
            <p:nvPr/>
          </p:nvSpPr>
          <p:spPr>
            <a:xfrm>
              <a:off x="2848465" y="1498862"/>
              <a:ext cx="942681" cy="490194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dirty="0"/>
                <a:t>Wash Plant</a:t>
              </a:r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20A6FD77-5B5E-4710-A844-19B437346B3E}"/>
                </a:ext>
              </a:extLst>
            </p:cNvPr>
            <p:cNvSpPr/>
            <p:nvPr/>
          </p:nvSpPr>
          <p:spPr>
            <a:xfrm>
              <a:off x="3971826" y="1498862"/>
              <a:ext cx="942681" cy="490194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dirty="0"/>
                <a:t>Raw Aggregate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6AEE9DD9-94C4-4F2A-BAE4-7F3A935EDB6E}"/>
                </a:ext>
              </a:extLst>
            </p:cNvPr>
            <p:cNvSpPr/>
            <p:nvPr/>
          </p:nvSpPr>
          <p:spPr>
            <a:xfrm>
              <a:off x="5095187" y="1498862"/>
              <a:ext cx="942681" cy="490194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dirty="0"/>
                <a:t>End Customer</a:t>
              </a:r>
            </a:p>
            <a:p>
              <a:pPr algn="ctr"/>
              <a:r>
                <a:rPr lang="en-GB" sz="900" dirty="0"/>
                <a:t>(Construction) 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650D8A2B-46F9-48C3-B5FD-5D59D21B63F6}"/>
                </a:ext>
              </a:extLst>
            </p:cNvPr>
            <p:cNvSpPr/>
            <p:nvPr/>
          </p:nvSpPr>
          <p:spPr>
            <a:xfrm>
              <a:off x="6218546" y="1498862"/>
              <a:ext cx="942681" cy="490194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dirty="0"/>
                <a:t>End of life</a:t>
              </a:r>
            </a:p>
            <a:p>
              <a:pPr algn="ctr"/>
              <a:r>
                <a:rPr lang="en-GB" sz="900" dirty="0"/>
                <a:t>(Demolition)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7835798C-2F1A-4C07-B7A3-16292FB831DE}"/>
                </a:ext>
              </a:extLst>
            </p:cNvPr>
            <p:cNvSpPr/>
            <p:nvPr/>
          </p:nvSpPr>
          <p:spPr>
            <a:xfrm>
              <a:off x="7341909" y="1498862"/>
              <a:ext cx="942681" cy="490194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dirty="0"/>
                <a:t>Recycle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130D1873-D982-4842-8072-F5BE8E40E218}"/>
                </a:ext>
              </a:extLst>
            </p:cNvPr>
            <p:cNvCxnSpPr>
              <a:stCxn id="2" idx="3"/>
              <a:endCxn id="3" idx="1"/>
            </p:cNvCxnSpPr>
            <p:nvPr/>
          </p:nvCxnSpPr>
          <p:spPr>
            <a:xfrm>
              <a:off x="2667785" y="1743959"/>
              <a:ext cx="180680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165148B-C4AD-4626-99F4-89821839C0D4}"/>
                </a:ext>
              </a:extLst>
            </p:cNvPr>
            <p:cNvCxnSpPr>
              <a:stCxn id="3" idx="3"/>
              <a:endCxn id="4" idx="1"/>
            </p:cNvCxnSpPr>
            <p:nvPr/>
          </p:nvCxnSpPr>
          <p:spPr>
            <a:xfrm>
              <a:off x="3791146" y="1743959"/>
              <a:ext cx="180680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7939462E-6D96-4C9F-921D-5791B78E33BA}"/>
                </a:ext>
              </a:extLst>
            </p:cNvPr>
            <p:cNvCxnSpPr>
              <a:stCxn id="4" idx="3"/>
              <a:endCxn id="6" idx="1"/>
            </p:cNvCxnSpPr>
            <p:nvPr/>
          </p:nvCxnSpPr>
          <p:spPr>
            <a:xfrm>
              <a:off x="4914507" y="1743959"/>
              <a:ext cx="180680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7426A38C-CF4B-419B-BD65-F61E7372BF02}"/>
                </a:ext>
              </a:extLst>
            </p:cNvPr>
            <p:cNvCxnSpPr>
              <a:stCxn id="6" idx="3"/>
              <a:endCxn id="7" idx="1"/>
            </p:cNvCxnSpPr>
            <p:nvPr/>
          </p:nvCxnSpPr>
          <p:spPr>
            <a:xfrm>
              <a:off x="6037868" y="1743959"/>
              <a:ext cx="180678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CD4360A-5EB9-4EE9-BCAB-00BE5B1D5BB2}"/>
                </a:ext>
              </a:extLst>
            </p:cNvPr>
            <p:cNvCxnSpPr>
              <a:stCxn id="7" idx="3"/>
              <a:endCxn id="8" idx="1"/>
            </p:cNvCxnSpPr>
            <p:nvPr/>
          </p:nvCxnSpPr>
          <p:spPr>
            <a:xfrm>
              <a:off x="7161227" y="1743959"/>
              <a:ext cx="180682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or: Elbow 15">
              <a:extLst>
                <a:ext uri="{FF2B5EF4-FFF2-40B4-BE49-F238E27FC236}">
                  <a16:creationId xmlns:a16="http://schemas.microsoft.com/office/drawing/2014/main" id="{83C9531D-4653-4FE5-98B4-5998B07D3948}"/>
                </a:ext>
              </a:extLst>
            </p:cNvPr>
            <p:cNvCxnSpPr>
              <a:cxnSpLocks/>
              <a:stCxn id="8" idx="3"/>
              <a:endCxn id="3" idx="2"/>
            </p:cNvCxnSpPr>
            <p:nvPr/>
          </p:nvCxnSpPr>
          <p:spPr>
            <a:xfrm flipH="1">
              <a:off x="3319805" y="1743959"/>
              <a:ext cx="4964785" cy="245097"/>
            </a:xfrm>
            <a:prstGeom prst="bentConnector4">
              <a:avLst>
                <a:gd name="adj1" fmla="val -3445"/>
                <a:gd name="adj2" fmla="val 130892"/>
              </a:avLst>
            </a:prstGeom>
            <a:grpFill/>
            <a:ln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4470443-F18D-491A-9BA8-4ABDA845A8DF}"/>
              </a:ext>
            </a:extLst>
          </p:cNvPr>
          <p:cNvGrpSpPr/>
          <p:nvPr/>
        </p:nvGrpSpPr>
        <p:grpSpPr>
          <a:xfrm>
            <a:off x="1725103" y="2923874"/>
            <a:ext cx="8766929" cy="1480008"/>
            <a:chOff x="1725104" y="1498862"/>
            <a:chExt cx="6559486" cy="490194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00CAD328-DB3C-47A8-BEF5-7991715B2779}"/>
                </a:ext>
              </a:extLst>
            </p:cNvPr>
            <p:cNvSpPr/>
            <p:nvPr/>
          </p:nvSpPr>
          <p:spPr>
            <a:xfrm>
              <a:off x="1725104" y="1498862"/>
              <a:ext cx="942681" cy="490194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900" u="sng" dirty="0"/>
                <a:t>Aggregate</a:t>
              </a:r>
            </a:p>
            <a:p>
              <a:pPr algn="ctr"/>
              <a:r>
                <a:rPr lang="en-GB" sz="900" dirty="0"/>
                <a:t>Water</a:t>
              </a:r>
            </a:p>
            <a:p>
              <a:pPr algn="ctr"/>
              <a:r>
                <a:rPr lang="en-GB" sz="900" dirty="0"/>
                <a:t>Clay</a:t>
              </a:r>
            </a:p>
            <a:p>
              <a:pPr algn="ctr"/>
              <a:r>
                <a:rPr lang="en-GB" sz="900" dirty="0"/>
                <a:t>Sand</a:t>
              </a:r>
            </a:p>
            <a:p>
              <a:pPr algn="ctr"/>
              <a:r>
                <a:rPr lang="en-GB" sz="900" dirty="0"/>
                <a:t>Stone </a:t>
              </a:r>
            </a:p>
            <a:p>
              <a:pPr algn="ctr"/>
              <a:r>
                <a:rPr lang="en-GB" sz="900" dirty="0"/>
                <a:t>Soil</a:t>
              </a: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5FA0F09E-6DB7-4664-8414-98D1193BE995}"/>
                </a:ext>
              </a:extLst>
            </p:cNvPr>
            <p:cNvSpPr/>
            <p:nvPr/>
          </p:nvSpPr>
          <p:spPr>
            <a:xfrm>
              <a:off x="2848464" y="1498862"/>
              <a:ext cx="2066039" cy="490194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900" u="sng" dirty="0"/>
                <a:t>Virgin Aggregate</a:t>
              </a:r>
            </a:p>
            <a:p>
              <a:pPr algn="ctr"/>
              <a:r>
                <a:rPr lang="en-GB" sz="900" dirty="0"/>
                <a:t>Sand</a:t>
              </a:r>
            </a:p>
            <a:p>
              <a:pPr algn="ctr"/>
              <a:r>
                <a:rPr lang="en-GB" sz="900" dirty="0"/>
                <a:t>Stone</a:t>
              </a:r>
            </a:p>
            <a:p>
              <a:pPr algn="ctr"/>
              <a:r>
                <a:rPr lang="en-GB" sz="900" dirty="0"/>
                <a:t>Silt</a:t>
              </a:r>
            </a:p>
            <a:p>
              <a:pPr algn="ctr"/>
              <a:r>
                <a:rPr lang="en-GB" sz="900" dirty="0"/>
                <a:t>Water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323A5BAA-EAC5-470C-9C38-FA725702B72E}"/>
                </a:ext>
              </a:extLst>
            </p:cNvPr>
            <p:cNvSpPr/>
            <p:nvPr/>
          </p:nvSpPr>
          <p:spPr>
            <a:xfrm>
              <a:off x="5095187" y="1498862"/>
              <a:ext cx="942681" cy="490194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900" u="sng" dirty="0"/>
                <a:t>Usage</a:t>
              </a:r>
            </a:p>
            <a:p>
              <a:pPr algn="ctr"/>
              <a:r>
                <a:rPr lang="en-GB" sz="900" dirty="0"/>
                <a:t>Construction Materials 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3265E6D9-1EA4-49A6-8186-170391095B45}"/>
                </a:ext>
              </a:extLst>
            </p:cNvPr>
            <p:cNvSpPr/>
            <p:nvPr/>
          </p:nvSpPr>
          <p:spPr>
            <a:xfrm>
              <a:off x="6218546" y="1498862"/>
              <a:ext cx="942681" cy="490194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900" u="sng" dirty="0"/>
                <a:t>Waste Material</a:t>
              </a:r>
            </a:p>
            <a:p>
              <a:pPr algn="ctr"/>
              <a:r>
                <a:rPr lang="en-GB" sz="900" dirty="0"/>
                <a:t>Concrete</a:t>
              </a:r>
            </a:p>
            <a:p>
              <a:pPr algn="ctr"/>
              <a:r>
                <a:rPr lang="en-GB" sz="900" dirty="0"/>
                <a:t>Stone</a:t>
              </a:r>
            </a:p>
            <a:p>
              <a:pPr algn="ctr"/>
              <a:r>
                <a:rPr lang="en-GB" sz="900" dirty="0"/>
                <a:t>Soil</a:t>
              </a:r>
            </a:p>
            <a:p>
              <a:pPr algn="ctr"/>
              <a:r>
                <a:rPr lang="en-GB" sz="900" dirty="0"/>
                <a:t>Sand</a:t>
              </a: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EC3C8680-F6A0-4A3E-B683-969A549DB0A1}"/>
                </a:ext>
              </a:extLst>
            </p:cNvPr>
            <p:cNvSpPr/>
            <p:nvPr/>
          </p:nvSpPr>
          <p:spPr>
            <a:xfrm>
              <a:off x="7341909" y="1498862"/>
              <a:ext cx="942681" cy="490194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900" u="sng" dirty="0"/>
                <a:t>Recycled Material</a:t>
              </a:r>
            </a:p>
            <a:p>
              <a:pPr algn="ctr"/>
              <a:r>
                <a:rPr lang="en-GB" sz="900" dirty="0"/>
                <a:t>Sand</a:t>
              </a:r>
            </a:p>
            <a:p>
              <a:pPr algn="ctr"/>
              <a:r>
                <a:rPr lang="en-GB" sz="900" dirty="0"/>
                <a:t>Stone</a:t>
              </a:r>
            </a:p>
            <a:p>
              <a:pPr algn="ctr"/>
              <a:r>
                <a:rPr lang="en-GB" sz="900" dirty="0"/>
                <a:t>Water</a:t>
              </a:r>
            </a:p>
            <a:p>
              <a:pPr algn="ctr"/>
              <a:endParaRPr lang="en-GB" sz="900" dirty="0"/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B3982E2-AFB2-47E3-8934-2669CF8ACB2F}"/>
                </a:ext>
              </a:extLst>
            </p:cNvPr>
            <p:cNvCxnSpPr>
              <a:cxnSpLocks/>
              <a:stCxn id="26" idx="3"/>
              <a:endCxn id="27" idx="1"/>
            </p:cNvCxnSpPr>
            <p:nvPr/>
          </p:nvCxnSpPr>
          <p:spPr>
            <a:xfrm>
              <a:off x="2667785" y="1743959"/>
              <a:ext cx="180680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2C157250-F93A-49AA-B139-3C6DC307B536}"/>
                </a:ext>
              </a:extLst>
            </p:cNvPr>
            <p:cNvCxnSpPr>
              <a:cxnSpLocks/>
              <a:endCxn id="29" idx="1"/>
            </p:cNvCxnSpPr>
            <p:nvPr/>
          </p:nvCxnSpPr>
          <p:spPr>
            <a:xfrm>
              <a:off x="4914507" y="1743959"/>
              <a:ext cx="180680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074617CE-7906-4D94-A327-BD0AA3E4A0FE}"/>
                </a:ext>
              </a:extLst>
            </p:cNvPr>
            <p:cNvCxnSpPr>
              <a:stCxn id="29" idx="3"/>
              <a:endCxn id="30" idx="1"/>
            </p:cNvCxnSpPr>
            <p:nvPr/>
          </p:nvCxnSpPr>
          <p:spPr>
            <a:xfrm>
              <a:off x="6037868" y="1743959"/>
              <a:ext cx="180678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E4CEE695-5DA1-4CE0-B863-35908C961015}"/>
                </a:ext>
              </a:extLst>
            </p:cNvPr>
            <p:cNvCxnSpPr>
              <a:stCxn id="30" idx="3"/>
              <a:endCxn id="31" idx="1"/>
            </p:cNvCxnSpPr>
            <p:nvPr/>
          </p:nvCxnSpPr>
          <p:spPr>
            <a:xfrm>
              <a:off x="7161227" y="1743959"/>
              <a:ext cx="180682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B9C2E26-D5F3-4223-988D-3E517AD3BF8E}"/>
              </a:ext>
            </a:extLst>
          </p:cNvPr>
          <p:cNvGrpSpPr/>
          <p:nvPr/>
        </p:nvGrpSpPr>
        <p:grpSpPr>
          <a:xfrm>
            <a:off x="1712535" y="4644265"/>
            <a:ext cx="8766929" cy="1480008"/>
            <a:chOff x="1725104" y="1498862"/>
            <a:chExt cx="6559486" cy="490194"/>
          </a:xfrm>
          <a:solidFill>
            <a:srgbClr val="FF0000"/>
          </a:solidFill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BFAAAD7B-04F3-42AF-9547-FF319A1B4A45}"/>
                </a:ext>
              </a:extLst>
            </p:cNvPr>
            <p:cNvSpPr/>
            <p:nvPr/>
          </p:nvSpPr>
          <p:spPr>
            <a:xfrm>
              <a:off x="1725104" y="1498862"/>
              <a:ext cx="942681" cy="490194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900" u="sng" dirty="0"/>
                <a:t>Impact</a:t>
              </a:r>
            </a:p>
            <a:p>
              <a:pPr algn="ctr"/>
              <a:r>
                <a:rPr lang="en-GB" sz="900" dirty="0"/>
                <a:t>Depletion of natural resources</a:t>
              </a:r>
            </a:p>
            <a:p>
              <a:pPr algn="ctr"/>
              <a:r>
                <a:rPr lang="en-GB" sz="900" dirty="0"/>
                <a:t>Local Community</a:t>
              </a:r>
            </a:p>
            <a:p>
              <a:pPr algn="ctr"/>
              <a:r>
                <a:rPr lang="en-GB" sz="900" dirty="0"/>
                <a:t>Flora / Fauna</a:t>
              </a:r>
            </a:p>
            <a:p>
              <a:pPr algn="ctr"/>
              <a:r>
                <a:rPr lang="en-GB" sz="900" dirty="0"/>
                <a:t>Noise</a:t>
              </a:r>
            </a:p>
            <a:p>
              <a:pPr algn="ctr"/>
              <a:r>
                <a:rPr lang="en-GB" sz="900" dirty="0"/>
                <a:t>Dust</a:t>
              </a:r>
            </a:p>
            <a:p>
              <a:pPr algn="ctr"/>
              <a:r>
                <a:rPr lang="en-GB" sz="900" dirty="0"/>
                <a:t>Water</a:t>
              </a:r>
            </a:p>
            <a:p>
              <a:pPr algn="ctr"/>
              <a:endParaRPr lang="en-GB" sz="900" u="sng" dirty="0"/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F2FC4E50-CC60-4B3D-8709-01E31160EC30}"/>
                </a:ext>
              </a:extLst>
            </p:cNvPr>
            <p:cNvSpPr/>
            <p:nvPr/>
          </p:nvSpPr>
          <p:spPr>
            <a:xfrm>
              <a:off x="2848464" y="1498862"/>
              <a:ext cx="2066039" cy="490194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900" u="sng" dirty="0"/>
                <a:t>Impact</a:t>
              </a:r>
            </a:p>
            <a:p>
              <a:pPr algn="ctr"/>
              <a:r>
                <a:rPr lang="en-GB" sz="900" dirty="0"/>
                <a:t>Local Community</a:t>
              </a:r>
            </a:p>
            <a:p>
              <a:pPr algn="ctr"/>
              <a:r>
                <a:rPr lang="en-GB" sz="900" dirty="0"/>
                <a:t>Power Usage</a:t>
              </a:r>
            </a:p>
            <a:p>
              <a:pPr algn="ctr"/>
              <a:r>
                <a:rPr lang="en-GB" sz="900" dirty="0"/>
                <a:t>Noise</a:t>
              </a:r>
            </a:p>
            <a:p>
              <a:pPr algn="ctr"/>
              <a:r>
                <a:rPr lang="en-GB" sz="900" dirty="0"/>
                <a:t>Dust</a:t>
              </a:r>
            </a:p>
            <a:p>
              <a:pPr algn="ctr"/>
              <a:endParaRPr lang="en-GB" sz="900" u="sng" dirty="0"/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BD12AC82-19E0-4BB3-BE35-A5DBA6D5DEE0}"/>
                </a:ext>
              </a:extLst>
            </p:cNvPr>
            <p:cNvSpPr/>
            <p:nvPr/>
          </p:nvSpPr>
          <p:spPr>
            <a:xfrm>
              <a:off x="5095187" y="1498862"/>
              <a:ext cx="942681" cy="490194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900" u="sng" dirty="0"/>
                <a:t>Impact</a:t>
              </a:r>
            </a:p>
            <a:p>
              <a:pPr algn="ctr"/>
              <a:r>
                <a:rPr lang="en-GB" sz="900" dirty="0"/>
                <a:t>Excavation</a:t>
              </a:r>
            </a:p>
            <a:p>
              <a:pPr algn="ctr"/>
              <a:r>
                <a:rPr lang="en-GB" sz="900" dirty="0"/>
                <a:t>Local Community</a:t>
              </a:r>
            </a:p>
            <a:p>
              <a:pPr algn="ctr"/>
              <a:r>
                <a:rPr lang="en-GB" sz="900" dirty="0"/>
                <a:t>Noise</a:t>
              </a:r>
            </a:p>
            <a:p>
              <a:pPr algn="ctr"/>
              <a:endParaRPr lang="en-GB" sz="900" dirty="0"/>
            </a:p>
            <a:p>
              <a:pPr algn="ctr"/>
              <a:endParaRPr lang="en-GB" sz="900" dirty="0"/>
            </a:p>
            <a:p>
              <a:pPr algn="ctr"/>
              <a:r>
                <a:rPr lang="en-GB" sz="900" dirty="0"/>
                <a:t>(Out of Scope)</a:t>
              </a: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57DA8FF1-299F-484B-826F-A33BF6747255}"/>
                </a:ext>
              </a:extLst>
            </p:cNvPr>
            <p:cNvSpPr/>
            <p:nvPr/>
          </p:nvSpPr>
          <p:spPr>
            <a:xfrm>
              <a:off x="6218546" y="1498862"/>
              <a:ext cx="942681" cy="490194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900" u="sng" dirty="0"/>
                <a:t>Impact</a:t>
              </a:r>
            </a:p>
            <a:p>
              <a:pPr algn="ctr"/>
              <a:r>
                <a:rPr lang="en-GB" sz="900" dirty="0"/>
                <a:t>Noise</a:t>
              </a:r>
            </a:p>
            <a:p>
              <a:pPr algn="ctr"/>
              <a:r>
                <a:rPr lang="en-GB" sz="900" dirty="0"/>
                <a:t>Local Community</a:t>
              </a:r>
            </a:p>
            <a:p>
              <a:pPr algn="ctr"/>
              <a:r>
                <a:rPr lang="en-GB" sz="900" dirty="0"/>
                <a:t>Noise</a:t>
              </a:r>
            </a:p>
            <a:p>
              <a:pPr algn="ctr"/>
              <a:endParaRPr lang="en-GB" sz="900" dirty="0"/>
            </a:p>
            <a:p>
              <a:pPr algn="ctr"/>
              <a:endParaRPr lang="en-GB" sz="900" dirty="0"/>
            </a:p>
            <a:p>
              <a:pPr algn="ctr"/>
              <a:r>
                <a:rPr lang="en-GB" sz="900" dirty="0"/>
                <a:t>(Out of Scope)</a:t>
              </a:r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88DEE5CE-DAA1-4F42-BF3E-3B627E772D76}"/>
                </a:ext>
              </a:extLst>
            </p:cNvPr>
            <p:cNvSpPr/>
            <p:nvPr/>
          </p:nvSpPr>
          <p:spPr>
            <a:xfrm>
              <a:off x="7341909" y="1498862"/>
              <a:ext cx="942681" cy="490194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900" u="sng" dirty="0"/>
                <a:t>Impact</a:t>
              </a:r>
            </a:p>
            <a:p>
              <a:pPr algn="ctr"/>
              <a:r>
                <a:rPr lang="en-GB" sz="900" dirty="0"/>
                <a:t>Local Community</a:t>
              </a:r>
            </a:p>
            <a:p>
              <a:pPr algn="ctr"/>
              <a:r>
                <a:rPr lang="en-GB" sz="900" dirty="0"/>
                <a:t>Haulage </a:t>
              </a:r>
            </a:p>
            <a:p>
              <a:pPr algn="ctr"/>
              <a:r>
                <a:rPr lang="en-GB" sz="900" dirty="0"/>
                <a:t>Noise</a:t>
              </a:r>
            </a:p>
            <a:p>
              <a:pPr algn="ctr"/>
              <a:r>
                <a:rPr lang="en-GB" sz="900" dirty="0"/>
                <a:t>Dust</a:t>
              </a:r>
            </a:p>
            <a:p>
              <a:pPr algn="ctr"/>
              <a:r>
                <a:rPr lang="en-GB" sz="900" dirty="0"/>
                <a:t>Flora / Fauna</a:t>
              </a:r>
            </a:p>
            <a:p>
              <a:pPr algn="ctr"/>
              <a:endParaRPr lang="en-GB" sz="900" dirty="0"/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7E7F1EBA-A679-4113-8D5E-C6D16A0B3409}"/>
                </a:ext>
              </a:extLst>
            </p:cNvPr>
            <p:cNvCxnSpPr>
              <a:cxnSpLocks/>
              <a:stCxn id="40" idx="3"/>
              <a:endCxn id="41" idx="1"/>
            </p:cNvCxnSpPr>
            <p:nvPr/>
          </p:nvCxnSpPr>
          <p:spPr>
            <a:xfrm>
              <a:off x="2667785" y="1743959"/>
              <a:ext cx="180680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190915B0-5090-4632-A420-229EFD686773}"/>
                </a:ext>
              </a:extLst>
            </p:cNvPr>
            <p:cNvCxnSpPr>
              <a:cxnSpLocks/>
              <a:endCxn id="42" idx="1"/>
            </p:cNvCxnSpPr>
            <p:nvPr/>
          </p:nvCxnSpPr>
          <p:spPr>
            <a:xfrm>
              <a:off x="4914507" y="1743959"/>
              <a:ext cx="180680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A3700DDB-F6EC-45C8-AD18-BA940F58030C}"/>
                </a:ext>
              </a:extLst>
            </p:cNvPr>
            <p:cNvCxnSpPr>
              <a:stCxn id="42" idx="3"/>
              <a:endCxn id="43" idx="1"/>
            </p:cNvCxnSpPr>
            <p:nvPr/>
          </p:nvCxnSpPr>
          <p:spPr>
            <a:xfrm>
              <a:off x="6037868" y="1743959"/>
              <a:ext cx="180678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05417FB2-FAED-4113-BFAD-B46B6EFD7A7D}"/>
                </a:ext>
              </a:extLst>
            </p:cNvPr>
            <p:cNvCxnSpPr>
              <a:stCxn id="43" idx="3"/>
              <a:endCxn id="44" idx="1"/>
            </p:cNvCxnSpPr>
            <p:nvPr/>
          </p:nvCxnSpPr>
          <p:spPr>
            <a:xfrm>
              <a:off x="7161227" y="1743959"/>
              <a:ext cx="180682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B79339CE-EBAE-4442-9E78-239089ECD107}"/>
              </a:ext>
            </a:extLst>
          </p:cNvPr>
          <p:cNvSpPr txBox="1"/>
          <p:nvPr/>
        </p:nvSpPr>
        <p:spPr>
          <a:xfrm>
            <a:off x="257234" y="1753173"/>
            <a:ext cx="978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Process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87A1E93-EAD3-4C53-ABF6-8784B2BD6C55}"/>
              </a:ext>
            </a:extLst>
          </p:cNvPr>
          <p:cNvSpPr txBox="1"/>
          <p:nvPr/>
        </p:nvSpPr>
        <p:spPr>
          <a:xfrm>
            <a:off x="257234" y="3479212"/>
            <a:ext cx="1090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Materials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26214E1-BA45-42AD-AB09-D14B516AF726}"/>
              </a:ext>
            </a:extLst>
          </p:cNvPr>
          <p:cNvSpPr txBox="1"/>
          <p:nvPr/>
        </p:nvSpPr>
        <p:spPr>
          <a:xfrm>
            <a:off x="259173" y="5199603"/>
            <a:ext cx="978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Impact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F6275E2-9622-414C-82B5-87B3F6177B0F}"/>
              </a:ext>
            </a:extLst>
          </p:cNvPr>
          <p:cNvSpPr txBox="1"/>
          <p:nvPr/>
        </p:nvSpPr>
        <p:spPr>
          <a:xfrm>
            <a:off x="3973846" y="751816"/>
            <a:ext cx="4269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Product Life Cycle (Aggregates)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16AD3D-7E46-490A-AB38-7F2EBFB9FAE1}"/>
              </a:ext>
            </a:extLst>
          </p:cNvPr>
          <p:cNvSpPr txBox="1"/>
          <p:nvPr/>
        </p:nvSpPr>
        <p:spPr>
          <a:xfrm>
            <a:off x="4998127" y="6374167"/>
            <a:ext cx="1259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382NRS:PLC:01A</a:t>
            </a:r>
          </a:p>
        </p:txBody>
      </p:sp>
    </p:spTree>
    <p:extLst>
      <p:ext uri="{BB962C8B-B14F-4D97-AF65-F5344CB8AC3E}">
        <p14:creationId xmlns:p14="http://schemas.microsoft.com/office/powerpoint/2010/main" val="3975907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ermit File" ma:contentTypeID="0x0101000E9AD557692E154F9D2697C8C6432F760064CCF2290A9227498CBA22780DE46CFA" ma:contentTypeVersion="44" ma:contentTypeDescription="Create a new document." ma:contentTypeScope="" ma:versionID="94bb4e09b28e1feae55f3438729693e9">
  <xsd:schema xmlns:xsd="http://www.w3.org/2001/XMLSchema" xmlns:xs="http://www.w3.org/2001/XMLSchema" xmlns:p="http://schemas.microsoft.com/office/2006/metadata/properties" xmlns:ns2="dbe221e7-66db-4bdb-a92c-aa517c005f15" xmlns:ns3="662745e8-e224-48e8-a2e3-254862b8c2f5" xmlns:ns4="eebef177-55b5-4448-a5fb-28ea454417ee" xmlns:ns5="5ffd8e36-f429-4edc-ab50-c5be84842779" xmlns:ns6="9a785deb-a762-4798-bcdc-303564f53cb0" targetNamespace="http://schemas.microsoft.com/office/2006/metadata/properties" ma:root="true" ma:fieldsID="ede022386e9fe758cb89ead7642d8aec" ns2:_="" ns3:_="" ns4:_="" ns5:_="" ns6:_="">
    <xsd:import namespace="dbe221e7-66db-4bdb-a92c-aa517c005f15"/>
    <xsd:import namespace="662745e8-e224-48e8-a2e3-254862b8c2f5"/>
    <xsd:import namespace="eebef177-55b5-4448-a5fb-28ea454417ee"/>
    <xsd:import namespace="5ffd8e36-f429-4edc-ab50-c5be84842779"/>
    <xsd:import namespace="9a785deb-a762-4798-bcdc-303564f53cb0"/>
    <xsd:element name="properties">
      <xsd:complexType>
        <xsd:sequence>
          <xsd:element name="documentManagement">
            <xsd:complexType>
              <xsd:all>
                <xsd:element ref="ns2:d3564be703db47eda46ec138bc1ba091" minOccurs="0"/>
                <xsd:element ref="ns3:TaxCatchAll" minOccurs="0"/>
                <xsd:element ref="ns3:TaxCatchAllLabel" minOccurs="0"/>
                <xsd:element ref="ns4:DocumentDate"/>
                <xsd:element ref="ns4:EAReceivedDate"/>
                <xsd:element ref="ns4:ExternalAuthor"/>
                <xsd:element ref="ns2:c52c737aaa794145b5e1ab0b33580095" minOccurs="0"/>
                <xsd:element ref="ns2:ncb1594ff73b435992550f571a78c184" minOccurs="0"/>
                <xsd:element ref="ns2:p517ccc45a7e4674ae144f9410147bb3" minOccurs="0"/>
                <xsd:element ref="ns2:f91636ce86a943e5a85e589048b494b2" minOccurs="0"/>
                <xsd:element ref="ns4:PermitNumber"/>
                <xsd:element ref="ns4:OtherReference" minOccurs="0"/>
                <xsd:element ref="ns4:EPRNumber" minOccurs="0"/>
                <xsd:element ref="ns4:Customer_x002f_OperatorName"/>
                <xsd:element ref="ns4:SiteName"/>
                <xsd:element ref="ns4:FacilityAddress"/>
                <xsd:element ref="ns4:FacilityAddressPostcode"/>
                <xsd:element ref="ns2:ga477587807b4e8dbd9d142e03c014fa" minOccurs="0"/>
                <xsd:element ref="ns2:la34db7254a948be973d9738b9f07ba7" minOccurs="0"/>
                <xsd:element ref="ns2:bf174f8632e04660b372cf372c1956fe" minOccurs="0"/>
                <xsd:element ref="ns2:mb0b523b12654e57a98fd73f451222f6" minOccurs="0"/>
                <xsd:element ref="ns4:CessationDate" minOccurs="0"/>
                <xsd:element ref="ns4:NationalSecurity" minOccurs="0"/>
                <xsd:element ref="ns2:ed3cfd1978f244c4af5dc9d642a18018" minOccurs="0"/>
                <xsd:element ref="ns4:CurrentPermit" minOccurs="0"/>
                <xsd:element ref="ns5:EventLink" minOccurs="0"/>
                <xsd:element ref="ns2:m63bd5d2e6554c968a3f4ff9289590fe" minOccurs="0"/>
                <xsd:element ref="ns2:d22401b98bfe4ec6b8dacbec81c66a1e" minOccurs="0"/>
                <xsd:element ref="ns6:MediaServiceMetadata" minOccurs="0"/>
                <xsd:element ref="ns6:MediaServiceFastMetadata" minOccurs="0"/>
                <xsd:element ref="ns6:lcf76f155ced4ddcb4097134ff3c332f" minOccurs="0"/>
                <xsd:element ref="ns6:MediaServiceGenerationTime" minOccurs="0"/>
                <xsd:element ref="ns6:MediaServiceEventHashCode" minOccurs="0"/>
                <xsd:element ref="ns6:MediaServiceOCR" minOccurs="0"/>
                <xsd:element ref="ns6:MediaServiceDateTaken" minOccurs="0"/>
                <xsd:element ref="ns6:MediaServiceLocation" minOccurs="0"/>
                <xsd:element ref="ns6:MediaLengthInSeconds" minOccurs="0"/>
                <xsd:element ref="ns2:SharedWithUsers" minOccurs="0"/>
                <xsd:element ref="ns2:SharedWithDetails" minOccurs="0"/>
                <xsd:element ref="ns6:MediaServiceObjectDetectorVersions" minOccurs="0"/>
                <xsd:element ref="ns6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e221e7-66db-4bdb-a92c-aa517c005f15" elementFormDefault="qualified">
    <xsd:import namespace="http://schemas.microsoft.com/office/2006/documentManagement/types"/>
    <xsd:import namespace="http://schemas.microsoft.com/office/infopath/2007/PartnerControls"/>
    <xsd:element name="d3564be703db47eda46ec138bc1ba091" ma:index="8" ma:taxonomy="true" ma:internalName="d3564be703db47eda46ec138bc1ba091" ma:taxonomyFieldName="ActivityGrouping" ma:displayName="Activity Grouping" ma:default="1;#Unassigned|cb01650a-31a4-4ad3-af7c-01edd0cc5fa8" ma:fieldId="{d3564be7-03db-47ed-a46e-c138bc1ba091}" ma:sspId="d1117845-93f6-4da3-abaa-fcb4fa669c78" ma:termSetId="c26d6a6f-914d-4d0c-bc0a-7a709b431a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52c737aaa794145b5e1ab0b33580095" ma:index="15" ma:taxonomy="true" ma:internalName="c52c737aaa794145b5e1ab0b33580095" ma:taxonomyFieldName="DisclosureStatus" ma:displayName="Disclosure Status" ma:fieldId="{c52c737a-aa79-4145-b5e1-ab0b33580095}" ma:sspId="d1117845-93f6-4da3-abaa-fcb4fa669c78" ma:termSetId="be5a9b7f-442f-4603-a8b8-76f5f1ec70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cb1594ff73b435992550f571a78c184" ma:index="17" ma:taxonomy="true" ma:internalName="ncb1594ff73b435992550f571a78c184" ma:taxonomyFieldName="Regime" ma:displayName="Regime" ma:fieldId="{7cb1594f-f73b-4359-9255-0f571a78c184}" ma:taxonomyMulti="true" ma:sspId="d1117845-93f6-4da3-abaa-fcb4fa669c78" ma:termSetId="79e1bcb8-4c43-4df4-ad15-4ec7b927a84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517ccc45a7e4674ae144f9410147bb3" ma:index="19" ma:taxonomy="true" ma:internalName="p517ccc45a7e4674ae144f9410147bb3" ma:taxonomyFieldName="RegulatedActivityClass" ma:displayName="Regulated Activity Class" ma:fieldId="{9517ccc4-5a7e-4674-ae14-4f9410147bb3}" ma:taxonomyMulti="true" ma:sspId="d1117845-93f6-4da3-abaa-fcb4fa669c78" ma:termSetId="41ee975a-727d-4c90-bb75-bfa3c8eb72d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1636ce86a943e5a85e589048b494b2" ma:index="21" nillable="true" ma:taxonomy="true" ma:internalName="f91636ce86a943e5a85e589048b494b2" ma:taxonomyFieldName="RegulatedActivitySub_x002d_Class" ma:displayName="Regulated Activity Sub-Class" ma:fieldId="{f91636ce-86a9-43e5-a85e-589048b494b2}" ma:taxonomyMulti="true" ma:sspId="d1117845-93f6-4da3-abaa-fcb4fa669c78" ma:termSetId="3c5ee371-f842-4910-b55e-fca1c7c0857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a477587807b4e8dbd9d142e03c014fa" ma:index="30" nillable="true" ma:taxonomy="true" ma:internalName="ga477587807b4e8dbd9d142e03c014fa" ma:taxonomyFieldName="Catchment" ma:displayName="Catchment" ma:fieldId="{0a477587-807b-4e8d-bd9d-142e03c014fa}" ma:sspId="d1117845-93f6-4da3-abaa-fcb4fa669c78" ma:termSetId="a3d7cc5e-3544-4097-ac09-3626e2dfc5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a34db7254a948be973d9738b9f07ba7" ma:index="32" ma:taxonomy="true" ma:internalName="la34db7254a948be973d9738b9f07ba7" ma:taxonomyFieldName="TypeofPermit" ma:displayName="Type of Permit" ma:default="-1;#N/A - Do not select for New Permits|0430e4c2-ee0a-4b2d-9af6-df735aafbcb2" ma:fieldId="{5a34db72-54a9-48be-973d-9738b9f07ba7}" ma:taxonomyMulti="true" ma:sspId="d1117845-93f6-4da3-abaa-fcb4fa669c78" ma:termSetId="7d47b671-38b6-4716-ba29-cfb8e9b10e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f174f8632e04660b372cf372c1956fe" ma:index="34" nillable="true" ma:taxonomy="true" ma:internalName="bf174f8632e04660b372cf372c1956fe" ma:taxonomyFieldName="StandardRulesID" ma:displayName="StandardRulesID" ma:fieldId="{bf174f86-32e0-4660-b372-cf372c1956fe}" ma:taxonomyMulti="true" ma:sspId="d1117845-93f6-4da3-abaa-fcb4fa669c78" ma:termSetId="8e138792-83d5-43de-b6e8-7ca5b827ccd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b0b523b12654e57a98fd73f451222f6" ma:index="36" nillable="true" ma:taxonomy="true" ma:internalName="mb0b523b12654e57a98fd73f451222f6" ma:taxonomyFieldName="CessationStatus" ma:displayName="Cessation Status" ma:fieldId="{6b0b523b-1265-4e57-a98f-d73f451222f6}" ma:sspId="d1117845-93f6-4da3-abaa-fcb4fa669c78" ma:termSetId="8efff926-82ca-4afb-81c6-bc22e4acf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3cfd1978f244c4af5dc9d642a18018" ma:index="40" nillable="true" ma:taxonomy="true" ma:internalName="ed3cfd1978f244c4af5dc9d642a18018" ma:taxonomyFieldName="MajorProjectID" ma:displayName="Major Project ID" ma:fieldId="{ed3cfd19-78f2-44c4-af5d-c9d642a18018}" ma:sspId="d1117845-93f6-4da3-abaa-fcb4fa669c78" ma:termSetId="d4a353e3-1bf8-453f-805b-242d6a6db9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63bd5d2e6554c968a3f4ff9289590fe" ma:index="44" nillable="true" ma:taxonomy="true" ma:internalName="m63bd5d2e6554c968a3f4ff9289590fe" ma:taxonomyFieldName="EventType1" ma:displayName="Event Type" ma:readOnly="false" ma:fieldId="{663bd5d2-e655-4c96-8a3f-4ff9289590fe}" ma:sspId="d1117845-93f6-4da3-abaa-fcb4fa669c78" ma:termSetId="6eb2a3b8-caae-450e-a142-afb8c0df352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22401b98bfe4ec6b8dacbec81c66a1e" ma:index="46" nillable="true" ma:taxonomy="true" ma:internalName="d22401b98bfe4ec6b8dacbec81c66a1e" ma:taxonomyFieldName="PermitDocumentType" ma:displayName="Permit Document Type" ma:readOnly="false" ma:fieldId="{d22401b9-8bfe-4ec6-b8da-cbec81c66a1e}" ma:sspId="d1117845-93f6-4da3-abaa-fcb4fa669c78" ma:termSetId="1e9654a3-ed8b-47e0-af9b-cd306150e8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5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5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745e8-e224-48e8-a2e3-254862b8c2f5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543e4e61-1be0-4b06-bd98-8598df83c830}" ma:internalName="TaxCatchAll" ma:showField="CatchAllData" ma:web="dbe221e7-66db-4bdb-a92c-aa517c005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43e4e61-1be0-4b06-bd98-8598df83c830}" ma:internalName="TaxCatchAllLabel" ma:readOnly="true" ma:showField="CatchAllDataLabel" ma:web="dbe221e7-66db-4bdb-a92c-aa517c005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bef177-55b5-4448-a5fb-28ea454417ee" elementFormDefault="qualified">
    <xsd:import namespace="http://schemas.microsoft.com/office/2006/documentManagement/types"/>
    <xsd:import namespace="http://schemas.microsoft.com/office/infopath/2007/PartnerControls"/>
    <xsd:element name="DocumentDate" ma:index="12" ma:displayName="Document Date" ma:format="DateOnly" ma:internalName="DocumentDate">
      <xsd:simpleType>
        <xsd:restriction base="dms:DateTime"/>
      </xsd:simpleType>
    </xsd:element>
    <xsd:element name="EAReceivedDate" ma:index="13" ma:displayName="Received Date" ma:format="DateOnly" ma:internalName="EAReceivedDate">
      <xsd:simpleType>
        <xsd:restriction base="dms:DateTime"/>
      </xsd:simpleType>
    </xsd:element>
    <xsd:element name="ExternalAuthor" ma:index="14" ma:displayName="Document Author" ma:internalName="ExternalAuthor">
      <xsd:simpleType>
        <xsd:restriction base="dms:Text">
          <xsd:maxLength value="255"/>
        </xsd:restriction>
      </xsd:simpleType>
    </xsd:element>
    <xsd:element name="PermitNumber" ma:index="23" ma:displayName="Permit Number" ma:internalName="PermitNumber">
      <xsd:simpleType>
        <xsd:restriction base="dms:Text">
          <xsd:maxLength value="255"/>
        </xsd:restriction>
      </xsd:simpleType>
    </xsd:element>
    <xsd:element name="OtherReference" ma:index="24" nillable="true" ma:displayName="Other Reference" ma:internalName="OtherReference">
      <xsd:simpleType>
        <xsd:restriction base="dms:Text">
          <xsd:maxLength value="255"/>
        </xsd:restriction>
      </xsd:simpleType>
    </xsd:element>
    <xsd:element name="EPRNumber" ma:index="25" nillable="true" ma:displayName="EPR Number" ma:internalName="EPRNumber">
      <xsd:simpleType>
        <xsd:restriction base="dms:Text">
          <xsd:maxLength value="255"/>
        </xsd:restriction>
      </xsd:simpleType>
    </xsd:element>
    <xsd:element name="Customer_x002f_OperatorName" ma:index="26" ma:displayName="Customer / Operator Name" ma:internalName="Customer_x002F_OperatorName">
      <xsd:simpleType>
        <xsd:restriction base="dms:Text">
          <xsd:maxLength value="255"/>
        </xsd:restriction>
      </xsd:simpleType>
    </xsd:element>
    <xsd:element name="SiteName" ma:index="27" ma:displayName="Facility Name" ma:internalName="SiteName">
      <xsd:simpleType>
        <xsd:restriction base="dms:Text">
          <xsd:maxLength value="255"/>
        </xsd:restriction>
      </xsd:simpleType>
    </xsd:element>
    <xsd:element name="FacilityAddress" ma:index="28" ma:displayName="Facility Address" ma:internalName="FacilityAddress">
      <xsd:simpleType>
        <xsd:restriction base="dms:Note">
          <xsd:maxLength value="255"/>
        </xsd:restriction>
      </xsd:simpleType>
    </xsd:element>
    <xsd:element name="FacilityAddressPostcode" ma:index="29" ma:displayName="Facility Address Postcode" ma:internalName="FacilityAddressPostcode">
      <xsd:simpleType>
        <xsd:restriction base="dms:Text">
          <xsd:maxLength value="255"/>
        </xsd:restriction>
      </xsd:simpleType>
    </xsd:element>
    <xsd:element name="CessationDate" ma:index="38" nillable="true" ma:displayName="Cessation Date" ma:format="DateOnly" ma:internalName="CessationDate">
      <xsd:simpleType>
        <xsd:restriction base="dms:DateTime"/>
      </xsd:simpleType>
    </xsd:element>
    <xsd:element name="NationalSecurity" ma:index="39" nillable="true" ma:displayName="National Security" ma:default="No" ma:format="Dropdown" ma:internalName="NationalSecurity">
      <xsd:simpleType>
        <xsd:restriction base="dms:Choice">
          <xsd:enumeration value="Yes"/>
          <xsd:enumeration value="No"/>
        </xsd:restriction>
      </xsd:simpleType>
    </xsd:element>
    <xsd:element name="CurrentPermit" ma:index="42" nillable="true" ma:displayName="Current Permit" ma:default="N/A - Do not select for New Permits" ma:format="Dropdown" ma:internalName="CurrentPermit">
      <xsd:simpleType>
        <xsd:restriction base="dms:Choice">
          <xsd:enumeration value="Yes"/>
          <xsd:enumeration value="No"/>
          <xsd:enumeration value="N/A - Do not select for New Permit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fd8e36-f429-4edc-ab50-c5be84842779" elementFormDefault="qualified">
    <xsd:import namespace="http://schemas.microsoft.com/office/2006/documentManagement/types"/>
    <xsd:import namespace="http://schemas.microsoft.com/office/infopath/2007/PartnerControls"/>
    <xsd:element name="EventLink" ma:index="43" nillable="true" ma:displayName="Event Link" ma:internalName="EventLink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785deb-a762-4798-bcdc-303564f53c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4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51" nillable="true" ma:taxonomy="true" ma:internalName="lcf76f155ced4ddcb4097134ff3c332f" ma:taxonomyFieldName="MediaServiceImageTags" ma:displayName="Image Tags" ma:readOnly="false" ma:fieldId="{5cf76f15-5ced-4ddc-b409-7134ff3c332f}" ma:taxonomyMulti="true" ma:sspId="d1117845-93f6-4da3-abaa-fcb4fa669c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5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5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5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55" nillable="true" ma:displayName="MediaServiceDateTaken" ma:internalName="MediaServiceDateTaken" ma:readOnly="true">
      <xsd:simpleType>
        <xsd:restriction base="dms:Text"/>
      </xsd:simpleType>
    </xsd:element>
    <xsd:element name="MediaServiceLocation" ma:index="5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5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6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6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AReceivedDate xmlns="eebef177-55b5-4448-a5fb-28ea454417ee">2023-04-02T23:00:00+00:00</EAReceivedDate>
    <ga477587807b4e8dbd9d142e03c014fa xmlns="dbe221e7-66db-4bdb-a92c-aa517c005f15">
      <Terms xmlns="http://schemas.microsoft.com/office/infopath/2007/PartnerControls"/>
    </ga477587807b4e8dbd9d142e03c014fa>
    <PermitNumber xmlns="eebef177-55b5-4448-a5fb-28ea454417ee">EPR-WP3929SF</PermitNumber>
    <bf174f8632e04660b372cf372c1956fe xmlns="dbe221e7-66db-4bdb-a92c-aa517c005f15">
      <Terms xmlns="http://schemas.microsoft.com/office/infopath/2007/PartnerControls"/>
    </bf174f8632e04660b372cf372c1956fe>
    <CessationDate xmlns="eebef177-55b5-4448-a5fb-28ea454417ee" xsi:nil="true"/>
    <NationalSecurity xmlns="eebef177-55b5-4448-a5fb-28ea454417ee">No</NationalSecurity>
    <OtherReference xmlns="eebef177-55b5-4448-a5fb-28ea454417ee">EAWML 409026</OtherReference>
    <EventLink xmlns="5ffd8e36-f429-4edc-ab50-c5be84842779" xsi:nil="true"/>
    <Customer_x002f_OperatorName xmlns="eebef177-55b5-4448-a5fb-28ea454417ee">NRS Woodcote Aggregates Limited</Customer_x002f_OperatorName>
    <m63bd5d2e6554c968a3f4ff9289590fe xmlns="dbe221e7-66db-4bdb-a92c-aa517c005f15">
      <Terms xmlns="http://schemas.microsoft.com/office/infopath/2007/PartnerControls"/>
    </m63bd5d2e6554c968a3f4ff9289590fe>
    <ncb1594ff73b435992550f571a78c184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EPR</TermName>
          <TermId xmlns="http://schemas.microsoft.com/office/infopath/2007/PartnerControls">0e5af97d-1a8c-4d8f-a20b-528a11cab1f6</TermId>
        </TermInfo>
      </Terms>
    </ncb1594ff73b435992550f571a78c184>
    <d22401b98bfe4ec6b8dacbec81c66a1e xmlns="dbe221e7-66db-4bdb-a92c-aa517c005f15">
      <Terms xmlns="http://schemas.microsoft.com/office/infopath/2007/PartnerControls"/>
    </d22401b98bfe4ec6b8dacbec81c66a1e>
    <DocumentDate xmlns="eebef177-55b5-4448-a5fb-28ea454417ee">2023-04-02T23:00:00+00:00</DocumentDate>
    <CurrentPermit xmlns="eebef177-55b5-4448-a5fb-28ea454417ee">N/A - Do not select for New Permits</CurrentPermit>
    <c52c737aaa794145b5e1ab0b33580095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 Register</TermName>
          <TermId xmlns="http://schemas.microsoft.com/office/infopath/2007/PartnerControls">f1fcf6a6-5d97-4f1d-964e-a2f916eb1f18</TermId>
        </TermInfo>
      </Terms>
    </c52c737aaa794145b5e1ab0b33580095>
    <f91636ce86a943e5a85e589048b494b2 xmlns="dbe221e7-66db-4bdb-a92c-aa517c005f15">
      <Terms xmlns="http://schemas.microsoft.com/office/infopath/2007/PartnerControls"/>
    </f91636ce86a943e5a85e589048b494b2>
    <mb0b523b12654e57a98fd73f451222f6 xmlns="dbe221e7-66db-4bdb-a92c-aa517c005f15">
      <Terms xmlns="http://schemas.microsoft.com/office/infopath/2007/PartnerControls"/>
    </mb0b523b12654e57a98fd73f451222f6>
    <lcf76f155ced4ddcb4097134ff3c332f xmlns="9a785deb-a762-4798-bcdc-303564f53cb0">
      <Terms xmlns="http://schemas.microsoft.com/office/infopath/2007/PartnerControls"/>
    </lcf76f155ced4ddcb4097134ff3c332f>
    <d3564be703db47eda46ec138bc1ba091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Application ＆ Associated Docs</TermName>
          <TermId xmlns="http://schemas.microsoft.com/office/infopath/2007/PartnerControls">5eadfd3c-6deb-44e1-b7e1-16accd427bec</TermId>
        </TermInfo>
      </Terms>
    </d3564be703db47eda46ec138bc1ba091>
    <EPRNumber xmlns="eebef177-55b5-4448-a5fb-28ea454417ee">EPR/WP3929SF/A001</EPRNumber>
    <FacilityAddressPostcode xmlns="eebef177-55b5-4448-a5fb-28ea454417ee">TF11 8RS</FacilityAddressPostcode>
    <ed3cfd1978f244c4af5dc9d642a18018 xmlns="dbe221e7-66db-4bdb-a92c-aa517c005f15">
      <Terms xmlns="http://schemas.microsoft.com/office/infopath/2007/PartnerControls"/>
    </ed3cfd1978f244c4af5dc9d642a18018>
    <TaxCatchAll xmlns="662745e8-e224-48e8-a2e3-254862b8c2f5">
      <Value>41</Value>
      <Value>40</Value>
      <Value>11</Value>
      <Value>32</Value>
      <Value>14</Value>
    </TaxCatchAll>
    <ExternalAuthor xmlns="eebef177-55b5-4448-a5fb-28ea454417ee">NRS Woodcote Aggregates Limited</ExternalAuthor>
    <SiteName xmlns="eebef177-55b5-4448-a5fb-28ea454417ee">Woodcote Wood Quarry</SiteName>
    <p517ccc45a7e4674ae144f9410147bb3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Waste Operations</TermName>
          <TermId xmlns="http://schemas.microsoft.com/office/infopath/2007/PartnerControls">dc63c9b7-da6e-463c-b2cf-265b08d49156</TermId>
        </TermInfo>
      </Terms>
    </p517ccc45a7e4674ae144f9410147bb3>
    <FacilityAddress xmlns="eebef177-55b5-4448-a5fb-28ea454417ee">Woodcote Hill, Sheriffhales, Shifnal Shropshire, TF11 8RS</FacilityAddress>
    <la34db7254a948be973d9738b9f07ba7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Bespoke</TermName>
          <TermId xmlns="http://schemas.microsoft.com/office/infopath/2007/PartnerControls">743fbb82-64b4-442a-8bac-afa632175399</TermId>
        </TermInfo>
      </Terms>
    </la34db7254a948be973d9738b9f07ba7>
  </documentManagement>
</p:properties>
</file>

<file path=customXml/itemProps1.xml><?xml version="1.0" encoding="utf-8"?>
<ds:datastoreItem xmlns:ds="http://schemas.openxmlformats.org/officeDocument/2006/customXml" ds:itemID="{0581DB31-0706-4B83-B7EC-9543A88C3DC1}"/>
</file>

<file path=customXml/itemProps2.xml><?xml version="1.0" encoding="utf-8"?>
<ds:datastoreItem xmlns:ds="http://schemas.openxmlformats.org/officeDocument/2006/customXml" ds:itemID="{174E8B6A-5890-48F2-AE26-D495F729530D}"/>
</file>

<file path=customXml/itemProps3.xml><?xml version="1.0" encoding="utf-8"?>
<ds:datastoreItem xmlns:ds="http://schemas.openxmlformats.org/officeDocument/2006/customXml" ds:itemID="{71DCAD2D-767D-43AB-9365-3E970EFC398C}"/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109</Words>
  <Application>Microsoft Office PowerPoint</Application>
  <PresentationFormat>Widescreen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Crowley</dc:creator>
  <cp:lastModifiedBy>Laura Hands</cp:lastModifiedBy>
  <cp:revision>2</cp:revision>
  <cp:lastPrinted>2022-02-18T09:30:15Z</cp:lastPrinted>
  <dcterms:created xsi:type="dcterms:W3CDTF">2022-02-17T15:51:52Z</dcterms:created>
  <dcterms:modified xsi:type="dcterms:W3CDTF">2022-02-18T09:30:37Z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0x0101000E9AD557692E154F9D2697C8C6432F760064CCF2290A9227498CBA22780DE46CFA</vt:lpwstr>
  </property>
  <property fmtid="{D5CDD505-2E9C-101B-9397-08002B2CF9AE}" pid="3" name="PermitDocumentType">
    <vt:lpwstr/>
  </property>
  <property fmtid="{D5CDD505-2E9C-101B-9397-08002B2CF9AE}" pid="4" name="MediaServiceImageTags">
    <vt:lpwstr/>
  </property>
  <property fmtid="{D5CDD505-2E9C-101B-9397-08002B2CF9AE}" pid="5" name="TypeofPermit">
    <vt:lpwstr>32;#Bespoke|743fbb82-64b4-442a-8bac-afa632175399</vt:lpwstr>
  </property>
  <property fmtid="{D5CDD505-2E9C-101B-9397-08002B2CF9AE}" pid="6" name="DisclosureStatus">
    <vt:lpwstr>41;#Public Register|f1fcf6a6-5d97-4f1d-964e-a2f916eb1f18</vt:lpwstr>
  </property>
  <property fmtid="{D5CDD505-2E9C-101B-9397-08002B2CF9AE}" pid="7" name="RegulatedActivitySub-Class">
    <vt:lpwstr/>
  </property>
  <property fmtid="{D5CDD505-2E9C-101B-9397-08002B2CF9AE}" pid="8" name="EventType1">
    <vt:lpwstr/>
  </property>
  <property fmtid="{D5CDD505-2E9C-101B-9397-08002B2CF9AE}" pid="9" name="ActivityGrouping">
    <vt:lpwstr>14;#Application ＆ Associated Docs|5eadfd3c-6deb-44e1-b7e1-16accd427bec</vt:lpwstr>
  </property>
  <property fmtid="{D5CDD505-2E9C-101B-9397-08002B2CF9AE}" pid="10" name="RegulatedActivityClass">
    <vt:lpwstr>40;#Waste Operations|dc63c9b7-da6e-463c-b2cf-265b08d49156</vt:lpwstr>
  </property>
  <property fmtid="{D5CDD505-2E9C-101B-9397-08002B2CF9AE}" pid="11" name="Catchment">
    <vt:lpwstr/>
  </property>
  <property fmtid="{D5CDD505-2E9C-101B-9397-08002B2CF9AE}" pid="12" name="MajorProjectID">
    <vt:lpwstr/>
  </property>
  <property fmtid="{D5CDD505-2E9C-101B-9397-08002B2CF9AE}" pid="13" name="StandardRulesID">
    <vt:lpwstr/>
  </property>
  <property fmtid="{D5CDD505-2E9C-101B-9397-08002B2CF9AE}" pid="14" name="CessationStatus">
    <vt:lpwstr/>
  </property>
  <property fmtid="{D5CDD505-2E9C-101B-9397-08002B2CF9AE}" pid="15" name="Regime">
    <vt:lpwstr>11;#EPR|0e5af97d-1a8c-4d8f-a20b-528a11cab1f6</vt:lpwstr>
  </property>
  <property fmtid="{D5CDD505-2E9C-101B-9397-08002B2CF9AE}" pid="16" name="SysUpdateNoER">
    <vt:lpwstr>No</vt:lpwstr>
  </property>
</Properties>
</file>