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94" r:id="rId5"/>
    <p:sldId id="295" r:id="rId6"/>
    <p:sldId id="328" r:id="rId7"/>
    <p:sldId id="329" r:id="rId8"/>
    <p:sldId id="304" r:id="rId9"/>
    <p:sldId id="301" r:id="rId10"/>
    <p:sldId id="338" r:id="rId11"/>
    <p:sldId id="336" r:id="rId12"/>
  </p:sldIdLst>
  <p:sldSz cx="9906000" cy="6858000" type="A4"/>
  <p:notesSz cx="6731000" cy="98679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006D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059" autoAdjust="0"/>
    <p:restoredTop sz="95238" autoAdjust="0"/>
  </p:normalViewPr>
  <p:slideViewPr>
    <p:cSldViewPr>
      <p:cViewPr varScale="1">
        <p:scale>
          <a:sx n="78" d="100"/>
          <a:sy n="78" d="100"/>
        </p:scale>
        <p:origin x="461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4E856BC-81D1-40CF-ABF3-1A23B01790C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6238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08F9DC-DE89-4ACF-9431-5626614DB4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3175" y="0"/>
            <a:ext cx="2916238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39AC59B-6DD0-481D-B850-7C36CB31EE22}" type="datetimeFigureOut">
              <a:rPr lang="en-GB"/>
              <a:pPr>
                <a:defRPr/>
              </a:pPr>
              <a:t>29/08/2024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803C0F-DF14-4175-9EEF-4120C13F2E1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916238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9C30BB-F4EF-4DD2-B2E5-9B12161424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3175" y="9372600"/>
            <a:ext cx="2916238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0DC67F2-89EB-4D41-980C-0326CA998E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80987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C78852F-D12A-47A0-9F54-74E8D0CAD1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6238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63E3AD-28DA-41DE-93DA-B60F1A2F93F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13175" y="0"/>
            <a:ext cx="2916238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0726972-E5CA-4276-8A68-44E1D1F74B20}" type="datetimeFigureOut">
              <a:rPr lang="en-GB"/>
              <a:pPr>
                <a:defRPr/>
              </a:pPr>
              <a:t>29/08/2024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3BD7909-BC75-4335-BA4C-1DFC2D81C76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233488"/>
            <a:ext cx="481012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827E571-0EAC-43FD-982B-317DA2B1AE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4800" cy="38862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136D6F-57EE-446E-92D2-4649795FA38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16238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9AC061-BE3F-4ADC-8B10-6540077F52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13175" y="9372600"/>
            <a:ext cx="2916238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F9D70F7-7DCF-42C7-A21E-8A186E69A0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42688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A1E4323F-3C64-4BE8-97C4-E90F1C375F2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5398BBC7-78D0-4F1F-AE46-124A4FDFB7A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8996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2F045-A566-45C9-990E-1A5337CFB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35FC9-A32C-484D-B124-54E7DD6C1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020E8F-AC7A-4D1F-80E3-E1F0D12CA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F1C14-F562-42B1-96DC-823E5F943B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488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D7DFA-88FD-4919-9CD2-AD7FDA5AD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741492-E7DB-4ED2-AC5C-97C579C22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1E3CD-5A5D-40CB-B03E-6C9103F53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38B7C-3143-4599-9420-0EE1CD00CE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4585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29500" y="0"/>
            <a:ext cx="24765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2771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791F1-03AA-4BFA-B3C2-0BFA3FA65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DD895-ED20-408D-BBE4-8B2B3E32D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D0907E-E555-44FC-9047-89B7322E5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93BD3-45CE-4FE7-BC12-2D0D372F94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0064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4E732-1864-44CE-BFA3-FE592C68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971CA-D0BF-4A9C-A9E2-D6508B1FC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A9F8C-15D2-49EC-B269-4D1DAA33B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66196-820E-4FD6-846A-839D40B47D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871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6EC0E-6B81-4A31-9FE4-54E9F8C67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61FFA0-B1AA-46BF-9C2B-DBAA2FA50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AB350-C9F0-46E7-844F-BDD428020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0D09B-8097-4A3F-BDE7-603815D86F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0526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950" y="1676400"/>
            <a:ext cx="413385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413385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137DEC-F6AA-4EDF-91AF-077370FED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FF0564-4E73-4EE5-B107-7717F3173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60A17-AF15-41E9-AD7D-3E211565C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40868-BEBA-4E29-A953-6E94F0A9AE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7282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ED2BA5-8CB9-42E4-91F7-9B6A7A538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C87CE8-F986-4A13-99CB-DF4006867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20A3D0-6353-496C-B427-F815836A7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A4514-4454-44FE-84AD-44A1A426BC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0863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2BF50F-3522-4C36-970C-B8F233232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81979A-5D19-4BC6-8FC7-FF83DA723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D92B37-9865-4F7B-B969-EA2017823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02264-A793-425E-AA40-51088B7123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3110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35E396-1591-4126-A86A-CE247BBBC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4CCF25-F133-46DF-8F64-DB20B92FE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939D72-416B-42F0-9610-8BEBF787A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86F2-3491-412A-9D13-6E47B0537B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3889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96945E-D26F-488B-A089-25B23DCB7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3E95B1-75E7-46B9-A1FB-6CEC3D83D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25DF14-A1FB-41B0-AFBD-DC99701AF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A6D02-CB9F-4A97-B644-8118E95D9F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9857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946929-913F-4A57-96C7-E1DD69B8F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54DF-F25A-4CAD-9A51-37988CD88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119056-5358-4331-962A-77C6F91B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B4B28-9C21-4FE2-AC45-CF5136C837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2477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C0439E8-0347-4FFC-A826-1E8635F124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6000" cy="1066800"/>
          </a:xfrm>
          <a:prstGeom prst="rect">
            <a:avLst/>
          </a:prstGeom>
          <a:solidFill>
            <a:srgbClr val="006DB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ISO overview</a:t>
            </a:r>
            <a:br>
              <a:rPr lang="en-US" altLang="en-US"/>
            </a:br>
            <a:r>
              <a:rPr lang="en-US" altLang="en-US"/>
              <a:t>Contents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EEC4258-EB58-4E31-B87C-1A5866E28B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676400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1832335-3AB2-4CD9-93CF-ADC7467390E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F714ED2-D8D7-4640-9AAF-1A2B3A229E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F85AAFB-D5EC-4651-AF37-BF0D2E34A40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9F0200A-1802-43B0-BC1D-91B0884C81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EEAB6EF-F33A-45F6-812F-83C106D845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65888"/>
            <a:ext cx="9906000" cy="392112"/>
          </a:xfrm>
          <a:prstGeom prst="rect">
            <a:avLst/>
          </a:prstGeom>
          <a:solidFill>
            <a:srgbClr val="DCD8D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9352" tIns="39676" rIns="79352" bIns="39676" anchor="ctr"/>
          <a:lstStyle>
            <a:lvl1pPr defTabSz="793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44700" defTabSz="7937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01900" defTabSz="7937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959100" defTabSz="7937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16300" defTabSz="7937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lang="en-GB" altLang="en-US" sz="31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A6ED706F-538A-4221-AF6C-3A9185F4B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5950" y="6538913"/>
            <a:ext cx="40005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44700" defTabSz="7937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01900" defTabSz="7937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959100" defTabSz="7937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16300" defTabSz="7937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fld id="{0DC991DA-F08E-4BA0-866C-4870E1C0E0E1}" type="slidenum">
              <a:rPr lang="fr-CH" altLang="en-US" sz="1200" smtClean="0">
                <a:latin typeface="Arial" panose="020B0604020202020204" pitchFamily="34" charset="0"/>
              </a:rPr>
              <a:pPr algn="ctr" eaLnBrk="1" hangingPunct="1">
                <a:defRPr/>
              </a:pPr>
              <a:t>‹#›</a:t>
            </a:fld>
            <a:r>
              <a:rPr lang="en-US" altLang="en-US" sz="1200">
                <a:latin typeface="Arial" panose="020B0604020202020204" pitchFamily="34" charset="0"/>
              </a:rPr>
              <a:t> </a:t>
            </a:r>
          </a:p>
        </p:txBody>
      </p:sp>
      <p:pic>
        <p:nvPicPr>
          <p:cNvPr id="2" name="Picture 11">
            <a:extLst>
              <a:ext uri="{FF2B5EF4-FFF2-40B4-BE49-F238E27FC236}">
                <a16:creationId xmlns:a16="http://schemas.microsoft.com/office/drawing/2014/main" id="{A66C9165-9E0A-46AF-9D3A-C4C350DA66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6508750"/>
            <a:ext cx="352425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Rectangle 12">
            <a:extLst>
              <a:ext uri="{FF2B5EF4-FFF2-40B4-BE49-F238E27FC236}">
                <a16:creationId xmlns:a16="http://schemas.microsoft.com/office/drawing/2014/main" id="{8261CE21-5834-4481-9B9F-02B3C9082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0600" y="6538913"/>
            <a:ext cx="6003925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44700" defTabSz="7937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01900" defTabSz="7937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959100" defTabSz="7937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16300" defTabSz="7937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defRPr/>
            </a:pPr>
            <a:r>
              <a:rPr lang="en-US" altLang="en-US" sz="1200">
                <a:latin typeface="Arial" panose="020B0604020202020204" pitchFamily="34" charset="0"/>
              </a:rPr>
              <a:t>Running title of presentation</a:t>
            </a:r>
          </a:p>
        </p:txBody>
      </p:sp>
      <p:sp>
        <p:nvSpPr>
          <p:cNvPr id="1035" name="Text Box 13">
            <a:extLst>
              <a:ext uri="{FF2B5EF4-FFF2-40B4-BE49-F238E27FC236}">
                <a16:creationId xmlns:a16="http://schemas.microsoft.com/office/drawing/2014/main" id="{463797D3-74AA-482A-B228-2B194BC51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400" y="6491288"/>
            <a:ext cx="32004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fr-CH" altLang="en-US" sz="1000">
                <a:latin typeface="Arial" panose="020B0604020202020204" pitchFamily="34" charset="0"/>
              </a:rPr>
              <a:t>PR/mo/item ID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CH" altLang="en-US" sz="1000">
                <a:latin typeface="Arial" panose="020B0604020202020204" pitchFamily="34" charset="0"/>
              </a:rPr>
              <a:t>Date </a:t>
            </a:r>
            <a:endParaRPr lang="en-US" altLang="en-US" sz="100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sldNum="0"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0"/>
        </a:spcBef>
        <a:spcAft>
          <a:spcPct val="70000"/>
        </a:spcAft>
        <a:buSzPct val="70000"/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0"/>
        </a:spcBef>
        <a:spcAft>
          <a:spcPct val="70000"/>
        </a:spcAft>
        <a:buSzPct val="70000"/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ct val="0"/>
        </a:spcBef>
        <a:spcAft>
          <a:spcPct val="70000"/>
        </a:spcAft>
        <a:buSzPct val="70000"/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ct val="0"/>
        </a:spcBef>
        <a:spcAft>
          <a:spcPct val="70000"/>
        </a:spcAft>
        <a:buSzPct val="70000"/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ct val="0"/>
        </a:spcBef>
        <a:spcAft>
          <a:spcPct val="70000"/>
        </a:spcAft>
        <a:buSzPct val="70000"/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5" name="Rectangle 1035">
            <a:extLst>
              <a:ext uri="{FF2B5EF4-FFF2-40B4-BE49-F238E27FC236}">
                <a16:creationId xmlns:a16="http://schemas.microsoft.com/office/drawing/2014/main" id="{284FB2D9-A907-4F63-8D3F-F3F4E1A2E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5839" y="3792538"/>
            <a:ext cx="6109558" cy="1034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85000"/>
              </a:lnSpc>
              <a:defRPr/>
            </a:pPr>
            <a:r>
              <a:rPr lang="en-US" alt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ISO 14001:2015 Awareness</a:t>
            </a:r>
          </a:p>
          <a:p>
            <a:pPr algn="ctr" eaLnBrk="1" hangingPunct="1">
              <a:lnSpc>
                <a:spcPct val="85000"/>
              </a:lnSpc>
              <a:defRPr/>
            </a:pPr>
            <a:r>
              <a:rPr lang="en-US" alt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For NRS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91C3A7-A999-224A-A837-AB09B9FA534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504728" y="1556792"/>
            <a:ext cx="4320480" cy="79208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CF5CF-4B2E-4536-8B23-736987F44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B4A0DD3D-341B-4124-BE93-BF5089E131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42950" y="1762472"/>
            <a:ext cx="8420100" cy="3715385"/>
          </a:xfrm>
        </p:spPr>
        <p:txBody>
          <a:bodyPr/>
          <a:lstStyle/>
          <a:p>
            <a:pPr algn="ctr" eaLnBrk="1" hangingPunct="1">
              <a:buNone/>
              <a:defRPr/>
            </a:pPr>
            <a:endParaRPr lang="en-US" altLang="en-US" sz="2400" b="1" dirty="0"/>
          </a:p>
          <a:p>
            <a:pPr algn="ctr" eaLnBrk="1" hangingPunct="1">
              <a:buNone/>
              <a:defRPr/>
            </a:pPr>
            <a:r>
              <a:rPr lang="en-US" altLang="en-US" sz="2400" b="1" dirty="0"/>
              <a:t>Environmental Management System (EMS)</a:t>
            </a:r>
            <a:r>
              <a:rPr lang="en-US" altLang="en-US" sz="2400" dirty="0"/>
              <a:t> is a systematic framework to manage the immediate and long-term environmental impacts of the organization’s products, services and processes.. </a:t>
            </a:r>
          </a:p>
          <a:p>
            <a:pPr marL="0" indent="0" algn="ctr" eaLnBrk="1" hangingPunct="1">
              <a:spcAft>
                <a:spcPct val="0"/>
              </a:spcAft>
              <a:buNone/>
              <a:defRPr/>
            </a:pPr>
            <a:r>
              <a:rPr lang="en-US" altLang="en-US" sz="2400" dirty="0"/>
              <a:t>Our EMS is externally tested by Lloyds against </a:t>
            </a:r>
          </a:p>
          <a:p>
            <a:pPr marL="0" indent="0" algn="ctr" eaLnBrk="1" hangingPunct="1">
              <a:spcAft>
                <a:spcPct val="0"/>
              </a:spcAft>
              <a:buNone/>
              <a:defRPr/>
            </a:pPr>
            <a:r>
              <a:rPr lang="en-US" altLang="en-US" sz="2400" dirty="0"/>
              <a:t>ISO 14001 </a:t>
            </a:r>
          </a:p>
          <a:p>
            <a:pPr algn="ctr" eaLnBrk="1" hangingPunct="1">
              <a:buFontTx/>
              <a:buNone/>
              <a:defRPr/>
            </a:pPr>
            <a:endParaRPr lang="en-US" altLang="en-US" sz="2400" dirty="0">
              <a:solidFill>
                <a:srgbClr val="006DB8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24527A94-DB8C-481E-8605-C423C5CD1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906000" cy="1066800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</p:spPr>
        <p:txBody>
          <a:bodyPr lIns="79352" tIns="39676" rIns="79352" bIns="39676" anchor="ctr" anchorCtr="1"/>
          <a:lstStyle>
            <a:lvl1pPr defTabSz="793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44700" defTabSz="7937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01900" defTabSz="7937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959100" defTabSz="7937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16300" defTabSz="7937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What is a EMS? 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3B3FA56-6F04-A148-83D3-BDD8537481A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44488" y="5927149"/>
            <a:ext cx="3154680" cy="4927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F5A37-978E-46AA-8A64-ED3CDBFE16C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eaLnBrk="1" hangingPunct="1">
              <a:defRPr/>
            </a:pPr>
            <a:r>
              <a:rPr lang="en-GB" dirty="0"/>
              <a:t> Why do we need a EMS?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73833050-93E2-47B4-A4FD-25F0A877A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1412776"/>
            <a:ext cx="8420100" cy="391284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dirty="0"/>
              <a:t>It is fundamental to our business.</a:t>
            </a:r>
          </a:p>
          <a:p>
            <a:pPr marL="0" indent="0" algn="ctr" eaLnBrk="1" hangingPunct="1">
              <a:buFontTx/>
              <a:buNone/>
            </a:pPr>
            <a:r>
              <a:rPr lang="en-GB" altLang="en-US" dirty="0"/>
              <a:t>Our customers are asking that we have ISO 14001:2015 in place.</a:t>
            </a:r>
          </a:p>
          <a:p>
            <a:pPr marL="0" indent="0" algn="ctr" eaLnBrk="1" hangingPunct="1">
              <a:buFontTx/>
              <a:buNone/>
            </a:pPr>
            <a:r>
              <a:rPr lang="en-GB" altLang="en-US" dirty="0"/>
              <a:t>An EMS helps to reduce the impact the company has on the environment, as well as improves health and safety for both employees and the community.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B1F751-B5F2-224A-A6FE-3D1E2742AB3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560512" y="5952460"/>
            <a:ext cx="3154680" cy="4927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1426E-2691-4E4A-9E08-60255D65DF4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eaLnBrk="1" hangingPunct="1">
              <a:defRPr/>
            </a:pPr>
            <a:r>
              <a:rPr lang="en-GB" dirty="0"/>
              <a:t>How does it impact on me?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701D131A-0EED-416A-A8CC-E17BBE051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1627768"/>
            <a:ext cx="8420100" cy="367344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dirty="0"/>
              <a:t>The EMS is how we do our business – so it impacts everyone. </a:t>
            </a:r>
          </a:p>
          <a:p>
            <a:pPr marL="0" indent="0" algn="ctr" eaLnBrk="1" hangingPunct="1">
              <a:buFontTx/>
              <a:buNone/>
            </a:pPr>
            <a:r>
              <a:rPr lang="en-GB" altLang="en-US" dirty="0"/>
              <a:t>What happens if we don’t follow the EMS? </a:t>
            </a:r>
          </a:p>
          <a:p>
            <a:pPr marL="0" indent="0" algn="ctr" eaLnBrk="1" hangingPunct="1">
              <a:buNone/>
            </a:pPr>
            <a:r>
              <a:rPr lang="en-GB" altLang="en-US" dirty="0"/>
              <a:t>A non-conformity could be found which can lead to reduced </a:t>
            </a:r>
            <a:r>
              <a:rPr lang="en-US" altLang="en-US" dirty="0"/>
              <a:t>customer satisfaction, loss of certification and consequently loss of business.</a:t>
            </a:r>
            <a:endParaRPr lang="en-GB" altLang="en-US" dirty="0"/>
          </a:p>
          <a:p>
            <a:pPr marL="0" indent="0" algn="ctr" eaLnBrk="1" hangingPunct="1">
              <a:buFontTx/>
              <a:buNone/>
            </a:pPr>
            <a:r>
              <a:rPr lang="en-GB" altLang="en-US" dirty="0"/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52DA5F5-842D-3D4D-8D35-30E21C80E30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44488" y="5896812"/>
            <a:ext cx="3154680" cy="4927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B3A74CFA-E6C9-4B12-86B1-1A2ACFE71D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eaLnBrk="1" hangingPunct="1">
              <a:defRPr/>
            </a:pPr>
            <a:r>
              <a:rPr lang="fr-CH" altLang="en-US" sz="3200" dirty="0"/>
              <a:t>What do I need to know?</a:t>
            </a:r>
            <a:endParaRPr lang="en-US" altLang="en-US" sz="3200" b="0" i="1" dirty="0"/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70CF5194-7CF4-4540-8500-9720B80615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2950" y="1340768"/>
            <a:ext cx="8420100" cy="4248472"/>
          </a:xfrm>
        </p:spPr>
        <p:txBody>
          <a:bodyPr/>
          <a:lstStyle/>
          <a:p>
            <a:pPr marL="0" lvl="0" indent="0" algn="ctr" eaLnBrk="1" hangingPunct="1">
              <a:buNone/>
              <a:defRPr/>
            </a:pPr>
            <a:r>
              <a:rPr lang="en-US" altLang="en-US" sz="3200" dirty="0">
                <a:solidFill>
                  <a:srgbClr val="000000"/>
                </a:solidFill>
              </a:rPr>
              <a:t>The Policy Statements</a:t>
            </a:r>
          </a:p>
          <a:p>
            <a:pPr marL="0" lvl="0" indent="0" algn="ctr" eaLnBrk="1" hangingPunct="1">
              <a:buNone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The Policies provide statements of overall intent.</a:t>
            </a:r>
          </a:p>
          <a:p>
            <a:pPr marL="0" lvl="0" indent="0" algn="ctr" eaLnBrk="1" hangingPunct="1">
              <a:buNone/>
              <a:defRPr/>
            </a:pPr>
            <a:r>
              <a:rPr lang="en-US" altLang="en-US" sz="2400" b="1" dirty="0">
                <a:solidFill>
                  <a:srgbClr val="000000"/>
                </a:solidFill>
              </a:rPr>
              <a:t>They are on the Notice Board or in reception</a:t>
            </a:r>
          </a:p>
          <a:p>
            <a:pPr marL="0" lvl="0" indent="0" algn="ctr" eaLnBrk="1" hangingPunct="1">
              <a:buNone/>
              <a:defRPr/>
            </a:pPr>
            <a:r>
              <a:rPr lang="en-US" altLang="en-US" sz="3200" dirty="0">
                <a:solidFill>
                  <a:srgbClr val="000000"/>
                </a:solidFill>
              </a:rPr>
              <a:t>The Objectives</a:t>
            </a:r>
          </a:p>
          <a:p>
            <a:pPr marL="0" lvl="0" indent="0" algn="ctr" eaLnBrk="1" hangingPunct="1">
              <a:buNone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The  objectives are used to improve business performance overall </a:t>
            </a:r>
          </a:p>
          <a:p>
            <a:pPr marL="0" lvl="0" indent="0" algn="ctr" eaLnBrk="1" hangingPunct="1">
              <a:buNone/>
              <a:defRPr/>
            </a:pPr>
            <a:r>
              <a:rPr lang="en-US" altLang="en-US" sz="2400" b="1" dirty="0">
                <a:solidFill>
                  <a:srgbClr val="000000"/>
                </a:solidFill>
              </a:rPr>
              <a:t>They are on the Notice Boards</a:t>
            </a:r>
          </a:p>
          <a:p>
            <a:pPr eaLnBrk="1" hangingPunct="1">
              <a:buFontTx/>
              <a:buNone/>
              <a:defRPr/>
            </a:pPr>
            <a:endParaRPr lang="en-US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C20064-1EB7-0640-9900-EE9DDB98D13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44488" y="5863208"/>
            <a:ext cx="3154680" cy="49276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BF0E8A5E-CF00-45F7-BB50-7B594CBE70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eaLnBrk="1" hangingPunct="1">
              <a:defRPr/>
            </a:pPr>
            <a:r>
              <a:rPr lang="fr-CH" altLang="en-US" dirty="0"/>
              <a:t>Process </a:t>
            </a:r>
            <a:r>
              <a:rPr lang="fr-CH" altLang="en-US" dirty="0" err="1"/>
              <a:t>Owners</a:t>
            </a:r>
            <a:r>
              <a:rPr lang="fr-CH" altLang="en-US" dirty="0"/>
              <a:t> </a:t>
            </a:r>
            <a:endParaRPr lang="en-US" altLang="en-US" dirty="0"/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49D71CBF-9A52-4AEA-8BD8-8C59D9DA7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0" y="1268760"/>
            <a:ext cx="8420100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0000"/>
              </a:lnSpc>
              <a:spcAft>
                <a:spcPct val="70000"/>
              </a:spcAft>
              <a:buSzPct val="70000"/>
              <a:buBlip>
                <a:blip r:embed="rId2"/>
              </a:buBlip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Aft>
                <a:spcPct val="70000"/>
              </a:spcAft>
              <a:buSzPct val="70000"/>
              <a:buBlip>
                <a:blip r:embed="rId2"/>
              </a:buBlip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Aft>
                <a:spcPct val="70000"/>
              </a:spcAft>
              <a:buSzPct val="70000"/>
              <a:buBlip>
                <a:blip r:embed="rId2"/>
              </a:buBlip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Aft>
                <a:spcPct val="70000"/>
              </a:spcAft>
              <a:buSzPct val="70000"/>
              <a:buBlip>
                <a:blip r:embed="rId2"/>
              </a:buBlip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Aft>
                <a:spcPct val="70000"/>
              </a:spcAft>
              <a:buSzPct val="70000"/>
              <a:buBlip>
                <a:blip r:embed="rId2"/>
              </a:buBlip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70000"/>
              </a:spcAft>
              <a:buSzPct val="70000"/>
              <a:buBlip>
                <a:blip r:embed="rId2"/>
              </a:buBlip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70000"/>
              </a:spcAft>
              <a:buSzPct val="70000"/>
              <a:buBlip>
                <a:blip r:embed="rId2"/>
              </a:buBlip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70000"/>
              </a:spcAft>
              <a:buSzPct val="70000"/>
              <a:buBlip>
                <a:blip r:embed="rId2"/>
              </a:buBlip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70000"/>
              </a:spcAft>
              <a:buSzPct val="70000"/>
              <a:buBlip>
                <a:blip r:embed="rId2"/>
              </a:buBlip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400" dirty="0"/>
              <a:t>The EMS is driven by defined processes.  Within these processes, process owners have been identified  They are responsible for;</a:t>
            </a:r>
          </a:p>
          <a:p>
            <a:pPr>
              <a:lnSpc>
                <a:spcPct val="100000"/>
              </a:lnSpc>
              <a:buNone/>
            </a:pPr>
            <a:r>
              <a:rPr lang="en-GB" sz="2000" dirty="0">
                <a:effectLst/>
              </a:rPr>
              <a:t>Issuing and maintaining any procedures and instructions</a:t>
            </a:r>
            <a:br>
              <a:rPr lang="en-GB" sz="2000" dirty="0">
                <a:effectLst/>
              </a:rPr>
            </a:br>
            <a:r>
              <a:rPr lang="en-GB" sz="2000" dirty="0">
                <a:effectLst/>
              </a:rPr>
              <a:t>Making available necessary resources and information</a:t>
            </a:r>
            <a:br>
              <a:rPr lang="en-GB" sz="2000" dirty="0">
                <a:effectLst/>
              </a:rPr>
            </a:br>
            <a:r>
              <a:rPr lang="en-GB" sz="2000" dirty="0">
                <a:effectLst/>
              </a:rPr>
              <a:t>Operating and controlling an effective and efficient process</a:t>
            </a:r>
            <a:br>
              <a:rPr lang="en-GB" sz="2000" dirty="0">
                <a:effectLst/>
              </a:rPr>
            </a:br>
            <a:r>
              <a:rPr lang="en-GB" sz="2000" dirty="0">
                <a:effectLst/>
              </a:rPr>
              <a:t>Liaising with internal auditors to resolve any problems and prevent their recurrence</a:t>
            </a:r>
            <a:br>
              <a:rPr lang="en-GB" sz="2000" dirty="0">
                <a:effectLst/>
              </a:rPr>
            </a:br>
            <a:r>
              <a:rPr lang="en-GB" sz="2000" dirty="0">
                <a:effectLst/>
              </a:rPr>
              <a:t>Communication of process changes to the process users</a:t>
            </a:r>
            <a:br>
              <a:rPr lang="en-GB" sz="2000" dirty="0">
                <a:effectLst/>
              </a:rPr>
            </a:br>
            <a:r>
              <a:rPr lang="en-GB" sz="2000" dirty="0">
                <a:effectLst/>
              </a:rPr>
              <a:t>Setting, analysing, evaluating and reporting process measures against targets </a:t>
            </a:r>
            <a:br>
              <a:rPr lang="en-GB" sz="2000" dirty="0">
                <a:effectLst/>
              </a:rPr>
            </a:br>
            <a:r>
              <a:rPr lang="en-GB" sz="2000" dirty="0">
                <a:effectLst/>
              </a:rPr>
              <a:t>Communicating with process users to identify issues</a:t>
            </a:r>
            <a:br>
              <a:rPr lang="en-GB" sz="2000" dirty="0">
                <a:effectLst/>
              </a:rPr>
            </a:br>
            <a:r>
              <a:rPr lang="en-GB" sz="2000" dirty="0">
                <a:effectLst/>
              </a:rPr>
              <a:t>Identifying risks and opportunities with current processes</a:t>
            </a:r>
            <a:br>
              <a:rPr lang="en-GB" sz="2000" dirty="0">
                <a:effectLst/>
              </a:rPr>
            </a:br>
            <a:r>
              <a:rPr lang="en-GB" sz="2000" dirty="0">
                <a:effectLst/>
              </a:rPr>
              <a:t>Investigating and proposing process improvements</a:t>
            </a:r>
          </a:p>
          <a:p>
            <a:pPr algn="ctr" eaLnBrk="1" hangingPunct="1">
              <a:buFontTx/>
              <a:buNone/>
            </a:pPr>
            <a:endParaRPr lang="en-US" altLang="en-US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E45F0FC-E4C0-6D47-962F-B9A18FD36EF8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44488" y="6151240"/>
            <a:ext cx="3154680" cy="49276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D5680-C0D5-41C8-A660-F9CE9C06312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>
              <a:defRPr/>
            </a:pPr>
            <a:r>
              <a:rPr lang="en-GB" dirty="0"/>
              <a:t>How can you help?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F6FD817F-DD65-494E-9ED6-2B0DCDF3C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1676400"/>
            <a:ext cx="8386763" cy="3840832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GB" altLang="en-US" dirty="0"/>
              <a:t>You all work within an area of the business that is covered by the </a:t>
            </a:r>
          </a:p>
          <a:p>
            <a:pPr marL="0" indent="0" algn="ctr">
              <a:buFontTx/>
              <a:buNone/>
            </a:pPr>
            <a:r>
              <a:rPr lang="en-GB" altLang="en-US" sz="3200" dirty="0"/>
              <a:t>Environmental Management system </a:t>
            </a:r>
          </a:p>
          <a:p>
            <a:pPr marL="0" indent="0" algn="ctr">
              <a:buFontTx/>
              <a:buNone/>
            </a:pPr>
            <a:r>
              <a:rPr lang="en-GB" altLang="en-US" dirty="0"/>
              <a:t>and it is important, to the success of the business, that we maintain certification to enable us to continue with the work we do.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E0618F-A4CD-8045-B1B2-37FEF6C5014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72480" y="6021288"/>
            <a:ext cx="3154680" cy="49276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648E9-0C84-476D-A823-3C311E4FD19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eaLnBrk="1" hangingPunct="1">
              <a:defRPr/>
            </a:pPr>
            <a:r>
              <a:rPr lang="en-GB" dirty="0"/>
              <a:t>ISO 14001:2015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8B339E09-B3B5-4232-8B06-E1D58FCFF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Tx/>
              <a:buNone/>
            </a:pPr>
            <a:endParaRPr lang="en-GB" altLang="en-US" dirty="0"/>
          </a:p>
          <a:p>
            <a:pPr marL="0" indent="0" algn="ctr" eaLnBrk="1" hangingPunct="1">
              <a:buFontTx/>
              <a:buNone/>
            </a:pPr>
            <a:r>
              <a:rPr lang="en-GB" altLang="en-US" dirty="0"/>
              <a:t>Thank you for your time </a:t>
            </a:r>
          </a:p>
          <a:p>
            <a:pPr marL="0" indent="0" algn="ctr" eaLnBrk="1" hangingPunct="1">
              <a:buFontTx/>
              <a:buNone/>
            </a:pPr>
            <a:r>
              <a:rPr lang="en-GB" altLang="en-US" dirty="0"/>
              <a:t>If you have any questions please ask.</a:t>
            </a:r>
          </a:p>
          <a:p>
            <a:pPr marL="0" indent="0" algn="ctr" eaLnBrk="1" hangingPunct="1">
              <a:buFontTx/>
              <a:buNone/>
            </a:pPr>
            <a:endParaRPr lang="en-GB" altLang="en-US" dirty="0"/>
          </a:p>
          <a:p>
            <a:pPr marL="0" indent="0" algn="ctr" eaLnBrk="1" hangingPunct="1">
              <a:buFontTx/>
              <a:buNone/>
            </a:pPr>
            <a:endParaRPr lang="en-GB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3101A39-7DEF-A447-A18B-0520234F5A7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72480" y="5908040"/>
            <a:ext cx="3154680" cy="4927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ermit File" ma:contentTypeID="0x0101000E9AD557692E154F9D2697C8C6432F760064CCF2290A9227498CBA22780DE46CFA" ma:contentTypeVersion="44" ma:contentTypeDescription="Create a new document." ma:contentTypeScope="" ma:versionID="94bb4e09b28e1feae55f3438729693e9">
  <xsd:schema xmlns:xsd="http://www.w3.org/2001/XMLSchema" xmlns:xs="http://www.w3.org/2001/XMLSchema" xmlns:p="http://schemas.microsoft.com/office/2006/metadata/properties" xmlns:ns2="dbe221e7-66db-4bdb-a92c-aa517c005f15" xmlns:ns3="662745e8-e224-48e8-a2e3-254862b8c2f5" xmlns:ns4="eebef177-55b5-4448-a5fb-28ea454417ee" xmlns:ns5="5ffd8e36-f429-4edc-ab50-c5be84842779" xmlns:ns6="9a785deb-a762-4798-bcdc-303564f53cb0" targetNamespace="http://schemas.microsoft.com/office/2006/metadata/properties" ma:root="true" ma:fieldsID="ede022386e9fe758cb89ead7642d8aec" ns2:_="" ns3:_="" ns4:_="" ns5:_="" ns6:_="">
    <xsd:import namespace="dbe221e7-66db-4bdb-a92c-aa517c005f15"/>
    <xsd:import namespace="662745e8-e224-48e8-a2e3-254862b8c2f5"/>
    <xsd:import namespace="eebef177-55b5-4448-a5fb-28ea454417ee"/>
    <xsd:import namespace="5ffd8e36-f429-4edc-ab50-c5be84842779"/>
    <xsd:import namespace="9a785deb-a762-4798-bcdc-303564f53cb0"/>
    <xsd:element name="properties">
      <xsd:complexType>
        <xsd:sequence>
          <xsd:element name="documentManagement">
            <xsd:complexType>
              <xsd:all>
                <xsd:element ref="ns2:d3564be703db47eda46ec138bc1ba091" minOccurs="0"/>
                <xsd:element ref="ns3:TaxCatchAll" minOccurs="0"/>
                <xsd:element ref="ns3:TaxCatchAllLabel" minOccurs="0"/>
                <xsd:element ref="ns4:DocumentDate"/>
                <xsd:element ref="ns4:EAReceivedDate"/>
                <xsd:element ref="ns4:ExternalAuthor"/>
                <xsd:element ref="ns2:c52c737aaa794145b5e1ab0b33580095" minOccurs="0"/>
                <xsd:element ref="ns2:ncb1594ff73b435992550f571a78c184" minOccurs="0"/>
                <xsd:element ref="ns2:p517ccc45a7e4674ae144f9410147bb3" minOccurs="0"/>
                <xsd:element ref="ns2:f91636ce86a943e5a85e589048b494b2" minOccurs="0"/>
                <xsd:element ref="ns4:PermitNumber"/>
                <xsd:element ref="ns4:OtherReference" minOccurs="0"/>
                <xsd:element ref="ns4:EPRNumber" minOccurs="0"/>
                <xsd:element ref="ns4:Customer_x002f_OperatorName"/>
                <xsd:element ref="ns4:SiteName"/>
                <xsd:element ref="ns4:FacilityAddress"/>
                <xsd:element ref="ns4:FacilityAddressPostcode"/>
                <xsd:element ref="ns2:ga477587807b4e8dbd9d142e03c014fa" minOccurs="0"/>
                <xsd:element ref="ns2:la34db7254a948be973d9738b9f07ba7" minOccurs="0"/>
                <xsd:element ref="ns2:bf174f8632e04660b372cf372c1956fe" minOccurs="0"/>
                <xsd:element ref="ns2:mb0b523b12654e57a98fd73f451222f6" minOccurs="0"/>
                <xsd:element ref="ns4:CessationDate" minOccurs="0"/>
                <xsd:element ref="ns4:NationalSecurity" minOccurs="0"/>
                <xsd:element ref="ns2:ed3cfd1978f244c4af5dc9d642a18018" minOccurs="0"/>
                <xsd:element ref="ns4:CurrentPermit" minOccurs="0"/>
                <xsd:element ref="ns5:EventLink" minOccurs="0"/>
                <xsd:element ref="ns2:m63bd5d2e6554c968a3f4ff9289590fe" minOccurs="0"/>
                <xsd:element ref="ns2:d22401b98bfe4ec6b8dacbec81c66a1e" minOccurs="0"/>
                <xsd:element ref="ns6:MediaServiceMetadata" minOccurs="0"/>
                <xsd:element ref="ns6:MediaServiceFastMetadata" minOccurs="0"/>
                <xsd:element ref="ns6:lcf76f155ced4ddcb4097134ff3c332f" minOccurs="0"/>
                <xsd:element ref="ns6:MediaServiceGenerationTime" minOccurs="0"/>
                <xsd:element ref="ns6:MediaServiceEventHashCode" minOccurs="0"/>
                <xsd:element ref="ns6:MediaServiceOCR" minOccurs="0"/>
                <xsd:element ref="ns6:MediaServiceDateTaken" minOccurs="0"/>
                <xsd:element ref="ns6:MediaServiceLocation" minOccurs="0"/>
                <xsd:element ref="ns6:MediaLengthInSeconds" minOccurs="0"/>
                <xsd:element ref="ns2:SharedWithUsers" minOccurs="0"/>
                <xsd:element ref="ns2:SharedWithDetails" minOccurs="0"/>
                <xsd:element ref="ns6:MediaServiceObjectDetectorVersions" minOccurs="0"/>
                <xsd:element ref="ns6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e221e7-66db-4bdb-a92c-aa517c005f15" elementFormDefault="qualified">
    <xsd:import namespace="http://schemas.microsoft.com/office/2006/documentManagement/types"/>
    <xsd:import namespace="http://schemas.microsoft.com/office/infopath/2007/PartnerControls"/>
    <xsd:element name="d3564be703db47eda46ec138bc1ba091" ma:index="8" ma:taxonomy="true" ma:internalName="d3564be703db47eda46ec138bc1ba091" ma:taxonomyFieldName="ActivityGrouping" ma:displayName="Activity Grouping" ma:default="1;#Unassigned|cb01650a-31a4-4ad3-af7c-01edd0cc5fa8" ma:fieldId="{d3564be7-03db-47ed-a46e-c138bc1ba091}" ma:sspId="d1117845-93f6-4da3-abaa-fcb4fa669c78" ma:termSetId="c26d6a6f-914d-4d0c-bc0a-7a709b431a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52c737aaa794145b5e1ab0b33580095" ma:index="15" ma:taxonomy="true" ma:internalName="c52c737aaa794145b5e1ab0b33580095" ma:taxonomyFieldName="DisclosureStatus" ma:displayName="Disclosure Status" ma:fieldId="{c52c737a-aa79-4145-b5e1-ab0b33580095}" ma:sspId="d1117845-93f6-4da3-abaa-fcb4fa669c78" ma:termSetId="be5a9b7f-442f-4603-a8b8-76f5f1ec70c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cb1594ff73b435992550f571a78c184" ma:index="17" ma:taxonomy="true" ma:internalName="ncb1594ff73b435992550f571a78c184" ma:taxonomyFieldName="Regime" ma:displayName="Regime" ma:fieldId="{7cb1594f-f73b-4359-9255-0f571a78c184}" ma:taxonomyMulti="true" ma:sspId="d1117845-93f6-4da3-abaa-fcb4fa669c78" ma:termSetId="79e1bcb8-4c43-4df4-ad15-4ec7b927a84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517ccc45a7e4674ae144f9410147bb3" ma:index="19" ma:taxonomy="true" ma:internalName="p517ccc45a7e4674ae144f9410147bb3" ma:taxonomyFieldName="RegulatedActivityClass" ma:displayName="Regulated Activity Class" ma:fieldId="{9517ccc4-5a7e-4674-ae14-4f9410147bb3}" ma:taxonomyMulti="true" ma:sspId="d1117845-93f6-4da3-abaa-fcb4fa669c78" ma:termSetId="41ee975a-727d-4c90-bb75-bfa3c8eb72d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91636ce86a943e5a85e589048b494b2" ma:index="21" nillable="true" ma:taxonomy="true" ma:internalName="f91636ce86a943e5a85e589048b494b2" ma:taxonomyFieldName="RegulatedActivitySub_x002d_Class" ma:displayName="Regulated Activity Sub-Class" ma:fieldId="{f91636ce-86a9-43e5-a85e-589048b494b2}" ma:taxonomyMulti="true" ma:sspId="d1117845-93f6-4da3-abaa-fcb4fa669c78" ma:termSetId="3c5ee371-f842-4910-b55e-fca1c7c0857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a477587807b4e8dbd9d142e03c014fa" ma:index="30" nillable="true" ma:taxonomy="true" ma:internalName="ga477587807b4e8dbd9d142e03c014fa" ma:taxonomyFieldName="Catchment" ma:displayName="Catchment" ma:fieldId="{0a477587-807b-4e8d-bd9d-142e03c014fa}" ma:sspId="d1117845-93f6-4da3-abaa-fcb4fa669c78" ma:termSetId="a3d7cc5e-3544-4097-ac09-3626e2dfc58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a34db7254a948be973d9738b9f07ba7" ma:index="32" ma:taxonomy="true" ma:internalName="la34db7254a948be973d9738b9f07ba7" ma:taxonomyFieldName="TypeofPermit" ma:displayName="Type of Permit" ma:default="-1;#N/A - Do not select for New Permits|0430e4c2-ee0a-4b2d-9af6-df735aafbcb2" ma:fieldId="{5a34db72-54a9-48be-973d-9738b9f07ba7}" ma:taxonomyMulti="true" ma:sspId="d1117845-93f6-4da3-abaa-fcb4fa669c78" ma:termSetId="7d47b671-38b6-4716-ba29-cfb8e9b10e5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f174f8632e04660b372cf372c1956fe" ma:index="34" nillable="true" ma:taxonomy="true" ma:internalName="bf174f8632e04660b372cf372c1956fe" ma:taxonomyFieldName="StandardRulesID" ma:displayName="StandardRulesID" ma:fieldId="{bf174f86-32e0-4660-b372-cf372c1956fe}" ma:taxonomyMulti="true" ma:sspId="d1117845-93f6-4da3-abaa-fcb4fa669c78" ma:termSetId="8e138792-83d5-43de-b6e8-7ca5b827ccd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b0b523b12654e57a98fd73f451222f6" ma:index="36" nillable="true" ma:taxonomy="true" ma:internalName="mb0b523b12654e57a98fd73f451222f6" ma:taxonomyFieldName="CessationStatus" ma:displayName="Cessation Status" ma:fieldId="{6b0b523b-1265-4e57-a98f-d73f451222f6}" ma:sspId="d1117845-93f6-4da3-abaa-fcb4fa669c78" ma:termSetId="8efff926-82ca-4afb-81c6-bc22e4acfd6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3cfd1978f244c4af5dc9d642a18018" ma:index="40" nillable="true" ma:taxonomy="true" ma:internalName="ed3cfd1978f244c4af5dc9d642a18018" ma:taxonomyFieldName="MajorProjectID" ma:displayName="Major Project ID" ma:fieldId="{ed3cfd19-78f2-44c4-af5d-c9d642a18018}" ma:sspId="d1117845-93f6-4da3-abaa-fcb4fa669c78" ma:termSetId="d4a353e3-1bf8-453f-805b-242d6a6db91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63bd5d2e6554c968a3f4ff9289590fe" ma:index="44" nillable="true" ma:taxonomy="true" ma:internalName="m63bd5d2e6554c968a3f4ff9289590fe" ma:taxonomyFieldName="EventType1" ma:displayName="Event Type" ma:readOnly="false" ma:fieldId="{663bd5d2-e655-4c96-8a3f-4ff9289590fe}" ma:sspId="d1117845-93f6-4da3-abaa-fcb4fa669c78" ma:termSetId="6eb2a3b8-caae-450e-a142-afb8c0df352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22401b98bfe4ec6b8dacbec81c66a1e" ma:index="46" nillable="true" ma:taxonomy="true" ma:internalName="d22401b98bfe4ec6b8dacbec81c66a1e" ma:taxonomyFieldName="PermitDocumentType" ma:displayName="Permit Document Type" ma:readOnly="false" ma:fieldId="{d22401b9-8bfe-4ec6-b8da-cbec81c66a1e}" ma:sspId="d1117845-93f6-4da3-abaa-fcb4fa669c78" ma:termSetId="1e9654a3-ed8b-47e0-af9b-cd306150e83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5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5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2745e8-e224-48e8-a2e3-254862b8c2f5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543e4e61-1be0-4b06-bd98-8598df83c830}" ma:internalName="TaxCatchAll" ma:showField="CatchAllData" ma:web="dbe221e7-66db-4bdb-a92c-aa517c005f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543e4e61-1be0-4b06-bd98-8598df83c830}" ma:internalName="TaxCatchAllLabel" ma:readOnly="true" ma:showField="CatchAllDataLabel" ma:web="dbe221e7-66db-4bdb-a92c-aa517c005f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bef177-55b5-4448-a5fb-28ea454417ee" elementFormDefault="qualified">
    <xsd:import namespace="http://schemas.microsoft.com/office/2006/documentManagement/types"/>
    <xsd:import namespace="http://schemas.microsoft.com/office/infopath/2007/PartnerControls"/>
    <xsd:element name="DocumentDate" ma:index="12" ma:displayName="Document Date" ma:format="DateOnly" ma:internalName="DocumentDate">
      <xsd:simpleType>
        <xsd:restriction base="dms:DateTime"/>
      </xsd:simpleType>
    </xsd:element>
    <xsd:element name="EAReceivedDate" ma:index="13" ma:displayName="Received Date" ma:format="DateOnly" ma:internalName="EAReceivedDate">
      <xsd:simpleType>
        <xsd:restriction base="dms:DateTime"/>
      </xsd:simpleType>
    </xsd:element>
    <xsd:element name="ExternalAuthor" ma:index="14" ma:displayName="Document Author" ma:internalName="ExternalAuthor">
      <xsd:simpleType>
        <xsd:restriction base="dms:Text">
          <xsd:maxLength value="255"/>
        </xsd:restriction>
      </xsd:simpleType>
    </xsd:element>
    <xsd:element name="PermitNumber" ma:index="23" ma:displayName="Permit Number" ma:internalName="PermitNumber">
      <xsd:simpleType>
        <xsd:restriction base="dms:Text">
          <xsd:maxLength value="255"/>
        </xsd:restriction>
      </xsd:simpleType>
    </xsd:element>
    <xsd:element name="OtherReference" ma:index="24" nillable="true" ma:displayName="Other Reference" ma:internalName="OtherReference">
      <xsd:simpleType>
        <xsd:restriction base="dms:Text">
          <xsd:maxLength value="255"/>
        </xsd:restriction>
      </xsd:simpleType>
    </xsd:element>
    <xsd:element name="EPRNumber" ma:index="25" nillable="true" ma:displayName="EPR Number" ma:internalName="EPRNumber">
      <xsd:simpleType>
        <xsd:restriction base="dms:Text">
          <xsd:maxLength value="255"/>
        </xsd:restriction>
      </xsd:simpleType>
    </xsd:element>
    <xsd:element name="Customer_x002f_OperatorName" ma:index="26" ma:displayName="Customer / Operator Name" ma:internalName="Customer_x002F_OperatorName">
      <xsd:simpleType>
        <xsd:restriction base="dms:Text">
          <xsd:maxLength value="255"/>
        </xsd:restriction>
      </xsd:simpleType>
    </xsd:element>
    <xsd:element name="SiteName" ma:index="27" ma:displayName="Facility Name" ma:internalName="SiteName">
      <xsd:simpleType>
        <xsd:restriction base="dms:Text">
          <xsd:maxLength value="255"/>
        </xsd:restriction>
      </xsd:simpleType>
    </xsd:element>
    <xsd:element name="FacilityAddress" ma:index="28" ma:displayName="Facility Address" ma:internalName="FacilityAddress">
      <xsd:simpleType>
        <xsd:restriction base="dms:Note">
          <xsd:maxLength value="255"/>
        </xsd:restriction>
      </xsd:simpleType>
    </xsd:element>
    <xsd:element name="FacilityAddressPostcode" ma:index="29" ma:displayName="Facility Address Postcode" ma:internalName="FacilityAddressPostcode">
      <xsd:simpleType>
        <xsd:restriction base="dms:Text">
          <xsd:maxLength value="255"/>
        </xsd:restriction>
      </xsd:simpleType>
    </xsd:element>
    <xsd:element name="CessationDate" ma:index="38" nillable="true" ma:displayName="Cessation Date" ma:format="DateOnly" ma:internalName="CessationDate">
      <xsd:simpleType>
        <xsd:restriction base="dms:DateTime"/>
      </xsd:simpleType>
    </xsd:element>
    <xsd:element name="NationalSecurity" ma:index="39" nillable="true" ma:displayName="National Security" ma:default="No" ma:format="Dropdown" ma:internalName="NationalSecurity">
      <xsd:simpleType>
        <xsd:restriction base="dms:Choice">
          <xsd:enumeration value="Yes"/>
          <xsd:enumeration value="No"/>
        </xsd:restriction>
      </xsd:simpleType>
    </xsd:element>
    <xsd:element name="CurrentPermit" ma:index="42" nillable="true" ma:displayName="Current Permit" ma:default="N/A - Do not select for New Permits" ma:format="Dropdown" ma:internalName="CurrentPermit">
      <xsd:simpleType>
        <xsd:restriction base="dms:Choice">
          <xsd:enumeration value="Yes"/>
          <xsd:enumeration value="No"/>
          <xsd:enumeration value="N/A - Do not select for New Permits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fd8e36-f429-4edc-ab50-c5be84842779" elementFormDefault="qualified">
    <xsd:import namespace="http://schemas.microsoft.com/office/2006/documentManagement/types"/>
    <xsd:import namespace="http://schemas.microsoft.com/office/infopath/2007/PartnerControls"/>
    <xsd:element name="EventLink" ma:index="43" nillable="true" ma:displayName="Event Link" ma:internalName="EventLink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785deb-a762-4798-bcdc-303564f53c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4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51" nillable="true" ma:taxonomy="true" ma:internalName="lcf76f155ced4ddcb4097134ff3c332f" ma:taxonomyFieldName="MediaServiceImageTags" ma:displayName="Image Tags" ma:readOnly="false" ma:fieldId="{5cf76f15-5ced-4ddc-b409-7134ff3c332f}" ma:taxonomyMulti="true" ma:sspId="d1117845-93f6-4da3-abaa-fcb4fa669c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5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5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5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55" nillable="true" ma:displayName="MediaServiceDateTaken" ma:internalName="MediaServiceDateTaken" ma:readOnly="true">
      <xsd:simpleType>
        <xsd:restriction base="dms:Text"/>
      </xsd:simpleType>
    </xsd:element>
    <xsd:element name="MediaServiceLocation" ma:index="56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5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6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6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AReceivedDate xmlns="eebef177-55b5-4448-a5fb-28ea454417ee">2023-04-02T23:00:00+00:00</EAReceivedDate>
    <ga477587807b4e8dbd9d142e03c014fa xmlns="dbe221e7-66db-4bdb-a92c-aa517c005f15">
      <Terms xmlns="http://schemas.microsoft.com/office/infopath/2007/PartnerControls"/>
    </ga477587807b4e8dbd9d142e03c014fa>
    <PermitNumber xmlns="eebef177-55b5-4448-a5fb-28ea454417ee">EPR-WP3929SF</PermitNumber>
    <bf174f8632e04660b372cf372c1956fe xmlns="dbe221e7-66db-4bdb-a92c-aa517c005f15">
      <Terms xmlns="http://schemas.microsoft.com/office/infopath/2007/PartnerControls"/>
    </bf174f8632e04660b372cf372c1956fe>
    <CessationDate xmlns="eebef177-55b5-4448-a5fb-28ea454417ee" xsi:nil="true"/>
    <NationalSecurity xmlns="eebef177-55b5-4448-a5fb-28ea454417ee">No</NationalSecurity>
    <OtherReference xmlns="eebef177-55b5-4448-a5fb-28ea454417ee">EAWML 409026</OtherReference>
    <EventLink xmlns="5ffd8e36-f429-4edc-ab50-c5be84842779" xsi:nil="true"/>
    <Customer_x002f_OperatorName xmlns="eebef177-55b5-4448-a5fb-28ea454417ee">NRS Woodcote Aggregates Limited</Customer_x002f_OperatorName>
    <m63bd5d2e6554c968a3f4ff9289590fe xmlns="dbe221e7-66db-4bdb-a92c-aa517c005f15">
      <Terms xmlns="http://schemas.microsoft.com/office/infopath/2007/PartnerControls"/>
    </m63bd5d2e6554c968a3f4ff9289590fe>
    <ncb1594ff73b435992550f571a78c184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EPR</TermName>
          <TermId xmlns="http://schemas.microsoft.com/office/infopath/2007/PartnerControls">0e5af97d-1a8c-4d8f-a20b-528a11cab1f6</TermId>
        </TermInfo>
      </Terms>
    </ncb1594ff73b435992550f571a78c184>
    <d22401b98bfe4ec6b8dacbec81c66a1e xmlns="dbe221e7-66db-4bdb-a92c-aa517c005f15">
      <Terms xmlns="http://schemas.microsoft.com/office/infopath/2007/PartnerControls"/>
    </d22401b98bfe4ec6b8dacbec81c66a1e>
    <DocumentDate xmlns="eebef177-55b5-4448-a5fb-28ea454417ee">2023-04-02T23:00:00+00:00</DocumentDate>
    <CurrentPermit xmlns="eebef177-55b5-4448-a5fb-28ea454417ee">N/A - Do not select for New Permits</CurrentPermit>
    <c52c737aaa794145b5e1ab0b33580095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Public Register</TermName>
          <TermId xmlns="http://schemas.microsoft.com/office/infopath/2007/PartnerControls">f1fcf6a6-5d97-4f1d-964e-a2f916eb1f18</TermId>
        </TermInfo>
      </Terms>
    </c52c737aaa794145b5e1ab0b33580095>
    <f91636ce86a943e5a85e589048b494b2 xmlns="dbe221e7-66db-4bdb-a92c-aa517c005f15">
      <Terms xmlns="http://schemas.microsoft.com/office/infopath/2007/PartnerControls"/>
    </f91636ce86a943e5a85e589048b494b2>
    <mb0b523b12654e57a98fd73f451222f6 xmlns="dbe221e7-66db-4bdb-a92c-aa517c005f15">
      <Terms xmlns="http://schemas.microsoft.com/office/infopath/2007/PartnerControls"/>
    </mb0b523b12654e57a98fd73f451222f6>
    <lcf76f155ced4ddcb4097134ff3c332f xmlns="9a785deb-a762-4798-bcdc-303564f53cb0">
      <Terms xmlns="http://schemas.microsoft.com/office/infopath/2007/PartnerControls"/>
    </lcf76f155ced4ddcb4097134ff3c332f>
    <d3564be703db47eda46ec138bc1ba091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Application ＆ Associated Docs</TermName>
          <TermId xmlns="http://schemas.microsoft.com/office/infopath/2007/PartnerControls">5eadfd3c-6deb-44e1-b7e1-16accd427bec</TermId>
        </TermInfo>
      </Terms>
    </d3564be703db47eda46ec138bc1ba091>
    <EPRNumber xmlns="eebef177-55b5-4448-a5fb-28ea454417ee">EPR/WP3929SF/A001</EPRNumber>
    <FacilityAddressPostcode xmlns="eebef177-55b5-4448-a5fb-28ea454417ee">TF11 8RS</FacilityAddressPostcode>
    <ed3cfd1978f244c4af5dc9d642a18018 xmlns="dbe221e7-66db-4bdb-a92c-aa517c005f15">
      <Terms xmlns="http://schemas.microsoft.com/office/infopath/2007/PartnerControls"/>
    </ed3cfd1978f244c4af5dc9d642a18018>
    <TaxCatchAll xmlns="662745e8-e224-48e8-a2e3-254862b8c2f5">
      <Value>41</Value>
      <Value>40</Value>
      <Value>11</Value>
      <Value>32</Value>
      <Value>14</Value>
    </TaxCatchAll>
    <ExternalAuthor xmlns="eebef177-55b5-4448-a5fb-28ea454417ee">NRS Woodcote Aggregates Limited</ExternalAuthor>
    <SiteName xmlns="eebef177-55b5-4448-a5fb-28ea454417ee">Woodcote Wood Quarry</SiteName>
    <p517ccc45a7e4674ae144f9410147bb3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Waste Operations</TermName>
          <TermId xmlns="http://schemas.microsoft.com/office/infopath/2007/PartnerControls">dc63c9b7-da6e-463c-b2cf-265b08d49156</TermId>
        </TermInfo>
      </Terms>
    </p517ccc45a7e4674ae144f9410147bb3>
    <FacilityAddress xmlns="eebef177-55b5-4448-a5fb-28ea454417ee">Woodcote Hill, Sheriffhales, Shifnal Shropshire, TF11 8RS</FacilityAddress>
    <la34db7254a948be973d9738b9f07ba7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Bespoke</TermName>
          <TermId xmlns="http://schemas.microsoft.com/office/infopath/2007/PartnerControls">743fbb82-64b4-442a-8bac-afa632175399</TermId>
        </TermInfo>
      </Terms>
    </la34db7254a948be973d9738b9f07ba7>
  </documentManagement>
</p:properties>
</file>

<file path=customXml/itemProps1.xml><?xml version="1.0" encoding="utf-8"?>
<ds:datastoreItem xmlns:ds="http://schemas.openxmlformats.org/officeDocument/2006/customXml" ds:itemID="{8AB48696-3B88-4D37-BFDD-3E7014E7E7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03E9896-4534-4860-85AF-7641A0DCAF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e221e7-66db-4bdb-a92c-aa517c005f15"/>
    <ds:schemaRef ds:uri="662745e8-e224-48e8-a2e3-254862b8c2f5"/>
    <ds:schemaRef ds:uri="eebef177-55b5-4448-a5fb-28ea454417ee"/>
    <ds:schemaRef ds:uri="5ffd8e36-f429-4edc-ab50-c5be84842779"/>
    <ds:schemaRef ds:uri="9a785deb-a762-4798-bcdc-303564f53c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856A78E-F0C5-4727-81E7-64F9D9B4F322}">
  <ds:schemaRefs>
    <ds:schemaRef ds:uri="http://schemas.microsoft.com/office/2006/metadata/properties"/>
    <ds:schemaRef ds:uri="http://schemas.microsoft.com/office/infopath/2007/PartnerControls"/>
    <ds:schemaRef ds:uri="eebef177-55b5-4448-a5fb-28ea454417ee"/>
    <ds:schemaRef ds:uri="dbe221e7-66db-4bdb-a92c-aa517c005f15"/>
    <ds:schemaRef ds:uri="5ffd8e36-f429-4edc-ab50-c5be84842779"/>
    <ds:schemaRef ds:uri="9a785deb-a762-4798-bcdc-303564f53cb0"/>
    <ds:schemaRef ds:uri="662745e8-e224-48e8-a2e3-254862b8c2f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</TotalTime>
  <Words>366</Words>
  <Application>Microsoft Office PowerPoint</Application>
  <PresentationFormat>A4 Paper (210x297 mm)</PresentationFormat>
  <Paragraphs>34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PowerPoint Presentation</vt:lpstr>
      <vt:lpstr>PowerPoint Presentation</vt:lpstr>
      <vt:lpstr> Why do we need a EMS?</vt:lpstr>
      <vt:lpstr>How does it impact on me?</vt:lpstr>
      <vt:lpstr>What do I need to know?</vt:lpstr>
      <vt:lpstr>Process Owners </vt:lpstr>
      <vt:lpstr>How can you help?</vt:lpstr>
      <vt:lpstr>ISO 14001:2015</vt:lpstr>
    </vt:vector>
  </TitlesOfParts>
  <Company>ISO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on</dc:creator>
  <cp:lastModifiedBy>Laura Hands</cp:lastModifiedBy>
  <cp:revision>70</cp:revision>
  <dcterms:created xsi:type="dcterms:W3CDTF">2003-05-14T10:44:21Z</dcterms:created>
  <dcterms:modified xsi:type="dcterms:W3CDTF">2024-08-29T08:24:08Z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0x0101000E9AD557692E154F9D2697C8C6432F760064CCF2290A9227498CBA22780DE46CFA</vt:lpwstr>
  </property>
  <property fmtid="{D5CDD505-2E9C-101B-9397-08002B2CF9AE}" pid="3" name="PermitDocumentType">
    <vt:lpwstr/>
  </property>
  <property fmtid="{D5CDD505-2E9C-101B-9397-08002B2CF9AE}" pid="4" name="MediaServiceImageTags">
    <vt:lpwstr/>
  </property>
  <property fmtid="{D5CDD505-2E9C-101B-9397-08002B2CF9AE}" pid="5" name="TypeofPermit">
    <vt:lpwstr>32;#Bespoke|743fbb82-64b4-442a-8bac-afa632175399</vt:lpwstr>
  </property>
  <property fmtid="{D5CDD505-2E9C-101B-9397-08002B2CF9AE}" pid="6" name="DisclosureStatus">
    <vt:lpwstr>41;#Public Register|f1fcf6a6-5d97-4f1d-964e-a2f916eb1f18</vt:lpwstr>
  </property>
  <property fmtid="{D5CDD505-2E9C-101B-9397-08002B2CF9AE}" pid="7" name="RegulatedActivitySub-Class">
    <vt:lpwstr/>
  </property>
  <property fmtid="{D5CDD505-2E9C-101B-9397-08002B2CF9AE}" pid="8" name="EventType1">
    <vt:lpwstr/>
  </property>
  <property fmtid="{D5CDD505-2E9C-101B-9397-08002B2CF9AE}" pid="9" name="ActivityGrouping">
    <vt:lpwstr>14;#Application ＆ Associated Docs|5eadfd3c-6deb-44e1-b7e1-16accd427bec</vt:lpwstr>
  </property>
  <property fmtid="{D5CDD505-2E9C-101B-9397-08002B2CF9AE}" pid="10" name="RegulatedActivityClass">
    <vt:lpwstr>40;#Waste Operations|dc63c9b7-da6e-463c-b2cf-265b08d49156</vt:lpwstr>
  </property>
  <property fmtid="{D5CDD505-2E9C-101B-9397-08002B2CF9AE}" pid="11" name="Catchment">
    <vt:lpwstr/>
  </property>
  <property fmtid="{D5CDD505-2E9C-101B-9397-08002B2CF9AE}" pid="12" name="MajorProjectID">
    <vt:lpwstr/>
  </property>
  <property fmtid="{D5CDD505-2E9C-101B-9397-08002B2CF9AE}" pid="13" name="StandardRulesID">
    <vt:lpwstr/>
  </property>
  <property fmtid="{D5CDD505-2E9C-101B-9397-08002B2CF9AE}" pid="14" name="CessationStatus">
    <vt:lpwstr/>
  </property>
  <property fmtid="{D5CDD505-2E9C-101B-9397-08002B2CF9AE}" pid="15" name="Regime">
    <vt:lpwstr>11;#EPR|0e5af97d-1a8c-4d8f-a20b-528a11cab1f6</vt:lpwstr>
  </property>
  <property fmtid="{D5CDD505-2E9C-101B-9397-08002B2CF9AE}" pid="16" name="SysUpdateNoER">
    <vt:lpwstr>No</vt:lpwstr>
  </property>
</Properties>
</file>