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61" r:id="rId6"/>
    <p:sldId id="264" r:id="rId7"/>
    <p:sldId id="265" r:id="rId8"/>
    <p:sldId id="266" r:id="rId9"/>
    <p:sldId id="267" r:id="rId10"/>
    <p:sldId id="268" r:id="rId11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2" indent="0" algn="ctr">
              <a:buNone/>
              <a:defRPr sz="1499"/>
            </a:lvl2pPr>
            <a:lvl3pPr marL="685743" indent="0" algn="ctr">
              <a:buNone/>
              <a:defRPr sz="1351"/>
            </a:lvl3pPr>
            <a:lvl4pPr marL="1028614" indent="0" algn="ctr">
              <a:buNone/>
              <a:defRPr sz="1200"/>
            </a:lvl4pPr>
            <a:lvl5pPr marL="1371485" indent="0" algn="ctr">
              <a:buNone/>
              <a:defRPr sz="1200"/>
            </a:lvl5pPr>
            <a:lvl6pPr marL="1714357" indent="0" algn="ctr">
              <a:buNone/>
              <a:defRPr sz="1200"/>
            </a:lvl6pPr>
            <a:lvl7pPr marL="2057227" indent="0" algn="ctr">
              <a:buNone/>
              <a:defRPr sz="1200"/>
            </a:lvl7pPr>
            <a:lvl8pPr marL="2400099" indent="0" algn="ctr">
              <a:buNone/>
              <a:defRPr sz="1200"/>
            </a:lvl8pPr>
            <a:lvl9pPr marL="274297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F834-31A7-4D61-8A16-CD24C322C01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B996-1D10-4AD5-82C5-F24D95DE6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9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F834-31A7-4D61-8A16-CD24C322C01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B996-1D10-4AD5-82C5-F24D95DE6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08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F834-31A7-4D61-8A16-CD24C322C01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B996-1D10-4AD5-82C5-F24D95DE6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91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F834-31A7-4D61-8A16-CD24C322C01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B996-1D10-4AD5-82C5-F24D95DE6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74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5"/>
            <a:ext cx="5915025" cy="4120620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29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72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4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F834-31A7-4D61-8A16-CD24C322C01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B996-1D10-4AD5-82C5-F24D95DE6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955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F834-31A7-4D61-8A16-CD24C322C01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B996-1D10-4AD5-82C5-F24D95DE6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38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527406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2" indent="0">
              <a:buNone/>
              <a:defRPr sz="1499" b="1"/>
            </a:lvl2pPr>
            <a:lvl3pPr marL="685743" indent="0">
              <a:buNone/>
              <a:defRPr sz="1351" b="1"/>
            </a:lvl3pPr>
            <a:lvl4pPr marL="1028614" indent="0">
              <a:buNone/>
              <a:defRPr sz="1200" b="1"/>
            </a:lvl4pPr>
            <a:lvl5pPr marL="1371485" indent="0">
              <a:buNone/>
              <a:defRPr sz="1200" b="1"/>
            </a:lvl5pPr>
            <a:lvl6pPr marL="1714357" indent="0">
              <a:buNone/>
              <a:defRPr sz="1200" b="1"/>
            </a:lvl6pPr>
            <a:lvl7pPr marL="2057227" indent="0">
              <a:buNone/>
              <a:defRPr sz="1200" b="1"/>
            </a:lvl7pPr>
            <a:lvl8pPr marL="2400099" indent="0">
              <a:buNone/>
              <a:defRPr sz="1200" b="1"/>
            </a:lvl8pPr>
            <a:lvl9pPr marL="274297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2" indent="0">
              <a:buNone/>
              <a:defRPr sz="1499" b="1"/>
            </a:lvl2pPr>
            <a:lvl3pPr marL="685743" indent="0">
              <a:buNone/>
              <a:defRPr sz="1351" b="1"/>
            </a:lvl3pPr>
            <a:lvl4pPr marL="1028614" indent="0">
              <a:buNone/>
              <a:defRPr sz="1200" b="1"/>
            </a:lvl4pPr>
            <a:lvl5pPr marL="1371485" indent="0">
              <a:buNone/>
              <a:defRPr sz="1200" b="1"/>
            </a:lvl5pPr>
            <a:lvl6pPr marL="1714357" indent="0">
              <a:buNone/>
              <a:defRPr sz="1200" b="1"/>
            </a:lvl6pPr>
            <a:lvl7pPr marL="2057227" indent="0">
              <a:buNone/>
              <a:defRPr sz="1200" b="1"/>
            </a:lvl7pPr>
            <a:lvl8pPr marL="2400099" indent="0">
              <a:buNone/>
              <a:defRPr sz="1200" b="1"/>
            </a:lvl8pPr>
            <a:lvl9pPr marL="274297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F834-31A7-4D61-8A16-CD24C322C01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B996-1D10-4AD5-82C5-F24D95DE6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69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F834-31A7-4D61-8A16-CD24C322C01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B996-1D10-4AD5-82C5-F24D95DE6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41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F834-31A7-4D61-8A16-CD24C322C01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B996-1D10-4AD5-82C5-F24D95DE6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415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426285"/>
            <a:ext cx="3471863" cy="7039681"/>
          </a:xfrm>
        </p:spPr>
        <p:txBody>
          <a:bodyPr/>
          <a:lstStyle>
            <a:lvl1pPr>
              <a:defRPr sz="2401"/>
            </a:lvl1pPr>
            <a:lvl2pPr>
              <a:defRPr sz="2100"/>
            </a:lvl2pPr>
            <a:lvl3pPr>
              <a:defRPr sz="1800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72" indent="0">
              <a:buNone/>
              <a:defRPr sz="1050"/>
            </a:lvl2pPr>
            <a:lvl3pPr marL="685743" indent="0">
              <a:buNone/>
              <a:defRPr sz="900"/>
            </a:lvl3pPr>
            <a:lvl4pPr marL="1028614" indent="0">
              <a:buNone/>
              <a:defRPr sz="750"/>
            </a:lvl4pPr>
            <a:lvl5pPr marL="1371485" indent="0">
              <a:buNone/>
              <a:defRPr sz="750"/>
            </a:lvl5pPr>
            <a:lvl6pPr marL="1714357" indent="0">
              <a:buNone/>
              <a:defRPr sz="750"/>
            </a:lvl6pPr>
            <a:lvl7pPr marL="2057227" indent="0">
              <a:buNone/>
              <a:defRPr sz="750"/>
            </a:lvl7pPr>
            <a:lvl8pPr marL="2400099" indent="0">
              <a:buNone/>
              <a:defRPr sz="750"/>
            </a:lvl8pPr>
            <a:lvl9pPr marL="274297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F834-31A7-4D61-8A16-CD24C322C01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B996-1D10-4AD5-82C5-F24D95DE6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37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426285"/>
            <a:ext cx="3471863" cy="7039681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872" indent="0">
              <a:buNone/>
              <a:defRPr sz="2100"/>
            </a:lvl2pPr>
            <a:lvl3pPr marL="685743" indent="0">
              <a:buNone/>
              <a:defRPr sz="1800"/>
            </a:lvl3pPr>
            <a:lvl4pPr marL="1028614" indent="0">
              <a:buNone/>
              <a:defRPr sz="1499"/>
            </a:lvl4pPr>
            <a:lvl5pPr marL="1371485" indent="0">
              <a:buNone/>
              <a:defRPr sz="1499"/>
            </a:lvl5pPr>
            <a:lvl6pPr marL="1714357" indent="0">
              <a:buNone/>
              <a:defRPr sz="1499"/>
            </a:lvl6pPr>
            <a:lvl7pPr marL="2057227" indent="0">
              <a:buNone/>
              <a:defRPr sz="1499"/>
            </a:lvl7pPr>
            <a:lvl8pPr marL="2400099" indent="0">
              <a:buNone/>
              <a:defRPr sz="1499"/>
            </a:lvl8pPr>
            <a:lvl9pPr marL="2742970" indent="0">
              <a:buNone/>
              <a:defRPr sz="14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72" indent="0">
              <a:buNone/>
              <a:defRPr sz="1050"/>
            </a:lvl2pPr>
            <a:lvl3pPr marL="685743" indent="0">
              <a:buNone/>
              <a:defRPr sz="900"/>
            </a:lvl3pPr>
            <a:lvl4pPr marL="1028614" indent="0">
              <a:buNone/>
              <a:defRPr sz="750"/>
            </a:lvl4pPr>
            <a:lvl5pPr marL="1371485" indent="0">
              <a:buNone/>
              <a:defRPr sz="750"/>
            </a:lvl5pPr>
            <a:lvl6pPr marL="1714357" indent="0">
              <a:buNone/>
              <a:defRPr sz="750"/>
            </a:lvl6pPr>
            <a:lvl7pPr marL="2057227" indent="0">
              <a:buNone/>
              <a:defRPr sz="750"/>
            </a:lvl7pPr>
            <a:lvl8pPr marL="2400099" indent="0">
              <a:buNone/>
              <a:defRPr sz="750"/>
            </a:lvl8pPr>
            <a:lvl9pPr marL="274297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F834-31A7-4D61-8A16-CD24C322C01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0B996-1D10-4AD5-82C5-F24D95DE6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38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5F834-31A7-4D61-8A16-CD24C322C017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9181399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9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0B996-1D10-4AD5-82C5-F24D95DE60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74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6" indent="-171436" algn="l" defTabSz="68574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6" indent="-171436" algn="l" defTabSz="68574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78" indent="-171436" algn="l" defTabSz="68574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049" indent="-171436" algn="l" defTabSz="68574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21" indent="-171436" algn="l" defTabSz="68574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791" indent="-171436" algn="l" defTabSz="68574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663" indent="-171436" algn="l" defTabSz="68574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535" indent="-171436" algn="l" defTabSz="68574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406" indent="-171436" algn="l" defTabSz="68574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2" algn="l" defTabSz="68574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43" algn="l" defTabSz="68574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14" algn="l" defTabSz="68574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85" algn="l" defTabSz="68574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57" algn="l" defTabSz="68574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27" algn="l" defTabSz="68574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099" algn="l" defTabSz="68574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970" algn="l" defTabSz="68574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310980-FDDE-066D-6413-970698D24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34" y="173207"/>
            <a:ext cx="6353583" cy="6705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592" y="152400"/>
            <a:ext cx="6579394" cy="9500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/>
          </a:p>
        </p:txBody>
      </p:sp>
      <p:grpSp>
        <p:nvGrpSpPr>
          <p:cNvPr id="14" name="Group 13"/>
          <p:cNvGrpSpPr/>
          <p:nvPr/>
        </p:nvGrpSpPr>
        <p:grpSpPr>
          <a:xfrm>
            <a:off x="5300662" y="8346592"/>
            <a:ext cx="1407319" cy="1305824"/>
            <a:chOff x="5300661" y="8346593"/>
            <a:chExt cx="1407320" cy="1305823"/>
          </a:xfrm>
        </p:grpSpPr>
        <p:sp>
          <p:nvSpPr>
            <p:cNvPr id="8" name="Rectangle 7"/>
            <p:cNvSpPr/>
            <p:nvPr/>
          </p:nvSpPr>
          <p:spPr>
            <a:xfrm>
              <a:off x="5300662" y="8781867"/>
              <a:ext cx="1407319" cy="21557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13" dirty="0">
                  <a:solidFill>
                    <a:schemeClr val="tx1"/>
                  </a:solidFill>
                </a:rPr>
                <a:t>Figure 1 Site Location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00662" y="9432799"/>
              <a:ext cx="1407319" cy="21961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EPR/BB3507XB/V002 </a:t>
              </a:r>
              <a:endParaRPr lang="en-GB" sz="802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00661" y="8346593"/>
              <a:ext cx="1407319" cy="43518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13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427" y="8380491"/>
              <a:ext cx="1001786" cy="391071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5300662" y="8997611"/>
              <a:ext cx="1407319" cy="43518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300662" y="9092687"/>
            <a:ext cx="14073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MLB Autospares Ltd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6F62B32-49E8-47FE-9EBC-98E2AF8F3A35}"/>
              </a:ext>
            </a:extLst>
          </p:cNvPr>
          <p:cNvSpPr txBox="1"/>
          <p:nvPr/>
        </p:nvSpPr>
        <p:spPr>
          <a:xfrm>
            <a:off x="5146924" y="6847133"/>
            <a:ext cx="14879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Source:GS-32I-USE-C26-CVE</a:t>
            </a:r>
            <a:endParaRPr lang="en-GB" sz="900" dirty="0"/>
          </a:p>
        </p:txBody>
      </p:sp>
      <p:pic>
        <p:nvPicPr>
          <p:cNvPr id="13" name="Picture 12" descr="A map of a city&#10;&#10;AI-generated content may be incorrect.">
            <a:extLst>
              <a:ext uri="{FF2B5EF4-FFF2-40B4-BE49-F238E27FC236}">
                <a16:creationId xmlns:a16="http://schemas.microsoft.com/office/drawing/2014/main" id="{7C65B94F-E092-9AC9-A359-7F4BB96C6D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4" y="7077965"/>
            <a:ext cx="3516866" cy="2444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48F77EF-44CE-C3F8-A3FB-2EFD7E8617F3}"/>
              </a:ext>
            </a:extLst>
          </p:cNvPr>
          <p:cNvSpPr/>
          <p:nvPr/>
        </p:nvSpPr>
        <p:spPr>
          <a:xfrm>
            <a:off x="1782667" y="8213190"/>
            <a:ext cx="180000" cy="18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45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CCEE7-1D55-7F57-8D81-42A925B1B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34267C-5EED-030C-DF00-9F2E29482310}"/>
              </a:ext>
            </a:extLst>
          </p:cNvPr>
          <p:cNvSpPr/>
          <p:nvPr/>
        </p:nvSpPr>
        <p:spPr>
          <a:xfrm>
            <a:off x="128592" y="152400"/>
            <a:ext cx="6579394" cy="9500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6ACCD56-1B4F-E36D-A7FB-53233C05F678}"/>
              </a:ext>
            </a:extLst>
          </p:cNvPr>
          <p:cNvGrpSpPr/>
          <p:nvPr/>
        </p:nvGrpSpPr>
        <p:grpSpPr>
          <a:xfrm>
            <a:off x="5300662" y="8346592"/>
            <a:ext cx="1407319" cy="1305824"/>
            <a:chOff x="5300661" y="8346593"/>
            <a:chExt cx="1407320" cy="130582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D1AAEC-923B-55A0-A1DA-518F4E37B653}"/>
                </a:ext>
              </a:extLst>
            </p:cNvPr>
            <p:cNvSpPr/>
            <p:nvPr/>
          </p:nvSpPr>
          <p:spPr>
            <a:xfrm>
              <a:off x="5300662" y="8781867"/>
              <a:ext cx="1407319" cy="21557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13" dirty="0">
                  <a:solidFill>
                    <a:schemeClr val="tx1"/>
                  </a:solidFill>
                </a:rPr>
                <a:t>Figure 1 Site Layout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47B4E98-6624-4203-AB99-302ABE3B94A3}"/>
                </a:ext>
              </a:extLst>
            </p:cNvPr>
            <p:cNvSpPr/>
            <p:nvPr/>
          </p:nvSpPr>
          <p:spPr>
            <a:xfrm>
              <a:off x="5300662" y="9432799"/>
              <a:ext cx="1407319" cy="21961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EPR/BB3507XB/V002 </a:t>
              </a:r>
              <a:endParaRPr lang="en-GB" sz="802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9A1FF8E-26EF-9128-737C-886C8F79C1DD}"/>
                </a:ext>
              </a:extLst>
            </p:cNvPr>
            <p:cNvSpPr/>
            <p:nvPr/>
          </p:nvSpPr>
          <p:spPr>
            <a:xfrm>
              <a:off x="5300661" y="8346593"/>
              <a:ext cx="1407319" cy="43518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13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B6FDE2A-8364-AA51-0767-150BAE13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427" y="8380491"/>
              <a:ext cx="1001786" cy="391071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F398349-862E-ACB2-1705-93E1CDE53A30}"/>
                </a:ext>
              </a:extLst>
            </p:cNvPr>
            <p:cNvSpPr/>
            <p:nvPr/>
          </p:nvSpPr>
          <p:spPr>
            <a:xfrm>
              <a:off x="5300662" y="8997611"/>
              <a:ext cx="1407319" cy="43518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0B36335-6D25-5603-A2F7-DFE421CB706E}"/>
              </a:ext>
            </a:extLst>
          </p:cNvPr>
          <p:cNvSpPr txBox="1"/>
          <p:nvPr/>
        </p:nvSpPr>
        <p:spPr>
          <a:xfrm>
            <a:off x="5300662" y="9092687"/>
            <a:ext cx="14073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MLB Autospares Ltd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818966D-F4C9-0C7D-7436-3BC1F343F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74" y="291684"/>
            <a:ext cx="6248739" cy="6932596"/>
          </a:xfrm>
          <a:prstGeom prst="rect">
            <a:avLst/>
          </a:prstGeom>
        </p:spPr>
      </p:pic>
      <p:sp>
        <p:nvSpPr>
          <p:cNvPr id="27" name="Arrow: Down 26">
            <a:extLst>
              <a:ext uri="{FF2B5EF4-FFF2-40B4-BE49-F238E27FC236}">
                <a16:creationId xmlns:a16="http://schemas.microsoft.com/office/drawing/2014/main" id="{C70E6F0A-442C-E562-7FB3-001A7FB9CE56}"/>
              </a:ext>
            </a:extLst>
          </p:cNvPr>
          <p:cNvSpPr/>
          <p:nvPr/>
        </p:nvSpPr>
        <p:spPr>
          <a:xfrm>
            <a:off x="596900" y="4953000"/>
            <a:ext cx="381000" cy="520700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65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29DF3-3B4B-A249-0E82-56B812E4C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D83FE28-63FB-BB27-1652-EDB2E27A18DE}"/>
              </a:ext>
            </a:extLst>
          </p:cNvPr>
          <p:cNvSpPr/>
          <p:nvPr/>
        </p:nvSpPr>
        <p:spPr>
          <a:xfrm>
            <a:off x="128592" y="152400"/>
            <a:ext cx="6579394" cy="9500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16E8CC7-AE7B-E0F1-3077-5184CE55C68E}"/>
              </a:ext>
            </a:extLst>
          </p:cNvPr>
          <p:cNvGrpSpPr/>
          <p:nvPr/>
        </p:nvGrpSpPr>
        <p:grpSpPr>
          <a:xfrm>
            <a:off x="5300662" y="8346592"/>
            <a:ext cx="1407319" cy="1305824"/>
            <a:chOff x="5300661" y="8346593"/>
            <a:chExt cx="1407320" cy="130582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9CE70C8-4128-FA0C-5F46-59BE19B85886}"/>
                </a:ext>
              </a:extLst>
            </p:cNvPr>
            <p:cNvSpPr/>
            <p:nvPr/>
          </p:nvSpPr>
          <p:spPr>
            <a:xfrm>
              <a:off x="5300662" y="8781867"/>
              <a:ext cx="1407319" cy="21557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13" dirty="0">
                  <a:solidFill>
                    <a:schemeClr val="tx1"/>
                  </a:solidFill>
                </a:rPr>
                <a:t>Figure 3 Topography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2C1147B-5CFF-B427-306B-97ADFF641038}"/>
                </a:ext>
              </a:extLst>
            </p:cNvPr>
            <p:cNvSpPr/>
            <p:nvPr/>
          </p:nvSpPr>
          <p:spPr>
            <a:xfrm>
              <a:off x="5300662" y="9432799"/>
              <a:ext cx="1407319" cy="21961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EPR/BB3507XB/V002 </a:t>
              </a:r>
              <a:endParaRPr lang="en-GB" sz="802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75A78F0-6F0D-CBD1-097F-828E489E6FAD}"/>
                </a:ext>
              </a:extLst>
            </p:cNvPr>
            <p:cNvSpPr/>
            <p:nvPr/>
          </p:nvSpPr>
          <p:spPr>
            <a:xfrm>
              <a:off x="5300661" y="8346593"/>
              <a:ext cx="1407319" cy="43518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13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D798E02-C57F-756E-A542-969C2D687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427" y="8380491"/>
              <a:ext cx="1001786" cy="391071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FF770AD-3245-540D-5951-814A5B9DFFE5}"/>
                </a:ext>
              </a:extLst>
            </p:cNvPr>
            <p:cNvSpPr/>
            <p:nvPr/>
          </p:nvSpPr>
          <p:spPr>
            <a:xfrm>
              <a:off x="5300662" y="8997611"/>
              <a:ext cx="1407319" cy="43518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427F08C-242A-1B9D-785A-5169CD7E3831}"/>
              </a:ext>
            </a:extLst>
          </p:cNvPr>
          <p:cNvSpPr txBox="1"/>
          <p:nvPr/>
        </p:nvSpPr>
        <p:spPr>
          <a:xfrm>
            <a:off x="5300662" y="9092687"/>
            <a:ext cx="14073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MLB Autospares Ltd</a:t>
            </a:r>
          </a:p>
        </p:txBody>
      </p:sp>
      <p:pic>
        <p:nvPicPr>
          <p:cNvPr id="3" name="Picture 2" descr="A map of a city&#10;&#10;AI-generated content may be incorrect.">
            <a:extLst>
              <a:ext uri="{FF2B5EF4-FFF2-40B4-BE49-F238E27FC236}">
                <a16:creationId xmlns:a16="http://schemas.microsoft.com/office/drawing/2014/main" id="{05BFF07E-066A-2D6D-ED45-82A6769F5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8" y="243806"/>
            <a:ext cx="6393163" cy="44170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062596-B6EB-AFE0-0BD0-9D3C9643C414}"/>
              </a:ext>
            </a:extLst>
          </p:cNvPr>
          <p:cNvSpPr txBox="1"/>
          <p:nvPr/>
        </p:nvSpPr>
        <p:spPr>
          <a:xfrm>
            <a:off x="265800" y="175558"/>
            <a:ext cx="2943192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-GB" sz="800" b="1" i="1" dirty="0"/>
              <a:t>Contains OS Data Crown © Copyright &amp; Database Right 2025</a:t>
            </a:r>
          </a:p>
          <a:p>
            <a:r>
              <a:rPr lang="en-GB" sz="800" b="1" i="1" dirty="0"/>
              <a:t>Produced using http://www.qgis.org</a:t>
            </a:r>
          </a:p>
        </p:txBody>
      </p:sp>
    </p:spTree>
    <p:extLst>
      <p:ext uri="{BB962C8B-B14F-4D97-AF65-F5344CB8AC3E}">
        <p14:creationId xmlns:p14="http://schemas.microsoft.com/office/powerpoint/2010/main" val="972465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45283-6265-BDFE-A445-924CF516D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216BF3-AD8A-260A-0239-CBC525C6984C}"/>
              </a:ext>
            </a:extLst>
          </p:cNvPr>
          <p:cNvSpPr/>
          <p:nvPr/>
        </p:nvSpPr>
        <p:spPr>
          <a:xfrm>
            <a:off x="128592" y="152400"/>
            <a:ext cx="6579394" cy="9500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DA93A0-12DF-0314-B29B-ECBE17F9FDA6}"/>
              </a:ext>
            </a:extLst>
          </p:cNvPr>
          <p:cNvGrpSpPr/>
          <p:nvPr/>
        </p:nvGrpSpPr>
        <p:grpSpPr>
          <a:xfrm>
            <a:off x="5300662" y="8346592"/>
            <a:ext cx="1407319" cy="1305824"/>
            <a:chOff x="5300661" y="8346593"/>
            <a:chExt cx="1407320" cy="130582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1080AC-007B-A06F-CBF3-F4038C9540E9}"/>
                </a:ext>
              </a:extLst>
            </p:cNvPr>
            <p:cNvSpPr/>
            <p:nvPr/>
          </p:nvSpPr>
          <p:spPr>
            <a:xfrm>
              <a:off x="5300662" y="8781867"/>
              <a:ext cx="1407319" cy="21557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13" dirty="0">
                  <a:solidFill>
                    <a:schemeClr val="tx1"/>
                  </a:solidFill>
                </a:rPr>
                <a:t>Figure 4 Drainage Layout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32F642-6DBC-52C6-3DDE-A33EA7A26AA0}"/>
                </a:ext>
              </a:extLst>
            </p:cNvPr>
            <p:cNvSpPr/>
            <p:nvPr/>
          </p:nvSpPr>
          <p:spPr>
            <a:xfrm>
              <a:off x="5300662" y="9432799"/>
              <a:ext cx="1407319" cy="21961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EPR/BB3507XB/V002 </a:t>
              </a:r>
              <a:endParaRPr lang="en-GB" sz="802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8858C86-45B0-512E-82DA-6620BF21C541}"/>
                </a:ext>
              </a:extLst>
            </p:cNvPr>
            <p:cNvSpPr/>
            <p:nvPr/>
          </p:nvSpPr>
          <p:spPr>
            <a:xfrm>
              <a:off x="5300661" y="8346593"/>
              <a:ext cx="1407319" cy="43518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13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FC5CBA5-6BF7-1063-E477-66D44DB81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427" y="8380491"/>
              <a:ext cx="1001786" cy="391071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0D9E984-BA70-B951-6911-FC7640A24214}"/>
                </a:ext>
              </a:extLst>
            </p:cNvPr>
            <p:cNvSpPr/>
            <p:nvPr/>
          </p:nvSpPr>
          <p:spPr>
            <a:xfrm>
              <a:off x="5300662" y="8997611"/>
              <a:ext cx="1407319" cy="43518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8090CD0-E601-1785-8855-FE5EF4F3A639}"/>
              </a:ext>
            </a:extLst>
          </p:cNvPr>
          <p:cNvSpPr txBox="1"/>
          <p:nvPr/>
        </p:nvSpPr>
        <p:spPr>
          <a:xfrm>
            <a:off x="5300662" y="9092687"/>
            <a:ext cx="14073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MLB Autospares Ltd</a:t>
            </a:r>
          </a:p>
        </p:txBody>
      </p:sp>
      <p:pic>
        <p:nvPicPr>
          <p:cNvPr id="7" name="Picture 6" descr="A map of a town&#10;&#10;AI-generated content may be incorrect.">
            <a:extLst>
              <a:ext uri="{FF2B5EF4-FFF2-40B4-BE49-F238E27FC236}">
                <a16:creationId xmlns:a16="http://schemas.microsoft.com/office/drawing/2014/main" id="{3D70A1DA-0AEF-5985-B8FF-9D585440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8" y="253584"/>
            <a:ext cx="6312382" cy="683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3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DB47B-88D1-2D6C-A400-2693ECB31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23E68E-1540-29FD-3719-1C52AB02005F}"/>
              </a:ext>
            </a:extLst>
          </p:cNvPr>
          <p:cNvSpPr/>
          <p:nvPr/>
        </p:nvSpPr>
        <p:spPr>
          <a:xfrm>
            <a:off x="128592" y="152400"/>
            <a:ext cx="6579394" cy="9500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0EC81B-0DE5-C8B1-2830-F266CD74DC7A}"/>
              </a:ext>
            </a:extLst>
          </p:cNvPr>
          <p:cNvGrpSpPr/>
          <p:nvPr/>
        </p:nvGrpSpPr>
        <p:grpSpPr>
          <a:xfrm>
            <a:off x="5300662" y="8346592"/>
            <a:ext cx="1407319" cy="1305824"/>
            <a:chOff x="5300661" y="8346593"/>
            <a:chExt cx="1407320" cy="130582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999C8D6-BD15-9B45-A157-FCF68BC21E7B}"/>
                </a:ext>
              </a:extLst>
            </p:cNvPr>
            <p:cNvSpPr/>
            <p:nvPr/>
          </p:nvSpPr>
          <p:spPr>
            <a:xfrm>
              <a:off x="5300662" y="8781867"/>
              <a:ext cx="1407319" cy="21557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13" dirty="0">
                  <a:solidFill>
                    <a:schemeClr val="tx1"/>
                  </a:solidFill>
                </a:rPr>
                <a:t>Figure 5 Surface Area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B9BDC7-C6D8-9FC1-E466-18E807515154}"/>
                </a:ext>
              </a:extLst>
            </p:cNvPr>
            <p:cNvSpPr/>
            <p:nvPr/>
          </p:nvSpPr>
          <p:spPr>
            <a:xfrm>
              <a:off x="5300662" y="9432799"/>
              <a:ext cx="1407319" cy="21961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EPR/BB3507XB/V002 </a:t>
              </a:r>
              <a:endParaRPr lang="en-GB" sz="802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598217C-6FBF-2043-7EC5-B3BA203DF7B6}"/>
                </a:ext>
              </a:extLst>
            </p:cNvPr>
            <p:cNvSpPr/>
            <p:nvPr/>
          </p:nvSpPr>
          <p:spPr>
            <a:xfrm>
              <a:off x="5300661" y="8346593"/>
              <a:ext cx="1407319" cy="43518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13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97ED62B-E968-B152-E9E5-D8E0D3E1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427" y="8380491"/>
              <a:ext cx="1001786" cy="391071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7F5C0D7-3B51-E836-8785-27033A73FCB1}"/>
                </a:ext>
              </a:extLst>
            </p:cNvPr>
            <p:cNvSpPr/>
            <p:nvPr/>
          </p:nvSpPr>
          <p:spPr>
            <a:xfrm>
              <a:off x="5300662" y="8997611"/>
              <a:ext cx="1407319" cy="43518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8C0C470-45FC-306E-0077-41186DB6C4C2}"/>
              </a:ext>
            </a:extLst>
          </p:cNvPr>
          <p:cNvSpPr txBox="1"/>
          <p:nvPr/>
        </p:nvSpPr>
        <p:spPr>
          <a:xfrm>
            <a:off x="5300662" y="9092687"/>
            <a:ext cx="14073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MLB Autospares Ltd</a:t>
            </a:r>
          </a:p>
        </p:txBody>
      </p:sp>
      <p:pic>
        <p:nvPicPr>
          <p:cNvPr id="7" name="Picture 6" descr="A map of a town&#10;&#10;AI-generated content may be incorrect.">
            <a:extLst>
              <a:ext uri="{FF2B5EF4-FFF2-40B4-BE49-F238E27FC236}">
                <a16:creationId xmlns:a16="http://schemas.microsoft.com/office/drawing/2014/main" id="{034942E8-EC86-625D-C644-5CBCD2C2E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8" y="253584"/>
            <a:ext cx="6312382" cy="6839586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CEC6B1D-DC45-2A3B-03BA-94E40C927512}"/>
              </a:ext>
            </a:extLst>
          </p:cNvPr>
          <p:cNvSpPr/>
          <p:nvPr/>
        </p:nvSpPr>
        <p:spPr>
          <a:xfrm>
            <a:off x="3162300" y="3365500"/>
            <a:ext cx="1587500" cy="1866900"/>
          </a:xfrm>
          <a:custGeom>
            <a:avLst/>
            <a:gdLst>
              <a:gd name="connsiteX0" fmla="*/ 177800 w 1587500"/>
              <a:gd name="connsiteY0" fmla="*/ 0 h 1866900"/>
              <a:gd name="connsiteX1" fmla="*/ 381000 w 1587500"/>
              <a:gd name="connsiteY1" fmla="*/ 635000 h 1866900"/>
              <a:gd name="connsiteX2" fmla="*/ 101600 w 1587500"/>
              <a:gd name="connsiteY2" fmla="*/ 673100 h 1866900"/>
              <a:gd name="connsiteX3" fmla="*/ 88900 w 1587500"/>
              <a:gd name="connsiteY3" fmla="*/ 723900 h 1866900"/>
              <a:gd name="connsiteX4" fmla="*/ 0 w 1587500"/>
              <a:gd name="connsiteY4" fmla="*/ 1485900 h 1866900"/>
              <a:gd name="connsiteX5" fmla="*/ 723900 w 1587500"/>
              <a:gd name="connsiteY5" fmla="*/ 1866900 h 1866900"/>
              <a:gd name="connsiteX6" fmla="*/ 1587500 w 1587500"/>
              <a:gd name="connsiteY6" fmla="*/ 368300 h 1866900"/>
              <a:gd name="connsiteX7" fmla="*/ 939800 w 1587500"/>
              <a:gd name="connsiteY7" fmla="*/ 215900 h 1866900"/>
              <a:gd name="connsiteX8" fmla="*/ 177800 w 1587500"/>
              <a:gd name="connsiteY8" fmla="*/ 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7500" h="1866900">
                <a:moveTo>
                  <a:pt x="177800" y="0"/>
                </a:moveTo>
                <a:lnTo>
                  <a:pt x="381000" y="635000"/>
                </a:lnTo>
                <a:lnTo>
                  <a:pt x="101600" y="673100"/>
                </a:lnTo>
                <a:lnTo>
                  <a:pt x="88900" y="723900"/>
                </a:lnTo>
                <a:lnTo>
                  <a:pt x="0" y="1485900"/>
                </a:lnTo>
                <a:lnTo>
                  <a:pt x="723900" y="1866900"/>
                </a:lnTo>
                <a:lnTo>
                  <a:pt x="1587500" y="368300"/>
                </a:lnTo>
                <a:lnTo>
                  <a:pt x="939800" y="215900"/>
                </a:lnTo>
                <a:lnTo>
                  <a:pt x="177800" y="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08154D8-9947-784E-CB77-855F51FD6F89}"/>
              </a:ext>
            </a:extLst>
          </p:cNvPr>
          <p:cNvSpPr/>
          <p:nvPr/>
        </p:nvSpPr>
        <p:spPr>
          <a:xfrm>
            <a:off x="1422400" y="2209800"/>
            <a:ext cx="1968500" cy="2476500"/>
          </a:xfrm>
          <a:custGeom>
            <a:avLst/>
            <a:gdLst>
              <a:gd name="connsiteX0" fmla="*/ 1968500 w 1968500"/>
              <a:gd name="connsiteY0" fmla="*/ 1079500 h 2476500"/>
              <a:gd name="connsiteX1" fmla="*/ 1663700 w 1968500"/>
              <a:gd name="connsiteY1" fmla="*/ 0 h 2476500"/>
              <a:gd name="connsiteX2" fmla="*/ 1435100 w 1968500"/>
              <a:gd name="connsiteY2" fmla="*/ 292100 h 2476500"/>
              <a:gd name="connsiteX3" fmla="*/ 1231900 w 1968500"/>
              <a:gd name="connsiteY3" fmla="*/ 381000 h 2476500"/>
              <a:gd name="connsiteX4" fmla="*/ 1295400 w 1968500"/>
              <a:gd name="connsiteY4" fmla="*/ 584200 h 2476500"/>
              <a:gd name="connsiteX5" fmla="*/ 1397000 w 1968500"/>
              <a:gd name="connsiteY5" fmla="*/ 609600 h 2476500"/>
              <a:gd name="connsiteX6" fmla="*/ 1549400 w 1968500"/>
              <a:gd name="connsiteY6" fmla="*/ 1104900 h 2476500"/>
              <a:gd name="connsiteX7" fmla="*/ 609600 w 1968500"/>
              <a:gd name="connsiteY7" fmla="*/ 1333500 h 2476500"/>
              <a:gd name="connsiteX8" fmla="*/ 406400 w 1968500"/>
              <a:gd name="connsiteY8" fmla="*/ 1308100 h 2476500"/>
              <a:gd name="connsiteX9" fmla="*/ 0 w 1968500"/>
              <a:gd name="connsiteY9" fmla="*/ 2209800 h 2476500"/>
              <a:gd name="connsiteX10" fmla="*/ 76200 w 1968500"/>
              <a:gd name="connsiteY10" fmla="*/ 2374900 h 2476500"/>
              <a:gd name="connsiteX11" fmla="*/ 1752600 w 1968500"/>
              <a:gd name="connsiteY11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68500" h="2476500">
                <a:moveTo>
                  <a:pt x="1968500" y="1079500"/>
                </a:moveTo>
                <a:lnTo>
                  <a:pt x="1663700" y="0"/>
                </a:lnTo>
                <a:lnTo>
                  <a:pt x="1435100" y="292100"/>
                </a:lnTo>
                <a:lnTo>
                  <a:pt x="1231900" y="381000"/>
                </a:lnTo>
                <a:lnTo>
                  <a:pt x="1295400" y="584200"/>
                </a:lnTo>
                <a:lnTo>
                  <a:pt x="1397000" y="609600"/>
                </a:lnTo>
                <a:lnTo>
                  <a:pt x="1549400" y="1104900"/>
                </a:lnTo>
                <a:lnTo>
                  <a:pt x="609600" y="1333500"/>
                </a:lnTo>
                <a:lnTo>
                  <a:pt x="406400" y="1308100"/>
                </a:lnTo>
                <a:lnTo>
                  <a:pt x="0" y="2209800"/>
                </a:lnTo>
                <a:lnTo>
                  <a:pt x="76200" y="2374900"/>
                </a:lnTo>
                <a:lnTo>
                  <a:pt x="1752600" y="2476500"/>
                </a:lnTo>
              </a:path>
            </a:pathLst>
          </a:custGeom>
          <a:noFill/>
          <a:ln w="603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64444C-783E-978E-FB53-E6D6181A08ED}"/>
              </a:ext>
            </a:extLst>
          </p:cNvPr>
          <p:cNvSpPr txBox="1"/>
          <p:nvPr/>
        </p:nvSpPr>
        <p:spPr>
          <a:xfrm>
            <a:off x="406400" y="7249285"/>
            <a:ext cx="3429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1 = 8832m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2 = 7328m</a:t>
            </a:r>
            <a:r>
              <a:rPr lang="en-GB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D6148C-957F-E922-A8E0-DAEC17D99903}"/>
              </a:ext>
            </a:extLst>
          </p:cNvPr>
          <p:cNvSpPr txBox="1"/>
          <p:nvPr/>
        </p:nvSpPr>
        <p:spPr>
          <a:xfrm>
            <a:off x="2247110" y="4220142"/>
            <a:ext cx="84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System 1</a:t>
            </a:r>
            <a:endParaRPr lang="en-GB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AB84B6-8E1A-172F-7862-33F9D4622BFE}"/>
              </a:ext>
            </a:extLst>
          </p:cNvPr>
          <p:cNvSpPr txBox="1"/>
          <p:nvPr/>
        </p:nvSpPr>
        <p:spPr>
          <a:xfrm>
            <a:off x="3251200" y="4360210"/>
            <a:ext cx="848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System 2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02812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74AB0-9AA4-3953-9354-78B790F0A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F05BD2-CEE8-D82E-D574-F0D9AE20B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13" y="253584"/>
            <a:ext cx="6619657" cy="43311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FE252F-00A8-50C8-9418-BA779467E05C}"/>
              </a:ext>
            </a:extLst>
          </p:cNvPr>
          <p:cNvSpPr/>
          <p:nvPr/>
        </p:nvSpPr>
        <p:spPr>
          <a:xfrm>
            <a:off x="128592" y="152400"/>
            <a:ext cx="6579394" cy="9500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822476-D67E-ECE6-9050-B1E8115DD652}"/>
              </a:ext>
            </a:extLst>
          </p:cNvPr>
          <p:cNvGrpSpPr/>
          <p:nvPr/>
        </p:nvGrpSpPr>
        <p:grpSpPr>
          <a:xfrm>
            <a:off x="5300662" y="8346592"/>
            <a:ext cx="1407319" cy="1305824"/>
            <a:chOff x="5300661" y="8346593"/>
            <a:chExt cx="1407320" cy="130582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B93DE46-66B6-A533-7E9D-D54D2F3A5E1D}"/>
                </a:ext>
              </a:extLst>
            </p:cNvPr>
            <p:cNvSpPr/>
            <p:nvPr/>
          </p:nvSpPr>
          <p:spPr>
            <a:xfrm>
              <a:off x="5300662" y="8781867"/>
              <a:ext cx="1407319" cy="21557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013" dirty="0">
                  <a:solidFill>
                    <a:schemeClr val="tx1"/>
                  </a:solidFill>
                </a:rPr>
                <a:t>Figure 6 Geology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BC4B9CA-C327-EF37-6DF7-695917427D86}"/>
                </a:ext>
              </a:extLst>
            </p:cNvPr>
            <p:cNvSpPr/>
            <p:nvPr/>
          </p:nvSpPr>
          <p:spPr>
            <a:xfrm>
              <a:off x="5300662" y="9432799"/>
              <a:ext cx="1407319" cy="21961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EPR/BB3507XB/V002 </a:t>
              </a:r>
              <a:endParaRPr lang="en-GB" sz="802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AD70C86-B8C9-3773-D079-A3990FF08312}"/>
                </a:ext>
              </a:extLst>
            </p:cNvPr>
            <p:cNvSpPr/>
            <p:nvPr/>
          </p:nvSpPr>
          <p:spPr>
            <a:xfrm>
              <a:off x="5300661" y="8346593"/>
              <a:ext cx="1407319" cy="43518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13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B053618-6687-C2AB-92D7-48153A1D0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427" y="8380491"/>
              <a:ext cx="1001786" cy="391071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4959B4F-F53D-CA1D-EB6A-4F82F3EE04C0}"/>
                </a:ext>
              </a:extLst>
            </p:cNvPr>
            <p:cNvSpPr/>
            <p:nvPr/>
          </p:nvSpPr>
          <p:spPr>
            <a:xfrm>
              <a:off x="5300662" y="8997611"/>
              <a:ext cx="1407319" cy="43518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FF995AE-963B-D963-F26C-E68E2BA7A1F8}"/>
              </a:ext>
            </a:extLst>
          </p:cNvPr>
          <p:cNvSpPr txBox="1"/>
          <p:nvPr/>
        </p:nvSpPr>
        <p:spPr>
          <a:xfrm>
            <a:off x="5300662" y="9092687"/>
            <a:ext cx="14073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MLB Autospares Ltd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80692-D9EC-41B6-98F5-6499971468C9}"/>
              </a:ext>
            </a:extLst>
          </p:cNvPr>
          <p:cNvSpPr txBox="1"/>
          <p:nvPr/>
        </p:nvSpPr>
        <p:spPr>
          <a:xfrm>
            <a:off x="4530344" y="4641426"/>
            <a:ext cx="14879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Source:GS-32I-USE-C26-CVE</a:t>
            </a:r>
            <a:endParaRPr lang="en-GB" sz="9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B1D0DB-A857-0A60-183B-38C2EB784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99" y="2787631"/>
            <a:ext cx="2002002" cy="22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923EC-261B-5D36-3BB6-2CF32F949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92CA5-397A-9F68-B4A0-BD9E44FEF194}"/>
              </a:ext>
            </a:extLst>
          </p:cNvPr>
          <p:cNvSpPr/>
          <p:nvPr/>
        </p:nvSpPr>
        <p:spPr>
          <a:xfrm>
            <a:off x="584200" y="1124220"/>
            <a:ext cx="5651500" cy="39811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F63CB7-4090-B53A-DDB4-CFC814AEB7FD}"/>
              </a:ext>
            </a:extLst>
          </p:cNvPr>
          <p:cNvSpPr/>
          <p:nvPr/>
        </p:nvSpPr>
        <p:spPr>
          <a:xfrm>
            <a:off x="128592" y="152400"/>
            <a:ext cx="6579394" cy="95000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A82EEC-8B60-26AE-1F6D-66866A8C930B}"/>
              </a:ext>
            </a:extLst>
          </p:cNvPr>
          <p:cNvGrpSpPr/>
          <p:nvPr/>
        </p:nvGrpSpPr>
        <p:grpSpPr>
          <a:xfrm>
            <a:off x="5300662" y="8346592"/>
            <a:ext cx="1407319" cy="1305824"/>
            <a:chOff x="5300661" y="8346593"/>
            <a:chExt cx="1407320" cy="130582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68455CF-7432-C911-E9CD-BC7835F70D4D}"/>
                </a:ext>
              </a:extLst>
            </p:cNvPr>
            <p:cNvSpPr/>
            <p:nvPr/>
          </p:nvSpPr>
          <p:spPr>
            <a:xfrm>
              <a:off x="5300662" y="8781867"/>
              <a:ext cx="1407319" cy="215571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800" dirty="0">
                  <a:solidFill>
                    <a:schemeClr val="tx1"/>
                  </a:solidFill>
                </a:rPr>
                <a:t>Figure 7 Conceptual Site Model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3347C6-213C-EABA-CD85-416B31659917}"/>
                </a:ext>
              </a:extLst>
            </p:cNvPr>
            <p:cNvSpPr/>
            <p:nvPr/>
          </p:nvSpPr>
          <p:spPr>
            <a:xfrm>
              <a:off x="5300662" y="9432799"/>
              <a:ext cx="1407319" cy="219617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800" b="0" i="0" u="none" strike="noStrik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EPR/BB3507XB/V002 </a:t>
              </a:r>
              <a:endParaRPr lang="en-GB" sz="802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256A466-A9BB-4A6C-E607-2731A7C7E470}"/>
                </a:ext>
              </a:extLst>
            </p:cNvPr>
            <p:cNvSpPr/>
            <p:nvPr/>
          </p:nvSpPr>
          <p:spPr>
            <a:xfrm>
              <a:off x="5300661" y="8346593"/>
              <a:ext cx="1407319" cy="43518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13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490EDA0-7274-67CF-5BF8-F75BD97A9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427" y="8380491"/>
              <a:ext cx="1001786" cy="391071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C9D5FC-08DD-A9E5-4DAB-DE472F68535E}"/>
                </a:ext>
              </a:extLst>
            </p:cNvPr>
            <p:cNvSpPr/>
            <p:nvPr/>
          </p:nvSpPr>
          <p:spPr>
            <a:xfrm>
              <a:off x="5300662" y="8997611"/>
              <a:ext cx="1407319" cy="435188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4" tIns="25720" rIns="51434" bIns="2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1C17119-B8A2-6462-63F3-00BAF6B19BB5}"/>
              </a:ext>
            </a:extLst>
          </p:cNvPr>
          <p:cNvSpPr txBox="1"/>
          <p:nvPr/>
        </p:nvSpPr>
        <p:spPr>
          <a:xfrm>
            <a:off x="5300662" y="9092687"/>
            <a:ext cx="14073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MLB Autospares Ltd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C524109-3386-5FDF-21A6-3B89AA99F756}"/>
              </a:ext>
            </a:extLst>
          </p:cNvPr>
          <p:cNvSpPr/>
          <p:nvPr/>
        </p:nvSpPr>
        <p:spPr>
          <a:xfrm>
            <a:off x="567139" y="2006600"/>
            <a:ext cx="5651500" cy="534253"/>
          </a:xfrm>
          <a:custGeom>
            <a:avLst/>
            <a:gdLst>
              <a:gd name="connsiteX0" fmla="*/ 0 w 5600700"/>
              <a:gd name="connsiteY0" fmla="*/ 0 h 534253"/>
              <a:gd name="connsiteX1" fmla="*/ 647700 w 5600700"/>
              <a:gd name="connsiteY1" fmla="*/ 190500 h 534253"/>
              <a:gd name="connsiteX2" fmla="*/ 3352800 w 5600700"/>
              <a:gd name="connsiteY2" fmla="*/ 279400 h 534253"/>
              <a:gd name="connsiteX3" fmla="*/ 5194300 w 5600700"/>
              <a:gd name="connsiteY3" fmla="*/ 520700 h 534253"/>
              <a:gd name="connsiteX4" fmla="*/ 5600700 w 5600700"/>
              <a:gd name="connsiteY4" fmla="*/ 482600 h 5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534253">
                <a:moveTo>
                  <a:pt x="0" y="0"/>
                </a:moveTo>
                <a:cubicBezTo>
                  <a:pt x="44450" y="71966"/>
                  <a:pt x="88900" y="143933"/>
                  <a:pt x="647700" y="190500"/>
                </a:cubicBezTo>
                <a:cubicBezTo>
                  <a:pt x="1206500" y="237067"/>
                  <a:pt x="2595033" y="224367"/>
                  <a:pt x="3352800" y="279400"/>
                </a:cubicBezTo>
                <a:cubicBezTo>
                  <a:pt x="4110567" y="334433"/>
                  <a:pt x="4819650" y="486833"/>
                  <a:pt x="5194300" y="520700"/>
                </a:cubicBezTo>
                <a:cubicBezTo>
                  <a:pt x="5568950" y="554567"/>
                  <a:pt x="5584825" y="518583"/>
                  <a:pt x="5600700" y="4826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1069CF00-632D-DDE8-2ACD-555BFB7C0B3A}"/>
              </a:ext>
            </a:extLst>
          </p:cNvPr>
          <p:cNvSpPr/>
          <p:nvPr/>
        </p:nvSpPr>
        <p:spPr>
          <a:xfrm rot="5400000">
            <a:off x="1995488" y="712787"/>
            <a:ext cx="266700" cy="16097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0C2835B-6993-15AB-DB84-A392A6E9EA08}"/>
              </a:ext>
            </a:extLst>
          </p:cNvPr>
          <p:cNvSpPr/>
          <p:nvPr/>
        </p:nvSpPr>
        <p:spPr>
          <a:xfrm>
            <a:off x="582226" y="2628439"/>
            <a:ext cx="5651500" cy="534253"/>
          </a:xfrm>
          <a:custGeom>
            <a:avLst/>
            <a:gdLst>
              <a:gd name="connsiteX0" fmla="*/ 0 w 5600700"/>
              <a:gd name="connsiteY0" fmla="*/ 0 h 534253"/>
              <a:gd name="connsiteX1" fmla="*/ 647700 w 5600700"/>
              <a:gd name="connsiteY1" fmla="*/ 190500 h 534253"/>
              <a:gd name="connsiteX2" fmla="*/ 3352800 w 5600700"/>
              <a:gd name="connsiteY2" fmla="*/ 279400 h 534253"/>
              <a:gd name="connsiteX3" fmla="*/ 5194300 w 5600700"/>
              <a:gd name="connsiteY3" fmla="*/ 520700 h 534253"/>
              <a:gd name="connsiteX4" fmla="*/ 5600700 w 5600700"/>
              <a:gd name="connsiteY4" fmla="*/ 482600 h 5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534253">
                <a:moveTo>
                  <a:pt x="0" y="0"/>
                </a:moveTo>
                <a:cubicBezTo>
                  <a:pt x="44450" y="71966"/>
                  <a:pt x="88900" y="143933"/>
                  <a:pt x="647700" y="190500"/>
                </a:cubicBezTo>
                <a:cubicBezTo>
                  <a:pt x="1206500" y="237067"/>
                  <a:pt x="2595033" y="224367"/>
                  <a:pt x="3352800" y="279400"/>
                </a:cubicBezTo>
                <a:cubicBezTo>
                  <a:pt x="4110567" y="334433"/>
                  <a:pt x="4819650" y="486833"/>
                  <a:pt x="5194300" y="520700"/>
                </a:cubicBezTo>
                <a:cubicBezTo>
                  <a:pt x="5568950" y="554567"/>
                  <a:pt x="5584825" y="518583"/>
                  <a:pt x="5600700" y="4826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C12C864-B421-8DEB-1667-FA25EC0D8ACC}"/>
              </a:ext>
            </a:extLst>
          </p:cNvPr>
          <p:cNvSpPr/>
          <p:nvPr/>
        </p:nvSpPr>
        <p:spPr>
          <a:xfrm>
            <a:off x="583213" y="2247899"/>
            <a:ext cx="5651500" cy="534253"/>
          </a:xfrm>
          <a:custGeom>
            <a:avLst/>
            <a:gdLst>
              <a:gd name="connsiteX0" fmla="*/ 0 w 5600700"/>
              <a:gd name="connsiteY0" fmla="*/ 0 h 534253"/>
              <a:gd name="connsiteX1" fmla="*/ 647700 w 5600700"/>
              <a:gd name="connsiteY1" fmla="*/ 190500 h 534253"/>
              <a:gd name="connsiteX2" fmla="*/ 3352800 w 5600700"/>
              <a:gd name="connsiteY2" fmla="*/ 279400 h 534253"/>
              <a:gd name="connsiteX3" fmla="*/ 5194300 w 5600700"/>
              <a:gd name="connsiteY3" fmla="*/ 520700 h 534253"/>
              <a:gd name="connsiteX4" fmla="*/ 5600700 w 5600700"/>
              <a:gd name="connsiteY4" fmla="*/ 482600 h 5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534253">
                <a:moveTo>
                  <a:pt x="0" y="0"/>
                </a:moveTo>
                <a:cubicBezTo>
                  <a:pt x="44450" y="71966"/>
                  <a:pt x="88900" y="143933"/>
                  <a:pt x="647700" y="190500"/>
                </a:cubicBezTo>
                <a:cubicBezTo>
                  <a:pt x="1206500" y="237067"/>
                  <a:pt x="2595033" y="224367"/>
                  <a:pt x="3352800" y="279400"/>
                </a:cubicBezTo>
                <a:cubicBezTo>
                  <a:pt x="4110567" y="334433"/>
                  <a:pt x="4819650" y="486833"/>
                  <a:pt x="5194300" y="520700"/>
                </a:cubicBezTo>
                <a:cubicBezTo>
                  <a:pt x="5568950" y="554567"/>
                  <a:pt x="5584825" y="518583"/>
                  <a:pt x="5600700" y="4826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205E677-1AAC-BFA2-CC5A-A2B1E8DF2AC5}"/>
              </a:ext>
            </a:extLst>
          </p:cNvPr>
          <p:cNvSpPr/>
          <p:nvPr/>
        </p:nvSpPr>
        <p:spPr>
          <a:xfrm>
            <a:off x="567139" y="2515026"/>
            <a:ext cx="5651500" cy="534253"/>
          </a:xfrm>
          <a:custGeom>
            <a:avLst/>
            <a:gdLst>
              <a:gd name="connsiteX0" fmla="*/ 0 w 5600700"/>
              <a:gd name="connsiteY0" fmla="*/ 0 h 534253"/>
              <a:gd name="connsiteX1" fmla="*/ 647700 w 5600700"/>
              <a:gd name="connsiteY1" fmla="*/ 190500 h 534253"/>
              <a:gd name="connsiteX2" fmla="*/ 3352800 w 5600700"/>
              <a:gd name="connsiteY2" fmla="*/ 279400 h 534253"/>
              <a:gd name="connsiteX3" fmla="*/ 5194300 w 5600700"/>
              <a:gd name="connsiteY3" fmla="*/ 520700 h 534253"/>
              <a:gd name="connsiteX4" fmla="*/ 5600700 w 5600700"/>
              <a:gd name="connsiteY4" fmla="*/ 482600 h 5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534253">
                <a:moveTo>
                  <a:pt x="0" y="0"/>
                </a:moveTo>
                <a:cubicBezTo>
                  <a:pt x="44450" y="71966"/>
                  <a:pt x="88900" y="143933"/>
                  <a:pt x="647700" y="190500"/>
                </a:cubicBezTo>
                <a:cubicBezTo>
                  <a:pt x="1206500" y="237067"/>
                  <a:pt x="2595033" y="224367"/>
                  <a:pt x="3352800" y="279400"/>
                </a:cubicBezTo>
                <a:cubicBezTo>
                  <a:pt x="4110567" y="334433"/>
                  <a:pt x="4819650" y="486833"/>
                  <a:pt x="5194300" y="520700"/>
                </a:cubicBezTo>
                <a:cubicBezTo>
                  <a:pt x="5568950" y="554567"/>
                  <a:pt x="5584825" y="518583"/>
                  <a:pt x="5600700" y="4826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57FCEF5-46A9-B64D-F212-BC5AC49E370D}"/>
              </a:ext>
            </a:extLst>
          </p:cNvPr>
          <p:cNvSpPr/>
          <p:nvPr/>
        </p:nvSpPr>
        <p:spPr>
          <a:xfrm>
            <a:off x="583213" y="2970094"/>
            <a:ext cx="5651500" cy="534253"/>
          </a:xfrm>
          <a:custGeom>
            <a:avLst/>
            <a:gdLst>
              <a:gd name="connsiteX0" fmla="*/ 0 w 5600700"/>
              <a:gd name="connsiteY0" fmla="*/ 0 h 534253"/>
              <a:gd name="connsiteX1" fmla="*/ 647700 w 5600700"/>
              <a:gd name="connsiteY1" fmla="*/ 190500 h 534253"/>
              <a:gd name="connsiteX2" fmla="*/ 3352800 w 5600700"/>
              <a:gd name="connsiteY2" fmla="*/ 279400 h 534253"/>
              <a:gd name="connsiteX3" fmla="*/ 5194300 w 5600700"/>
              <a:gd name="connsiteY3" fmla="*/ 520700 h 534253"/>
              <a:gd name="connsiteX4" fmla="*/ 5600700 w 5600700"/>
              <a:gd name="connsiteY4" fmla="*/ 482600 h 5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534253">
                <a:moveTo>
                  <a:pt x="0" y="0"/>
                </a:moveTo>
                <a:cubicBezTo>
                  <a:pt x="44450" y="71966"/>
                  <a:pt x="88900" y="143933"/>
                  <a:pt x="647700" y="190500"/>
                </a:cubicBezTo>
                <a:cubicBezTo>
                  <a:pt x="1206500" y="237067"/>
                  <a:pt x="2595033" y="224367"/>
                  <a:pt x="3352800" y="279400"/>
                </a:cubicBezTo>
                <a:cubicBezTo>
                  <a:pt x="4110567" y="334433"/>
                  <a:pt x="4819650" y="486833"/>
                  <a:pt x="5194300" y="520700"/>
                </a:cubicBezTo>
                <a:cubicBezTo>
                  <a:pt x="5568950" y="554567"/>
                  <a:pt x="5584825" y="518583"/>
                  <a:pt x="5600700" y="4826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788FF7-A908-5C9D-4F30-C4F3AA92E383}"/>
              </a:ext>
            </a:extLst>
          </p:cNvPr>
          <p:cNvSpPr/>
          <p:nvPr/>
        </p:nvSpPr>
        <p:spPr>
          <a:xfrm>
            <a:off x="567139" y="3351947"/>
            <a:ext cx="5651500" cy="534253"/>
          </a:xfrm>
          <a:custGeom>
            <a:avLst/>
            <a:gdLst>
              <a:gd name="connsiteX0" fmla="*/ 0 w 5600700"/>
              <a:gd name="connsiteY0" fmla="*/ 0 h 534253"/>
              <a:gd name="connsiteX1" fmla="*/ 647700 w 5600700"/>
              <a:gd name="connsiteY1" fmla="*/ 190500 h 534253"/>
              <a:gd name="connsiteX2" fmla="*/ 3352800 w 5600700"/>
              <a:gd name="connsiteY2" fmla="*/ 279400 h 534253"/>
              <a:gd name="connsiteX3" fmla="*/ 5194300 w 5600700"/>
              <a:gd name="connsiteY3" fmla="*/ 520700 h 534253"/>
              <a:gd name="connsiteX4" fmla="*/ 5600700 w 5600700"/>
              <a:gd name="connsiteY4" fmla="*/ 482600 h 53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00700" h="534253">
                <a:moveTo>
                  <a:pt x="0" y="0"/>
                </a:moveTo>
                <a:cubicBezTo>
                  <a:pt x="44450" y="71966"/>
                  <a:pt x="88900" y="143933"/>
                  <a:pt x="647700" y="190500"/>
                </a:cubicBezTo>
                <a:cubicBezTo>
                  <a:pt x="1206500" y="237067"/>
                  <a:pt x="2595033" y="224367"/>
                  <a:pt x="3352800" y="279400"/>
                </a:cubicBezTo>
                <a:cubicBezTo>
                  <a:pt x="4110567" y="334433"/>
                  <a:pt x="4819650" y="486833"/>
                  <a:pt x="5194300" y="520700"/>
                </a:cubicBezTo>
                <a:cubicBezTo>
                  <a:pt x="5568950" y="554567"/>
                  <a:pt x="5584825" y="518583"/>
                  <a:pt x="5600700" y="4826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7776CF-750C-3DAB-C0C1-3EB7E64BA1CD}"/>
              </a:ext>
            </a:extLst>
          </p:cNvPr>
          <p:cNvSpPr txBox="1"/>
          <p:nvPr/>
        </p:nvSpPr>
        <p:spPr>
          <a:xfrm>
            <a:off x="1779443" y="1141944"/>
            <a:ext cx="769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The Site</a:t>
            </a:r>
            <a:endParaRPr lang="en-GB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4A0774-C930-BB08-D90E-517E642537FF}"/>
              </a:ext>
            </a:extLst>
          </p:cNvPr>
          <p:cNvSpPr txBox="1"/>
          <p:nvPr/>
        </p:nvSpPr>
        <p:spPr>
          <a:xfrm>
            <a:off x="582226" y="1136983"/>
            <a:ext cx="57262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South                                                                                                                     North</a:t>
            </a:r>
            <a:endParaRPr lang="en-GB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419986-C6E4-18D4-8D84-AA24DDEA46E9}"/>
              </a:ext>
            </a:extLst>
          </p:cNvPr>
          <p:cNvSpPr txBox="1"/>
          <p:nvPr/>
        </p:nvSpPr>
        <p:spPr>
          <a:xfrm>
            <a:off x="1720279" y="2816077"/>
            <a:ext cx="13981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Pennine Middle Coal </a:t>
            </a:r>
          </a:p>
          <a:p>
            <a:r>
              <a:rPr lang="en-US" sz="1100" dirty="0"/>
              <a:t>Measures Formation</a:t>
            </a:r>
            <a:endParaRPr lang="en-GB" sz="110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5F3F9EE-2C1B-8443-2A7D-39A07C4DE662}"/>
              </a:ext>
            </a:extLst>
          </p:cNvPr>
          <p:cNvSpPr/>
          <p:nvPr/>
        </p:nvSpPr>
        <p:spPr>
          <a:xfrm rot="11084135">
            <a:off x="2464436" y="2317469"/>
            <a:ext cx="457200" cy="311150"/>
          </a:xfrm>
          <a:custGeom>
            <a:avLst/>
            <a:gdLst>
              <a:gd name="connsiteX0" fmla="*/ 0 w 457200"/>
              <a:gd name="connsiteY0" fmla="*/ 0 h 311150"/>
              <a:gd name="connsiteX1" fmla="*/ 0 w 457200"/>
              <a:gd name="connsiteY1" fmla="*/ 215900 h 311150"/>
              <a:gd name="connsiteX2" fmla="*/ 146050 w 457200"/>
              <a:gd name="connsiteY2" fmla="*/ 209550 h 311150"/>
              <a:gd name="connsiteX3" fmla="*/ 254000 w 457200"/>
              <a:gd name="connsiteY3" fmla="*/ 304800 h 311150"/>
              <a:gd name="connsiteX4" fmla="*/ 457200 w 457200"/>
              <a:gd name="connsiteY4" fmla="*/ 31115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311150">
                <a:moveTo>
                  <a:pt x="0" y="0"/>
                </a:moveTo>
                <a:lnTo>
                  <a:pt x="0" y="215900"/>
                </a:lnTo>
                <a:lnTo>
                  <a:pt x="146050" y="209550"/>
                </a:lnTo>
                <a:lnTo>
                  <a:pt x="254000" y="304800"/>
                </a:lnTo>
                <a:lnTo>
                  <a:pt x="457200" y="311150"/>
                </a:lnTo>
              </a:path>
            </a:pathLst>
          </a:custGeom>
          <a:noFill/>
          <a:ln>
            <a:head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3558A20-4F9B-5E17-214F-E2599EEFB5DE}"/>
              </a:ext>
            </a:extLst>
          </p:cNvPr>
          <p:cNvSpPr/>
          <p:nvPr/>
        </p:nvSpPr>
        <p:spPr>
          <a:xfrm>
            <a:off x="2070100" y="2197100"/>
            <a:ext cx="228600" cy="247650"/>
          </a:xfrm>
          <a:custGeom>
            <a:avLst/>
            <a:gdLst>
              <a:gd name="connsiteX0" fmla="*/ 0 w 228600"/>
              <a:gd name="connsiteY0" fmla="*/ 0 h 247650"/>
              <a:gd name="connsiteX1" fmla="*/ 0 w 228600"/>
              <a:gd name="connsiteY1" fmla="*/ 203200 h 247650"/>
              <a:gd name="connsiteX2" fmla="*/ 127000 w 228600"/>
              <a:gd name="connsiteY2" fmla="*/ 209550 h 247650"/>
              <a:gd name="connsiteX3" fmla="*/ 228600 w 228600"/>
              <a:gd name="connsiteY3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" h="247650">
                <a:moveTo>
                  <a:pt x="0" y="0"/>
                </a:moveTo>
                <a:lnTo>
                  <a:pt x="0" y="203200"/>
                </a:lnTo>
                <a:lnTo>
                  <a:pt x="127000" y="209550"/>
                </a:lnTo>
                <a:lnTo>
                  <a:pt x="228600" y="247650"/>
                </a:ln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3DEE05B-FE63-FAC7-3C42-B8C8B9D71E46}"/>
              </a:ext>
            </a:extLst>
          </p:cNvPr>
          <p:cNvSpPr/>
          <p:nvPr/>
        </p:nvSpPr>
        <p:spPr>
          <a:xfrm>
            <a:off x="2406650" y="2190750"/>
            <a:ext cx="146050" cy="488950"/>
          </a:xfrm>
          <a:custGeom>
            <a:avLst/>
            <a:gdLst>
              <a:gd name="connsiteX0" fmla="*/ 0 w 146050"/>
              <a:gd name="connsiteY0" fmla="*/ 0 h 488950"/>
              <a:gd name="connsiteX1" fmla="*/ 0 w 146050"/>
              <a:gd name="connsiteY1" fmla="*/ 336550 h 488950"/>
              <a:gd name="connsiteX2" fmla="*/ 146050 w 146050"/>
              <a:gd name="connsiteY2" fmla="*/ 349250 h 488950"/>
              <a:gd name="connsiteX3" fmla="*/ 133350 w 146050"/>
              <a:gd name="connsiteY3" fmla="*/ 419100 h 488950"/>
              <a:gd name="connsiteX4" fmla="*/ 95250 w 146050"/>
              <a:gd name="connsiteY4" fmla="*/ 419100 h 488950"/>
              <a:gd name="connsiteX5" fmla="*/ 139700 w 146050"/>
              <a:gd name="connsiteY5" fmla="*/ 488950 h 48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050" h="488950">
                <a:moveTo>
                  <a:pt x="0" y="0"/>
                </a:moveTo>
                <a:lnTo>
                  <a:pt x="0" y="336550"/>
                </a:lnTo>
                <a:lnTo>
                  <a:pt x="146050" y="349250"/>
                </a:lnTo>
                <a:lnTo>
                  <a:pt x="133350" y="419100"/>
                </a:lnTo>
                <a:lnTo>
                  <a:pt x="95250" y="419100"/>
                </a:lnTo>
                <a:lnTo>
                  <a:pt x="139700" y="488950"/>
                </a:ln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83FB9F8-1EFB-B868-5ED2-3D51BE58F2B1}"/>
              </a:ext>
            </a:extLst>
          </p:cNvPr>
          <p:cNvSpPr/>
          <p:nvPr/>
        </p:nvSpPr>
        <p:spPr>
          <a:xfrm>
            <a:off x="4168255" y="2570708"/>
            <a:ext cx="332182" cy="1995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Callout: Bent Line 32">
            <a:extLst>
              <a:ext uri="{FF2B5EF4-FFF2-40B4-BE49-F238E27FC236}">
                <a16:creationId xmlns:a16="http://schemas.microsoft.com/office/drawing/2014/main" id="{2058208B-22EB-3356-45E6-3F0D4EB6E5FF}"/>
              </a:ext>
            </a:extLst>
          </p:cNvPr>
          <p:cNvSpPr/>
          <p:nvPr/>
        </p:nvSpPr>
        <p:spPr>
          <a:xfrm flipH="1">
            <a:off x="4235448" y="1803203"/>
            <a:ext cx="1100263" cy="26726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9308"/>
              <a:gd name="adj6" fmla="val -685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Surface Water Feature 89m North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6E7F6B-80A8-8ABC-6776-F76194F81CD7}"/>
              </a:ext>
            </a:extLst>
          </p:cNvPr>
          <p:cNvSpPr txBox="1"/>
          <p:nvPr/>
        </p:nvSpPr>
        <p:spPr>
          <a:xfrm>
            <a:off x="3266338" y="2556867"/>
            <a:ext cx="9669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Groundwater Flow</a:t>
            </a:r>
            <a:endParaRPr lang="en-GB" sz="8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6B4A5AF-976F-1927-03FE-7E9786B78CF0}"/>
              </a:ext>
            </a:extLst>
          </p:cNvPr>
          <p:cNvSpPr/>
          <p:nvPr/>
        </p:nvSpPr>
        <p:spPr>
          <a:xfrm>
            <a:off x="2693036" y="2070472"/>
            <a:ext cx="146050" cy="1475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3811584-A6F1-F7E9-6ECC-9C3191223182}"/>
              </a:ext>
            </a:extLst>
          </p:cNvPr>
          <p:cNvSpPr/>
          <p:nvPr/>
        </p:nvSpPr>
        <p:spPr>
          <a:xfrm>
            <a:off x="2091139" y="2064786"/>
            <a:ext cx="146050" cy="1475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allout: Bent Line 36">
            <a:extLst>
              <a:ext uri="{FF2B5EF4-FFF2-40B4-BE49-F238E27FC236}">
                <a16:creationId xmlns:a16="http://schemas.microsoft.com/office/drawing/2014/main" id="{E5004BBA-B256-1218-B5A4-7D208F49CCB5}"/>
              </a:ext>
            </a:extLst>
          </p:cNvPr>
          <p:cNvSpPr/>
          <p:nvPr/>
        </p:nvSpPr>
        <p:spPr>
          <a:xfrm>
            <a:off x="3318182" y="1460473"/>
            <a:ext cx="863242" cy="37536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6649"/>
              <a:gd name="adj6" fmla="val -12891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>
                <a:solidFill>
                  <a:schemeClr val="tx1"/>
                </a:solidFill>
              </a:rPr>
              <a:t>Interceptor Discharges to Soakaways</a:t>
            </a:r>
            <a:endParaRPr lang="en-GB" sz="700" dirty="0">
              <a:solidFill>
                <a:schemeClr val="tx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ED5F18D-7605-5205-5A66-80DB502D05BF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2766061" y="1529445"/>
            <a:ext cx="457507" cy="5410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1B79357-D7D8-64F7-2412-16C1512BBC71}"/>
              </a:ext>
            </a:extLst>
          </p:cNvPr>
          <p:cNvSpPr txBox="1"/>
          <p:nvPr/>
        </p:nvSpPr>
        <p:spPr>
          <a:xfrm>
            <a:off x="774700" y="3886200"/>
            <a:ext cx="5527475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Groundwater assumed to be within 10m of ground level;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Surface water captured in Acco drains and conveyed via interceptors to soakaway discharge;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Migration through Pennine Middle Coal Measures, predominantly via fractures and sandstone </a:t>
            </a:r>
          </a:p>
          <a:p>
            <a:r>
              <a:rPr lang="en-US" sz="1050" dirty="0"/>
              <a:t>      horizons;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Attenuation in unsaturated zone and saturated zone, high fraction of organic carbon and </a:t>
            </a:r>
          </a:p>
          <a:p>
            <a:r>
              <a:rPr lang="en-US" sz="1050" dirty="0"/>
              <a:t>      dilution beneath the site. </a:t>
            </a:r>
            <a:endParaRPr lang="en-GB" sz="105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F97DC71-E443-247D-ED5E-21EA6F9C02D4}"/>
              </a:ext>
            </a:extLst>
          </p:cNvPr>
          <p:cNvSpPr txBox="1"/>
          <p:nvPr/>
        </p:nvSpPr>
        <p:spPr>
          <a:xfrm>
            <a:off x="567139" y="5124710"/>
            <a:ext cx="8931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Not to Scale</a:t>
            </a:r>
            <a:endParaRPr lang="en-GB" sz="11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FD164D9-5203-2319-5A34-A2DAE5D07615}"/>
              </a:ext>
            </a:extLst>
          </p:cNvPr>
          <p:cNvSpPr txBox="1"/>
          <p:nvPr/>
        </p:nvSpPr>
        <p:spPr>
          <a:xfrm>
            <a:off x="1241226" y="1632702"/>
            <a:ext cx="8499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Precipitation</a:t>
            </a:r>
            <a:endParaRPr lang="en-GB" sz="1000" dirty="0"/>
          </a:p>
        </p:txBody>
      </p:sp>
      <p:sp>
        <p:nvSpPr>
          <p:cNvPr id="44" name="Arrow: Down 43">
            <a:extLst>
              <a:ext uri="{FF2B5EF4-FFF2-40B4-BE49-F238E27FC236}">
                <a16:creationId xmlns:a16="http://schemas.microsoft.com/office/drawing/2014/main" id="{D94992A9-4214-BA45-5254-E65D62C43825}"/>
              </a:ext>
            </a:extLst>
          </p:cNvPr>
          <p:cNvSpPr/>
          <p:nvPr/>
        </p:nvSpPr>
        <p:spPr>
          <a:xfrm>
            <a:off x="1490949" y="1833307"/>
            <a:ext cx="228600" cy="2954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538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AReceivedDate xmlns="eebef177-55b5-4448-a5fb-28ea454417ee">2025-05-26T23:00:00+00:00</EAReceivedDate>
    <c52c737aaa794145b5e1ab0b33580095 xmlns="8595a0ec-c146-4eeb-925a-270f4bc4be6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 Register</TermName>
          <TermId xmlns="http://schemas.microsoft.com/office/infopath/2007/PartnerControls">f1fcf6a6-5d97-4f1d-964e-a2f916eb1f18</TermId>
        </TermInfo>
      </Terms>
    </c52c737aaa794145b5e1ab0b33580095>
    <PermitNumber xmlns="eebef177-55b5-4448-a5fb-28ea454417ee">eawml 401405</PermitNumber>
    <la34db7254a948be973d9738b9f07ba7 xmlns="8595a0ec-c146-4eeb-925a-270f4bc4be63">
      <Terms xmlns="http://schemas.microsoft.com/office/infopath/2007/PartnerControls">
        <TermInfo xmlns="http://schemas.microsoft.com/office/infopath/2007/PartnerControls">
          <TermName xmlns="http://schemas.microsoft.com/office/infopath/2007/PartnerControls">Type Of Permit</TermName>
          <TermId xmlns="http://schemas.microsoft.com/office/infopath/2007/PartnerControls">0430e4c2-ee0a-4b2d-9af6-df735aafbcb2</TermId>
        </TermInfo>
      </Terms>
    </la34db7254a948be973d9738b9f07ba7>
    <CessationDate xmlns="eebef177-55b5-4448-a5fb-28ea454417ee" xsi:nil="true"/>
    <NationalSecurity xmlns="eebef177-55b5-4448-a5fb-28ea454417ee">No</NationalSecurity>
    <OtherReference xmlns="eebef177-55b5-4448-a5fb-28ea454417ee">-</OtherReference>
    <EventLink xmlns="5ffd8e36-f429-4edc-ab50-c5be84842779" xsi:nil="true"/>
    <d22401b98bfe4ec6b8dacbec81c66a1e xmlns="8595a0ec-c146-4eeb-925a-270f4bc4be63">
      <Terms xmlns="http://schemas.microsoft.com/office/infopath/2007/PartnerControls"/>
    </d22401b98bfe4ec6b8dacbec81c66a1e>
    <Customer_x002f_OperatorName xmlns="eebef177-55b5-4448-a5fb-28ea454417ee">M L B Autospares Limited</Customer_x002f_OperatorName>
    <ncb1594ff73b435992550f571a78c184 xmlns="8595a0ec-c146-4eeb-925a-270f4bc4be6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EPR</TermName>
          <TermId xmlns="http://schemas.microsoft.com/office/infopath/2007/PartnerControls">0e5af97d-1a8c-4d8f-a20b-528a11cab1f6</TermId>
        </TermInfo>
      </Terms>
    </ncb1594ff73b435992550f571a78c184>
    <DocumentDate xmlns="eebef177-55b5-4448-a5fb-28ea454417ee">2025-05-26T23:00:00+00:00</DocumentDate>
    <f91636ce86a943e5a85e589048b494b2 xmlns="8595a0ec-c146-4eeb-925a-270f4bc4be63">
      <Terms xmlns="http://schemas.microsoft.com/office/infopath/2007/PartnerControls"/>
    </f91636ce86a943e5a85e589048b494b2>
    <bf174f8632e04660b372cf372c1956fe xmlns="8595a0ec-c146-4eeb-925a-270f4bc4be63">
      <Terms xmlns="http://schemas.microsoft.com/office/infopath/2007/PartnerControls"/>
    </bf174f8632e04660b372cf372c1956fe>
    <mb0b523b12654e57a98fd73f451222f6 xmlns="8595a0ec-c146-4eeb-925a-270f4bc4be63">
      <Terms xmlns="http://schemas.microsoft.com/office/infopath/2007/PartnerControls"/>
    </mb0b523b12654e57a98fd73f451222f6>
    <CurrentPermit xmlns="eebef177-55b5-4448-a5fb-28ea454417ee">N/A - Do not select for New Permits</CurrentPermit>
    <EPRNumber xmlns="eebef177-55b5-4448-a5fb-28ea454417ee">-</EPRNumber>
    <ed3cfd1978f244c4af5dc9d642a18018 xmlns="8595a0ec-c146-4eeb-925a-270f4bc4be63">
      <Terms xmlns="http://schemas.microsoft.com/office/infopath/2007/PartnerControls"/>
    </ed3cfd1978f244c4af5dc9d642a18018>
    <lcf76f155ced4ddcb4097134ff3c332f xmlns="f282fb09-9fe8-4b32-a603-6dbda4c40483">
      <Terms xmlns="http://schemas.microsoft.com/office/infopath/2007/PartnerControls"/>
    </lcf76f155ced4ddcb4097134ff3c332f>
    <d3564be703db47eda46ec138bc1ba091 xmlns="8595a0ec-c146-4eeb-925a-270f4bc4be63">
      <Terms xmlns="http://schemas.microsoft.com/office/infopath/2007/PartnerControls">
        <TermInfo xmlns="http://schemas.microsoft.com/office/infopath/2007/PartnerControls">
          <TermName xmlns="http://schemas.microsoft.com/office/infopath/2007/PartnerControls">Application ＆ Associated Docs</TermName>
          <TermId xmlns="http://schemas.microsoft.com/office/infopath/2007/PartnerControls">5eadfd3c-6deb-44e1-b7e1-16accd427bec</TermId>
        </TermInfo>
      </Terms>
    </d3564be703db47eda46ec138bc1ba091>
    <FacilityAddressPostcode xmlns="eebef177-55b5-4448-a5fb-28ea454417ee">S64 5TL</FacilityAddressPostcode>
    <TaxCatchAll xmlns="662745e8-e224-48e8-a2e3-254862b8c2f5">
      <Value>12</Value>
      <Value>19</Value>
      <Value>26</Value>
      <Value>9</Value>
      <Value>63</Value>
    </TaxCatchAll>
    <ExternalAuthor xmlns="eebef177-55b5-4448-a5fb-28ea454417ee">Paul Downing</ExternalAuthor>
    <SiteName xmlns="eebef177-55b5-4448-a5fb-28ea454417ee">M L B Autospares Limited</SiteName>
    <m63bd5d2e6554c968a3f4ff9289590fe xmlns="8595a0ec-c146-4eeb-925a-270f4bc4be63">
      <Terms xmlns="http://schemas.microsoft.com/office/infopath/2007/PartnerControls"/>
    </m63bd5d2e6554c968a3f4ff9289590fe>
    <p517ccc45a7e4674ae144f9410147bb3 xmlns="8595a0ec-c146-4eeb-925a-270f4bc4be63">
      <Terms xmlns="http://schemas.microsoft.com/office/infopath/2007/PartnerControls">
        <TermInfo xmlns="http://schemas.microsoft.com/office/infopath/2007/PartnerControls">
          <TermName xmlns="http://schemas.microsoft.com/office/infopath/2007/PartnerControls">Waste Operations</TermName>
          <TermId xmlns="http://schemas.microsoft.com/office/infopath/2007/PartnerControls">dc63c9b7-da6e-463c-b2cf-265b08d49156</TermId>
        </TermInfo>
      </Terms>
    </p517ccc45a7e4674ae144f9410147bb3>
    <ga477587807b4e8dbd9d142e03c014fa xmlns="8595a0ec-c146-4eeb-925a-270f4bc4be63">
      <Terms xmlns="http://schemas.microsoft.com/office/infopath/2007/PartnerControls"/>
    </ga477587807b4e8dbd9d142e03c014fa>
    <FacilityAddress xmlns="eebef177-55b5-4448-a5fb-28ea454417ee">Kilnhurst Road Kilnhurst Rotherham South Yorkshire S64 5TL</FacilityAddres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ermit File" ma:contentTypeID="0x0101000E9AD557692E154F9D2697C8C6432F76004B38BDF0EF82A346B0C4592C434A0A6C" ma:contentTypeVersion="47" ma:contentTypeDescription="Create a new document." ma:contentTypeScope="" ma:versionID="d2403a8db21a947e6328f1b5bbeca326">
  <xsd:schema xmlns:xsd="http://www.w3.org/2001/XMLSchema" xmlns:xs="http://www.w3.org/2001/XMLSchema" xmlns:p="http://schemas.microsoft.com/office/2006/metadata/properties" xmlns:ns2="8595a0ec-c146-4eeb-925a-270f4bc4be63" xmlns:ns3="662745e8-e224-48e8-a2e3-254862b8c2f5" xmlns:ns4="eebef177-55b5-4448-a5fb-28ea454417ee" xmlns:ns5="5ffd8e36-f429-4edc-ab50-c5be84842779" xmlns:ns6="f282fb09-9fe8-4b32-a603-6dbda4c40483" targetNamespace="http://schemas.microsoft.com/office/2006/metadata/properties" ma:root="true" ma:fieldsID="16241dd83da4249cd0df679f034e0cea" ns2:_="" ns3:_="" ns4:_="" ns5:_="" ns6:_="">
    <xsd:import namespace="8595a0ec-c146-4eeb-925a-270f4bc4be63"/>
    <xsd:import namespace="662745e8-e224-48e8-a2e3-254862b8c2f5"/>
    <xsd:import namespace="eebef177-55b5-4448-a5fb-28ea454417ee"/>
    <xsd:import namespace="5ffd8e36-f429-4edc-ab50-c5be84842779"/>
    <xsd:import namespace="f282fb09-9fe8-4b32-a603-6dbda4c40483"/>
    <xsd:element name="properties">
      <xsd:complexType>
        <xsd:sequence>
          <xsd:element name="documentManagement">
            <xsd:complexType>
              <xsd:all>
                <xsd:element ref="ns2:d3564be703db47eda46ec138bc1ba091" minOccurs="0"/>
                <xsd:element ref="ns3:TaxCatchAll" minOccurs="0"/>
                <xsd:element ref="ns3:TaxCatchAllLabel" minOccurs="0"/>
                <xsd:element ref="ns4:DocumentDate"/>
                <xsd:element ref="ns4:EAReceivedDate"/>
                <xsd:element ref="ns4:ExternalAuthor"/>
                <xsd:element ref="ns2:c52c737aaa794145b5e1ab0b33580095" minOccurs="0"/>
                <xsd:element ref="ns2:ncb1594ff73b435992550f571a78c184" minOccurs="0"/>
                <xsd:element ref="ns2:p517ccc45a7e4674ae144f9410147bb3" minOccurs="0"/>
                <xsd:element ref="ns2:f91636ce86a943e5a85e589048b494b2" minOccurs="0"/>
                <xsd:element ref="ns4:PermitNumber"/>
                <xsd:element ref="ns4:OtherReference" minOccurs="0"/>
                <xsd:element ref="ns4:EPRNumber" minOccurs="0"/>
                <xsd:element ref="ns4:Customer_x002f_OperatorName"/>
                <xsd:element ref="ns4:SiteName"/>
                <xsd:element ref="ns4:FacilityAddress"/>
                <xsd:element ref="ns4:FacilityAddressPostcode"/>
                <xsd:element ref="ns2:ga477587807b4e8dbd9d142e03c014fa" minOccurs="0"/>
                <xsd:element ref="ns2:la34db7254a948be973d9738b9f07ba7" minOccurs="0"/>
                <xsd:element ref="ns2:bf174f8632e04660b372cf372c1956fe" minOccurs="0"/>
                <xsd:element ref="ns2:mb0b523b12654e57a98fd73f451222f6" minOccurs="0"/>
                <xsd:element ref="ns4:CessationDate" minOccurs="0"/>
                <xsd:element ref="ns4:NationalSecurity" minOccurs="0"/>
                <xsd:element ref="ns2:ed3cfd1978f244c4af5dc9d642a18018" minOccurs="0"/>
                <xsd:element ref="ns4:CurrentPermit" minOccurs="0"/>
                <xsd:element ref="ns5:EventLink" minOccurs="0"/>
                <xsd:element ref="ns2:m63bd5d2e6554c968a3f4ff9289590fe" minOccurs="0"/>
                <xsd:element ref="ns2:d22401b98bfe4ec6b8dacbec81c66a1e" minOccurs="0"/>
                <xsd:element ref="ns6:MediaServiceMetadata" minOccurs="0"/>
                <xsd:element ref="ns6:MediaServiceFastMetadata" minOccurs="0"/>
                <xsd:element ref="ns6:MediaServiceAutoTags" minOccurs="0"/>
                <xsd:element ref="ns6:MediaServiceOCR" minOccurs="0"/>
                <xsd:element ref="ns6:MediaServiceGenerationTime" minOccurs="0"/>
                <xsd:element ref="ns6:MediaServiceEventHashCode" minOccurs="0"/>
                <xsd:element ref="ns6:MediaServiceAutoKeyPoints" minOccurs="0"/>
                <xsd:element ref="ns6:MediaServiceKeyPoints" minOccurs="0"/>
                <xsd:element ref="ns6:MediaServiceDateTaken" minOccurs="0"/>
                <xsd:element ref="ns6:MediaServiceLocation" minOccurs="0"/>
                <xsd:element ref="ns2:SharedWithUsers" minOccurs="0"/>
                <xsd:element ref="ns2:SharedWithDetails" minOccurs="0"/>
                <xsd:element ref="ns6:lcf76f155ced4ddcb4097134ff3c332f" minOccurs="0"/>
                <xsd:element ref="ns6:MediaLengthInSeconds" minOccurs="0"/>
                <xsd:element ref="ns6:MediaServiceObjectDetectorVersions" minOccurs="0"/>
                <xsd:element ref="ns6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95a0ec-c146-4eeb-925a-270f4bc4be63" elementFormDefault="qualified">
    <xsd:import namespace="http://schemas.microsoft.com/office/2006/documentManagement/types"/>
    <xsd:import namespace="http://schemas.microsoft.com/office/infopath/2007/PartnerControls"/>
    <xsd:element name="d3564be703db47eda46ec138bc1ba091" ma:index="8" ma:taxonomy="true" ma:internalName="d3564be703db47eda46ec138bc1ba091" ma:taxonomyFieldName="ActivityGrouping" ma:displayName="Activity Grouping" ma:default="8;#Unassigned|cb01650a-31a4-4ad3-af7c-01edd0cc5fa8" ma:fieldId="{d3564be7-03db-47ed-a46e-c138bc1ba091}" ma:sspId="d1117845-93f6-4da3-abaa-fcb4fa669c78" ma:termSetId="c26d6a6f-914d-4d0c-bc0a-7a709b431a1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52c737aaa794145b5e1ab0b33580095" ma:index="15" ma:taxonomy="true" ma:internalName="c52c737aaa794145b5e1ab0b33580095" ma:taxonomyFieldName="DisclosureStatus" ma:displayName="Disclosure Status" ma:fieldId="{c52c737a-aa79-4145-b5e1-ab0b33580095}" ma:sspId="d1117845-93f6-4da3-abaa-fcb4fa669c78" ma:termSetId="be5a9b7f-442f-4603-a8b8-76f5f1ec70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cb1594ff73b435992550f571a78c184" ma:index="17" ma:taxonomy="true" ma:internalName="ncb1594ff73b435992550f571a78c184" ma:taxonomyFieldName="Regime" ma:displayName="Regime" ma:fieldId="{7cb1594f-f73b-4359-9255-0f571a78c184}" ma:taxonomyMulti="true" ma:sspId="d1117845-93f6-4da3-abaa-fcb4fa669c78" ma:termSetId="79e1bcb8-4c43-4df4-ad15-4ec7b927a8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517ccc45a7e4674ae144f9410147bb3" ma:index="19" ma:taxonomy="true" ma:internalName="p517ccc45a7e4674ae144f9410147bb3" ma:taxonomyFieldName="RegulatedActivityClass" ma:displayName="Regulated Activity Class" ma:fieldId="{9517ccc4-5a7e-4674-ae14-4f9410147bb3}" ma:taxonomyMulti="true" ma:sspId="d1117845-93f6-4da3-abaa-fcb4fa669c78" ma:termSetId="41ee975a-727d-4c90-bb75-bfa3c8eb72d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1636ce86a943e5a85e589048b494b2" ma:index="21" nillable="true" ma:taxonomy="true" ma:internalName="f91636ce86a943e5a85e589048b494b2" ma:taxonomyFieldName="RegulatedActivitySub_x002d_Class" ma:displayName="Regulated Activity Sub-Class" ma:fieldId="{f91636ce-86a9-43e5-a85e-589048b494b2}" ma:taxonomyMulti="true" ma:sspId="d1117845-93f6-4da3-abaa-fcb4fa669c78" ma:termSetId="3c5ee371-f842-4910-b55e-fca1c7c085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477587807b4e8dbd9d142e03c014fa" ma:index="30" nillable="true" ma:taxonomy="true" ma:internalName="ga477587807b4e8dbd9d142e03c014fa" ma:taxonomyFieldName="Catchment" ma:displayName="Catchment" ma:fieldId="{0a477587-807b-4e8d-bd9d-142e03c014fa}" ma:sspId="d1117845-93f6-4da3-abaa-fcb4fa669c78" ma:termSetId="a3d7cc5e-3544-4097-ac09-3626e2dfc58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a34db7254a948be973d9738b9f07ba7" ma:index="32" ma:taxonomy="true" ma:internalName="la34db7254a948be973d9738b9f07ba7" ma:taxonomyFieldName="TypeofPermit" ma:displayName="Type of Permit" ma:default="9;#N/A - Do not select for New Permits|0430e4c2-ee0a-4b2d-9af6-df735aafbcb2" ma:fieldId="{5a34db72-54a9-48be-973d-9738b9f07ba7}" ma:taxonomyMulti="true" ma:sspId="d1117845-93f6-4da3-abaa-fcb4fa669c78" ma:termSetId="7d47b671-38b6-4716-ba29-cfb8e9b10e5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f174f8632e04660b372cf372c1956fe" ma:index="34" nillable="true" ma:taxonomy="true" ma:internalName="bf174f8632e04660b372cf372c1956fe" ma:taxonomyFieldName="StandardRulesID" ma:displayName="StandardRulesID" ma:fieldId="{bf174f86-32e0-4660-b372-cf372c1956fe}" ma:taxonomyMulti="true" ma:sspId="d1117845-93f6-4da3-abaa-fcb4fa669c78" ma:termSetId="8e138792-83d5-43de-b6e8-7ca5b827ccd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b0b523b12654e57a98fd73f451222f6" ma:index="36" nillable="true" ma:taxonomy="true" ma:internalName="mb0b523b12654e57a98fd73f451222f6" ma:taxonomyFieldName="CessationStatus" ma:displayName="Cessation Status" ma:fieldId="{6b0b523b-1265-4e57-a98f-d73f451222f6}" ma:sspId="d1117845-93f6-4da3-abaa-fcb4fa669c78" ma:termSetId="8efff926-82ca-4afb-81c6-bc22e4acfd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3cfd1978f244c4af5dc9d642a18018" ma:index="40" nillable="true" ma:taxonomy="true" ma:internalName="ed3cfd1978f244c4af5dc9d642a18018" ma:taxonomyFieldName="MajorProjectID" ma:displayName="Major Project ID" ma:fieldId="{ed3cfd19-78f2-44c4-af5d-c9d642a18018}" ma:sspId="d1117845-93f6-4da3-abaa-fcb4fa669c78" ma:termSetId="d4a353e3-1bf8-453f-805b-242d6a6db9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63bd5d2e6554c968a3f4ff9289590fe" ma:index="44" nillable="true" ma:taxonomy="true" ma:internalName="m63bd5d2e6554c968a3f4ff9289590fe" ma:taxonomyFieldName="EventType1" ma:displayName="Event Type" ma:readOnly="false" ma:fieldId="{663bd5d2-e655-4c96-8a3f-4ff9289590fe}" ma:sspId="d1117845-93f6-4da3-abaa-fcb4fa669c78" ma:termSetId="6eb2a3b8-caae-450e-a142-afb8c0df35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22401b98bfe4ec6b8dacbec81c66a1e" ma:index="46" nillable="true" ma:taxonomy="true" ma:internalName="d22401b98bfe4ec6b8dacbec81c66a1e" ma:taxonomyFieldName="PermitDocumentType" ma:displayName="Permit Document Type" ma:readOnly="false" ma:fieldId="{d22401b9-8bfe-4ec6-b8da-cbec81c66a1e}" ma:sspId="d1117845-93f6-4da3-abaa-fcb4fa669c78" ma:termSetId="1e9654a3-ed8b-47e0-af9b-cd306150e83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5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45e8-e224-48e8-a2e3-254862b8c2f5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0981305-d081-4950-be5f-f720c05b9668}" ma:internalName="TaxCatchAll" ma:showField="CatchAllData" ma:web="8595a0ec-c146-4eeb-925a-270f4bc4be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0981305-d081-4950-be5f-f720c05b9668}" ma:internalName="TaxCatchAllLabel" ma:readOnly="true" ma:showField="CatchAllDataLabel" ma:web="8595a0ec-c146-4eeb-925a-270f4bc4be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bef177-55b5-4448-a5fb-28ea454417ee" elementFormDefault="qualified">
    <xsd:import namespace="http://schemas.microsoft.com/office/2006/documentManagement/types"/>
    <xsd:import namespace="http://schemas.microsoft.com/office/infopath/2007/PartnerControls"/>
    <xsd:element name="DocumentDate" ma:index="12" ma:displayName="Document Date" ma:format="DateOnly" ma:indexed="true" ma:internalName="DocumentDate">
      <xsd:simpleType>
        <xsd:restriction base="dms:DateTime"/>
      </xsd:simpleType>
    </xsd:element>
    <xsd:element name="EAReceivedDate" ma:index="13" ma:displayName="Received Date" ma:format="DateOnly" ma:internalName="EAReceivedDate">
      <xsd:simpleType>
        <xsd:restriction base="dms:DateTime"/>
      </xsd:simpleType>
    </xsd:element>
    <xsd:element name="ExternalAuthor" ma:index="14" ma:displayName="Document Author" ma:internalName="ExternalAuthor">
      <xsd:simpleType>
        <xsd:restriction base="dms:Text">
          <xsd:maxLength value="255"/>
        </xsd:restriction>
      </xsd:simpleType>
    </xsd:element>
    <xsd:element name="PermitNumber" ma:index="23" ma:displayName="Permit Number" ma:internalName="PermitNumber">
      <xsd:simpleType>
        <xsd:restriction base="dms:Text">
          <xsd:maxLength value="255"/>
        </xsd:restriction>
      </xsd:simpleType>
    </xsd:element>
    <xsd:element name="OtherReference" ma:index="24" nillable="true" ma:displayName="Other Reference" ma:internalName="OtherReference">
      <xsd:simpleType>
        <xsd:restriction base="dms:Text">
          <xsd:maxLength value="255"/>
        </xsd:restriction>
      </xsd:simpleType>
    </xsd:element>
    <xsd:element name="EPRNumber" ma:index="25" nillable="true" ma:displayName="EPR Number" ma:internalName="EPRNumber">
      <xsd:simpleType>
        <xsd:restriction base="dms:Text">
          <xsd:maxLength value="255"/>
        </xsd:restriction>
      </xsd:simpleType>
    </xsd:element>
    <xsd:element name="Customer_x002f_OperatorName" ma:index="26" ma:displayName="Customer / Operator Name" ma:indexed="true" ma:internalName="Customer_x002F_OperatorName">
      <xsd:simpleType>
        <xsd:restriction base="dms:Text">
          <xsd:maxLength value="255"/>
        </xsd:restriction>
      </xsd:simpleType>
    </xsd:element>
    <xsd:element name="SiteName" ma:index="27" ma:displayName="Facility Name" ma:internalName="SiteName">
      <xsd:simpleType>
        <xsd:restriction base="dms:Text">
          <xsd:maxLength value="255"/>
        </xsd:restriction>
      </xsd:simpleType>
    </xsd:element>
    <xsd:element name="FacilityAddress" ma:index="28" ma:displayName="Facility Address" ma:internalName="FacilityAddress">
      <xsd:simpleType>
        <xsd:restriction base="dms:Note">
          <xsd:maxLength value="255"/>
        </xsd:restriction>
      </xsd:simpleType>
    </xsd:element>
    <xsd:element name="FacilityAddressPostcode" ma:index="29" ma:displayName="Facility Address Postcode" ma:internalName="FacilityAddressPostcode">
      <xsd:simpleType>
        <xsd:restriction base="dms:Text">
          <xsd:maxLength value="255"/>
        </xsd:restriction>
      </xsd:simpleType>
    </xsd:element>
    <xsd:element name="CessationDate" ma:index="38" nillable="true" ma:displayName="Cessation Date" ma:format="DateOnly" ma:internalName="CessationDate">
      <xsd:simpleType>
        <xsd:restriction base="dms:DateTime"/>
      </xsd:simpleType>
    </xsd:element>
    <xsd:element name="NationalSecurity" ma:index="39" nillable="true" ma:displayName="National Security" ma:default="No" ma:format="Dropdown" ma:internalName="NationalSecurity">
      <xsd:simpleType>
        <xsd:restriction base="dms:Choice">
          <xsd:enumeration value="Yes"/>
          <xsd:enumeration value="No"/>
        </xsd:restriction>
      </xsd:simpleType>
    </xsd:element>
    <xsd:element name="CurrentPermit" ma:index="42" nillable="true" ma:displayName="Current Permit" ma:default="N/A - Do not select for New Permits" ma:format="Dropdown" ma:internalName="CurrentPermit">
      <xsd:simpleType>
        <xsd:restriction base="dms:Choice">
          <xsd:enumeration value="Yes"/>
          <xsd:enumeration value="No"/>
          <xsd:enumeration value="N/A - Do not select for New Permit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d8e36-f429-4edc-ab50-c5be84842779" elementFormDefault="qualified">
    <xsd:import namespace="http://schemas.microsoft.com/office/2006/documentManagement/types"/>
    <xsd:import namespace="http://schemas.microsoft.com/office/infopath/2007/PartnerControls"/>
    <xsd:element name="EventLink" ma:index="43" nillable="true" ma:displayName="Event Link" ma:internalName="EventLink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82fb09-9fe8-4b32-a603-6dbda4c404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50" nillable="true" ma:displayName="Tags" ma:internalName="MediaServiceAutoTags" ma:readOnly="true">
      <xsd:simpleType>
        <xsd:restriction base="dms:Text"/>
      </xsd:simpleType>
    </xsd:element>
    <xsd:element name="MediaServiceOCR" ma:index="5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5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5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5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5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5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61" nillable="true" ma:taxonomy="true" ma:internalName="lcf76f155ced4ddcb4097134ff3c332f" ma:taxonomyFieldName="MediaServiceImageTags" ma:displayName="Image Tags" ma:readOnly="false" ma:fieldId="{5cf76f15-5ced-4ddc-b409-7134ff3c332f}" ma:taxonomyMulti="true" ma:sspId="d1117845-93f6-4da3-abaa-fcb4fa669c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6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6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6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51F0EA-7BAD-48BA-8B9E-F30D015460B3}">
  <ds:schemaRefs>
    <ds:schemaRef ds:uri="http://schemas.microsoft.com/office/2006/documentManagement/types"/>
    <ds:schemaRef ds:uri="http://purl.org/dc/elements/1.1/"/>
    <ds:schemaRef ds:uri="http://purl.org/dc/terms/"/>
    <ds:schemaRef ds:uri="f282fb09-9fe8-4b32-a603-6dbda4c40483"/>
    <ds:schemaRef ds:uri="http://schemas.microsoft.com/office/infopath/2007/PartnerControls"/>
    <ds:schemaRef ds:uri="8595a0ec-c146-4eeb-925a-270f4bc4be63"/>
    <ds:schemaRef ds:uri="http://schemas.openxmlformats.org/package/2006/metadata/core-properties"/>
    <ds:schemaRef ds:uri="5ffd8e36-f429-4edc-ab50-c5be84842779"/>
    <ds:schemaRef ds:uri="http://purl.org/dc/dcmitype/"/>
    <ds:schemaRef ds:uri="eebef177-55b5-4448-a5fb-28ea454417ee"/>
    <ds:schemaRef ds:uri="662745e8-e224-48e8-a2e3-254862b8c2f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DD0EC6-9BC3-4DCD-A89D-5C2E6154F0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E46C88-5D2E-4594-B1BA-3DC30AFF6F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95a0ec-c146-4eeb-925a-270f4bc4be63"/>
    <ds:schemaRef ds:uri="662745e8-e224-48e8-a2e3-254862b8c2f5"/>
    <ds:schemaRef ds:uri="eebef177-55b5-4448-a5fb-28ea454417ee"/>
    <ds:schemaRef ds:uri="5ffd8e36-f429-4edc-ab50-c5be84842779"/>
    <ds:schemaRef ds:uri="f282fb09-9fe8-4b32-a603-6dbda4c404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1042</TotalTime>
  <Words>204</Words>
  <Application>Microsoft Office PowerPoint</Application>
  <PresentationFormat>A4 Paper (210x297 mm)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Walker</dc:creator>
  <cp:lastModifiedBy>Nicola Waller</cp:lastModifiedBy>
  <cp:revision>42</cp:revision>
  <dcterms:created xsi:type="dcterms:W3CDTF">2015-02-18T11:29:06Z</dcterms:created>
  <dcterms:modified xsi:type="dcterms:W3CDTF">2026-01-06T13:47:40Z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0x0101000E9AD557692E154F9D2697C8C6432F76004B38BDF0EF82A346B0C4592C434A0A6C</vt:lpwstr>
  </property>
  <property fmtid="{D5CDD505-2E9C-101B-9397-08002B2CF9AE}" pid="3" name="PermitDocumentType">
    <vt:lpwstr/>
  </property>
  <property fmtid="{D5CDD505-2E9C-101B-9397-08002B2CF9AE}" pid="4" name="MediaServiceImageTags">
    <vt:lpwstr/>
  </property>
  <property fmtid="{D5CDD505-2E9C-101B-9397-08002B2CF9AE}" pid="5" name="TypeofPermit">
    <vt:lpwstr>9;#Type Of Permit|0430e4c2-ee0a-4b2d-9af6-df735aafbcb2</vt:lpwstr>
  </property>
  <property fmtid="{D5CDD505-2E9C-101B-9397-08002B2CF9AE}" pid="6" name="DisclosureStatus">
    <vt:lpwstr>63;#Public Register|f1fcf6a6-5d97-4f1d-964e-a2f916eb1f18</vt:lpwstr>
  </property>
  <property fmtid="{D5CDD505-2E9C-101B-9397-08002B2CF9AE}" pid="7" name="EventType1">
    <vt:lpwstr/>
  </property>
  <property fmtid="{D5CDD505-2E9C-101B-9397-08002B2CF9AE}" pid="8" name="ActivityGrouping">
    <vt:lpwstr>12;#Application ＆ Associated Docs|5eadfd3c-6deb-44e1-b7e1-16accd427bec</vt:lpwstr>
  </property>
  <property fmtid="{D5CDD505-2E9C-101B-9397-08002B2CF9AE}" pid="9" name="RegulatedActivityClass">
    <vt:lpwstr>26;#Waste Operations|dc63c9b7-da6e-463c-b2cf-265b08d49156</vt:lpwstr>
  </property>
  <property fmtid="{D5CDD505-2E9C-101B-9397-08002B2CF9AE}" pid="10" name="Catchment">
    <vt:lpwstr/>
  </property>
  <property fmtid="{D5CDD505-2E9C-101B-9397-08002B2CF9AE}" pid="11" name="MajorProjectID">
    <vt:lpwstr/>
  </property>
  <property fmtid="{D5CDD505-2E9C-101B-9397-08002B2CF9AE}" pid="12" name="StandardRulesID">
    <vt:lpwstr/>
  </property>
  <property fmtid="{D5CDD505-2E9C-101B-9397-08002B2CF9AE}" pid="13" name="CessationStatus">
    <vt:lpwstr/>
  </property>
  <property fmtid="{D5CDD505-2E9C-101B-9397-08002B2CF9AE}" pid="14" name="Regime">
    <vt:lpwstr>19;#EPR|0e5af97d-1a8c-4d8f-a20b-528a11cab1f6</vt:lpwstr>
  </property>
  <property fmtid="{D5CDD505-2E9C-101B-9397-08002B2CF9AE}" pid="15" name="RegulatedActivitySub_x002d_Class">
    <vt:lpwstr/>
  </property>
  <property fmtid="{D5CDD505-2E9C-101B-9397-08002B2CF9AE}" pid="16" name="RegulatedActivitySub-Class">
    <vt:lpwstr/>
  </property>
</Properties>
</file>