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diagrams/data1.xml" ContentType="application/vnd.openxmlformats-officedocument.drawingml.diagramData+xml"/>
  <Override PartName="/word/footnotes.xml" ContentType="application/vnd.openxmlformats-officedocument.wordprocessingml.footnotes+xml"/>
  <Override PartName="/word/endnotes.xml" ContentType="application/vnd.openxmlformats-officedocument.wordprocessingml.endnotes+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51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6345"/>
        <w:gridCol w:w="1843"/>
        <w:gridCol w:w="6946"/>
      </w:tblGrid>
      <w:tr w:rsidR="00E217B8" w:rsidRPr="008175DA" w14:paraId="652B6DB3" w14:textId="77777777" w:rsidTr="00E36C40">
        <w:trPr>
          <w:cantSplit/>
          <w:trHeight w:val="675"/>
        </w:trPr>
        <w:tc>
          <w:tcPr>
            <w:tcW w:w="6345" w:type="dxa"/>
            <w:vMerge w:val="restart"/>
          </w:tcPr>
          <w:p w14:paraId="4C69EF5A" w14:textId="77777777" w:rsidR="00E217B8" w:rsidRDefault="00E217B8" w:rsidP="00D937ED">
            <w:pPr>
              <w:pStyle w:val="PlainText"/>
              <w:jc w:val="center"/>
              <w:rPr>
                <w:rFonts w:ascii="Arial" w:hAnsi="Arial"/>
                <w:i/>
                <w:sz w:val="12"/>
                <w:szCs w:val="12"/>
              </w:rPr>
            </w:pPr>
          </w:p>
          <w:p w14:paraId="171025A4" w14:textId="239EC330" w:rsidR="00E217B8" w:rsidRDefault="00E36C40" w:rsidP="00D937ED">
            <w:pPr>
              <w:pStyle w:val="PlainText"/>
              <w:jc w:val="center"/>
              <w:rPr>
                <w:rFonts w:ascii="Arial" w:hAnsi="Arial"/>
                <w:i/>
                <w:sz w:val="12"/>
                <w:szCs w:val="12"/>
              </w:rPr>
            </w:pPr>
            <w:r>
              <w:rPr>
                <w:noProof/>
                <w:lang w:eastAsia="en-GB"/>
              </w:rPr>
              <w:drawing>
                <wp:inline distT="0" distB="0" distL="0" distR="0" wp14:anchorId="1CB2DE15" wp14:editId="0EBFDD23">
                  <wp:extent cx="2609850" cy="1232956"/>
                  <wp:effectExtent l="0" t="0" r="0" b="5715"/>
                  <wp:docPr id="4" name="Picture 1">
                    <a:extLst xmlns:a="http://schemas.openxmlformats.org/drawingml/2006/main">
                      <a:ext uri="{FF2B5EF4-FFF2-40B4-BE49-F238E27FC236}">
                        <a16:creationId xmlns:a16="http://schemas.microsoft.com/office/drawing/2014/main" id="{13696CB2-C70D-F143-A88A-111BE8B6D54F}"/>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1">
                            <a:extLst>
                              <a:ext uri="{FF2B5EF4-FFF2-40B4-BE49-F238E27FC236}">
                                <a16:creationId xmlns:a16="http://schemas.microsoft.com/office/drawing/2014/main" id="{13696CB2-C70D-F143-A88A-111BE8B6D54F}"/>
                              </a:ext>
                            </a:extLst>
                          </pic:cNvPr>
                          <pic:cNvPicPr>
                            <a:picLocks noChangeAspect="1"/>
                          </pic:cNvPicPr>
                        </pic:nvPicPr>
                        <pic:blipFill>
                          <a:blip r:embed="rId8" cstate="print">
                            <a:extLst>
                              <a:ext uri="{28A0092B-C50C-407E-A947-70E740481C1C}">
                                <a14:useLocalDpi xmlns:a14="http://schemas.microsoft.com/office/drawing/2010/main" val="0"/>
                              </a:ext>
                            </a:extLst>
                          </a:blip>
                          <a:stretch>
                            <a:fillRect/>
                          </a:stretch>
                        </pic:blipFill>
                        <pic:spPr>
                          <a:xfrm>
                            <a:off x="0" y="0"/>
                            <a:ext cx="2694978" cy="1273173"/>
                          </a:xfrm>
                          <a:prstGeom prst="rect">
                            <a:avLst/>
                          </a:prstGeom>
                        </pic:spPr>
                      </pic:pic>
                    </a:graphicData>
                  </a:graphic>
                </wp:inline>
              </w:drawing>
            </w:r>
          </w:p>
          <w:p w14:paraId="2418CC21" w14:textId="77777777" w:rsidR="00E217B8" w:rsidRPr="00702648" w:rsidRDefault="00E217B8" w:rsidP="00D937ED">
            <w:pPr>
              <w:pStyle w:val="PlainText"/>
              <w:jc w:val="center"/>
              <w:rPr>
                <w:rFonts w:ascii="Arial" w:hAnsi="Arial"/>
                <w:i/>
                <w:sz w:val="12"/>
                <w:szCs w:val="12"/>
              </w:rPr>
            </w:pPr>
          </w:p>
        </w:tc>
        <w:tc>
          <w:tcPr>
            <w:tcW w:w="8789" w:type="dxa"/>
            <w:gridSpan w:val="2"/>
          </w:tcPr>
          <w:p w14:paraId="665BC8BB" w14:textId="77777777" w:rsidR="00E217B8" w:rsidRPr="003479AE" w:rsidRDefault="00E217B8" w:rsidP="00D937ED">
            <w:pPr>
              <w:pStyle w:val="PlainText"/>
              <w:jc w:val="center"/>
              <w:rPr>
                <w:rFonts w:asciiTheme="minorHAnsi" w:hAnsiTheme="minorHAnsi"/>
                <w:b/>
                <w:i/>
                <w:sz w:val="14"/>
                <w:szCs w:val="14"/>
              </w:rPr>
            </w:pPr>
          </w:p>
          <w:p w14:paraId="6A30975B" w14:textId="62A9DBC6" w:rsidR="00E217B8" w:rsidRPr="00702648" w:rsidRDefault="00E217B8" w:rsidP="005F211A">
            <w:pPr>
              <w:pStyle w:val="PlainText"/>
              <w:jc w:val="center"/>
              <w:rPr>
                <w:rFonts w:asciiTheme="minorHAnsi" w:hAnsiTheme="minorHAnsi"/>
                <w:b/>
                <w:i/>
                <w:sz w:val="28"/>
                <w:szCs w:val="28"/>
              </w:rPr>
            </w:pPr>
            <w:r w:rsidRPr="00702648">
              <w:rPr>
                <w:rFonts w:asciiTheme="minorHAnsi" w:hAnsiTheme="minorHAnsi"/>
                <w:b/>
                <w:i/>
                <w:sz w:val="28"/>
                <w:szCs w:val="28"/>
              </w:rPr>
              <w:t>Management Review Agenda</w:t>
            </w:r>
            <w:r w:rsidRPr="00702648">
              <w:rPr>
                <w:rFonts w:asciiTheme="minorHAnsi" w:hAnsiTheme="minorHAnsi"/>
                <w:i/>
                <w:sz w:val="28"/>
                <w:szCs w:val="28"/>
              </w:rPr>
              <w:t xml:space="preserve">     </w:t>
            </w:r>
            <w:r>
              <w:rPr>
                <w:rFonts w:asciiTheme="minorHAnsi" w:hAnsiTheme="minorHAnsi"/>
                <w:i/>
                <w:sz w:val="28"/>
                <w:szCs w:val="28"/>
              </w:rPr>
              <w:t xml:space="preserve">              </w:t>
            </w:r>
            <w:r w:rsidR="00971532">
              <w:rPr>
                <w:rFonts w:asciiTheme="minorHAnsi" w:hAnsiTheme="minorHAnsi"/>
                <w:i/>
                <w:sz w:val="28"/>
                <w:szCs w:val="28"/>
              </w:rPr>
              <w:t>QD13/</w:t>
            </w:r>
            <w:r w:rsidR="000B00C2">
              <w:rPr>
                <w:rFonts w:asciiTheme="minorHAnsi" w:hAnsiTheme="minorHAnsi"/>
                <w:i/>
                <w:sz w:val="28"/>
                <w:szCs w:val="28"/>
              </w:rPr>
              <w:t>8</w:t>
            </w:r>
            <w:r w:rsidR="00971532">
              <w:rPr>
                <w:rFonts w:asciiTheme="minorHAnsi" w:hAnsiTheme="minorHAnsi"/>
                <w:i/>
                <w:sz w:val="28"/>
                <w:szCs w:val="28"/>
              </w:rPr>
              <w:t xml:space="preserve"> </w:t>
            </w:r>
            <w:r w:rsidR="00CB042C">
              <w:rPr>
                <w:rFonts w:asciiTheme="minorHAnsi" w:hAnsiTheme="minorHAnsi"/>
                <w:i/>
                <w:sz w:val="28"/>
                <w:szCs w:val="28"/>
              </w:rPr>
              <w:t>12</w:t>
            </w:r>
            <w:r w:rsidR="00E36C40">
              <w:rPr>
                <w:rFonts w:asciiTheme="minorHAnsi" w:hAnsiTheme="minorHAnsi"/>
                <w:i/>
                <w:sz w:val="28"/>
                <w:szCs w:val="28"/>
              </w:rPr>
              <w:t>/08/20</w:t>
            </w:r>
            <w:r w:rsidR="00CB042C">
              <w:rPr>
                <w:rFonts w:asciiTheme="minorHAnsi" w:hAnsiTheme="minorHAnsi"/>
                <w:i/>
                <w:sz w:val="28"/>
                <w:szCs w:val="28"/>
              </w:rPr>
              <w:t>20</w:t>
            </w:r>
          </w:p>
        </w:tc>
      </w:tr>
      <w:tr w:rsidR="00E217B8" w:rsidRPr="008175DA" w14:paraId="31A96BDA" w14:textId="77777777" w:rsidTr="00AC6CEF">
        <w:trPr>
          <w:cantSplit/>
          <w:trHeight w:val="725"/>
        </w:trPr>
        <w:tc>
          <w:tcPr>
            <w:tcW w:w="6345" w:type="dxa"/>
            <w:vMerge/>
          </w:tcPr>
          <w:p w14:paraId="4E1C5E98" w14:textId="77777777" w:rsidR="00E217B8" w:rsidRDefault="00E217B8" w:rsidP="00D937ED">
            <w:pPr>
              <w:pStyle w:val="PlainText"/>
              <w:jc w:val="center"/>
              <w:rPr>
                <w:rFonts w:ascii="Arial" w:hAnsi="Arial"/>
                <w:i/>
                <w:sz w:val="12"/>
                <w:szCs w:val="12"/>
              </w:rPr>
            </w:pPr>
          </w:p>
        </w:tc>
        <w:tc>
          <w:tcPr>
            <w:tcW w:w="1843" w:type="dxa"/>
          </w:tcPr>
          <w:p w14:paraId="3165BCA5" w14:textId="77777777" w:rsidR="00E217B8" w:rsidRPr="008175DA" w:rsidRDefault="00E217B8" w:rsidP="00D937ED">
            <w:pPr>
              <w:pStyle w:val="PlainText"/>
              <w:rPr>
                <w:rFonts w:asciiTheme="minorHAnsi" w:eastAsia="MS Mincho" w:hAnsiTheme="minorHAnsi"/>
                <w:sz w:val="28"/>
                <w:szCs w:val="28"/>
              </w:rPr>
            </w:pPr>
            <w:r w:rsidRPr="008175DA">
              <w:rPr>
                <w:rFonts w:asciiTheme="minorHAnsi" w:hAnsiTheme="minorHAnsi"/>
                <w:b/>
                <w:i/>
                <w:sz w:val="28"/>
                <w:szCs w:val="28"/>
              </w:rPr>
              <w:t>Review date:</w:t>
            </w:r>
          </w:p>
        </w:tc>
        <w:tc>
          <w:tcPr>
            <w:tcW w:w="6946" w:type="dxa"/>
          </w:tcPr>
          <w:p w14:paraId="2702CE19" w14:textId="5841EA99" w:rsidR="00E217B8" w:rsidRPr="005127FC" w:rsidRDefault="00147470" w:rsidP="00D937ED">
            <w:pPr>
              <w:pStyle w:val="PlainText"/>
              <w:rPr>
                <w:rFonts w:asciiTheme="minorHAnsi" w:hAnsiTheme="minorHAnsi"/>
                <w:sz w:val="28"/>
                <w:szCs w:val="28"/>
              </w:rPr>
            </w:pPr>
            <w:r>
              <w:rPr>
                <w:rFonts w:asciiTheme="minorHAnsi" w:hAnsiTheme="minorHAnsi"/>
                <w:sz w:val="28"/>
                <w:szCs w:val="28"/>
              </w:rPr>
              <w:t>5</w:t>
            </w:r>
            <w:r>
              <w:rPr>
                <w:rFonts w:asciiTheme="minorHAnsi" w:hAnsiTheme="minorHAnsi"/>
                <w:sz w:val="28"/>
                <w:szCs w:val="28"/>
                <w:vertAlign w:val="superscript"/>
              </w:rPr>
              <w:t>th</w:t>
            </w:r>
            <w:r w:rsidR="00320062">
              <w:rPr>
                <w:rFonts w:asciiTheme="minorHAnsi" w:hAnsiTheme="minorHAnsi"/>
                <w:sz w:val="28"/>
                <w:szCs w:val="28"/>
              </w:rPr>
              <w:t xml:space="preserve"> </w:t>
            </w:r>
            <w:r>
              <w:rPr>
                <w:rFonts w:asciiTheme="minorHAnsi" w:hAnsiTheme="minorHAnsi"/>
                <w:sz w:val="28"/>
                <w:szCs w:val="28"/>
              </w:rPr>
              <w:t>Feb</w:t>
            </w:r>
            <w:r w:rsidR="002E085E">
              <w:rPr>
                <w:rFonts w:asciiTheme="minorHAnsi" w:hAnsiTheme="minorHAnsi"/>
                <w:sz w:val="28"/>
                <w:szCs w:val="28"/>
              </w:rPr>
              <w:t xml:space="preserve"> </w:t>
            </w:r>
            <w:r w:rsidR="005127FC" w:rsidRPr="00CB042C">
              <w:rPr>
                <w:rFonts w:asciiTheme="minorHAnsi" w:hAnsiTheme="minorHAnsi"/>
                <w:sz w:val="28"/>
                <w:szCs w:val="28"/>
              </w:rPr>
              <w:t>20</w:t>
            </w:r>
            <w:r w:rsidR="00C478FA" w:rsidRPr="00CB042C">
              <w:rPr>
                <w:rFonts w:asciiTheme="minorHAnsi" w:hAnsiTheme="minorHAnsi"/>
                <w:sz w:val="28"/>
                <w:szCs w:val="28"/>
              </w:rPr>
              <w:t>2</w:t>
            </w:r>
            <w:r w:rsidR="00704A71">
              <w:rPr>
                <w:rFonts w:asciiTheme="minorHAnsi" w:hAnsiTheme="minorHAnsi"/>
                <w:sz w:val="28"/>
                <w:szCs w:val="28"/>
              </w:rPr>
              <w:t>5</w:t>
            </w:r>
          </w:p>
        </w:tc>
      </w:tr>
      <w:tr w:rsidR="000557E2" w:rsidRPr="008175DA" w14:paraId="3B06533E" w14:textId="77777777" w:rsidTr="00AC6CEF">
        <w:trPr>
          <w:cantSplit/>
          <w:trHeight w:val="834"/>
        </w:trPr>
        <w:tc>
          <w:tcPr>
            <w:tcW w:w="6345" w:type="dxa"/>
            <w:vMerge/>
          </w:tcPr>
          <w:p w14:paraId="4B9B4AB5" w14:textId="77777777" w:rsidR="000557E2" w:rsidRDefault="000557E2" w:rsidP="00D937ED">
            <w:pPr>
              <w:pStyle w:val="PlainText"/>
              <w:jc w:val="center"/>
              <w:rPr>
                <w:rFonts w:ascii="Arial" w:hAnsi="Arial"/>
                <w:i/>
                <w:sz w:val="12"/>
                <w:szCs w:val="12"/>
              </w:rPr>
            </w:pPr>
          </w:p>
        </w:tc>
        <w:tc>
          <w:tcPr>
            <w:tcW w:w="1843" w:type="dxa"/>
          </w:tcPr>
          <w:p w14:paraId="1F8DEAA8" w14:textId="77777777" w:rsidR="000557E2" w:rsidRPr="008175DA" w:rsidRDefault="000557E2" w:rsidP="00D937ED">
            <w:pPr>
              <w:pStyle w:val="PlainText"/>
              <w:rPr>
                <w:rFonts w:asciiTheme="minorHAnsi" w:eastAsia="MS Mincho" w:hAnsiTheme="minorHAnsi"/>
                <w:sz w:val="28"/>
                <w:szCs w:val="28"/>
              </w:rPr>
            </w:pPr>
            <w:r>
              <w:rPr>
                <w:rFonts w:asciiTheme="minorHAnsi" w:hAnsiTheme="minorHAnsi"/>
                <w:b/>
                <w:i/>
                <w:sz w:val="28"/>
                <w:szCs w:val="28"/>
              </w:rPr>
              <w:t>Contributors</w:t>
            </w:r>
            <w:r w:rsidRPr="008175DA">
              <w:rPr>
                <w:rFonts w:asciiTheme="minorHAnsi" w:hAnsiTheme="minorHAnsi"/>
                <w:b/>
                <w:i/>
                <w:sz w:val="28"/>
                <w:szCs w:val="28"/>
              </w:rPr>
              <w:t>:</w:t>
            </w:r>
          </w:p>
        </w:tc>
        <w:tc>
          <w:tcPr>
            <w:tcW w:w="6946" w:type="dxa"/>
          </w:tcPr>
          <w:p w14:paraId="226FEDE6" w14:textId="7AA46573" w:rsidR="000557E2" w:rsidRPr="00720636" w:rsidRDefault="0009743F" w:rsidP="00D937ED">
            <w:pPr>
              <w:pStyle w:val="PlainText"/>
              <w:rPr>
                <w:rFonts w:asciiTheme="minorHAnsi" w:hAnsiTheme="minorHAnsi"/>
                <w:sz w:val="28"/>
                <w:szCs w:val="28"/>
                <w:highlight w:val="yellow"/>
              </w:rPr>
            </w:pPr>
            <w:r>
              <w:rPr>
                <w:rFonts w:asciiTheme="minorHAnsi" w:hAnsiTheme="minorHAnsi"/>
                <w:sz w:val="28"/>
                <w:szCs w:val="28"/>
              </w:rPr>
              <w:t>Mark Lawson,</w:t>
            </w:r>
            <w:r w:rsidRPr="00CB042C">
              <w:rPr>
                <w:rFonts w:asciiTheme="minorHAnsi" w:hAnsiTheme="minorHAnsi"/>
                <w:sz w:val="28"/>
                <w:szCs w:val="28"/>
              </w:rPr>
              <w:t xml:space="preserve"> </w:t>
            </w:r>
            <w:r w:rsidR="005F4BA5" w:rsidRPr="00CB042C">
              <w:rPr>
                <w:rFonts w:asciiTheme="minorHAnsi" w:hAnsiTheme="minorHAnsi"/>
                <w:sz w:val="28"/>
                <w:szCs w:val="28"/>
              </w:rPr>
              <w:t>Kelvin Davison</w:t>
            </w:r>
            <w:r w:rsidR="005F4BA5">
              <w:rPr>
                <w:rFonts w:asciiTheme="minorHAnsi" w:hAnsiTheme="minorHAnsi"/>
                <w:sz w:val="28"/>
                <w:szCs w:val="28"/>
              </w:rPr>
              <w:t xml:space="preserve">, </w:t>
            </w:r>
            <w:r w:rsidR="00320062">
              <w:rPr>
                <w:rFonts w:asciiTheme="minorHAnsi" w:hAnsiTheme="minorHAnsi"/>
                <w:sz w:val="28"/>
                <w:szCs w:val="28"/>
              </w:rPr>
              <w:t>Richard Holdgate</w:t>
            </w:r>
            <w:r w:rsidR="00B0047D">
              <w:rPr>
                <w:rFonts w:asciiTheme="minorHAnsi" w:hAnsiTheme="minorHAnsi"/>
                <w:sz w:val="28"/>
                <w:szCs w:val="28"/>
              </w:rPr>
              <w:t xml:space="preserve">, </w:t>
            </w:r>
            <w:r>
              <w:rPr>
                <w:rFonts w:asciiTheme="minorHAnsi" w:hAnsiTheme="minorHAnsi"/>
                <w:sz w:val="28"/>
                <w:szCs w:val="28"/>
              </w:rPr>
              <w:t xml:space="preserve">Lee Marriott, </w:t>
            </w:r>
            <w:r w:rsidR="00704A71">
              <w:rPr>
                <w:rFonts w:asciiTheme="minorHAnsi" w:hAnsiTheme="minorHAnsi"/>
                <w:sz w:val="28"/>
                <w:szCs w:val="28"/>
              </w:rPr>
              <w:t>J</w:t>
            </w:r>
            <w:r>
              <w:rPr>
                <w:rFonts w:asciiTheme="minorHAnsi" w:hAnsiTheme="minorHAnsi"/>
                <w:sz w:val="28"/>
                <w:szCs w:val="28"/>
              </w:rPr>
              <w:t>ames Hewitt</w:t>
            </w:r>
          </w:p>
        </w:tc>
      </w:tr>
      <w:tr w:rsidR="005127FC" w:rsidRPr="008175DA" w14:paraId="5C5BD922" w14:textId="77777777" w:rsidTr="00D937ED">
        <w:tc>
          <w:tcPr>
            <w:tcW w:w="15134" w:type="dxa"/>
            <w:gridSpan w:val="3"/>
          </w:tcPr>
          <w:p w14:paraId="728E68EA" w14:textId="6BA6C001" w:rsidR="005127FC" w:rsidRPr="003479AE" w:rsidRDefault="005127FC" w:rsidP="00D937ED">
            <w:pPr>
              <w:pStyle w:val="PlainText"/>
              <w:rPr>
                <w:rFonts w:asciiTheme="minorHAnsi" w:hAnsiTheme="minorHAnsi"/>
                <w:b/>
                <w:i/>
                <w:sz w:val="28"/>
                <w:szCs w:val="28"/>
              </w:rPr>
            </w:pPr>
            <w:r>
              <w:rPr>
                <w:rFonts w:asciiTheme="minorHAnsi" w:hAnsiTheme="minorHAnsi"/>
                <w:b/>
                <w:i/>
                <w:sz w:val="28"/>
                <w:szCs w:val="28"/>
              </w:rPr>
              <w:t>Contents/a</w:t>
            </w:r>
            <w:r w:rsidRPr="003479AE">
              <w:rPr>
                <w:rFonts w:asciiTheme="minorHAnsi" w:hAnsiTheme="minorHAnsi"/>
                <w:b/>
                <w:i/>
                <w:sz w:val="28"/>
                <w:szCs w:val="28"/>
              </w:rPr>
              <w:t>genda item (hyperlink)</w:t>
            </w:r>
          </w:p>
        </w:tc>
      </w:tr>
      <w:tr w:rsidR="005127FC" w:rsidRPr="00B50CBB" w14:paraId="58584C1F" w14:textId="77777777" w:rsidTr="00D937ED">
        <w:tc>
          <w:tcPr>
            <w:tcW w:w="15134" w:type="dxa"/>
            <w:gridSpan w:val="3"/>
          </w:tcPr>
          <w:p w14:paraId="4AA5DE91" w14:textId="77777777" w:rsidR="005127FC" w:rsidRPr="00B50CBB" w:rsidRDefault="00F23FC3" w:rsidP="00D937ED">
            <w:pPr>
              <w:pStyle w:val="PlainText"/>
              <w:rPr>
                <w:rFonts w:asciiTheme="minorHAnsi" w:hAnsiTheme="minorHAnsi"/>
                <w:b/>
                <w:color w:val="808080" w:themeColor="background1" w:themeShade="80"/>
                <w:sz w:val="28"/>
                <w:szCs w:val="28"/>
              </w:rPr>
            </w:pPr>
            <w:hyperlink w:anchor="_1)_Status_of" w:history="1">
              <w:r w:rsidRPr="00B50CBB">
                <w:rPr>
                  <w:rStyle w:val="Hyperlink"/>
                  <w:rFonts w:asciiTheme="minorHAnsi" w:hAnsiTheme="minorHAnsi"/>
                  <w:b/>
                  <w:color w:val="808080" w:themeColor="background1" w:themeShade="80"/>
                  <w:sz w:val="28"/>
                  <w:szCs w:val="28"/>
                  <w:u w:val="none"/>
                </w:rPr>
                <w:t>1) Status of actions from previous Management Reviews</w:t>
              </w:r>
            </w:hyperlink>
          </w:p>
        </w:tc>
      </w:tr>
      <w:tr w:rsidR="005127FC" w:rsidRPr="00B50CBB" w14:paraId="4D6D26D2" w14:textId="77777777" w:rsidTr="00D937ED">
        <w:tc>
          <w:tcPr>
            <w:tcW w:w="15134" w:type="dxa"/>
            <w:gridSpan w:val="3"/>
          </w:tcPr>
          <w:p w14:paraId="4E6D2D3C" w14:textId="77777777" w:rsidR="005127FC" w:rsidRPr="00B50CBB" w:rsidRDefault="00B50CBB" w:rsidP="00D937ED">
            <w:pPr>
              <w:pStyle w:val="PlainText"/>
              <w:rPr>
                <w:rFonts w:asciiTheme="minorHAnsi" w:hAnsiTheme="minorHAnsi"/>
                <w:b/>
                <w:color w:val="808080" w:themeColor="background1" w:themeShade="80"/>
                <w:sz w:val="28"/>
                <w:szCs w:val="28"/>
              </w:rPr>
            </w:pPr>
            <w:hyperlink w:anchor="_2)_Review_the_2" w:history="1">
              <w:r w:rsidRPr="00B50CBB">
                <w:rPr>
                  <w:rStyle w:val="Hyperlink"/>
                  <w:rFonts w:asciiTheme="minorHAnsi" w:hAnsiTheme="minorHAnsi"/>
                  <w:b/>
                  <w:color w:val="808080" w:themeColor="background1" w:themeShade="80"/>
                  <w:sz w:val="28"/>
                  <w:szCs w:val="28"/>
                  <w:u w:val="none"/>
                </w:rPr>
                <w:t>2) Review the context of the organisation (internal and external issues), including changes</w:t>
              </w:r>
            </w:hyperlink>
          </w:p>
        </w:tc>
      </w:tr>
      <w:tr w:rsidR="005127FC" w:rsidRPr="00B50CBB" w14:paraId="480CE42D" w14:textId="77777777" w:rsidTr="00D937ED">
        <w:tc>
          <w:tcPr>
            <w:tcW w:w="15134" w:type="dxa"/>
            <w:gridSpan w:val="3"/>
          </w:tcPr>
          <w:p w14:paraId="6F771FD3" w14:textId="77777777" w:rsidR="005127FC" w:rsidRPr="00B50CBB" w:rsidRDefault="00F23FC3" w:rsidP="00D937ED">
            <w:pPr>
              <w:pStyle w:val="PlainText"/>
              <w:rPr>
                <w:rFonts w:asciiTheme="minorHAnsi" w:hAnsiTheme="minorHAnsi"/>
                <w:b/>
                <w:color w:val="808080" w:themeColor="background1" w:themeShade="80"/>
                <w:sz w:val="28"/>
                <w:szCs w:val="28"/>
              </w:rPr>
            </w:pPr>
            <w:hyperlink w:anchor="_3)_Review_the_1" w:history="1">
              <w:r w:rsidRPr="00B50CBB">
                <w:rPr>
                  <w:rStyle w:val="Hyperlink"/>
                  <w:rFonts w:asciiTheme="minorHAnsi" w:hAnsiTheme="minorHAnsi"/>
                  <w:b/>
                  <w:color w:val="808080" w:themeColor="background1" w:themeShade="80"/>
                  <w:sz w:val="28"/>
                  <w:szCs w:val="28"/>
                  <w:u w:val="none"/>
                </w:rPr>
                <w:t>3) Review the needs and expectations of interested parties</w:t>
              </w:r>
            </w:hyperlink>
          </w:p>
        </w:tc>
      </w:tr>
      <w:tr w:rsidR="005127FC" w:rsidRPr="00B50CBB" w14:paraId="0EA2232E" w14:textId="77777777" w:rsidTr="00D937ED">
        <w:tc>
          <w:tcPr>
            <w:tcW w:w="15134" w:type="dxa"/>
            <w:gridSpan w:val="3"/>
          </w:tcPr>
          <w:p w14:paraId="319A7C5F" w14:textId="77777777" w:rsidR="005127FC" w:rsidRPr="00B50CBB" w:rsidRDefault="00F23FC3" w:rsidP="00D937ED">
            <w:pPr>
              <w:pStyle w:val="PlainText"/>
              <w:rPr>
                <w:rFonts w:asciiTheme="minorHAnsi" w:hAnsiTheme="minorHAnsi"/>
                <w:b/>
                <w:color w:val="808080" w:themeColor="background1" w:themeShade="80"/>
                <w:sz w:val="28"/>
                <w:szCs w:val="28"/>
              </w:rPr>
            </w:pPr>
            <w:hyperlink w:anchor="_4)_Customer_satisfaction_2" w:history="1">
              <w:r w:rsidRPr="00B50CBB">
                <w:rPr>
                  <w:rStyle w:val="Hyperlink"/>
                  <w:rFonts w:asciiTheme="minorHAnsi" w:hAnsiTheme="minorHAnsi"/>
                  <w:b/>
                  <w:color w:val="808080" w:themeColor="background1" w:themeShade="80"/>
                  <w:sz w:val="28"/>
                  <w:szCs w:val="28"/>
                  <w:u w:val="none"/>
                </w:rPr>
                <w:t>4) Customer satisfaction and feedback from relevant interested parties</w:t>
              </w:r>
            </w:hyperlink>
          </w:p>
        </w:tc>
      </w:tr>
      <w:tr w:rsidR="00EC3CB4" w:rsidRPr="00B50CBB" w14:paraId="5EC6304A" w14:textId="77777777" w:rsidTr="00D937ED">
        <w:tc>
          <w:tcPr>
            <w:tcW w:w="15134" w:type="dxa"/>
            <w:gridSpan w:val="3"/>
          </w:tcPr>
          <w:p w14:paraId="0C7AD190" w14:textId="11FFAD93" w:rsidR="00EC3CB4" w:rsidRDefault="00EC3CB4" w:rsidP="00D937ED">
            <w:pPr>
              <w:pStyle w:val="PlainText"/>
            </w:pPr>
            <w:hyperlink w:anchor="_5)_Review_of_1" w:history="1">
              <w:r w:rsidRPr="00B50CBB">
                <w:rPr>
                  <w:rStyle w:val="Hyperlink"/>
                  <w:rFonts w:asciiTheme="minorHAnsi" w:hAnsiTheme="minorHAnsi"/>
                  <w:b/>
                  <w:color w:val="808080" w:themeColor="background1" w:themeShade="80"/>
                  <w:sz w:val="28"/>
                  <w:szCs w:val="28"/>
                  <w:u w:val="none"/>
                </w:rPr>
                <w:t>5) Review of company Quality Objectives</w:t>
              </w:r>
            </w:hyperlink>
          </w:p>
        </w:tc>
      </w:tr>
      <w:tr w:rsidR="005127FC" w:rsidRPr="00B50CBB" w14:paraId="26AA8456" w14:textId="77777777" w:rsidTr="00D937ED">
        <w:tc>
          <w:tcPr>
            <w:tcW w:w="15134" w:type="dxa"/>
            <w:gridSpan w:val="3"/>
          </w:tcPr>
          <w:p w14:paraId="7D2C46F1" w14:textId="122A7F5B" w:rsidR="005127FC" w:rsidRPr="00B50CBB" w:rsidRDefault="00EC3CB4" w:rsidP="00D937ED">
            <w:pPr>
              <w:pStyle w:val="PlainText"/>
              <w:rPr>
                <w:rFonts w:asciiTheme="minorHAnsi" w:hAnsiTheme="minorHAnsi"/>
                <w:b/>
                <w:color w:val="808080" w:themeColor="background1" w:themeShade="80"/>
                <w:sz w:val="28"/>
                <w:szCs w:val="28"/>
              </w:rPr>
            </w:pPr>
            <w:hyperlink w:anchor="_5)_Review_of_1" w:history="1">
              <w:r>
                <w:rPr>
                  <w:rStyle w:val="Hyperlink"/>
                  <w:rFonts w:asciiTheme="minorHAnsi" w:hAnsiTheme="minorHAnsi"/>
                  <w:b/>
                  <w:color w:val="808080" w:themeColor="background1" w:themeShade="80"/>
                  <w:sz w:val="28"/>
                  <w:szCs w:val="28"/>
                  <w:u w:val="none"/>
                </w:rPr>
                <w:t>6</w:t>
              </w:r>
              <w:r w:rsidR="00B50CBB" w:rsidRPr="00B50CBB">
                <w:rPr>
                  <w:rStyle w:val="Hyperlink"/>
                  <w:rFonts w:asciiTheme="minorHAnsi" w:hAnsiTheme="minorHAnsi"/>
                  <w:b/>
                  <w:color w:val="808080" w:themeColor="background1" w:themeShade="80"/>
                  <w:sz w:val="28"/>
                  <w:szCs w:val="28"/>
                  <w:u w:val="none"/>
                </w:rPr>
                <w:t xml:space="preserve">) Review of company </w:t>
              </w:r>
              <w:r>
                <w:rPr>
                  <w:rStyle w:val="Hyperlink"/>
                  <w:rFonts w:asciiTheme="minorHAnsi" w:hAnsiTheme="minorHAnsi"/>
                  <w:b/>
                  <w:color w:val="808080" w:themeColor="background1" w:themeShade="80"/>
                  <w:sz w:val="28"/>
                  <w:szCs w:val="28"/>
                  <w:u w:val="none"/>
                </w:rPr>
                <w:t>Health and Safety</w:t>
              </w:r>
              <w:r w:rsidR="00B50CBB" w:rsidRPr="00B50CBB">
                <w:rPr>
                  <w:rStyle w:val="Hyperlink"/>
                  <w:rFonts w:asciiTheme="minorHAnsi" w:hAnsiTheme="minorHAnsi"/>
                  <w:b/>
                  <w:color w:val="808080" w:themeColor="background1" w:themeShade="80"/>
                  <w:sz w:val="28"/>
                  <w:szCs w:val="28"/>
                  <w:u w:val="none"/>
                </w:rPr>
                <w:t xml:space="preserve"> Objectives</w:t>
              </w:r>
            </w:hyperlink>
          </w:p>
        </w:tc>
      </w:tr>
      <w:tr w:rsidR="005127FC" w:rsidRPr="00B50CBB" w14:paraId="7FADD13B" w14:textId="77777777" w:rsidTr="00D937ED">
        <w:tc>
          <w:tcPr>
            <w:tcW w:w="15134" w:type="dxa"/>
            <w:gridSpan w:val="3"/>
          </w:tcPr>
          <w:p w14:paraId="76A3A996" w14:textId="22159FB5" w:rsidR="005127FC" w:rsidRPr="00B50CBB" w:rsidRDefault="00EC3CB4" w:rsidP="00D937ED">
            <w:pPr>
              <w:pStyle w:val="PlainText"/>
              <w:rPr>
                <w:rFonts w:asciiTheme="minorHAnsi" w:hAnsiTheme="minorHAnsi"/>
                <w:b/>
                <w:color w:val="808080" w:themeColor="background1" w:themeShade="80"/>
                <w:sz w:val="28"/>
                <w:szCs w:val="28"/>
              </w:rPr>
            </w:pPr>
            <w:hyperlink w:anchor="_6)_Review_of_2" w:history="1">
              <w:r>
                <w:rPr>
                  <w:rStyle w:val="Hyperlink"/>
                  <w:rFonts w:asciiTheme="minorHAnsi" w:hAnsiTheme="minorHAnsi"/>
                  <w:b/>
                  <w:color w:val="808080" w:themeColor="background1" w:themeShade="80"/>
                  <w:sz w:val="28"/>
                  <w:szCs w:val="28"/>
                  <w:u w:val="none"/>
                </w:rPr>
                <w:t>7</w:t>
              </w:r>
              <w:r w:rsidR="00B50CBB" w:rsidRPr="00B50CBB">
                <w:rPr>
                  <w:rStyle w:val="Hyperlink"/>
                  <w:rFonts w:asciiTheme="minorHAnsi" w:hAnsiTheme="minorHAnsi"/>
                  <w:b/>
                  <w:color w:val="808080" w:themeColor="background1" w:themeShade="80"/>
                  <w:sz w:val="28"/>
                  <w:szCs w:val="28"/>
                  <w:u w:val="none"/>
                </w:rPr>
                <w:t xml:space="preserve">) Review of Process </w:t>
              </w:r>
              <w:r w:rsidR="00846A9D">
                <w:rPr>
                  <w:rStyle w:val="Hyperlink"/>
                  <w:rFonts w:asciiTheme="minorHAnsi" w:hAnsiTheme="minorHAnsi"/>
                  <w:b/>
                  <w:color w:val="808080" w:themeColor="background1" w:themeShade="80"/>
                  <w:sz w:val="28"/>
                  <w:szCs w:val="28"/>
                  <w:u w:val="none"/>
                </w:rPr>
                <w:t>KPIs</w:t>
              </w:r>
              <w:r w:rsidR="00B50CBB" w:rsidRPr="00B50CBB">
                <w:rPr>
                  <w:rStyle w:val="Hyperlink"/>
                  <w:rFonts w:asciiTheme="minorHAnsi" w:hAnsiTheme="minorHAnsi"/>
                  <w:b/>
                  <w:color w:val="808080" w:themeColor="background1" w:themeShade="80"/>
                  <w:sz w:val="28"/>
                  <w:szCs w:val="28"/>
                  <w:u w:val="none"/>
                </w:rPr>
                <w:t xml:space="preserve"> (including on-time delivery performance)</w:t>
              </w:r>
            </w:hyperlink>
          </w:p>
        </w:tc>
      </w:tr>
      <w:tr w:rsidR="00EC3CB4" w:rsidRPr="00B50CBB" w14:paraId="303D848D" w14:textId="77777777" w:rsidTr="00D937ED">
        <w:tc>
          <w:tcPr>
            <w:tcW w:w="15134" w:type="dxa"/>
            <w:gridSpan w:val="3"/>
          </w:tcPr>
          <w:p w14:paraId="4A40BA72" w14:textId="09D13DA8" w:rsidR="00EC3CB4" w:rsidRPr="00B50CBB" w:rsidRDefault="00EC3CB4" w:rsidP="00EC3CB4">
            <w:pPr>
              <w:pStyle w:val="PlainText"/>
              <w:rPr>
                <w:rFonts w:asciiTheme="minorHAnsi" w:hAnsiTheme="minorHAnsi"/>
                <w:b/>
                <w:color w:val="808080" w:themeColor="background1" w:themeShade="80"/>
                <w:sz w:val="28"/>
                <w:szCs w:val="28"/>
              </w:rPr>
            </w:pPr>
            <w:hyperlink w:anchor="_7)_Review_of_1" w:history="1">
              <w:r>
                <w:rPr>
                  <w:rStyle w:val="Hyperlink"/>
                  <w:rFonts w:asciiTheme="minorHAnsi" w:hAnsiTheme="minorHAnsi"/>
                  <w:b/>
                  <w:color w:val="808080" w:themeColor="background1" w:themeShade="80"/>
                  <w:sz w:val="28"/>
                  <w:szCs w:val="28"/>
                  <w:u w:val="none"/>
                </w:rPr>
                <w:t>8</w:t>
              </w:r>
              <w:r w:rsidRPr="00B50CBB">
                <w:rPr>
                  <w:rStyle w:val="Hyperlink"/>
                  <w:rFonts w:asciiTheme="minorHAnsi" w:hAnsiTheme="minorHAnsi"/>
                  <w:b/>
                  <w:color w:val="808080" w:themeColor="background1" w:themeShade="80"/>
                  <w:sz w:val="28"/>
                  <w:szCs w:val="28"/>
                  <w:u w:val="none"/>
                </w:rPr>
                <w:t xml:space="preserve">) Review of </w:t>
              </w:r>
              <w:r>
                <w:rPr>
                  <w:rStyle w:val="Hyperlink"/>
                  <w:rFonts w:asciiTheme="minorHAnsi" w:hAnsiTheme="minorHAnsi"/>
                  <w:b/>
                  <w:color w:val="808080" w:themeColor="background1" w:themeShade="80"/>
                  <w:sz w:val="28"/>
                  <w:szCs w:val="28"/>
                  <w:u w:val="none"/>
                </w:rPr>
                <w:t xml:space="preserve">CARs and </w:t>
              </w:r>
              <w:r w:rsidRPr="00B50CBB">
                <w:rPr>
                  <w:rStyle w:val="Hyperlink"/>
                  <w:rFonts w:asciiTheme="minorHAnsi" w:hAnsiTheme="minorHAnsi"/>
                  <w:b/>
                  <w:color w:val="808080" w:themeColor="background1" w:themeShade="80"/>
                  <w:sz w:val="28"/>
                  <w:szCs w:val="28"/>
                  <w:u w:val="none"/>
                </w:rPr>
                <w:t>N</w:t>
              </w:r>
              <w:r>
                <w:rPr>
                  <w:rStyle w:val="Hyperlink"/>
                  <w:rFonts w:asciiTheme="minorHAnsi" w:hAnsiTheme="minorHAnsi"/>
                  <w:b/>
                  <w:color w:val="808080" w:themeColor="background1" w:themeShade="80"/>
                  <w:sz w:val="28"/>
                  <w:szCs w:val="28"/>
                  <w:u w:val="none"/>
                </w:rPr>
                <w:t>CRS</w:t>
              </w:r>
              <w:r w:rsidRPr="00B50CBB">
                <w:rPr>
                  <w:rStyle w:val="Hyperlink"/>
                  <w:rFonts w:asciiTheme="minorHAnsi" w:hAnsiTheme="minorHAnsi"/>
                  <w:b/>
                  <w:color w:val="808080" w:themeColor="background1" w:themeShade="80"/>
                  <w:sz w:val="28"/>
                  <w:szCs w:val="28"/>
                  <w:u w:val="none"/>
                </w:rPr>
                <w:t xml:space="preserve"> raised since the previous Management Review</w:t>
              </w:r>
            </w:hyperlink>
          </w:p>
        </w:tc>
      </w:tr>
      <w:tr w:rsidR="00EC3CB4" w:rsidRPr="00B50CBB" w14:paraId="736D12BB" w14:textId="77777777" w:rsidTr="00D937ED">
        <w:tc>
          <w:tcPr>
            <w:tcW w:w="15134" w:type="dxa"/>
            <w:gridSpan w:val="3"/>
          </w:tcPr>
          <w:p w14:paraId="43D8E8F0" w14:textId="66436F65" w:rsidR="00EC3CB4" w:rsidRDefault="00EC3CB4" w:rsidP="00EC3CB4">
            <w:pPr>
              <w:pStyle w:val="PlainText"/>
            </w:pPr>
            <w:hyperlink w:anchor="_7)_Review_of_1" w:history="1">
              <w:r>
                <w:rPr>
                  <w:rStyle w:val="Hyperlink"/>
                  <w:rFonts w:asciiTheme="minorHAnsi" w:hAnsiTheme="minorHAnsi"/>
                  <w:b/>
                  <w:color w:val="808080" w:themeColor="background1" w:themeShade="80"/>
                  <w:sz w:val="28"/>
                  <w:szCs w:val="28"/>
                  <w:u w:val="none"/>
                </w:rPr>
                <w:t>9</w:t>
              </w:r>
              <w:r w:rsidRPr="00B50CBB">
                <w:rPr>
                  <w:rStyle w:val="Hyperlink"/>
                  <w:rFonts w:asciiTheme="minorHAnsi" w:hAnsiTheme="minorHAnsi"/>
                  <w:b/>
                  <w:color w:val="808080" w:themeColor="background1" w:themeShade="80"/>
                  <w:sz w:val="28"/>
                  <w:szCs w:val="28"/>
                  <w:u w:val="none"/>
                </w:rPr>
                <w:t xml:space="preserve">) Review of </w:t>
              </w:r>
              <w:r>
                <w:rPr>
                  <w:rStyle w:val="Hyperlink"/>
                  <w:rFonts w:asciiTheme="minorHAnsi" w:hAnsiTheme="minorHAnsi"/>
                  <w:b/>
                  <w:color w:val="808080" w:themeColor="background1" w:themeShade="80"/>
                  <w:sz w:val="28"/>
                  <w:szCs w:val="28"/>
                  <w:u w:val="none"/>
                </w:rPr>
                <w:t>Accidents,</w:t>
              </w:r>
            </w:hyperlink>
            <w:r>
              <w:rPr>
                <w:rStyle w:val="Hyperlink"/>
                <w:rFonts w:asciiTheme="minorHAnsi" w:hAnsiTheme="minorHAnsi"/>
                <w:b/>
                <w:color w:val="808080" w:themeColor="background1" w:themeShade="80"/>
                <w:sz w:val="28"/>
                <w:szCs w:val="28"/>
                <w:u w:val="none"/>
              </w:rPr>
              <w:t xml:space="preserve"> incidents and near misses</w:t>
            </w:r>
          </w:p>
        </w:tc>
      </w:tr>
      <w:tr w:rsidR="00EC3CB4" w:rsidRPr="00B50CBB" w14:paraId="47253919" w14:textId="77777777" w:rsidTr="00D937ED">
        <w:tc>
          <w:tcPr>
            <w:tcW w:w="15134" w:type="dxa"/>
            <w:gridSpan w:val="3"/>
          </w:tcPr>
          <w:p w14:paraId="4312E698" w14:textId="72A87939" w:rsidR="00EC3CB4" w:rsidRPr="00B50CBB" w:rsidRDefault="00EC3CB4" w:rsidP="00EC3CB4">
            <w:pPr>
              <w:pStyle w:val="PlainText"/>
              <w:rPr>
                <w:rFonts w:asciiTheme="minorHAnsi" w:hAnsiTheme="minorHAnsi"/>
                <w:b/>
                <w:color w:val="808080" w:themeColor="background1" w:themeShade="80"/>
                <w:sz w:val="28"/>
                <w:szCs w:val="28"/>
              </w:rPr>
            </w:pPr>
            <w:hyperlink w:anchor="_8)_Review_of_1" w:history="1">
              <w:r>
                <w:rPr>
                  <w:rStyle w:val="Hyperlink"/>
                  <w:rFonts w:asciiTheme="minorHAnsi" w:hAnsiTheme="minorHAnsi"/>
                  <w:b/>
                  <w:color w:val="808080" w:themeColor="background1" w:themeShade="80"/>
                  <w:sz w:val="28"/>
                  <w:szCs w:val="28"/>
                  <w:u w:val="none"/>
                </w:rPr>
                <w:t>10</w:t>
              </w:r>
              <w:r w:rsidRPr="00B50CBB">
                <w:rPr>
                  <w:rStyle w:val="Hyperlink"/>
                  <w:rFonts w:asciiTheme="minorHAnsi" w:hAnsiTheme="minorHAnsi"/>
                  <w:b/>
                  <w:color w:val="808080" w:themeColor="background1" w:themeShade="80"/>
                  <w:sz w:val="28"/>
                  <w:szCs w:val="28"/>
                  <w:u w:val="none"/>
                </w:rPr>
                <w:t>) Review of internal, external and customer audits</w:t>
              </w:r>
            </w:hyperlink>
          </w:p>
        </w:tc>
      </w:tr>
      <w:tr w:rsidR="00EC3CB4" w:rsidRPr="00B50CBB" w14:paraId="45D10000" w14:textId="77777777" w:rsidTr="00D937ED">
        <w:tc>
          <w:tcPr>
            <w:tcW w:w="15134" w:type="dxa"/>
            <w:gridSpan w:val="3"/>
          </w:tcPr>
          <w:p w14:paraId="7A0C52CA" w14:textId="72694A15" w:rsidR="00EC3CB4" w:rsidRPr="00B50CBB" w:rsidRDefault="002C3C75" w:rsidP="00EC3CB4">
            <w:pPr>
              <w:pStyle w:val="PlainText"/>
              <w:rPr>
                <w:rFonts w:asciiTheme="minorHAnsi" w:hAnsiTheme="minorHAnsi"/>
                <w:b/>
                <w:color w:val="808080" w:themeColor="background1" w:themeShade="80"/>
                <w:sz w:val="28"/>
                <w:szCs w:val="28"/>
              </w:rPr>
            </w:pPr>
            <w:hyperlink w:anchor="_9)_Performance_of_1" w:history="1">
              <w:r>
                <w:rPr>
                  <w:rStyle w:val="Hyperlink"/>
                  <w:rFonts w:asciiTheme="minorHAnsi" w:hAnsiTheme="minorHAnsi"/>
                  <w:b/>
                  <w:color w:val="808080" w:themeColor="background1" w:themeShade="80"/>
                  <w:sz w:val="28"/>
                  <w:szCs w:val="28"/>
                  <w:u w:val="none"/>
                </w:rPr>
                <w:t>11)</w:t>
              </w:r>
              <w:r w:rsidR="00EC3CB4" w:rsidRPr="00B50CBB">
                <w:rPr>
                  <w:rStyle w:val="Hyperlink"/>
                  <w:rFonts w:asciiTheme="minorHAnsi" w:hAnsiTheme="minorHAnsi"/>
                  <w:b/>
                  <w:color w:val="808080" w:themeColor="background1" w:themeShade="80"/>
                  <w:sz w:val="28"/>
                  <w:szCs w:val="28"/>
                  <w:u w:val="none"/>
                </w:rPr>
                <w:t xml:space="preserve"> Performance of external providers</w:t>
              </w:r>
            </w:hyperlink>
          </w:p>
        </w:tc>
      </w:tr>
      <w:tr w:rsidR="00EC3CB4" w:rsidRPr="00B50CBB" w14:paraId="75325E42" w14:textId="77777777" w:rsidTr="00D937ED">
        <w:tc>
          <w:tcPr>
            <w:tcW w:w="15134" w:type="dxa"/>
            <w:gridSpan w:val="3"/>
          </w:tcPr>
          <w:p w14:paraId="7DF9DA23" w14:textId="1AB8B4DB" w:rsidR="00EC3CB4" w:rsidRPr="00B50CBB" w:rsidRDefault="00EC3CB4" w:rsidP="00EC3CB4">
            <w:pPr>
              <w:pStyle w:val="PlainText"/>
              <w:rPr>
                <w:rFonts w:asciiTheme="minorHAnsi" w:hAnsiTheme="minorHAnsi"/>
                <w:b/>
                <w:color w:val="808080" w:themeColor="background1" w:themeShade="80"/>
                <w:sz w:val="28"/>
                <w:szCs w:val="28"/>
              </w:rPr>
            </w:pPr>
            <w:hyperlink w:anchor="_10)_Adequacy_of_1" w:history="1">
              <w:r w:rsidRPr="00B50CBB">
                <w:rPr>
                  <w:rStyle w:val="Hyperlink"/>
                  <w:rFonts w:asciiTheme="minorHAnsi" w:hAnsiTheme="minorHAnsi"/>
                  <w:b/>
                  <w:color w:val="808080" w:themeColor="background1" w:themeShade="80"/>
                  <w:sz w:val="28"/>
                  <w:szCs w:val="28"/>
                  <w:u w:val="none"/>
                </w:rPr>
                <w:t>1</w:t>
              </w:r>
              <w:r w:rsidR="002C3C75">
                <w:rPr>
                  <w:rStyle w:val="Hyperlink"/>
                  <w:rFonts w:asciiTheme="minorHAnsi" w:hAnsiTheme="minorHAnsi"/>
                  <w:b/>
                  <w:color w:val="808080" w:themeColor="background1" w:themeShade="80"/>
                  <w:sz w:val="28"/>
                  <w:szCs w:val="28"/>
                  <w:u w:val="none"/>
                </w:rPr>
                <w:t>2</w:t>
              </w:r>
              <w:r w:rsidRPr="00B50CBB">
                <w:rPr>
                  <w:rStyle w:val="Hyperlink"/>
                  <w:rFonts w:asciiTheme="minorHAnsi" w:hAnsiTheme="minorHAnsi"/>
                  <w:b/>
                  <w:color w:val="808080" w:themeColor="background1" w:themeShade="80"/>
                  <w:sz w:val="28"/>
                  <w:szCs w:val="28"/>
                  <w:u w:val="none"/>
                </w:rPr>
                <w:t>) Adequacy of resources (including training requirements)</w:t>
              </w:r>
            </w:hyperlink>
          </w:p>
        </w:tc>
      </w:tr>
      <w:tr w:rsidR="00EC3CB4" w:rsidRPr="00B50CBB" w14:paraId="2BAA756E" w14:textId="77777777" w:rsidTr="00D937ED">
        <w:tc>
          <w:tcPr>
            <w:tcW w:w="15134" w:type="dxa"/>
            <w:gridSpan w:val="3"/>
          </w:tcPr>
          <w:p w14:paraId="2856F966" w14:textId="63D3C6AF" w:rsidR="00EC3CB4" w:rsidRPr="00B50CBB" w:rsidRDefault="00EC3CB4" w:rsidP="00EC3CB4">
            <w:pPr>
              <w:pStyle w:val="PlainText"/>
              <w:rPr>
                <w:rFonts w:asciiTheme="minorHAnsi" w:hAnsiTheme="minorHAnsi"/>
                <w:b/>
                <w:color w:val="808080" w:themeColor="background1" w:themeShade="80"/>
                <w:sz w:val="28"/>
                <w:szCs w:val="28"/>
              </w:rPr>
            </w:pPr>
            <w:hyperlink w:anchor="_11)_Opportunities_for_1" w:history="1">
              <w:r w:rsidRPr="00B50CBB">
                <w:rPr>
                  <w:rStyle w:val="Hyperlink"/>
                  <w:rFonts w:asciiTheme="minorHAnsi" w:hAnsiTheme="minorHAnsi"/>
                  <w:b/>
                  <w:color w:val="808080" w:themeColor="background1" w:themeShade="80"/>
                  <w:sz w:val="28"/>
                  <w:szCs w:val="28"/>
                  <w:u w:val="none"/>
                </w:rPr>
                <w:t>1</w:t>
              </w:r>
              <w:r w:rsidR="002C3C75">
                <w:rPr>
                  <w:rStyle w:val="Hyperlink"/>
                  <w:rFonts w:asciiTheme="minorHAnsi" w:hAnsiTheme="minorHAnsi"/>
                  <w:b/>
                  <w:color w:val="808080" w:themeColor="background1" w:themeShade="80"/>
                  <w:sz w:val="28"/>
                  <w:szCs w:val="28"/>
                  <w:u w:val="none"/>
                </w:rPr>
                <w:t>3</w:t>
              </w:r>
              <w:r w:rsidRPr="00B50CBB">
                <w:rPr>
                  <w:rStyle w:val="Hyperlink"/>
                  <w:rFonts w:asciiTheme="minorHAnsi" w:hAnsiTheme="minorHAnsi"/>
                  <w:b/>
                  <w:color w:val="808080" w:themeColor="background1" w:themeShade="80"/>
                  <w:sz w:val="28"/>
                  <w:szCs w:val="28"/>
                  <w:u w:val="none"/>
                </w:rPr>
                <w:t>) Opportunities for improvement</w:t>
              </w:r>
            </w:hyperlink>
          </w:p>
        </w:tc>
      </w:tr>
      <w:tr w:rsidR="00EC3CB4" w:rsidRPr="00B50CBB" w14:paraId="373E9AF8" w14:textId="77777777" w:rsidTr="00D937ED">
        <w:tc>
          <w:tcPr>
            <w:tcW w:w="15134" w:type="dxa"/>
            <w:gridSpan w:val="3"/>
          </w:tcPr>
          <w:p w14:paraId="4567B95A" w14:textId="6A2362A9" w:rsidR="00EC3CB4" w:rsidRPr="00B50CBB" w:rsidRDefault="00EC3CB4" w:rsidP="00EC3CB4">
            <w:pPr>
              <w:pStyle w:val="PlainText"/>
              <w:rPr>
                <w:rFonts w:asciiTheme="minorHAnsi" w:hAnsiTheme="minorHAnsi"/>
                <w:b/>
                <w:color w:val="808080" w:themeColor="background1" w:themeShade="80"/>
                <w:sz w:val="28"/>
                <w:szCs w:val="28"/>
              </w:rPr>
            </w:pPr>
            <w:hyperlink w:anchor="_12)_Review_the" w:history="1">
              <w:r w:rsidRPr="00B50CBB">
                <w:rPr>
                  <w:rStyle w:val="Hyperlink"/>
                  <w:rFonts w:asciiTheme="minorHAnsi" w:hAnsiTheme="minorHAnsi"/>
                  <w:b/>
                  <w:color w:val="808080" w:themeColor="background1" w:themeShade="80"/>
                  <w:sz w:val="28"/>
                  <w:szCs w:val="28"/>
                  <w:u w:val="none"/>
                </w:rPr>
                <w:t>1</w:t>
              </w:r>
              <w:r w:rsidR="00060BB3">
                <w:rPr>
                  <w:rStyle w:val="Hyperlink"/>
                  <w:rFonts w:asciiTheme="minorHAnsi" w:hAnsiTheme="minorHAnsi"/>
                  <w:b/>
                  <w:color w:val="808080" w:themeColor="background1" w:themeShade="80"/>
                  <w:sz w:val="28"/>
                  <w:szCs w:val="28"/>
                  <w:u w:val="none"/>
                </w:rPr>
                <w:t>4</w:t>
              </w:r>
              <w:r w:rsidRPr="00B50CBB">
                <w:rPr>
                  <w:rStyle w:val="Hyperlink"/>
                  <w:rFonts w:asciiTheme="minorHAnsi" w:hAnsiTheme="minorHAnsi"/>
                  <w:b/>
                  <w:color w:val="808080" w:themeColor="background1" w:themeShade="80"/>
                  <w:sz w:val="28"/>
                  <w:szCs w:val="28"/>
                  <w:u w:val="none"/>
                </w:rPr>
                <w:t>) Review the scope of the QMS</w:t>
              </w:r>
            </w:hyperlink>
            <w:r w:rsidR="00060BB3">
              <w:rPr>
                <w:rStyle w:val="Hyperlink"/>
                <w:rFonts w:asciiTheme="minorHAnsi" w:hAnsiTheme="minorHAnsi"/>
                <w:b/>
                <w:color w:val="808080" w:themeColor="background1" w:themeShade="80"/>
                <w:sz w:val="28"/>
                <w:szCs w:val="28"/>
                <w:u w:val="none"/>
              </w:rPr>
              <w:t xml:space="preserve"> / HSMS</w:t>
            </w:r>
          </w:p>
        </w:tc>
      </w:tr>
      <w:tr w:rsidR="00EC3CB4" w:rsidRPr="00B50CBB" w14:paraId="67D475EA" w14:textId="77777777" w:rsidTr="00D937ED">
        <w:tc>
          <w:tcPr>
            <w:tcW w:w="15134" w:type="dxa"/>
            <w:gridSpan w:val="3"/>
          </w:tcPr>
          <w:p w14:paraId="77CBFDCC" w14:textId="3B055DF2" w:rsidR="00EC3CB4" w:rsidRPr="00B50CBB" w:rsidRDefault="00EC3CB4" w:rsidP="00EC3CB4">
            <w:pPr>
              <w:pStyle w:val="PlainText"/>
              <w:rPr>
                <w:rFonts w:asciiTheme="minorHAnsi" w:hAnsiTheme="minorHAnsi"/>
                <w:b/>
                <w:color w:val="808080" w:themeColor="background1" w:themeShade="80"/>
                <w:sz w:val="28"/>
                <w:szCs w:val="28"/>
              </w:rPr>
            </w:pPr>
            <w:hyperlink w:anchor="_13)_Data_back-up_1" w:history="1">
              <w:r w:rsidRPr="00B50CBB">
                <w:rPr>
                  <w:rStyle w:val="Hyperlink"/>
                  <w:rFonts w:asciiTheme="minorHAnsi" w:hAnsiTheme="minorHAnsi"/>
                  <w:b/>
                  <w:color w:val="808080" w:themeColor="background1" w:themeShade="80"/>
                  <w:sz w:val="28"/>
                  <w:szCs w:val="28"/>
                  <w:u w:val="none"/>
                </w:rPr>
                <w:t>1</w:t>
              </w:r>
              <w:r w:rsidR="00060BB3">
                <w:rPr>
                  <w:rStyle w:val="Hyperlink"/>
                  <w:rFonts w:asciiTheme="minorHAnsi" w:hAnsiTheme="minorHAnsi"/>
                  <w:b/>
                  <w:color w:val="808080" w:themeColor="background1" w:themeShade="80"/>
                  <w:sz w:val="28"/>
                  <w:szCs w:val="28"/>
                  <w:u w:val="none"/>
                </w:rPr>
                <w:t>5</w:t>
              </w:r>
              <w:r w:rsidRPr="00B50CBB">
                <w:rPr>
                  <w:rStyle w:val="Hyperlink"/>
                  <w:rFonts w:asciiTheme="minorHAnsi" w:hAnsiTheme="minorHAnsi"/>
                  <w:b/>
                  <w:color w:val="808080" w:themeColor="background1" w:themeShade="80"/>
                  <w:sz w:val="28"/>
                  <w:szCs w:val="28"/>
                  <w:u w:val="none"/>
                </w:rPr>
                <w:t>) Review the content and applicability of the Quality Policy Statement</w:t>
              </w:r>
            </w:hyperlink>
          </w:p>
        </w:tc>
      </w:tr>
      <w:tr w:rsidR="00060BB3" w:rsidRPr="00B50CBB" w14:paraId="04F5D360" w14:textId="77777777" w:rsidTr="00D937ED">
        <w:tc>
          <w:tcPr>
            <w:tcW w:w="15134" w:type="dxa"/>
            <w:gridSpan w:val="3"/>
          </w:tcPr>
          <w:p w14:paraId="748A9EAA" w14:textId="700AD416" w:rsidR="00060BB3" w:rsidRDefault="00060BB3" w:rsidP="00EC3CB4">
            <w:pPr>
              <w:pStyle w:val="PlainText"/>
            </w:pPr>
            <w:hyperlink w:anchor="_13)_Data_back-up_1" w:history="1">
              <w:r w:rsidRPr="00B50CBB">
                <w:rPr>
                  <w:rStyle w:val="Hyperlink"/>
                  <w:rFonts w:asciiTheme="minorHAnsi" w:hAnsiTheme="minorHAnsi"/>
                  <w:b/>
                  <w:color w:val="808080" w:themeColor="background1" w:themeShade="80"/>
                  <w:sz w:val="28"/>
                  <w:szCs w:val="28"/>
                  <w:u w:val="none"/>
                </w:rPr>
                <w:t>1</w:t>
              </w:r>
              <w:r>
                <w:rPr>
                  <w:rStyle w:val="Hyperlink"/>
                  <w:rFonts w:asciiTheme="minorHAnsi" w:hAnsiTheme="minorHAnsi"/>
                  <w:b/>
                  <w:color w:val="808080" w:themeColor="background1" w:themeShade="80"/>
                  <w:sz w:val="28"/>
                  <w:szCs w:val="28"/>
                  <w:u w:val="none"/>
                </w:rPr>
                <w:t>6</w:t>
              </w:r>
              <w:r w:rsidRPr="00B50CBB">
                <w:rPr>
                  <w:rStyle w:val="Hyperlink"/>
                  <w:rFonts w:asciiTheme="minorHAnsi" w:hAnsiTheme="minorHAnsi"/>
                  <w:b/>
                  <w:color w:val="808080" w:themeColor="background1" w:themeShade="80"/>
                  <w:sz w:val="28"/>
                  <w:szCs w:val="28"/>
                  <w:u w:val="none"/>
                </w:rPr>
                <w:t xml:space="preserve">) Review the content and applicability of the </w:t>
              </w:r>
              <w:r>
                <w:rPr>
                  <w:rStyle w:val="Hyperlink"/>
                  <w:rFonts w:asciiTheme="minorHAnsi" w:hAnsiTheme="minorHAnsi"/>
                  <w:b/>
                  <w:color w:val="808080" w:themeColor="background1" w:themeShade="80"/>
                  <w:sz w:val="28"/>
                  <w:szCs w:val="28"/>
                  <w:u w:val="none"/>
                </w:rPr>
                <w:t xml:space="preserve">Health &amp; Safety </w:t>
              </w:r>
              <w:r w:rsidRPr="00B50CBB">
                <w:rPr>
                  <w:rStyle w:val="Hyperlink"/>
                  <w:rFonts w:asciiTheme="minorHAnsi" w:hAnsiTheme="minorHAnsi"/>
                  <w:b/>
                  <w:color w:val="808080" w:themeColor="background1" w:themeShade="80"/>
                  <w:sz w:val="28"/>
                  <w:szCs w:val="28"/>
                  <w:u w:val="none"/>
                </w:rPr>
                <w:t>Policy Statement</w:t>
              </w:r>
            </w:hyperlink>
          </w:p>
        </w:tc>
      </w:tr>
      <w:tr w:rsidR="00EC3CB4" w:rsidRPr="00B50CBB" w14:paraId="4798866E" w14:textId="77777777" w:rsidTr="00D937ED">
        <w:tc>
          <w:tcPr>
            <w:tcW w:w="15134" w:type="dxa"/>
            <w:gridSpan w:val="3"/>
          </w:tcPr>
          <w:p w14:paraId="5CBC871F" w14:textId="7D43EBCE" w:rsidR="00EC3CB4" w:rsidRPr="00B50CBB" w:rsidRDefault="00EC3CB4" w:rsidP="00EC3CB4">
            <w:pPr>
              <w:pStyle w:val="PlainText"/>
              <w:rPr>
                <w:rFonts w:asciiTheme="minorHAnsi" w:hAnsiTheme="minorHAnsi"/>
                <w:b/>
                <w:color w:val="808080" w:themeColor="background1" w:themeShade="80"/>
                <w:sz w:val="28"/>
                <w:szCs w:val="28"/>
              </w:rPr>
            </w:pPr>
            <w:hyperlink w:anchor="_14)_Data_back-up" w:history="1">
              <w:r w:rsidRPr="00B50CBB">
                <w:rPr>
                  <w:rStyle w:val="Hyperlink"/>
                  <w:rFonts w:asciiTheme="minorHAnsi" w:hAnsiTheme="minorHAnsi"/>
                  <w:b/>
                  <w:color w:val="808080" w:themeColor="background1" w:themeShade="80"/>
                  <w:sz w:val="28"/>
                  <w:szCs w:val="28"/>
                  <w:u w:val="none"/>
                </w:rPr>
                <w:t>1</w:t>
              </w:r>
              <w:r w:rsidR="00060BB3">
                <w:rPr>
                  <w:rStyle w:val="Hyperlink"/>
                  <w:rFonts w:asciiTheme="minorHAnsi" w:hAnsiTheme="minorHAnsi"/>
                  <w:b/>
                  <w:color w:val="808080" w:themeColor="background1" w:themeShade="80"/>
                  <w:sz w:val="28"/>
                  <w:szCs w:val="28"/>
                  <w:u w:val="none"/>
                </w:rPr>
                <w:t>7</w:t>
              </w:r>
              <w:r w:rsidRPr="00B50CBB">
                <w:rPr>
                  <w:rStyle w:val="Hyperlink"/>
                  <w:rFonts w:asciiTheme="minorHAnsi" w:hAnsiTheme="minorHAnsi"/>
                  <w:b/>
                  <w:color w:val="808080" w:themeColor="background1" w:themeShade="80"/>
                  <w:sz w:val="28"/>
                  <w:szCs w:val="28"/>
                  <w:u w:val="none"/>
                </w:rPr>
                <w:t>) Data back-up and data retrieval testing</w:t>
              </w:r>
            </w:hyperlink>
          </w:p>
        </w:tc>
      </w:tr>
      <w:tr w:rsidR="00EC3CB4" w:rsidRPr="00B50CBB" w14:paraId="1A79E8A6" w14:textId="77777777" w:rsidTr="00D937ED">
        <w:tc>
          <w:tcPr>
            <w:tcW w:w="15134" w:type="dxa"/>
            <w:gridSpan w:val="3"/>
          </w:tcPr>
          <w:p w14:paraId="4169FF74" w14:textId="3A92CCF9" w:rsidR="00EC3CB4" w:rsidRPr="00F43472" w:rsidRDefault="00EC3CB4" w:rsidP="00EC3CB4">
            <w:pPr>
              <w:pStyle w:val="PlainText"/>
              <w:rPr>
                <w:rFonts w:asciiTheme="minorHAnsi" w:hAnsiTheme="minorHAnsi"/>
                <w:b/>
                <w:color w:val="808080" w:themeColor="background1" w:themeShade="80"/>
                <w:sz w:val="28"/>
                <w:szCs w:val="28"/>
              </w:rPr>
            </w:pPr>
            <w:hyperlink w:anchor="_15)_Operational_Risk" w:history="1">
              <w:r w:rsidRPr="00F43472">
                <w:rPr>
                  <w:rStyle w:val="Hyperlink"/>
                  <w:rFonts w:asciiTheme="minorHAnsi" w:hAnsiTheme="minorHAnsi"/>
                  <w:b/>
                  <w:color w:val="808080" w:themeColor="background1" w:themeShade="80"/>
                  <w:sz w:val="28"/>
                  <w:szCs w:val="28"/>
                  <w:u w:val="none"/>
                </w:rPr>
                <w:t>1</w:t>
              </w:r>
              <w:r w:rsidR="00060BB3">
                <w:rPr>
                  <w:rStyle w:val="Hyperlink"/>
                  <w:rFonts w:asciiTheme="minorHAnsi" w:hAnsiTheme="minorHAnsi"/>
                  <w:b/>
                  <w:color w:val="808080" w:themeColor="background1" w:themeShade="80"/>
                  <w:sz w:val="28"/>
                  <w:szCs w:val="28"/>
                  <w:u w:val="none"/>
                </w:rPr>
                <w:t>8</w:t>
              </w:r>
              <w:r w:rsidRPr="00F43472">
                <w:rPr>
                  <w:rStyle w:val="Hyperlink"/>
                  <w:rFonts w:asciiTheme="minorHAnsi" w:hAnsiTheme="minorHAnsi"/>
                  <w:b/>
                  <w:color w:val="808080" w:themeColor="background1" w:themeShade="80"/>
                  <w:sz w:val="28"/>
                  <w:szCs w:val="28"/>
                  <w:u w:val="none"/>
                </w:rPr>
                <w:t>) Operational Risk</w:t>
              </w:r>
              <w:r w:rsidR="00E36350">
                <w:rPr>
                  <w:rStyle w:val="Hyperlink"/>
                  <w:rFonts w:asciiTheme="minorHAnsi" w:hAnsiTheme="minorHAnsi"/>
                  <w:b/>
                  <w:color w:val="808080" w:themeColor="background1" w:themeShade="80"/>
                  <w:sz w:val="28"/>
                  <w:szCs w:val="28"/>
                  <w:u w:val="none"/>
                </w:rPr>
                <w:t xml:space="preserve"> &amp; Opportunities</w:t>
              </w:r>
              <w:r w:rsidRPr="00F43472">
                <w:rPr>
                  <w:rStyle w:val="Hyperlink"/>
                  <w:rFonts w:asciiTheme="minorHAnsi" w:hAnsiTheme="minorHAnsi"/>
                  <w:b/>
                  <w:color w:val="808080" w:themeColor="background1" w:themeShade="80"/>
                  <w:sz w:val="28"/>
                  <w:szCs w:val="28"/>
                  <w:u w:val="none"/>
                </w:rPr>
                <w:t xml:space="preserve"> Register</w:t>
              </w:r>
            </w:hyperlink>
          </w:p>
        </w:tc>
      </w:tr>
      <w:tr w:rsidR="008E0A0F" w:rsidRPr="00B50CBB" w14:paraId="33DF1BFF" w14:textId="77777777" w:rsidTr="00D937ED">
        <w:tc>
          <w:tcPr>
            <w:tcW w:w="15134" w:type="dxa"/>
            <w:gridSpan w:val="3"/>
          </w:tcPr>
          <w:p w14:paraId="22084F83" w14:textId="3C04AFBC" w:rsidR="008E0A0F" w:rsidRDefault="008E0A0F" w:rsidP="008E0A0F">
            <w:pPr>
              <w:pStyle w:val="PlainText"/>
            </w:pPr>
            <w:hyperlink w:anchor="_15)_Operational_Risk" w:history="1">
              <w:r w:rsidRPr="00F43472">
                <w:rPr>
                  <w:rStyle w:val="Hyperlink"/>
                  <w:rFonts w:asciiTheme="minorHAnsi" w:hAnsiTheme="minorHAnsi"/>
                  <w:b/>
                  <w:color w:val="808080" w:themeColor="background1" w:themeShade="80"/>
                  <w:sz w:val="28"/>
                  <w:szCs w:val="28"/>
                  <w:u w:val="none"/>
                </w:rPr>
                <w:t>1</w:t>
              </w:r>
              <w:r>
                <w:rPr>
                  <w:rStyle w:val="Hyperlink"/>
                  <w:rFonts w:asciiTheme="minorHAnsi" w:hAnsiTheme="minorHAnsi"/>
                  <w:b/>
                  <w:color w:val="808080" w:themeColor="background1" w:themeShade="80"/>
                  <w:sz w:val="28"/>
                  <w:szCs w:val="28"/>
                  <w:u w:val="none"/>
                </w:rPr>
                <w:t>9</w:t>
              </w:r>
              <w:r w:rsidRPr="00F43472">
                <w:rPr>
                  <w:rStyle w:val="Hyperlink"/>
                  <w:rFonts w:asciiTheme="minorHAnsi" w:hAnsiTheme="minorHAnsi"/>
                  <w:b/>
                  <w:color w:val="808080" w:themeColor="background1" w:themeShade="80"/>
                  <w:sz w:val="28"/>
                  <w:szCs w:val="28"/>
                  <w:u w:val="none"/>
                </w:rPr>
                <w:t xml:space="preserve">) </w:t>
              </w:r>
            </w:hyperlink>
            <w:r>
              <w:rPr>
                <w:rStyle w:val="Hyperlink"/>
                <w:rFonts w:asciiTheme="minorHAnsi" w:hAnsiTheme="minorHAnsi"/>
                <w:b/>
                <w:color w:val="808080" w:themeColor="background1" w:themeShade="80"/>
                <w:sz w:val="28"/>
                <w:szCs w:val="28"/>
                <w:u w:val="none"/>
              </w:rPr>
              <w:t>Consultation and Participation of Workers</w:t>
            </w:r>
          </w:p>
        </w:tc>
      </w:tr>
      <w:tr w:rsidR="00933500" w:rsidRPr="00B50CBB" w14:paraId="14D70BA5" w14:textId="77777777" w:rsidTr="00D937ED">
        <w:tc>
          <w:tcPr>
            <w:tcW w:w="15134" w:type="dxa"/>
            <w:gridSpan w:val="3"/>
          </w:tcPr>
          <w:p w14:paraId="5907A1CD" w14:textId="5536ED9E" w:rsidR="00933500" w:rsidRDefault="00933500" w:rsidP="00933500">
            <w:pPr>
              <w:pStyle w:val="PlainText"/>
            </w:pPr>
            <w:hyperlink w:anchor="_16)_Any_other" w:history="1">
              <w:r>
                <w:rPr>
                  <w:rStyle w:val="Hyperlink"/>
                  <w:rFonts w:asciiTheme="minorHAnsi" w:hAnsiTheme="minorHAnsi"/>
                  <w:b/>
                  <w:color w:val="808080" w:themeColor="background1" w:themeShade="80"/>
                  <w:sz w:val="28"/>
                  <w:szCs w:val="28"/>
                  <w:u w:val="none"/>
                </w:rPr>
                <w:t>20</w:t>
              </w:r>
              <w:r w:rsidRPr="00F43472">
                <w:rPr>
                  <w:rStyle w:val="Hyperlink"/>
                  <w:rFonts w:asciiTheme="minorHAnsi" w:hAnsiTheme="minorHAnsi"/>
                  <w:b/>
                  <w:color w:val="808080" w:themeColor="background1" w:themeShade="80"/>
                  <w:sz w:val="28"/>
                  <w:szCs w:val="28"/>
                  <w:u w:val="none"/>
                </w:rPr>
                <w:t xml:space="preserve">) </w:t>
              </w:r>
              <w:r>
                <w:rPr>
                  <w:rStyle w:val="Hyperlink"/>
                  <w:rFonts w:asciiTheme="minorHAnsi" w:hAnsiTheme="minorHAnsi"/>
                  <w:b/>
                  <w:color w:val="808080" w:themeColor="background1" w:themeShade="80"/>
                  <w:sz w:val="28"/>
                  <w:szCs w:val="28"/>
                  <w:u w:val="none"/>
                </w:rPr>
                <w:t>Review</w:t>
              </w:r>
            </w:hyperlink>
            <w:r>
              <w:rPr>
                <w:rStyle w:val="Hyperlink"/>
                <w:rFonts w:asciiTheme="minorHAnsi" w:hAnsiTheme="minorHAnsi"/>
                <w:b/>
                <w:color w:val="808080" w:themeColor="background1" w:themeShade="80"/>
                <w:sz w:val="28"/>
                <w:szCs w:val="28"/>
                <w:u w:val="none"/>
              </w:rPr>
              <w:t xml:space="preserve"> of Legal and Regulatory </w:t>
            </w:r>
            <w:r w:rsidR="002A6502">
              <w:rPr>
                <w:rStyle w:val="Hyperlink"/>
                <w:rFonts w:asciiTheme="minorHAnsi" w:hAnsiTheme="minorHAnsi"/>
                <w:b/>
                <w:color w:val="808080" w:themeColor="background1" w:themeShade="80"/>
                <w:sz w:val="28"/>
                <w:szCs w:val="28"/>
                <w:u w:val="none"/>
              </w:rPr>
              <w:t>Requirements</w:t>
            </w:r>
          </w:p>
        </w:tc>
      </w:tr>
      <w:tr w:rsidR="00933500" w:rsidRPr="00B50CBB" w14:paraId="6EE44AD7" w14:textId="77777777" w:rsidTr="00D937ED">
        <w:tc>
          <w:tcPr>
            <w:tcW w:w="15134" w:type="dxa"/>
            <w:gridSpan w:val="3"/>
          </w:tcPr>
          <w:p w14:paraId="51DEE42C" w14:textId="5A335E0B" w:rsidR="00933500" w:rsidRPr="00F43472" w:rsidRDefault="00933500" w:rsidP="00933500">
            <w:pPr>
              <w:pStyle w:val="PlainText"/>
              <w:rPr>
                <w:rFonts w:asciiTheme="minorHAnsi" w:hAnsiTheme="minorHAnsi"/>
                <w:b/>
                <w:color w:val="808080" w:themeColor="background1" w:themeShade="80"/>
                <w:sz w:val="28"/>
                <w:szCs w:val="28"/>
              </w:rPr>
            </w:pPr>
            <w:hyperlink w:anchor="_16)_Any_other" w:history="1">
              <w:r>
                <w:rPr>
                  <w:rStyle w:val="Hyperlink"/>
                  <w:rFonts w:asciiTheme="minorHAnsi" w:hAnsiTheme="minorHAnsi"/>
                  <w:b/>
                  <w:color w:val="808080" w:themeColor="background1" w:themeShade="80"/>
                  <w:sz w:val="28"/>
                  <w:szCs w:val="28"/>
                  <w:u w:val="none"/>
                </w:rPr>
                <w:t>21</w:t>
              </w:r>
              <w:r w:rsidRPr="00F43472">
                <w:rPr>
                  <w:rStyle w:val="Hyperlink"/>
                  <w:rFonts w:asciiTheme="minorHAnsi" w:hAnsiTheme="minorHAnsi"/>
                  <w:b/>
                  <w:color w:val="808080" w:themeColor="background1" w:themeShade="80"/>
                  <w:sz w:val="28"/>
                  <w:szCs w:val="28"/>
                  <w:u w:val="none"/>
                </w:rPr>
                <w:t>) Any other business (inc. changes occurred or planned which may affect the QMS</w:t>
              </w:r>
              <w:r>
                <w:rPr>
                  <w:rStyle w:val="Hyperlink"/>
                  <w:rFonts w:asciiTheme="minorHAnsi" w:hAnsiTheme="minorHAnsi"/>
                  <w:b/>
                  <w:color w:val="808080" w:themeColor="background1" w:themeShade="80"/>
                  <w:sz w:val="28"/>
                  <w:szCs w:val="28"/>
                  <w:u w:val="none"/>
                </w:rPr>
                <w:t xml:space="preserve"> / HSMS</w:t>
              </w:r>
              <w:r w:rsidRPr="00F43472">
                <w:rPr>
                  <w:rStyle w:val="Hyperlink"/>
                  <w:rFonts w:asciiTheme="minorHAnsi" w:hAnsiTheme="minorHAnsi"/>
                  <w:b/>
                  <w:color w:val="808080" w:themeColor="background1" w:themeShade="80"/>
                  <w:sz w:val="28"/>
                  <w:szCs w:val="28"/>
                  <w:u w:val="none"/>
                </w:rPr>
                <w:t>)</w:t>
              </w:r>
            </w:hyperlink>
          </w:p>
        </w:tc>
      </w:tr>
    </w:tbl>
    <w:tbl>
      <w:tblPr>
        <w:tblStyle w:val="TableGrid"/>
        <w:tblW w:w="15134" w:type="dxa"/>
        <w:tblLayout w:type="fixed"/>
        <w:tblLook w:val="04A0" w:firstRow="1" w:lastRow="0" w:firstColumn="1" w:lastColumn="0" w:noHBand="0" w:noVBand="1"/>
      </w:tblPr>
      <w:tblGrid>
        <w:gridCol w:w="12724"/>
        <w:gridCol w:w="2410"/>
      </w:tblGrid>
      <w:tr w:rsidR="000177AE" w:rsidRPr="0044520A" w14:paraId="1707FC94" w14:textId="77777777" w:rsidTr="00344543">
        <w:tc>
          <w:tcPr>
            <w:tcW w:w="12724" w:type="dxa"/>
            <w:shd w:val="clear" w:color="auto" w:fill="F2F2F2" w:themeFill="background1" w:themeFillShade="F2"/>
          </w:tcPr>
          <w:p w14:paraId="0276DD4C" w14:textId="77777777" w:rsidR="000177AE" w:rsidRPr="001739A5" w:rsidRDefault="000177AE" w:rsidP="00D937ED">
            <w:pPr>
              <w:pStyle w:val="Heading3"/>
              <w:rPr>
                <w:rFonts w:asciiTheme="minorHAnsi" w:hAnsiTheme="minorHAnsi" w:cs="Arial"/>
                <w:i/>
                <w:color w:val="auto"/>
                <w:sz w:val="28"/>
                <w:szCs w:val="28"/>
              </w:rPr>
            </w:pPr>
            <w:bookmarkStart w:id="0" w:name="_1)_Status_of"/>
            <w:bookmarkEnd w:id="0"/>
            <w:r w:rsidRPr="001739A5">
              <w:rPr>
                <w:rFonts w:asciiTheme="minorHAnsi" w:eastAsia="MS Mincho" w:hAnsiTheme="minorHAnsi"/>
                <w:i/>
                <w:color w:val="auto"/>
                <w:sz w:val="28"/>
                <w:szCs w:val="28"/>
              </w:rPr>
              <w:lastRenderedPageBreak/>
              <w:t>1) Status of actions from previous Management Reviews</w:t>
            </w:r>
          </w:p>
        </w:tc>
        <w:tc>
          <w:tcPr>
            <w:tcW w:w="2410" w:type="dxa"/>
            <w:shd w:val="clear" w:color="auto" w:fill="F2F2F2" w:themeFill="background1" w:themeFillShade="F2"/>
          </w:tcPr>
          <w:p w14:paraId="25144E2E" w14:textId="77777777" w:rsidR="000177AE" w:rsidRPr="001739A5" w:rsidRDefault="000177AE" w:rsidP="00D937ED">
            <w:pPr>
              <w:pStyle w:val="Heading3"/>
              <w:rPr>
                <w:rFonts w:asciiTheme="minorHAnsi" w:hAnsiTheme="minorHAnsi" w:cs="Arial"/>
                <w:i/>
                <w:color w:val="auto"/>
                <w:sz w:val="28"/>
                <w:szCs w:val="28"/>
              </w:rPr>
            </w:pPr>
            <w:r w:rsidRPr="001739A5">
              <w:rPr>
                <w:rFonts w:asciiTheme="minorHAnsi" w:hAnsiTheme="minorHAnsi" w:cs="Arial"/>
                <w:i/>
                <w:color w:val="auto"/>
                <w:sz w:val="28"/>
                <w:szCs w:val="28"/>
              </w:rPr>
              <w:t>Action</w:t>
            </w:r>
          </w:p>
        </w:tc>
      </w:tr>
      <w:tr w:rsidR="00344543" w:rsidRPr="00344543" w14:paraId="3B1A1348" w14:textId="77777777" w:rsidTr="00CE06C6">
        <w:tc>
          <w:tcPr>
            <w:tcW w:w="12724" w:type="dxa"/>
          </w:tcPr>
          <w:p w14:paraId="5F9E8E9B" w14:textId="0DADA41E" w:rsidR="00344543" w:rsidRPr="00344543" w:rsidRDefault="00344543" w:rsidP="00D937ED">
            <w:pPr>
              <w:rPr>
                <w:rFonts w:asciiTheme="minorHAnsi" w:hAnsiTheme="minorHAnsi" w:cs="Arial"/>
                <w:sz w:val="28"/>
                <w:szCs w:val="28"/>
              </w:rPr>
            </w:pPr>
            <w:r w:rsidRPr="00344543">
              <w:rPr>
                <w:rFonts w:asciiTheme="minorHAnsi" w:hAnsiTheme="minorHAnsi" w:cs="Arial"/>
                <w:sz w:val="28"/>
                <w:szCs w:val="28"/>
              </w:rPr>
              <w:t xml:space="preserve">Customer Satisfaction survey to all customers </w:t>
            </w:r>
          </w:p>
          <w:p w14:paraId="7E1696B0" w14:textId="143E7D94" w:rsidR="00344543" w:rsidRPr="00344543" w:rsidRDefault="00482438" w:rsidP="00344543">
            <w:pPr>
              <w:rPr>
                <w:rFonts w:asciiTheme="minorHAnsi" w:hAnsiTheme="minorHAnsi" w:cs="Arial"/>
                <w:i/>
                <w:iCs/>
                <w:sz w:val="28"/>
                <w:szCs w:val="28"/>
              </w:rPr>
            </w:pPr>
            <w:r>
              <w:rPr>
                <w:rFonts w:asciiTheme="minorHAnsi" w:hAnsiTheme="minorHAnsi" w:cs="Arial"/>
                <w:i/>
                <w:iCs/>
                <w:sz w:val="28"/>
                <w:szCs w:val="28"/>
              </w:rPr>
              <w:t>Annual – conducted twice in 2024 due to poor response on limited customers surveyed.</w:t>
            </w:r>
            <w:r w:rsidR="00360FCF">
              <w:rPr>
                <w:rFonts w:asciiTheme="minorHAnsi" w:hAnsiTheme="minorHAnsi" w:cs="Arial"/>
                <w:i/>
                <w:iCs/>
                <w:sz w:val="28"/>
                <w:szCs w:val="28"/>
              </w:rPr>
              <w:t xml:space="preserve"> </w:t>
            </w:r>
            <w:r w:rsidR="00360FCF" w:rsidRPr="00360FCF">
              <w:rPr>
                <w:rFonts w:asciiTheme="minorHAnsi" w:hAnsiTheme="minorHAnsi" w:cs="Arial"/>
                <w:i/>
                <w:iCs/>
                <w:color w:val="00B050"/>
                <w:sz w:val="28"/>
                <w:szCs w:val="28"/>
              </w:rPr>
              <w:t>Survey will be reconducted in Summer</w:t>
            </w:r>
            <w:r w:rsidR="009B3575">
              <w:rPr>
                <w:rFonts w:asciiTheme="minorHAnsi" w:hAnsiTheme="minorHAnsi" w:cs="Arial"/>
                <w:i/>
                <w:iCs/>
                <w:color w:val="00B050"/>
                <w:sz w:val="28"/>
                <w:szCs w:val="28"/>
              </w:rPr>
              <w:t xml:space="preserve"> </w:t>
            </w:r>
            <w:r>
              <w:rPr>
                <w:rFonts w:asciiTheme="minorHAnsi" w:hAnsiTheme="minorHAnsi" w:cs="Arial"/>
                <w:i/>
                <w:iCs/>
                <w:color w:val="00B050"/>
                <w:sz w:val="28"/>
                <w:szCs w:val="28"/>
              </w:rPr>
              <w:t>2025</w:t>
            </w:r>
            <w:r w:rsidR="00360FCF" w:rsidRPr="00360FCF">
              <w:rPr>
                <w:rFonts w:asciiTheme="minorHAnsi" w:hAnsiTheme="minorHAnsi" w:cs="Arial"/>
                <w:i/>
                <w:iCs/>
                <w:color w:val="00B050"/>
                <w:sz w:val="28"/>
                <w:szCs w:val="28"/>
              </w:rPr>
              <w:t>.</w:t>
            </w:r>
          </w:p>
          <w:p w14:paraId="1FE24AE3" w14:textId="13953F00" w:rsidR="00344543" w:rsidRPr="00344543" w:rsidRDefault="00344543" w:rsidP="00D937ED">
            <w:pPr>
              <w:rPr>
                <w:rFonts w:asciiTheme="minorHAnsi" w:hAnsiTheme="minorHAnsi" w:cs="Arial"/>
                <w:b/>
                <w:color w:val="FF0000"/>
                <w:sz w:val="28"/>
                <w:szCs w:val="28"/>
              </w:rPr>
            </w:pPr>
          </w:p>
        </w:tc>
        <w:tc>
          <w:tcPr>
            <w:tcW w:w="2410" w:type="dxa"/>
          </w:tcPr>
          <w:p w14:paraId="475FA3C2" w14:textId="71BFB8D1" w:rsidR="00344543" w:rsidRPr="00344543" w:rsidRDefault="00360FCF" w:rsidP="004B7616">
            <w:pPr>
              <w:rPr>
                <w:rFonts w:asciiTheme="minorHAnsi" w:hAnsiTheme="minorHAnsi" w:cs="Arial"/>
                <w:b/>
                <w:sz w:val="28"/>
                <w:szCs w:val="28"/>
              </w:rPr>
            </w:pPr>
            <w:r w:rsidRPr="00307067">
              <w:rPr>
                <w:rFonts w:asciiTheme="minorHAnsi" w:hAnsiTheme="minorHAnsi" w:cs="Arial"/>
                <w:bCs/>
                <w:color w:val="4F81BD" w:themeColor="accent1"/>
                <w:sz w:val="28"/>
                <w:szCs w:val="28"/>
              </w:rPr>
              <w:t>Repeat</w:t>
            </w:r>
            <w:r w:rsidR="00307067" w:rsidRPr="00307067">
              <w:rPr>
                <w:rFonts w:asciiTheme="minorHAnsi" w:hAnsiTheme="minorHAnsi" w:cs="Arial"/>
                <w:bCs/>
                <w:color w:val="4F81BD" w:themeColor="accent1"/>
                <w:sz w:val="28"/>
                <w:szCs w:val="28"/>
              </w:rPr>
              <w:t>ed</w:t>
            </w:r>
            <w:r w:rsidRPr="00307067">
              <w:rPr>
                <w:rFonts w:asciiTheme="minorHAnsi" w:hAnsiTheme="minorHAnsi" w:cs="Arial"/>
                <w:bCs/>
                <w:color w:val="4F81BD" w:themeColor="accent1"/>
                <w:sz w:val="28"/>
                <w:szCs w:val="28"/>
              </w:rPr>
              <w:t xml:space="preserve"> survey in 202</w:t>
            </w:r>
            <w:r w:rsidR="00482438">
              <w:rPr>
                <w:rFonts w:asciiTheme="minorHAnsi" w:hAnsiTheme="minorHAnsi" w:cs="Arial"/>
                <w:bCs/>
                <w:color w:val="4F81BD" w:themeColor="accent1"/>
                <w:sz w:val="28"/>
                <w:szCs w:val="28"/>
              </w:rPr>
              <w:t>5</w:t>
            </w:r>
            <w:r w:rsidR="009B3575">
              <w:rPr>
                <w:rFonts w:asciiTheme="minorHAnsi" w:hAnsiTheme="minorHAnsi" w:cs="Arial"/>
                <w:bCs/>
                <w:color w:val="4F81BD" w:themeColor="accent1"/>
                <w:sz w:val="28"/>
                <w:szCs w:val="28"/>
              </w:rPr>
              <w:t xml:space="preserve"> with focus on Key customers</w:t>
            </w:r>
          </w:p>
        </w:tc>
      </w:tr>
      <w:tr w:rsidR="004B051A" w:rsidRPr="00344543" w14:paraId="4C3BEB9B" w14:textId="77777777" w:rsidTr="00CE06C6">
        <w:tc>
          <w:tcPr>
            <w:tcW w:w="12724" w:type="dxa"/>
          </w:tcPr>
          <w:p w14:paraId="3ED8952F" w14:textId="32BDC0DE" w:rsidR="004B051A" w:rsidRPr="00344543" w:rsidRDefault="004B051A" w:rsidP="004B051A">
            <w:pPr>
              <w:rPr>
                <w:rFonts w:asciiTheme="minorHAnsi" w:hAnsiTheme="minorHAnsi" w:cs="Arial"/>
                <w:sz w:val="28"/>
                <w:szCs w:val="28"/>
              </w:rPr>
            </w:pPr>
            <w:r w:rsidRPr="00482438">
              <w:rPr>
                <w:rFonts w:asciiTheme="minorHAnsi" w:hAnsiTheme="minorHAnsi" w:cs="Arial"/>
                <w:bCs/>
                <w:sz w:val="28"/>
                <w:szCs w:val="28"/>
              </w:rPr>
              <w:t xml:space="preserve">Enviro Certificate was allowed to expire due to the audit schedule being incompatible with site move timing.  Certificate to </w:t>
            </w:r>
            <w:proofErr w:type="spellStart"/>
            <w:r w:rsidRPr="00482438">
              <w:rPr>
                <w:rFonts w:asciiTheme="minorHAnsi" w:hAnsiTheme="minorHAnsi" w:cs="Arial"/>
                <w:bCs/>
                <w:sz w:val="28"/>
                <w:szCs w:val="28"/>
              </w:rPr>
              <w:t>reaquire</w:t>
            </w:r>
            <w:proofErr w:type="spellEnd"/>
            <w:r w:rsidRPr="00482438">
              <w:rPr>
                <w:rFonts w:asciiTheme="minorHAnsi" w:hAnsiTheme="minorHAnsi" w:cs="Arial"/>
                <w:bCs/>
                <w:sz w:val="28"/>
                <w:szCs w:val="28"/>
              </w:rPr>
              <w:t xml:space="preserve"> later in 202</w:t>
            </w:r>
            <w:r w:rsidR="00CD76FC" w:rsidRPr="00482438">
              <w:rPr>
                <w:rFonts w:asciiTheme="minorHAnsi" w:hAnsiTheme="minorHAnsi" w:cs="Arial"/>
                <w:bCs/>
                <w:sz w:val="28"/>
                <w:szCs w:val="28"/>
              </w:rPr>
              <w:t>4</w:t>
            </w:r>
            <w:r w:rsidRPr="00482438">
              <w:rPr>
                <w:rFonts w:asciiTheme="minorHAnsi" w:hAnsiTheme="minorHAnsi" w:cs="Arial"/>
                <w:bCs/>
                <w:sz w:val="28"/>
                <w:szCs w:val="28"/>
              </w:rPr>
              <w:t>.</w:t>
            </w:r>
            <w:r w:rsidR="00482438" w:rsidRPr="00482438">
              <w:rPr>
                <w:rFonts w:asciiTheme="minorHAnsi" w:hAnsiTheme="minorHAnsi" w:cs="Arial"/>
                <w:bCs/>
                <w:sz w:val="28"/>
                <w:szCs w:val="28"/>
              </w:rPr>
              <w:t xml:space="preserve">  </w:t>
            </w:r>
            <w:r w:rsidR="00482438" w:rsidRPr="00482438">
              <w:rPr>
                <w:rFonts w:asciiTheme="minorHAnsi" w:hAnsiTheme="minorHAnsi" w:cs="Arial"/>
                <w:bCs/>
                <w:color w:val="00B050"/>
                <w:sz w:val="28"/>
                <w:szCs w:val="28"/>
              </w:rPr>
              <w:t>Not completed due to resourcing issues.</w:t>
            </w:r>
          </w:p>
        </w:tc>
        <w:tc>
          <w:tcPr>
            <w:tcW w:w="2410" w:type="dxa"/>
          </w:tcPr>
          <w:p w14:paraId="15DFF80E" w14:textId="38DC9426" w:rsidR="004B051A" w:rsidRPr="009B3575" w:rsidRDefault="009B3575" w:rsidP="004B051A">
            <w:pPr>
              <w:rPr>
                <w:rFonts w:asciiTheme="minorHAnsi" w:hAnsiTheme="minorHAnsi" w:cs="Arial"/>
                <w:color w:val="4F81BD" w:themeColor="accent1"/>
                <w:sz w:val="28"/>
                <w:szCs w:val="28"/>
              </w:rPr>
            </w:pPr>
            <w:r w:rsidRPr="009B3575">
              <w:rPr>
                <w:rFonts w:asciiTheme="minorHAnsi" w:hAnsiTheme="minorHAnsi" w:cs="Arial"/>
                <w:color w:val="0070C0"/>
                <w:sz w:val="28"/>
                <w:szCs w:val="28"/>
              </w:rPr>
              <w:t>To be re</w:t>
            </w:r>
            <w:r w:rsidR="00CD76FC">
              <w:rPr>
                <w:rFonts w:asciiTheme="minorHAnsi" w:hAnsiTheme="minorHAnsi" w:cs="Arial"/>
                <w:color w:val="0070C0"/>
                <w:sz w:val="28"/>
                <w:szCs w:val="28"/>
              </w:rPr>
              <w:t>considered</w:t>
            </w:r>
            <w:r w:rsidRPr="009B3575">
              <w:rPr>
                <w:rFonts w:asciiTheme="minorHAnsi" w:hAnsiTheme="minorHAnsi" w:cs="Arial"/>
                <w:color w:val="0070C0"/>
                <w:sz w:val="28"/>
                <w:szCs w:val="28"/>
              </w:rPr>
              <w:t xml:space="preserve"> for H2 202</w:t>
            </w:r>
            <w:r w:rsidR="00482438">
              <w:rPr>
                <w:rFonts w:asciiTheme="minorHAnsi" w:hAnsiTheme="minorHAnsi" w:cs="Arial"/>
                <w:color w:val="0070C0"/>
                <w:sz w:val="28"/>
                <w:szCs w:val="28"/>
              </w:rPr>
              <w:t>5.</w:t>
            </w:r>
          </w:p>
        </w:tc>
      </w:tr>
      <w:tr w:rsidR="004B051A" w:rsidRPr="00344543" w14:paraId="769EA578" w14:textId="77777777" w:rsidTr="00CE06C6">
        <w:tc>
          <w:tcPr>
            <w:tcW w:w="12724" w:type="dxa"/>
          </w:tcPr>
          <w:p w14:paraId="31CA6DD4" w14:textId="2B4151A0" w:rsidR="004B051A" w:rsidRPr="00344543" w:rsidRDefault="004B051A" w:rsidP="004B051A">
            <w:pPr>
              <w:rPr>
                <w:rFonts w:asciiTheme="minorHAnsi" w:hAnsiTheme="minorHAnsi" w:cs="Arial"/>
                <w:sz w:val="28"/>
                <w:szCs w:val="28"/>
              </w:rPr>
            </w:pPr>
            <w:r w:rsidRPr="00482438">
              <w:rPr>
                <w:rFonts w:asciiTheme="minorHAnsi" w:hAnsiTheme="minorHAnsi" w:cs="Arial"/>
                <w:bCs/>
                <w:sz w:val="28"/>
                <w:szCs w:val="28"/>
              </w:rPr>
              <w:t>Quotation Turnaround – Important to winning new business</w:t>
            </w:r>
            <w:r w:rsidR="00482438" w:rsidRPr="00482438">
              <w:rPr>
                <w:rFonts w:asciiTheme="minorHAnsi" w:hAnsiTheme="minorHAnsi" w:cs="Arial"/>
                <w:bCs/>
                <w:sz w:val="28"/>
                <w:szCs w:val="28"/>
              </w:rPr>
              <w:t xml:space="preserve">,  Focus on pace and accuracy of this process.  </w:t>
            </w:r>
            <w:r w:rsidR="00482438" w:rsidRPr="00482438">
              <w:rPr>
                <w:rFonts w:asciiTheme="minorHAnsi" w:hAnsiTheme="minorHAnsi" w:cs="Arial"/>
                <w:bCs/>
                <w:color w:val="00B050"/>
                <w:sz w:val="28"/>
                <w:szCs w:val="28"/>
              </w:rPr>
              <w:t>Improvements made to Contract Review forms to drive accuracy and routine meetings (board in Production Meeting Space) to review progress.</w:t>
            </w:r>
          </w:p>
        </w:tc>
        <w:tc>
          <w:tcPr>
            <w:tcW w:w="2410" w:type="dxa"/>
          </w:tcPr>
          <w:p w14:paraId="3DE433A9" w14:textId="21920650" w:rsidR="004B051A" w:rsidRPr="00307067" w:rsidRDefault="009B3575" w:rsidP="004B051A">
            <w:pPr>
              <w:rPr>
                <w:rFonts w:asciiTheme="minorHAnsi" w:hAnsiTheme="minorHAnsi" w:cs="Arial"/>
                <w:bCs/>
                <w:color w:val="4F81BD" w:themeColor="accent1"/>
                <w:sz w:val="28"/>
                <w:szCs w:val="28"/>
              </w:rPr>
            </w:pPr>
            <w:r>
              <w:rPr>
                <w:rFonts w:asciiTheme="minorHAnsi" w:hAnsiTheme="minorHAnsi" w:cs="Arial"/>
                <w:color w:val="0070C0"/>
                <w:sz w:val="28"/>
                <w:szCs w:val="28"/>
              </w:rPr>
              <w:t xml:space="preserve">Contract Review and Quotation turnover under constant </w:t>
            </w:r>
            <w:r w:rsidR="00CD76FC">
              <w:rPr>
                <w:rFonts w:asciiTheme="minorHAnsi" w:hAnsiTheme="minorHAnsi" w:cs="Arial"/>
                <w:color w:val="0070C0"/>
                <w:sz w:val="28"/>
                <w:szCs w:val="28"/>
              </w:rPr>
              <w:t>scrutiny</w:t>
            </w:r>
          </w:p>
        </w:tc>
      </w:tr>
    </w:tbl>
    <w:p w14:paraId="7BBB234A" w14:textId="46237F5F" w:rsidR="00AC3F15" w:rsidRDefault="00AC3F15" w:rsidP="00B761ED">
      <w:pPr>
        <w:rPr>
          <w:rFonts w:asciiTheme="minorHAnsi" w:hAnsiTheme="minorHAnsi" w:cs="Arial"/>
          <w:sz w:val="28"/>
          <w:szCs w:val="28"/>
        </w:rPr>
      </w:pPr>
      <w:bookmarkStart w:id="1" w:name="_2)_Review_the"/>
      <w:bookmarkStart w:id="2" w:name="_2)_Status_of"/>
      <w:bookmarkStart w:id="3" w:name="_4)_Customer_satisfaction"/>
      <w:bookmarkStart w:id="4" w:name="_6)_Performance_of"/>
      <w:bookmarkStart w:id="5" w:name="_7)_Opportunities_for"/>
      <w:bookmarkStart w:id="6" w:name="_8)_Adequacy_of"/>
      <w:bookmarkStart w:id="7" w:name="_3)_Review_of"/>
      <w:bookmarkStart w:id="8" w:name="_4)_Customer_feedback"/>
      <w:bookmarkStart w:id="9" w:name="_10)_Review_of"/>
      <w:bookmarkStart w:id="10" w:name="_14)_Customer_satisfaction"/>
      <w:bookmarkStart w:id="11" w:name="_14)_Review_the"/>
      <w:bookmarkStart w:id="12" w:name="_15)_Opportunities_identified"/>
      <w:bookmarkStart w:id="13" w:name="_16)_Review_the"/>
      <w:bookmarkStart w:id="14" w:name="_15)_Review_the"/>
      <w:bookmarkEnd w:id="1"/>
      <w:bookmarkEnd w:id="2"/>
      <w:bookmarkEnd w:id="3"/>
      <w:bookmarkEnd w:id="4"/>
      <w:bookmarkEnd w:id="5"/>
      <w:bookmarkEnd w:id="6"/>
      <w:bookmarkEnd w:id="7"/>
      <w:bookmarkEnd w:id="8"/>
      <w:bookmarkEnd w:id="9"/>
      <w:bookmarkEnd w:id="10"/>
      <w:bookmarkEnd w:id="11"/>
      <w:bookmarkEnd w:id="12"/>
      <w:bookmarkEnd w:id="13"/>
      <w:bookmarkEnd w:id="14"/>
    </w:p>
    <w:p w14:paraId="64757A40" w14:textId="77777777" w:rsidR="00307067" w:rsidRDefault="00307067" w:rsidP="00B761ED">
      <w:pPr>
        <w:rPr>
          <w:rFonts w:asciiTheme="minorHAnsi" w:hAnsiTheme="minorHAnsi" w:cs="Arial"/>
          <w:sz w:val="28"/>
          <w:szCs w:val="28"/>
        </w:rPr>
      </w:pPr>
    </w:p>
    <w:p w14:paraId="6CD566C7" w14:textId="77777777" w:rsidR="00307067" w:rsidRDefault="00307067" w:rsidP="00B761ED">
      <w:pPr>
        <w:rPr>
          <w:rFonts w:asciiTheme="minorHAnsi" w:hAnsiTheme="minorHAnsi" w:cs="Arial"/>
          <w:sz w:val="28"/>
          <w:szCs w:val="28"/>
        </w:rPr>
      </w:pPr>
    </w:p>
    <w:p w14:paraId="6C59950A" w14:textId="77777777" w:rsidR="00307067" w:rsidRDefault="00307067" w:rsidP="00B761ED">
      <w:pPr>
        <w:rPr>
          <w:rFonts w:asciiTheme="minorHAnsi" w:hAnsiTheme="minorHAnsi" w:cs="Arial"/>
          <w:sz w:val="28"/>
          <w:szCs w:val="28"/>
        </w:rPr>
      </w:pPr>
    </w:p>
    <w:p w14:paraId="75127563" w14:textId="77777777" w:rsidR="00307067" w:rsidRDefault="00307067" w:rsidP="00B761ED">
      <w:pPr>
        <w:rPr>
          <w:rFonts w:asciiTheme="minorHAnsi" w:hAnsiTheme="minorHAnsi" w:cs="Arial"/>
          <w:sz w:val="28"/>
          <w:szCs w:val="28"/>
        </w:rPr>
      </w:pPr>
    </w:p>
    <w:p w14:paraId="6C5D03BE" w14:textId="77777777" w:rsidR="00307067" w:rsidRDefault="00307067" w:rsidP="00B761ED">
      <w:pPr>
        <w:rPr>
          <w:rFonts w:asciiTheme="minorHAnsi" w:hAnsiTheme="minorHAnsi" w:cs="Arial"/>
          <w:sz w:val="28"/>
          <w:szCs w:val="28"/>
        </w:rPr>
      </w:pPr>
    </w:p>
    <w:p w14:paraId="5ADA2F3C" w14:textId="7F52F4D3" w:rsidR="00167F59" w:rsidRDefault="00167F59" w:rsidP="00B761ED">
      <w:pPr>
        <w:rPr>
          <w:rFonts w:asciiTheme="minorHAnsi" w:hAnsiTheme="minorHAnsi" w:cs="Arial"/>
          <w:sz w:val="28"/>
          <w:szCs w:val="28"/>
        </w:rPr>
      </w:pPr>
    </w:p>
    <w:p w14:paraId="74E276BE" w14:textId="77777777" w:rsidR="00482438" w:rsidRDefault="00482438" w:rsidP="00B761ED">
      <w:pPr>
        <w:rPr>
          <w:rFonts w:asciiTheme="minorHAnsi" w:hAnsiTheme="minorHAnsi" w:cs="Arial"/>
          <w:sz w:val="28"/>
          <w:szCs w:val="28"/>
        </w:rPr>
      </w:pPr>
    </w:p>
    <w:p w14:paraId="2225DC87" w14:textId="77777777" w:rsidR="00482438" w:rsidRDefault="00482438" w:rsidP="00B761ED">
      <w:pPr>
        <w:rPr>
          <w:rFonts w:asciiTheme="minorHAnsi" w:hAnsiTheme="minorHAnsi" w:cs="Arial"/>
          <w:sz w:val="28"/>
          <w:szCs w:val="28"/>
        </w:rPr>
      </w:pPr>
    </w:p>
    <w:p w14:paraId="411DCBA7" w14:textId="77777777" w:rsidR="00482438" w:rsidRDefault="00482438" w:rsidP="00B761ED">
      <w:pPr>
        <w:rPr>
          <w:rFonts w:asciiTheme="minorHAnsi" w:hAnsiTheme="minorHAnsi" w:cs="Arial"/>
          <w:sz w:val="28"/>
          <w:szCs w:val="28"/>
        </w:rPr>
      </w:pPr>
    </w:p>
    <w:p w14:paraId="29D0C223" w14:textId="77777777" w:rsidR="00482438" w:rsidRDefault="00482438" w:rsidP="00B761ED">
      <w:pPr>
        <w:rPr>
          <w:rFonts w:asciiTheme="minorHAnsi" w:hAnsiTheme="minorHAnsi" w:cs="Arial"/>
          <w:sz w:val="28"/>
          <w:szCs w:val="28"/>
        </w:rPr>
      </w:pPr>
    </w:p>
    <w:p w14:paraId="4D6DBC8C" w14:textId="77777777" w:rsidR="00482438" w:rsidRDefault="00482438" w:rsidP="00B761ED">
      <w:pPr>
        <w:rPr>
          <w:rFonts w:asciiTheme="minorHAnsi" w:hAnsiTheme="minorHAnsi" w:cs="Arial"/>
          <w:sz w:val="28"/>
          <w:szCs w:val="28"/>
        </w:rPr>
      </w:pPr>
    </w:p>
    <w:p w14:paraId="122E3E8D" w14:textId="77777777" w:rsidR="00482438" w:rsidRDefault="00482438" w:rsidP="00B761ED">
      <w:pPr>
        <w:rPr>
          <w:rFonts w:asciiTheme="minorHAnsi" w:hAnsiTheme="minorHAnsi" w:cs="Arial"/>
          <w:sz w:val="28"/>
          <w:szCs w:val="28"/>
        </w:rPr>
      </w:pPr>
    </w:p>
    <w:p w14:paraId="2C872F4D" w14:textId="592E5F22" w:rsidR="00167F59" w:rsidRDefault="00167F59" w:rsidP="00B761ED">
      <w:pPr>
        <w:rPr>
          <w:rFonts w:asciiTheme="minorHAnsi" w:hAnsiTheme="minorHAnsi" w:cs="Arial"/>
          <w:sz w:val="28"/>
          <w:szCs w:val="28"/>
        </w:rPr>
      </w:pPr>
    </w:p>
    <w:p w14:paraId="63048419" w14:textId="3F4CB0BD" w:rsidR="00167F59" w:rsidRDefault="00167F59" w:rsidP="00B761ED">
      <w:pPr>
        <w:rPr>
          <w:rFonts w:asciiTheme="minorHAnsi" w:hAnsiTheme="minorHAnsi" w:cs="Arial"/>
          <w:sz w:val="28"/>
          <w:szCs w:val="28"/>
        </w:rPr>
      </w:pPr>
    </w:p>
    <w:p w14:paraId="3791B868" w14:textId="77777777" w:rsidR="00C946CC" w:rsidRDefault="00C946CC" w:rsidP="00B761ED">
      <w:pPr>
        <w:rPr>
          <w:rFonts w:asciiTheme="minorHAnsi" w:hAnsiTheme="minorHAnsi" w:cs="Arial"/>
          <w:sz w:val="28"/>
          <w:szCs w:val="28"/>
        </w:rPr>
      </w:pPr>
    </w:p>
    <w:tbl>
      <w:tblPr>
        <w:tblStyle w:val="TableGrid"/>
        <w:tblW w:w="15168" w:type="dxa"/>
        <w:tblInd w:w="-34" w:type="dxa"/>
        <w:tblLayout w:type="fixed"/>
        <w:tblLook w:val="04A0" w:firstRow="1" w:lastRow="0" w:firstColumn="1" w:lastColumn="0" w:noHBand="0" w:noVBand="1"/>
      </w:tblPr>
      <w:tblGrid>
        <w:gridCol w:w="6521"/>
        <w:gridCol w:w="3260"/>
        <w:gridCol w:w="2977"/>
        <w:gridCol w:w="2410"/>
      </w:tblGrid>
      <w:tr w:rsidR="006D07D2" w:rsidRPr="00C629E4" w14:paraId="67F0D4E0" w14:textId="77777777" w:rsidTr="00AC6CEF">
        <w:tc>
          <w:tcPr>
            <w:tcW w:w="15168" w:type="dxa"/>
            <w:gridSpan w:val="4"/>
            <w:shd w:val="clear" w:color="auto" w:fill="F2F2F2" w:themeFill="background1" w:themeFillShade="F2"/>
          </w:tcPr>
          <w:p w14:paraId="4AACF2F1" w14:textId="77777777" w:rsidR="006D07D2" w:rsidRPr="00C629E4" w:rsidRDefault="006D07D2" w:rsidP="006D07D2">
            <w:pPr>
              <w:pStyle w:val="Heading3"/>
              <w:rPr>
                <w:rFonts w:asciiTheme="minorHAnsi" w:hAnsiTheme="minorHAnsi" w:cs="Arial"/>
                <w:i/>
                <w:color w:val="auto"/>
                <w:sz w:val="28"/>
                <w:szCs w:val="28"/>
              </w:rPr>
            </w:pPr>
            <w:bookmarkStart w:id="15" w:name="_2)_Review_the_2"/>
            <w:bookmarkEnd w:id="15"/>
            <w:r w:rsidRPr="00C629E4">
              <w:rPr>
                <w:rFonts w:asciiTheme="minorHAnsi" w:eastAsia="MS Mincho" w:hAnsiTheme="minorHAnsi"/>
                <w:i/>
                <w:color w:val="auto"/>
                <w:sz w:val="28"/>
                <w:szCs w:val="28"/>
              </w:rPr>
              <w:lastRenderedPageBreak/>
              <w:t>2) Review the context of the organisation (internal and external issues), including changes</w:t>
            </w:r>
          </w:p>
        </w:tc>
      </w:tr>
      <w:tr w:rsidR="006D07D2" w:rsidRPr="003D7779" w14:paraId="762B5B1B" w14:textId="77777777" w:rsidTr="006D07D2">
        <w:tc>
          <w:tcPr>
            <w:tcW w:w="15168" w:type="dxa"/>
            <w:gridSpan w:val="4"/>
            <w:tcBorders>
              <w:bottom w:val="single" w:sz="4" w:space="0" w:color="auto"/>
            </w:tcBorders>
          </w:tcPr>
          <w:p w14:paraId="1D23809A" w14:textId="77777777" w:rsidR="006D07D2" w:rsidRDefault="006D07D2" w:rsidP="006D07D2">
            <w:pPr>
              <w:rPr>
                <w:rFonts w:asciiTheme="minorHAnsi" w:eastAsia="MS Mincho" w:hAnsiTheme="minorHAnsi"/>
                <w:b/>
                <w:i/>
                <w:sz w:val="28"/>
                <w:szCs w:val="28"/>
              </w:rPr>
            </w:pPr>
            <w:r>
              <w:rPr>
                <w:rFonts w:asciiTheme="minorHAnsi" w:eastAsia="MS Mincho" w:hAnsiTheme="minorHAnsi"/>
                <w:b/>
                <w:i/>
                <w:sz w:val="28"/>
                <w:szCs w:val="28"/>
              </w:rPr>
              <w:t>SWOT analysis of the Strategic Direction of the business:</w:t>
            </w:r>
          </w:p>
          <w:p w14:paraId="760944A5" w14:textId="77777777" w:rsidR="006D07D2" w:rsidRDefault="006D07D2" w:rsidP="006D07D2">
            <w:pPr>
              <w:jc w:val="center"/>
              <w:rPr>
                <w:rFonts w:asciiTheme="minorHAnsi" w:eastAsia="MS Mincho" w:hAnsiTheme="minorHAnsi"/>
                <w:sz w:val="28"/>
                <w:szCs w:val="28"/>
              </w:rPr>
            </w:pPr>
          </w:p>
          <w:p w14:paraId="5C9B70B1" w14:textId="77777777" w:rsidR="006D07D2" w:rsidRDefault="006D07D2" w:rsidP="006D07D2">
            <w:pPr>
              <w:jc w:val="center"/>
              <w:rPr>
                <w:rFonts w:asciiTheme="minorHAnsi" w:eastAsia="MS Mincho" w:hAnsiTheme="minorHAnsi"/>
                <w:sz w:val="28"/>
                <w:szCs w:val="28"/>
              </w:rPr>
            </w:pPr>
            <w:r>
              <w:rPr>
                <w:rFonts w:asciiTheme="minorHAnsi" w:eastAsia="MS Mincho" w:hAnsiTheme="minorHAnsi"/>
                <w:noProof/>
                <w:sz w:val="28"/>
                <w:szCs w:val="28"/>
                <w:lang w:eastAsia="en-GB"/>
              </w:rPr>
              <w:drawing>
                <wp:inline distT="0" distB="0" distL="0" distR="0" wp14:anchorId="3AEC20BA" wp14:editId="2736C1BE">
                  <wp:extent cx="7669823" cy="5209198"/>
                  <wp:effectExtent l="0" t="57150" r="26670" b="86995"/>
                  <wp:docPr id="2" name="Diagram 1"/>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9" r:lo="rId10" r:qs="rId11" r:cs="rId12"/>
                    </a:graphicData>
                  </a:graphic>
                </wp:inline>
              </w:drawing>
            </w:r>
          </w:p>
          <w:p w14:paraId="58274914" w14:textId="77777777" w:rsidR="006D07D2" w:rsidRPr="00277166" w:rsidRDefault="006D07D2" w:rsidP="00147470">
            <w:pPr>
              <w:rPr>
                <w:rFonts w:asciiTheme="minorHAnsi" w:eastAsia="MS Mincho" w:hAnsiTheme="minorHAnsi"/>
                <w:sz w:val="28"/>
                <w:szCs w:val="28"/>
              </w:rPr>
            </w:pPr>
          </w:p>
        </w:tc>
      </w:tr>
      <w:tr w:rsidR="006D07D2" w:rsidRPr="00C629E4" w14:paraId="12DC7E0B" w14:textId="77777777" w:rsidTr="006D07D2">
        <w:tc>
          <w:tcPr>
            <w:tcW w:w="6521" w:type="dxa"/>
          </w:tcPr>
          <w:p w14:paraId="785308A6" w14:textId="77777777" w:rsidR="006D07D2" w:rsidRPr="00C629E4" w:rsidRDefault="006D07D2" w:rsidP="006D07D2">
            <w:pPr>
              <w:rPr>
                <w:rFonts w:asciiTheme="minorHAnsi" w:hAnsiTheme="minorHAnsi" w:cs="Arial"/>
                <w:b/>
                <w:i/>
              </w:rPr>
            </w:pPr>
            <w:r w:rsidRPr="009B2B9D">
              <w:rPr>
                <w:rFonts w:asciiTheme="minorHAnsi" w:hAnsiTheme="minorHAnsi" w:cs="Arial"/>
                <w:b/>
                <w:i/>
              </w:rPr>
              <w:lastRenderedPageBreak/>
              <w:t xml:space="preserve">Strategic Direction SWOT analysis </w:t>
            </w:r>
            <w:r>
              <w:rPr>
                <w:rFonts w:asciiTheme="minorHAnsi" w:hAnsiTheme="minorHAnsi" w:cs="Arial"/>
                <w:b/>
                <w:i/>
              </w:rPr>
              <w:t>item</w:t>
            </w:r>
            <w:r w:rsidRPr="009B2B9D">
              <w:rPr>
                <w:rFonts w:asciiTheme="minorHAnsi" w:hAnsiTheme="minorHAnsi" w:cs="Arial"/>
                <w:b/>
                <w:i/>
              </w:rPr>
              <w:t>:</w:t>
            </w:r>
          </w:p>
        </w:tc>
        <w:tc>
          <w:tcPr>
            <w:tcW w:w="3260" w:type="dxa"/>
          </w:tcPr>
          <w:p w14:paraId="247FD399" w14:textId="77777777" w:rsidR="006D07D2" w:rsidRPr="00C629E4" w:rsidRDefault="006D07D2" w:rsidP="006D07D2">
            <w:pPr>
              <w:rPr>
                <w:rFonts w:asciiTheme="minorHAnsi" w:hAnsiTheme="minorHAnsi" w:cs="Arial"/>
                <w:b/>
                <w:i/>
              </w:rPr>
            </w:pPr>
            <w:r w:rsidRPr="00C629E4">
              <w:rPr>
                <w:rFonts w:asciiTheme="minorHAnsi" w:hAnsiTheme="minorHAnsi" w:cs="Arial"/>
                <w:b/>
                <w:i/>
              </w:rPr>
              <w:t>Identified Risks/Opportunities</w:t>
            </w:r>
          </w:p>
        </w:tc>
        <w:tc>
          <w:tcPr>
            <w:tcW w:w="2977" w:type="dxa"/>
          </w:tcPr>
          <w:p w14:paraId="56E561D5" w14:textId="77777777" w:rsidR="006D07D2" w:rsidRPr="00C629E4" w:rsidRDefault="006D07D2" w:rsidP="006D07D2">
            <w:pPr>
              <w:rPr>
                <w:rFonts w:asciiTheme="minorHAnsi" w:hAnsiTheme="minorHAnsi" w:cs="Arial"/>
                <w:b/>
                <w:i/>
              </w:rPr>
            </w:pPr>
            <w:r w:rsidRPr="00C629E4">
              <w:rPr>
                <w:rFonts w:asciiTheme="minorHAnsi" w:hAnsiTheme="minorHAnsi" w:cs="Arial"/>
                <w:b/>
                <w:i/>
              </w:rPr>
              <w:t>Mitigation</w:t>
            </w:r>
          </w:p>
        </w:tc>
        <w:tc>
          <w:tcPr>
            <w:tcW w:w="2410" w:type="dxa"/>
          </w:tcPr>
          <w:p w14:paraId="38E70CA2" w14:textId="77777777" w:rsidR="006D07D2" w:rsidRPr="00C629E4" w:rsidRDefault="006D07D2" w:rsidP="006D07D2">
            <w:pPr>
              <w:rPr>
                <w:rFonts w:asciiTheme="minorHAnsi" w:hAnsiTheme="minorHAnsi" w:cs="Arial"/>
                <w:b/>
                <w:i/>
              </w:rPr>
            </w:pPr>
            <w:r w:rsidRPr="00C629E4">
              <w:rPr>
                <w:rFonts w:asciiTheme="minorHAnsi" w:hAnsiTheme="minorHAnsi" w:cs="Arial"/>
                <w:b/>
                <w:i/>
              </w:rPr>
              <w:t xml:space="preserve">Action/effectiveness </w:t>
            </w:r>
          </w:p>
        </w:tc>
      </w:tr>
      <w:tr w:rsidR="006D07D2" w:rsidRPr="00461076" w14:paraId="52FBB01A" w14:textId="77777777" w:rsidTr="006D07D2">
        <w:tc>
          <w:tcPr>
            <w:tcW w:w="6521" w:type="dxa"/>
          </w:tcPr>
          <w:p w14:paraId="2FDC21A5" w14:textId="77777777" w:rsidR="006D07D2" w:rsidRDefault="006D07D2" w:rsidP="00CE76DD">
            <w:pPr>
              <w:jc w:val="both"/>
              <w:rPr>
                <w:rFonts w:ascii="Calibri" w:hAnsi="Calibri" w:cs="Arial"/>
                <w:b/>
                <w:color w:val="00B050"/>
              </w:rPr>
            </w:pPr>
            <w:r w:rsidRPr="000D26C8">
              <w:rPr>
                <w:rFonts w:ascii="Calibri" w:hAnsi="Calibri" w:cs="Arial"/>
                <w:b/>
                <w:color w:val="00B050"/>
              </w:rPr>
              <w:t>Competent team</w:t>
            </w:r>
            <w:r>
              <w:rPr>
                <w:rFonts w:ascii="Calibri" w:hAnsi="Calibri" w:cs="Arial"/>
                <w:b/>
                <w:color w:val="00B050"/>
              </w:rPr>
              <w:t xml:space="preserve"> with good technical skills</w:t>
            </w:r>
          </w:p>
          <w:p w14:paraId="3575786F" w14:textId="77777777" w:rsidR="00CE76DD" w:rsidRDefault="00CE76DD" w:rsidP="00CE76DD">
            <w:pPr>
              <w:jc w:val="both"/>
              <w:rPr>
                <w:rFonts w:ascii="Calibri" w:hAnsi="Calibri" w:cs="Arial"/>
                <w:b/>
                <w:color w:val="00B050"/>
              </w:rPr>
            </w:pPr>
          </w:p>
          <w:p w14:paraId="0E6F132B" w14:textId="42FE4DFF" w:rsidR="00CE76DD" w:rsidRPr="000D26C8" w:rsidRDefault="00CE76DD" w:rsidP="00CE76DD">
            <w:pPr>
              <w:jc w:val="both"/>
              <w:rPr>
                <w:rFonts w:ascii="Calibri" w:hAnsi="Calibri" w:cs="Arial"/>
                <w:b/>
                <w:color w:val="00B050"/>
              </w:rPr>
            </w:pPr>
            <w:r>
              <w:rPr>
                <w:rFonts w:ascii="Calibri" w:hAnsi="Calibri" w:cs="Arial"/>
                <w:b/>
                <w:color w:val="00B050"/>
              </w:rPr>
              <w:t>PRECISION</w:t>
            </w:r>
          </w:p>
          <w:p w14:paraId="2B0392E1" w14:textId="77777777" w:rsidR="006D07D2" w:rsidRPr="00461076" w:rsidRDefault="006D07D2" w:rsidP="006D07D2">
            <w:pPr>
              <w:rPr>
                <w:rFonts w:asciiTheme="minorHAnsi" w:hAnsiTheme="minorHAnsi" w:cs="Arial"/>
              </w:rPr>
            </w:pPr>
          </w:p>
        </w:tc>
        <w:tc>
          <w:tcPr>
            <w:tcW w:w="3260" w:type="dxa"/>
          </w:tcPr>
          <w:p w14:paraId="432696B5" w14:textId="7F5DAB9F" w:rsidR="006D07D2" w:rsidRPr="00461076" w:rsidRDefault="00C16542" w:rsidP="006D07D2">
            <w:pPr>
              <w:rPr>
                <w:rFonts w:asciiTheme="minorHAnsi" w:hAnsiTheme="minorHAnsi" w:cs="Arial"/>
              </w:rPr>
            </w:pPr>
            <w:r>
              <w:rPr>
                <w:rFonts w:asciiTheme="minorHAnsi" w:hAnsiTheme="minorHAnsi" w:cs="Arial"/>
              </w:rPr>
              <w:t xml:space="preserve">CBE </w:t>
            </w:r>
            <w:r w:rsidR="006D07D2">
              <w:rPr>
                <w:rFonts w:asciiTheme="minorHAnsi" w:hAnsiTheme="minorHAnsi" w:cs="Arial"/>
              </w:rPr>
              <w:t>has a skilled work force with no current operational threats through competency</w:t>
            </w:r>
          </w:p>
        </w:tc>
        <w:tc>
          <w:tcPr>
            <w:tcW w:w="2977" w:type="dxa"/>
          </w:tcPr>
          <w:p w14:paraId="3A7076D8" w14:textId="6FDD1FE5" w:rsidR="006D07D2" w:rsidRPr="00461076" w:rsidRDefault="006D07D2" w:rsidP="006D07D2">
            <w:pPr>
              <w:rPr>
                <w:rFonts w:asciiTheme="minorHAnsi" w:hAnsiTheme="minorHAnsi" w:cs="Arial"/>
              </w:rPr>
            </w:pPr>
            <w:r>
              <w:rPr>
                <w:rFonts w:asciiTheme="minorHAnsi" w:hAnsiTheme="minorHAnsi" w:cs="Arial"/>
              </w:rPr>
              <w:t>Manage and monitor skills matrix to identify training and development requirements</w:t>
            </w:r>
            <w:r w:rsidR="000503A4">
              <w:rPr>
                <w:rFonts w:asciiTheme="minorHAnsi" w:hAnsiTheme="minorHAnsi" w:cs="Arial"/>
              </w:rPr>
              <w:t xml:space="preserve">. </w:t>
            </w:r>
            <w:r w:rsidR="00DA0275">
              <w:rPr>
                <w:rFonts w:asciiTheme="minorHAnsi" w:hAnsiTheme="minorHAnsi" w:cs="Arial"/>
              </w:rPr>
              <w:t xml:space="preserve">Skills Matrix Reviews </w:t>
            </w:r>
            <w:r w:rsidR="000503A4">
              <w:rPr>
                <w:rFonts w:asciiTheme="minorHAnsi" w:hAnsiTheme="minorHAnsi" w:cs="Arial"/>
              </w:rPr>
              <w:t>identify that the current skills of employees can be used across all parts of the business as well</w:t>
            </w:r>
            <w:r w:rsidR="00F23660">
              <w:rPr>
                <w:rFonts w:asciiTheme="minorHAnsi" w:hAnsiTheme="minorHAnsi" w:cs="Arial"/>
              </w:rPr>
              <w:t xml:space="preserve">. </w:t>
            </w:r>
            <w:proofErr w:type="gramStart"/>
            <w:r w:rsidR="00F23660" w:rsidRPr="00F23660">
              <w:rPr>
                <w:rFonts w:asciiTheme="minorHAnsi" w:hAnsiTheme="minorHAnsi" w:cs="Arial"/>
                <w:color w:val="4F81BD" w:themeColor="accent1"/>
              </w:rPr>
              <w:t>NCR’s</w:t>
            </w:r>
            <w:proofErr w:type="gramEnd"/>
            <w:r w:rsidR="00F23660" w:rsidRPr="00F23660">
              <w:rPr>
                <w:rFonts w:asciiTheme="minorHAnsi" w:hAnsiTheme="minorHAnsi" w:cs="Arial"/>
                <w:color w:val="4F81BD" w:themeColor="accent1"/>
              </w:rPr>
              <w:t xml:space="preserve"> generated from operator errors are reviewed to identify capability gaps.</w:t>
            </w:r>
          </w:p>
        </w:tc>
        <w:tc>
          <w:tcPr>
            <w:tcW w:w="2410" w:type="dxa"/>
          </w:tcPr>
          <w:p w14:paraId="691B2F8A" w14:textId="79163B97" w:rsidR="006D07D2" w:rsidRPr="00461076" w:rsidRDefault="006D07D2" w:rsidP="00B0047D">
            <w:pPr>
              <w:rPr>
                <w:rFonts w:asciiTheme="minorHAnsi" w:hAnsiTheme="minorHAnsi" w:cs="Arial"/>
              </w:rPr>
            </w:pPr>
            <w:r>
              <w:rPr>
                <w:rFonts w:asciiTheme="minorHAnsi" w:hAnsiTheme="minorHAnsi" w:cs="Arial"/>
              </w:rPr>
              <w:t>No down time due to capabilities, low internal scrap levels</w:t>
            </w:r>
            <w:r w:rsidR="00203805">
              <w:rPr>
                <w:rFonts w:asciiTheme="minorHAnsi" w:hAnsiTheme="minorHAnsi" w:cs="Arial"/>
              </w:rPr>
              <w:t>.</w:t>
            </w:r>
            <w:r w:rsidR="000503A4">
              <w:rPr>
                <w:rFonts w:asciiTheme="minorHAnsi" w:hAnsiTheme="minorHAnsi" w:cs="Arial"/>
              </w:rPr>
              <w:t xml:space="preserve"> Skills and </w:t>
            </w:r>
            <w:r w:rsidR="003B3595">
              <w:rPr>
                <w:rFonts w:asciiTheme="minorHAnsi" w:hAnsiTheme="minorHAnsi" w:cs="Arial"/>
              </w:rPr>
              <w:t>performance</w:t>
            </w:r>
            <w:r w:rsidR="000503A4">
              <w:rPr>
                <w:rFonts w:asciiTheme="minorHAnsi" w:hAnsiTheme="minorHAnsi" w:cs="Arial"/>
              </w:rPr>
              <w:t xml:space="preserve"> of the technical engineers </w:t>
            </w:r>
            <w:r w:rsidR="003E6D04">
              <w:rPr>
                <w:rFonts w:asciiTheme="minorHAnsi" w:hAnsiTheme="minorHAnsi" w:cs="Arial"/>
              </w:rPr>
              <w:t xml:space="preserve">is transmitted through the business and </w:t>
            </w:r>
            <w:r w:rsidR="00DA0275">
              <w:rPr>
                <w:rFonts w:asciiTheme="minorHAnsi" w:hAnsiTheme="minorHAnsi" w:cs="Arial"/>
              </w:rPr>
              <w:t xml:space="preserve">to </w:t>
            </w:r>
            <w:r w:rsidR="003E6D04">
              <w:rPr>
                <w:rFonts w:asciiTheme="minorHAnsi" w:hAnsiTheme="minorHAnsi" w:cs="Arial"/>
              </w:rPr>
              <w:t>the younger workforce.</w:t>
            </w:r>
            <w:r w:rsidR="00B0047D">
              <w:rPr>
                <w:rFonts w:asciiTheme="minorHAnsi" w:hAnsiTheme="minorHAnsi" w:cs="Arial"/>
              </w:rPr>
              <w:t xml:space="preserve"> </w:t>
            </w:r>
            <w:r w:rsidR="00B0047D" w:rsidRPr="00FE4D6A">
              <w:rPr>
                <w:rFonts w:asciiTheme="minorHAnsi" w:hAnsiTheme="minorHAnsi" w:cs="Arial"/>
                <w:color w:val="0070C0"/>
              </w:rPr>
              <w:t xml:space="preserve">New Inspector </w:t>
            </w:r>
            <w:r w:rsidR="00CD76FC" w:rsidRPr="00FE4D6A">
              <w:rPr>
                <w:rFonts w:asciiTheme="minorHAnsi" w:hAnsiTheme="minorHAnsi" w:cs="Arial"/>
                <w:color w:val="0070C0"/>
              </w:rPr>
              <w:t>continues to capture most issues in house</w:t>
            </w:r>
            <w:r w:rsidR="00723B64">
              <w:rPr>
                <w:rFonts w:asciiTheme="minorHAnsi" w:hAnsiTheme="minorHAnsi" w:cs="Arial"/>
                <w:color w:val="0070C0"/>
              </w:rPr>
              <w:t xml:space="preserve"> with support from part time inspector – both are very experienced</w:t>
            </w:r>
            <w:r w:rsidR="00CD76FC" w:rsidRPr="00FE4D6A">
              <w:rPr>
                <w:rFonts w:asciiTheme="minorHAnsi" w:hAnsiTheme="minorHAnsi" w:cs="Arial"/>
                <w:color w:val="0070C0"/>
              </w:rPr>
              <w:t>.</w:t>
            </w:r>
          </w:p>
        </w:tc>
      </w:tr>
      <w:tr w:rsidR="006D07D2" w:rsidRPr="00461076" w14:paraId="46EF7602" w14:textId="77777777" w:rsidTr="006D07D2">
        <w:tc>
          <w:tcPr>
            <w:tcW w:w="6521" w:type="dxa"/>
          </w:tcPr>
          <w:p w14:paraId="437ABC91" w14:textId="77777777" w:rsidR="00CE76DD" w:rsidRDefault="006D07D2" w:rsidP="00CE76DD">
            <w:pPr>
              <w:jc w:val="both"/>
              <w:rPr>
                <w:rFonts w:ascii="Calibri" w:hAnsi="Calibri" w:cs="Arial"/>
                <w:b/>
                <w:color w:val="00B050"/>
              </w:rPr>
            </w:pPr>
            <w:r w:rsidRPr="00F9574D">
              <w:rPr>
                <w:rFonts w:ascii="Calibri" w:hAnsi="Calibri" w:cs="Arial"/>
                <w:b/>
                <w:color w:val="00B050"/>
                <w:lang w:val="en-US"/>
              </w:rPr>
              <w:t>Apprenticeship training (internal &amp; external facilities</w:t>
            </w:r>
            <w:r>
              <w:rPr>
                <w:rFonts w:ascii="Calibri" w:hAnsi="Calibri" w:cs="Arial"/>
                <w:b/>
                <w:color w:val="00B050"/>
                <w:lang w:val="en-US"/>
              </w:rPr>
              <w:t>)</w:t>
            </w:r>
          </w:p>
          <w:p w14:paraId="56A0EFF3" w14:textId="77777777" w:rsidR="00CE76DD" w:rsidRDefault="00CE76DD" w:rsidP="00CE76DD">
            <w:pPr>
              <w:jc w:val="both"/>
              <w:rPr>
                <w:rFonts w:ascii="Calibri" w:hAnsi="Calibri" w:cs="Arial"/>
                <w:b/>
                <w:color w:val="00B050"/>
              </w:rPr>
            </w:pPr>
          </w:p>
          <w:p w14:paraId="77221EFB" w14:textId="77777777" w:rsidR="00CE76DD" w:rsidRPr="000D26C8" w:rsidRDefault="00CE76DD" w:rsidP="00CE76DD">
            <w:pPr>
              <w:jc w:val="both"/>
              <w:rPr>
                <w:rFonts w:ascii="Calibri" w:hAnsi="Calibri" w:cs="Arial"/>
                <w:b/>
                <w:color w:val="00B050"/>
              </w:rPr>
            </w:pPr>
            <w:r>
              <w:rPr>
                <w:rFonts w:ascii="Calibri" w:hAnsi="Calibri" w:cs="Arial"/>
                <w:b/>
                <w:color w:val="00B050"/>
              </w:rPr>
              <w:t>PRECISION</w:t>
            </w:r>
          </w:p>
          <w:p w14:paraId="1C9FAFA9" w14:textId="730B7DFD" w:rsidR="006D07D2" w:rsidRPr="00F9574D" w:rsidRDefault="006D07D2" w:rsidP="006D07D2">
            <w:pPr>
              <w:rPr>
                <w:rFonts w:ascii="Calibri" w:hAnsi="Calibri" w:cs="Arial"/>
                <w:b/>
                <w:color w:val="00B050"/>
              </w:rPr>
            </w:pPr>
          </w:p>
          <w:p w14:paraId="3522B48C" w14:textId="2B07CDF9" w:rsidR="006D07D2" w:rsidRPr="00461076" w:rsidRDefault="006D07D2" w:rsidP="006D07D2">
            <w:pPr>
              <w:rPr>
                <w:rFonts w:ascii="Calibri" w:hAnsi="Calibri" w:cs="Arial"/>
                <w:b/>
                <w:color w:val="00B050"/>
              </w:rPr>
            </w:pPr>
          </w:p>
        </w:tc>
        <w:tc>
          <w:tcPr>
            <w:tcW w:w="3260" w:type="dxa"/>
          </w:tcPr>
          <w:p w14:paraId="0F7523A6" w14:textId="7A3B6213" w:rsidR="006D07D2" w:rsidRPr="00461076" w:rsidRDefault="00C16542" w:rsidP="006D07D2">
            <w:pPr>
              <w:rPr>
                <w:rFonts w:asciiTheme="minorHAnsi" w:hAnsiTheme="minorHAnsi" w:cs="Arial"/>
              </w:rPr>
            </w:pPr>
            <w:r>
              <w:rPr>
                <w:rFonts w:asciiTheme="minorHAnsi" w:hAnsiTheme="minorHAnsi" w:cs="Arial"/>
              </w:rPr>
              <w:t>CBE</w:t>
            </w:r>
            <w:r w:rsidR="006D07D2">
              <w:rPr>
                <w:rFonts w:asciiTheme="minorHAnsi" w:hAnsiTheme="minorHAnsi" w:cs="Arial"/>
              </w:rPr>
              <w:t xml:space="preserve"> believes in ‘growing’ its own talent wherever possible through apprenticeship programs</w:t>
            </w:r>
            <w:r w:rsidR="00FE4D6A">
              <w:rPr>
                <w:rFonts w:asciiTheme="minorHAnsi" w:hAnsiTheme="minorHAnsi" w:cs="Arial"/>
              </w:rPr>
              <w:t>.</w:t>
            </w:r>
          </w:p>
          <w:p w14:paraId="1BE5410B" w14:textId="77777777" w:rsidR="006D07D2" w:rsidRPr="00461076" w:rsidRDefault="006D07D2" w:rsidP="006D07D2">
            <w:pPr>
              <w:rPr>
                <w:rFonts w:asciiTheme="minorHAnsi" w:hAnsiTheme="minorHAnsi" w:cs="Arial"/>
              </w:rPr>
            </w:pPr>
          </w:p>
        </w:tc>
        <w:tc>
          <w:tcPr>
            <w:tcW w:w="2977" w:type="dxa"/>
          </w:tcPr>
          <w:p w14:paraId="44FCFD24" w14:textId="1AC78DF4" w:rsidR="006D07D2" w:rsidRPr="00461076" w:rsidRDefault="006D07D2" w:rsidP="006D07D2">
            <w:pPr>
              <w:rPr>
                <w:rFonts w:asciiTheme="minorHAnsi" w:hAnsiTheme="minorHAnsi" w:cs="Arial"/>
              </w:rPr>
            </w:pPr>
            <w:r>
              <w:rPr>
                <w:rFonts w:asciiTheme="minorHAnsi" w:hAnsiTheme="minorHAnsi" w:cs="Arial"/>
              </w:rPr>
              <w:t xml:space="preserve">Internally providing a high standard of training through time served engineers. Investment in good equipment. </w:t>
            </w:r>
            <w:r w:rsidR="00FE4D6A">
              <w:rPr>
                <w:rFonts w:asciiTheme="minorHAnsi" w:hAnsiTheme="minorHAnsi" w:cs="Arial"/>
              </w:rPr>
              <w:t>Need to maintain g</w:t>
            </w:r>
            <w:r>
              <w:rPr>
                <w:rFonts w:asciiTheme="minorHAnsi" w:hAnsiTheme="minorHAnsi" w:cs="Arial"/>
              </w:rPr>
              <w:t>ood relations with Chesterfield College and AMRC</w:t>
            </w:r>
          </w:p>
        </w:tc>
        <w:tc>
          <w:tcPr>
            <w:tcW w:w="2410" w:type="dxa"/>
          </w:tcPr>
          <w:p w14:paraId="5A2B3725" w14:textId="3FE5217E" w:rsidR="00320062" w:rsidRPr="00461076" w:rsidRDefault="006D07D2" w:rsidP="00C16542">
            <w:pPr>
              <w:rPr>
                <w:rFonts w:asciiTheme="minorHAnsi" w:hAnsiTheme="minorHAnsi" w:cs="Arial"/>
              </w:rPr>
            </w:pPr>
            <w:r>
              <w:rPr>
                <w:rFonts w:asciiTheme="minorHAnsi" w:hAnsiTheme="minorHAnsi" w:cs="Arial"/>
              </w:rPr>
              <w:t xml:space="preserve">More than a quarter of </w:t>
            </w:r>
            <w:r w:rsidR="00C16542">
              <w:rPr>
                <w:rFonts w:asciiTheme="minorHAnsi" w:hAnsiTheme="minorHAnsi" w:cs="Arial"/>
              </w:rPr>
              <w:t>CBE</w:t>
            </w:r>
            <w:r>
              <w:rPr>
                <w:rFonts w:asciiTheme="minorHAnsi" w:hAnsiTheme="minorHAnsi" w:cs="Arial"/>
              </w:rPr>
              <w:t xml:space="preserve"> machinists have come through the apprenticeship program. </w:t>
            </w:r>
            <w:r w:rsidR="003E6D04">
              <w:rPr>
                <w:rFonts w:asciiTheme="minorHAnsi" w:hAnsiTheme="minorHAnsi" w:cs="Arial"/>
              </w:rPr>
              <w:t>This will continue through CBE as the current apprentices are now moving into new roles within CBE, which is strengthening the business internal and external.</w:t>
            </w:r>
            <w:r w:rsidR="00D75E30">
              <w:rPr>
                <w:rFonts w:asciiTheme="minorHAnsi" w:hAnsiTheme="minorHAnsi" w:cs="Arial"/>
              </w:rPr>
              <w:t xml:space="preserve"> </w:t>
            </w:r>
            <w:r w:rsidR="00B0047D" w:rsidRPr="00F23660">
              <w:rPr>
                <w:rFonts w:asciiTheme="minorHAnsi" w:hAnsiTheme="minorHAnsi" w:cs="Arial"/>
                <w:color w:val="4F81BD" w:themeColor="accent1"/>
              </w:rPr>
              <w:t xml:space="preserve">Further Apprentices </w:t>
            </w:r>
            <w:r w:rsidR="00723B64">
              <w:rPr>
                <w:rFonts w:asciiTheme="minorHAnsi" w:hAnsiTheme="minorHAnsi" w:cs="Arial"/>
                <w:color w:val="4F81BD" w:themeColor="accent1"/>
              </w:rPr>
              <w:t>still being trained and reviewed regularly</w:t>
            </w:r>
            <w:r w:rsidR="00B0047D" w:rsidRPr="00F23660">
              <w:rPr>
                <w:rFonts w:asciiTheme="minorHAnsi" w:hAnsiTheme="minorHAnsi" w:cs="Arial"/>
                <w:color w:val="4F81BD" w:themeColor="accent1"/>
              </w:rPr>
              <w:t>.</w:t>
            </w:r>
            <w:r w:rsidR="00723B64">
              <w:rPr>
                <w:rFonts w:asciiTheme="minorHAnsi" w:hAnsiTheme="minorHAnsi" w:cs="Arial"/>
                <w:color w:val="4F81BD" w:themeColor="accent1"/>
              </w:rPr>
              <w:t xml:space="preserve">  Brandon </w:t>
            </w:r>
            <w:r w:rsidR="00723B64">
              <w:rPr>
                <w:rFonts w:asciiTheme="minorHAnsi" w:hAnsiTheme="minorHAnsi" w:cs="Arial"/>
                <w:color w:val="4F81BD" w:themeColor="accent1"/>
              </w:rPr>
              <w:lastRenderedPageBreak/>
              <w:t>Cox now supervising Apprentices.</w:t>
            </w:r>
          </w:p>
        </w:tc>
      </w:tr>
      <w:tr w:rsidR="006D07D2" w:rsidRPr="00461076" w14:paraId="240226A8" w14:textId="77777777" w:rsidTr="006D07D2">
        <w:tc>
          <w:tcPr>
            <w:tcW w:w="6521" w:type="dxa"/>
          </w:tcPr>
          <w:p w14:paraId="1AED4807" w14:textId="77777777" w:rsidR="00CE76DD" w:rsidRDefault="006D07D2" w:rsidP="00CE76DD">
            <w:pPr>
              <w:jc w:val="both"/>
              <w:rPr>
                <w:rFonts w:ascii="Calibri" w:hAnsi="Calibri" w:cs="Arial"/>
                <w:b/>
                <w:color w:val="00B050"/>
              </w:rPr>
            </w:pPr>
            <w:r w:rsidRPr="007A034A">
              <w:rPr>
                <w:rFonts w:ascii="Calibri" w:hAnsi="Calibri" w:cs="Arial"/>
                <w:b/>
                <w:color w:val="00B050"/>
                <w:lang w:val="en-US"/>
              </w:rPr>
              <w:lastRenderedPageBreak/>
              <w:t>Committed dedicated team</w:t>
            </w:r>
            <w:r w:rsidRPr="007A034A">
              <w:rPr>
                <w:color w:val="000000" w:themeColor="text1"/>
                <w:sz w:val="21"/>
                <w:szCs w:val="21"/>
                <w:lang w:val="en-US"/>
              </w:rPr>
              <w:t xml:space="preserve"> </w:t>
            </w:r>
            <w:r w:rsidRPr="007A034A">
              <w:rPr>
                <w:rFonts w:ascii="Calibri" w:hAnsi="Calibri" w:cs="Arial"/>
                <w:b/>
                <w:color w:val="00B050"/>
                <w:lang w:val="en-US"/>
              </w:rPr>
              <w:t>that share vision and aspirations of directors</w:t>
            </w:r>
          </w:p>
          <w:p w14:paraId="1BF0E46D" w14:textId="77777777" w:rsidR="00CE76DD" w:rsidRDefault="00CE76DD" w:rsidP="00CE76DD">
            <w:pPr>
              <w:jc w:val="both"/>
              <w:rPr>
                <w:rFonts w:ascii="Calibri" w:hAnsi="Calibri" w:cs="Arial"/>
                <w:b/>
                <w:color w:val="00B050"/>
              </w:rPr>
            </w:pPr>
          </w:p>
          <w:p w14:paraId="0377DFB3" w14:textId="77777777" w:rsidR="00CE76DD" w:rsidRPr="000D26C8" w:rsidRDefault="00CE76DD" w:rsidP="00CE76DD">
            <w:pPr>
              <w:jc w:val="both"/>
              <w:rPr>
                <w:rFonts w:ascii="Calibri" w:hAnsi="Calibri" w:cs="Arial"/>
                <w:b/>
                <w:color w:val="00B050"/>
              </w:rPr>
            </w:pPr>
            <w:r>
              <w:rPr>
                <w:rFonts w:ascii="Calibri" w:hAnsi="Calibri" w:cs="Arial"/>
                <w:b/>
                <w:color w:val="00B050"/>
              </w:rPr>
              <w:t>PRECISION</w:t>
            </w:r>
          </w:p>
          <w:p w14:paraId="6B8F1652" w14:textId="28CD8F0D" w:rsidR="006D07D2" w:rsidRPr="007A034A" w:rsidRDefault="006D07D2" w:rsidP="006D07D2">
            <w:pPr>
              <w:rPr>
                <w:rFonts w:ascii="Calibri" w:hAnsi="Calibri" w:cs="Arial"/>
                <w:b/>
                <w:color w:val="00B050"/>
              </w:rPr>
            </w:pPr>
          </w:p>
          <w:p w14:paraId="6B5841B2" w14:textId="77777777" w:rsidR="006D07D2" w:rsidRPr="007A034A" w:rsidRDefault="006D07D2" w:rsidP="006D07D2">
            <w:pPr>
              <w:rPr>
                <w:rFonts w:ascii="Calibri" w:hAnsi="Calibri" w:cs="Arial"/>
                <w:b/>
                <w:color w:val="00B050"/>
              </w:rPr>
            </w:pPr>
          </w:p>
          <w:p w14:paraId="33DD37E2" w14:textId="4E1B4B7C" w:rsidR="006D07D2" w:rsidRPr="00461076" w:rsidRDefault="006D07D2" w:rsidP="006D07D2">
            <w:pPr>
              <w:rPr>
                <w:rFonts w:ascii="Calibri" w:hAnsi="Calibri" w:cs="Arial"/>
                <w:b/>
                <w:color w:val="00B050"/>
              </w:rPr>
            </w:pPr>
          </w:p>
        </w:tc>
        <w:tc>
          <w:tcPr>
            <w:tcW w:w="3260" w:type="dxa"/>
          </w:tcPr>
          <w:p w14:paraId="48B5BA6F" w14:textId="462F52E9" w:rsidR="006D07D2" w:rsidRPr="00461076" w:rsidRDefault="006D07D2" w:rsidP="006D07D2">
            <w:pPr>
              <w:rPr>
                <w:rFonts w:asciiTheme="minorHAnsi" w:hAnsiTheme="minorHAnsi" w:cs="Arial"/>
              </w:rPr>
            </w:pPr>
            <w:r>
              <w:rPr>
                <w:rFonts w:asciiTheme="minorHAnsi" w:hAnsiTheme="minorHAnsi" w:cs="Arial"/>
              </w:rPr>
              <w:t xml:space="preserve">The team at </w:t>
            </w:r>
            <w:r w:rsidR="00C16542">
              <w:rPr>
                <w:rFonts w:asciiTheme="minorHAnsi" w:hAnsiTheme="minorHAnsi" w:cs="Arial"/>
              </w:rPr>
              <w:t>CBE</w:t>
            </w:r>
            <w:r>
              <w:rPr>
                <w:rFonts w:asciiTheme="minorHAnsi" w:hAnsiTheme="minorHAnsi" w:cs="Arial"/>
              </w:rPr>
              <w:t xml:space="preserve"> buy-in to the vision and values of the directors and are all ‘pulling’ in the same direction</w:t>
            </w:r>
          </w:p>
        </w:tc>
        <w:tc>
          <w:tcPr>
            <w:tcW w:w="2977" w:type="dxa"/>
          </w:tcPr>
          <w:p w14:paraId="5BEA5629" w14:textId="78669555" w:rsidR="006D07D2" w:rsidRPr="00461076" w:rsidRDefault="006D07D2" w:rsidP="00871A86">
            <w:pPr>
              <w:rPr>
                <w:rFonts w:asciiTheme="minorHAnsi" w:hAnsiTheme="minorHAnsi" w:cs="Arial"/>
              </w:rPr>
            </w:pPr>
            <w:r>
              <w:rPr>
                <w:rFonts w:asciiTheme="minorHAnsi" w:hAnsiTheme="minorHAnsi" w:cs="Arial"/>
              </w:rPr>
              <w:t xml:space="preserve">Continued communication of the core values, Safety, Quality, Delivery </w:t>
            </w:r>
            <w:r w:rsidR="003E6D04">
              <w:rPr>
                <w:rFonts w:asciiTheme="minorHAnsi" w:hAnsiTheme="minorHAnsi" w:cs="Arial"/>
              </w:rPr>
              <w:t>and the vison of CBE’s future is relayed through</w:t>
            </w:r>
            <w:r w:rsidR="003E6D04" w:rsidRPr="00F02031">
              <w:rPr>
                <w:rFonts w:asciiTheme="minorHAnsi" w:hAnsiTheme="minorHAnsi" w:cs="Arial"/>
                <w:color w:val="0070C0"/>
              </w:rPr>
              <w:t xml:space="preserve"> </w:t>
            </w:r>
            <w:r w:rsidR="00F02031" w:rsidRPr="00F02031">
              <w:rPr>
                <w:rFonts w:asciiTheme="minorHAnsi" w:hAnsiTheme="minorHAnsi" w:cs="Arial"/>
                <w:color w:val="0070C0"/>
              </w:rPr>
              <w:t>Staff briefings and weekly Canteen display screen presentation.</w:t>
            </w:r>
          </w:p>
        </w:tc>
        <w:tc>
          <w:tcPr>
            <w:tcW w:w="2410" w:type="dxa"/>
          </w:tcPr>
          <w:p w14:paraId="1D215D39" w14:textId="306F075D" w:rsidR="00710980" w:rsidRPr="00461076" w:rsidRDefault="006D07D2" w:rsidP="00723B64">
            <w:pPr>
              <w:rPr>
                <w:rFonts w:asciiTheme="minorHAnsi" w:hAnsiTheme="minorHAnsi" w:cs="Arial"/>
              </w:rPr>
            </w:pPr>
            <w:r>
              <w:rPr>
                <w:rFonts w:asciiTheme="minorHAnsi" w:hAnsiTheme="minorHAnsi" w:cs="Arial"/>
              </w:rPr>
              <w:t xml:space="preserve">The KPIs </w:t>
            </w:r>
            <w:r w:rsidR="00325474">
              <w:rPr>
                <w:rFonts w:asciiTheme="minorHAnsi" w:hAnsiTheme="minorHAnsi" w:cs="Arial"/>
              </w:rPr>
              <w:t xml:space="preserve">of CBE still </w:t>
            </w:r>
            <w:r>
              <w:rPr>
                <w:rFonts w:asciiTheme="minorHAnsi" w:hAnsiTheme="minorHAnsi" w:cs="Arial"/>
              </w:rPr>
              <w:t xml:space="preserve">demonstrate commitment to the core values and </w:t>
            </w:r>
            <w:r w:rsidR="00203805">
              <w:rPr>
                <w:rFonts w:asciiTheme="minorHAnsi" w:hAnsiTheme="minorHAnsi" w:cs="Arial"/>
              </w:rPr>
              <w:t>c</w:t>
            </w:r>
            <w:r>
              <w:rPr>
                <w:rFonts w:asciiTheme="minorHAnsi" w:hAnsiTheme="minorHAnsi" w:cs="Arial"/>
              </w:rPr>
              <w:t xml:space="preserve">ommitment and buy-in of </w:t>
            </w:r>
            <w:r w:rsidR="00781514">
              <w:rPr>
                <w:rFonts w:asciiTheme="minorHAnsi" w:hAnsiTheme="minorHAnsi" w:cs="Arial"/>
              </w:rPr>
              <w:t>all</w:t>
            </w:r>
            <w:r w:rsidR="00325474">
              <w:rPr>
                <w:rFonts w:asciiTheme="minorHAnsi" w:hAnsiTheme="minorHAnsi" w:cs="Arial"/>
              </w:rPr>
              <w:t xml:space="preserve"> </w:t>
            </w:r>
            <w:r>
              <w:rPr>
                <w:rFonts w:asciiTheme="minorHAnsi" w:hAnsiTheme="minorHAnsi" w:cs="Arial"/>
              </w:rPr>
              <w:t>the team</w:t>
            </w:r>
            <w:r w:rsidR="00325474">
              <w:rPr>
                <w:rFonts w:asciiTheme="minorHAnsi" w:hAnsiTheme="minorHAnsi" w:cs="Arial"/>
              </w:rPr>
              <w:t xml:space="preserve">. With the AS9100 certification this can and will lead to further </w:t>
            </w:r>
            <w:r w:rsidR="003B3595">
              <w:rPr>
                <w:rFonts w:asciiTheme="minorHAnsi" w:hAnsiTheme="minorHAnsi" w:cs="Arial"/>
              </w:rPr>
              <w:t>opportunities</w:t>
            </w:r>
            <w:r w:rsidR="00325474">
              <w:rPr>
                <w:rFonts w:asciiTheme="minorHAnsi" w:hAnsiTheme="minorHAnsi" w:cs="Arial"/>
              </w:rPr>
              <w:t xml:space="preserve"> which </w:t>
            </w:r>
            <w:r w:rsidR="003B3595">
              <w:rPr>
                <w:rFonts w:asciiTheme="minorHAnsi" w:hAnsiTheme="minorHAnsi" w:cs="Arial"/>
              </w:rPr>
              <w:t>in turn</w:t>
            </w:r>
            <w:r w:rsidR="00325474">
              <w:rPr>
                <w:rFonts w:asciiTheme="minorHAnsi" w:hAnsiTheme="minorHAnsi" w:cs="Arial"/>
              </w:rPr>
              <w:t xml:space="preserve"> will grow the business allowing CBE to invest in new equipment.</w:t>
            </w:r>
            <w:r w:rsidR="00F02031">
              <w:rPr>
                <w:rFonts w:asciiTheme="minorHAnsi" w:hAnsiTheme="minorHAnsi" w:cs="Arial"/>
              </w:rPr>
              <w:t xml:space="preserve">  </w:t>
            </w:r>
            <w:r w:rsidR="00F02031" w:rsidRPr="00F02031">
              <w:rPr>
                <w:rFonts w:asciiTheme="minorHAnsi" w:hAnsiTheme="minorHAnsi" w:cs="Arial"/>
                <w:color w:val="0070C0"/>
              </w:rPr>
              <w:t>New machines obtained in Late 2023/early 2024.</w:t>
            </w:r>
            <w:r w:rsidR="00723B64">
              <w:rPr>
                <w:rFonts w:asciiTheme="minorHAnsi" w:hAnsiTheme="minorHAnsi" w:cs="Arial"/>
                <w:color w:val="0070C0"/>
              </w:rPr>
              <w:t xml:space="preserve">  Others being sought. 5 axis work undertaken and 5 axis </w:t>
            </w:r>
            <w:proofErr w:type="gramStart"/>
            <w:r w:rsidR="00723B64">
              <w:rPr>
                <w:rFonts w:asciiTheme="minorHAnsi" w:hAnsiTheme="minorHAnsi" w:cs="Arial"/>
                <w:color w:val="0070C0"/>
              </w:rPr>
              <w:t>machinist</w:t>
            </w:r>
            <w:proofErr w:type="gramEnd"/>
            <w:r w:rsidR="00723B64">
              <w:rPr>
                <w:rFonts w:asciiTheme="minorHAnsi" w:hAnsiTheme="minorHAnsi" w:cs="Arial"/>
                <w:color w:val="0070C0"/>
              </w:rPr>
              <w:t xml:space="preserve"> recruited.</w:t>
            </w:r>
          </w:p>
        </w:tc>
      </w:tr>
      <w:tr w:rsidR="006D07D2" w:rsidRPr="00461076" w14:paraId="3D2015DA" w14:textId="77777777" w:rsidTr="006D07D2">
        <w:tc>
          <w:tcPr>
            <w:tcW w:w="6521" w:type="dxa"/>
          </w:tcPr>
          <w:p w14:paraId="309EB79D" w14:textId="77777777" w:rsidR="006D07D2" w:rsidRPr="00CB0A98" w:rsidRDefault="006D07D2" w:rsidP="006D07D2">
            <w:pPr>
              <w:rPr>
                <w:rFonts w:ascii="Calibri" w:hAnsi="Calibri" w:cs="Arial"/>
                <w:b/>
                <w:color w:val="00B050"/>
              </w:rPr>
            </w:pPr>
            <w:r w:rsidRPr="00CB0A98">
              <w:rPr>
                <w:rFonts w:ascii="Calibri" w:hAnsi="Calibri" w:cs="Arial"/>
                <w:b/>
                <w:color w:val="00B050"/>
                <w:lang w:val="en-US"/>
              </w:rPr>
              <w:t>Good reputation - Long standing customer base</w:t>
            </w:r>
          </w:p>
          <w:p w14:paraId="2722BE66" w14:textId="77777777" w:rsidR="00CE76DD" w:rsidRDefault="00CE76DD" w:rsidP="00CE76DD">
            <w:pPr>
              <w:jc w:val="both"/>
              <w:rPr>
                <w:rFonts w:ascii="Calibri" w:hAnsi="Calibri" w:cs="Arial"/>
                <w:b/>
                <w:color w:val="00B050"/>
              </w:rPr>
            </w:pPr>
          </w:p>
          <w:p w14:paraId="7AEF2179" w14:textId="77777777" w:rsidR="00CE76DD" w:rsidRDefault="00CE76DD" w:rsidP="00CE76DD">
            <w:pPr>
              <w:jc w:val="both"/>
              <w:rPr>
                <w:rFonts w:ascii="Calibri" w:hAnsi="Calibri" w:cs="Arial"/>
                <w:b/>
                <w:color w:val="00B050"/>
              </w:rPr>
            </w:pPr>
          </w:p>
          <w:p w14:paraId="42E417AB" w14:textId="77777777" w:rsidR="00CE76DD" w:rsidRDefault="00CE76DD" w:rsidP="00CE76DD">
            <w:pPr>
              <w:jc w:val="both"/>
              <w:rPr>
                <w:rFonts w:ascii="Calibri" w:hAnsi="Calibri" w:cs="Arial"/>
                <w:b/>
                <w:color w:val="00B050"/>
              </w:rPr>
            </w:pPr>
            <w:r>
              <w:rPr>
                <w:rFonts w:ascii="Calibri" w:hAnsi="Calibri" w:cs="Arial"/>
                <w:b/>
                <w:color w:val="00B050"/>
              </w:rPr>
              <w:t>PRECISION</w:t>
            </w:r>
          </w:p>
          <w:p w14:paraId="00B646A0" w14:textId="77777777" w:rsidR="00AA0B85" w:rsidRDefault="00AA0B85" w:rsidP="00CE76DD">
            <w:pPr>
              <w:jc w:val="both"/>
              <w:rPr>
                <w:rFonts w:ascii="Calibri" w:hAnsi="Calibri" w:cs="Arial"/>
                <w:b/>
                <w:color w:val="00B050"/>
              </w:rPr>
            </w:pPr>
          </w:p>
          <w:p w14:paraId="53F6D19C" w14:textId="77777777" w:rsidR="006D07D2" w:rsidRPr="002809D2" w:rsidRDefault="006D07D2" w:rsidP="00482438">
            <w:pPr>
              <w:jc w:val="both"/>
              <w:rPr>
                <w:rFonts w:ascii="Calibri" w:hAnsi="Calibri" w:cs="Arial"/>
                <w:b/>
                <w:color w:val="00B050"/>
                <w:lang w:val="en-US"/>
              </w:rPr>
            </w:pPr>
          </w:p>
        </w:tc>
        <w:tc>
          <w:tcPr>
            <w:tcW w:w="3260" w:type="dxa"/>
          </w:tcPr>
          <w:p w14:paraId="3ED423C4" w14:textId="1CBB992A" w:rsidR="006D07D2" w:rsidRDefault="00C16542" w:rsidP="006D07D2">
            <w:pPr>
              <w:rPr>
                <w:rFonts w:asciiTheme="minorHAnsi" w:hAnsiTheme="minorHAnsi" w:cs="Arial"/>
              </w:rPr>
            </w:pPr>
            <w:r>
              <w:rPr>
                <w:rFonts w:asciiTheme="minorHAnsi" w:hAnsiTheme="minorHAnsi" w:cs="Arial"/>
              </w:rPr>
              <w:t>CBE</w:t>
            </w:r>
            <w:r w:rsidR="006D07D2">
              <w:rPr>
                <w:rFonts w:asciiTheme="minorHAnsi" w:hAnsiTheme="minorHAnsi" w:cs="Arial"/>
              </w:rPr>
              <w:t xml:space="preserve"> has a relatively small but very loyal customer base who give good feedback and recommendations</w:t>
            </w:r>
            <w:r w:rsidR="00AA0B85">
              <w:rPr>
                <w:rFonts w:asciiTheme="minorHAnsi" w:hAnsiTheme="minorHAnsi" w:cs="Arial"/>
              </w:rPr>
              <w:t>.</w:t>
            </w:r>
          </w:p>
        </w:tc>
        <w:tc>
          <w:tcPr>
            <w:tcW w:w="2977" w:type="dxa"/>
          </w:tcPr>
          <w:p w14:paraId="6B6CE4BA" w14:textId="5CB6881C" w:rsidR="006D07D2" w:rsidRDefault="006D07D2" w:rsidP="006D07D2">
            <w:pPr>
              <w:rPr>
                <w:rFonts w:asciiTheme="minorHAnsi" w:hAnsiTheme="minorHAnsi" w:cs="Arial"/>
              </w:rPr>
            </w:pPr>
            <w:r>
              <w:rPr>
                <w:rFonts w:asciiTheme="minorHAnsi" w:hAnsiTheme="minorHAnsi" w:cs="Arial"/>
              </w:rPr>
              <w:t>Maintain good relationships and understanding of what is important to our customers</w:t>
            </w:r>
            <w:r w:rsidR="00D34320">
              <w:rPr>
                <w:rFonts w:asciiTheme="minorHAnsi" w:hAnsiTheme="minorHAnsi" w:cs="Arial"/>
              </w:rPr>
              <w:t xml:space="preserve">.  </w:t>
            </w:r>
            <w:r w:rsidR="00D34320" w:rsidRPr="00D34320">
              <w:rPr>
                <w:rFonts w:asciiTheme="minorHAnsi" w:hAnsiTheme="minorHAnsi" w:cs="Arial"/>
                <w:color w:val="0070C0"/>
              </w:rPr>
              <w:t>Regular contact with long standing customers</w:t>
            </w:r>
            <w:r w:rsidR="00AA0B85">
              <w:rPr>
                <w:rFonts w:asciiTheme="minorHAnsi" w:hAnsiTheme="minorHAnsi" w:cs="Arial"/>
                <w:color w:val="0070C0"/>
              </w:rPr>
              <w:t>, quick responses and detailed engagement with new customers</w:t>
            </w:r>
            <w:r w:rsidR="00D34320" w:rsidRPr="00D34320">
              <w:rPr>
                <w:rFonts w:asciiTheme="minorHAnsi" w:hAnsiTheme="minorHAnsi" w:cs="Arial"/>
                <w:color w:val="0070C0"/>
              </w:rPr>
              <w:t>.</w:t>
            </w:r>
          </w:p>
        </w:tc>
        <w:tc>
          <w:tcPr>
            <w:tcW w:w="2410" w:type="dxa"/>
          </w:tcPr>
          <w:p w14:paraId="6F364AE0" w14:textId="77777777" w:rsidR="00871A86" w:rsidRDefault="006D07D2" w:rsidP="00BE0EDC">
            <w:pPr>
              <w:rPr>
                <w:rFonts w:asciiTheme="minorHAnsi" w:hAnsiTheme="minorHAnsi" w:cs="Arial"/>
              </w:rPr>
            </w:pPr>
            <w:r>
              <w:rPr>
                <w:rFonts w:asciiTheme="minorHAnsi" w:hAnsiTheme="minorHAnsi" w:cs="Arial"/>
              </w:rPr>
              <w:t>New leads through recommendations in recent months</w:t>
            </w:r>
            <w:r w:rsidR="00325474">
              <w:rPr>
                <w:rFonts w:asciiTheme="minorHAnsi" w:hAnsiTheme="minorHAnsi" w:cs="Arial"/>
              </w:rPr>
              <w:t xml:space="preserve"> </w:t>
            </w:r>
            <w:r w:rsidR="00871A86">
              <w:rPr>
                <w:rFonts w:asciiTheme="minorHAnsi" w:hAnsiTheme="minorHAnsi" w:cs="Arial"/>
              </w:rPr>
              <w:t>w</w:t>
            </w:r>
            <w:r w:rsidR="00325474">
              <w:rPr>
                <w:rFonts w:asciiTheme="minorHAnsi" w:hAnsiTheme="minorHAnsi" w:cs="Arial"/>
              </w:rPr>
              <w:t>ork from GBDM is gain</w:t>
            </w:r>
            <w:r w:rsidR="00BE0EDC">
              <w:rPr>
                <w:rFonts w:asciiTheme="minorHAnsi" w:hAnsiTheme="minorHAnsi" w:cs="Arial"/>
              </w:rPr>
              <w:t xml:space="preserve">ing </w:t>
            </w:r>
            <w:r w:rsidR="00325474">
              <w:rPr>
                <w:rFonts w:asciiTheme="minorHAnsi" w:hAnsiTheme="minorHAnsi" w:cs="Arial"/>
              </w:rPr>
              <w:t>new RFQ’s from new and existing businesses</w:t>
            </w:r>
            <w:r>
              <w:rPr>
                <w:rFonts w:asciiTheme="minorHAnsi" w:hAnsiTheme="minorHAnsi" w:cs="Arial"/>
              </w:rPr>
              <w:t xml:space="preserve">. </w:t>
            </w:r>
          </w:p>
          <w:p w14:paraId="75E71511" w14:textId="041B927D" w:rsidR="00710980" w:rsidRDefault="00BE0EDC" w:rsidP="00BE0EDC">
            <w:pPr>
              <w:rPr>
                <w:rFonts w:asciiTheme="minorHAnsi" w:hAnsiTheme="minorHAnsi" w:cs="Arial"/>
              </w:rPr>
            </w:pPr>
            <w:r>
              <w:rPr>
                <w:rFonts w:asciiTheme="minorHAnsi" w:hAnsiTheme="minorHAnsi" w:cs="Arial"/>
              </w:rPr>
              <w:t xml:space="preserve">Several </w:t>
            </w:r>
            <w:r w:rsidR="00871A86">
              <w:rPr>
                <w:rFonts w:asciiTheme="minorHAnsi" w:hAnsiTheme="minorHAnsi" w:cs="Arial"/>
              </w:rPr>
              <w:t>t</w:t>
            </w:r>
            <w:r>
              <w:rPr>
                <w:rFonts w:asciiTheme="minorHAnsi" w:hAnsiTheme="minorHAnsi" w:cs="Arial"/>
              </w:rPr>
              <w:t>rade shows and network events have allow</w:t>
            </w:r>
            <w:r w:rsidR="009670B4">
              <w:rPr>
                <w:rFonts w:asciiTheme="minorHAnsi" w:hAnsiTheme="minorHAnsi" w:cs="Arial"/>
              </w:rPr>
              <w:t>ed</w:t>
            </w:r>
            <w:r>
              <w:rPr>
                <w:rFonts w:asciiTheme="minorHAnsi" w:hAnsiTheme="minorHAnsi" w:cs="Arial"/>
              </w:rPr>
              <w:t xml:space="preserve"> CBE to </w:t>
            </w:r>
            <w:r w:rsidR="00871A86" w:rsidRPr="00710980">
              <w:rPr>
                <w:rFonts w:asciiTheme="minorHAnsi" w:hAnsiTheme="minorHAnsi" w:cs="Arial"/>
              </w:rPr>
              <w:t>q</w:t>
            </w:r>
            <w:r w:rsidRPr="00710980">
              <w:rPr>
                <w:rFonts w:asciiTheme="minorHAnsi" w:hAnsiTheme="minorHAnsi" w:cs="Arial"/>
              </w:rPr>
              <w:t xml:space="preserve">uote for business </w:t>
            </w:r>
            <w:r w:rsidRPr="00710980">
              <w:rPr>
                <w:rFonts w:asciiTheme="minorHAnsi" w:hAnsiTheme="minorHAnsi" w:cs="Arial"/>
              </w:rPr>
              <w:lastRenderedPageBreak/>
              <w:t>with key ASD suppliers</w:t>
            </w:r>
            <w:r w:rsidR="00D34320">
              <w:rPr>
                <w:rFonts w:asciiTheme="minorHAnsi" w:hAnsiTheme="minorHAnsi" w:cs="Arial"/>
              </w:rPr>
              <w:t xml:space="preserve"> </w:t>
            </w:r>
            <w:r w:rsidR="00D34320" w:rsidRPr="00D34320">
              <w:rPr>
                <w:rFonts w:asciiTheme="minorHAnsi" w:hAnsiTheme="minorHAnsi" w:cs="Arial"/>
                <w:color w:val="0070C0"/>
              </w:rPr>
              <w:t>and other potential customers</w:t>
            </w:r>
            <w:r w:rsidRPr="00710980">
              <w:rPr>
                <w:rFonts w:asciiTheme="minorHAnsi" w:hAnsiTheme="minorHAnsi" w:cs="Arial"/>
              </w:rPr>
              <w:t xml:space="preserve">. </w:t>
            </w:r>
            <w:r w:rsidR="00D873BB" w:rsidRPr="00710980">
              <w:rPr>
                <w:rFonts w:asciiTheme="minorHAnsi" w:hAnsiTheme="minorHAnsi" w:cs="Arial"/>
              </w:rPr>
              <w:t>Marketing Manager</w:t>
            </w:r>
            <w:r w:rsidRPr="00710980">
              <w:rPr>
                <w:rFonts w:asciiTheme="minorHAnsi" w:hAnsiTheme="minorHAnsi" w:cs="Arial"/>
              </w:rPr>
              <w:t xml:space="preserve"> is working with CBE to </w:t>
            </w:r>
            <w:r>
              <w:rPr>
                <w:rFonts w:asciiTheme="minorHAnsi" w:hAnsiTheme="minorHAnsi" w:cs="Arial"/>
              </w:rPr>
              <w:t xml:space="preserve">strengthen and gain further relationships with new and existing </w:t>
            </w:r>
            <w:r w:rsidRPr="00710980">
              <w:rPr>
                <w:rFonts w:asciiTheme="minorHAnsi" w:hAnsiTheme="minorHAnsi" w:cs="Arial"/>
              </w:rPr>
              <w:t>business.</w:t>
            </w:r>
            <w:r w:rsidR="00D873BB" w:rsidRPr="00710980">
              <w:rPr>
                <w:rFonts w:asciiTheme="minorHAnsi" w:hAnsiTheme="minorHAnsi" w:cs="Arial"/>
              </w:rPr>
              <w:t xml:space="preserve"> </w:t>
            </w:r>
            <w:r w:rsidR="00D34320">
              <w:rPr>
                <w:rFonts w:asciiTheme="minorHAnsi" w:hAnsiTheme="minorHAnsi" w:cs="Arial"/>
              </w:rPr>
              <w:t xml:space="preserve"> </w:t>
            </w:r>
            <w:r w:rsidR="00E8297E" w:rsidRPr="00E8297E">
              <w:rPr>
                <w:rFonts w:asciiTheme="minorHAnsi" w:hAnsiTheme="minorHAnsi" w:cs="Arial"/>
                <w:color w:val="0070C0"/>
              </w:rPr>
              <w:t>Trade shows attended</w:t>
            </w:r>
            <w:r w:rsidR="00E8297E">
              <w:rPr>
                <w:rFonts w:asciiTheme="minorHAnsi" w:hAnsiTheme="minorHAnsi" w:cs="Arial"/>
                <w:color w:val="0070C0"/>
              </w:rPr>
              <w:t xml:space="preserve"> in 2024.</w:t>
            </w:r>
          </w:p>
        </w:tc>
      </w:tr>
      <w:tr w:rsidR="00D873BB" w:rsidRPr="00461076" w14:paraId="1DDD997B" w14:textId="77777777" w:rsidTr="006D07D2">
        <w:tc>
          <w:tcPr>
            <w:tcW w:w="6521" w:type="dxa"/>
          </w:tcPr>
          <w:p w14:paraId="436CC693" w14:textId="77777777" w:rsidR="00CE76DD" w:rsidRDefault="00D873BB" w:rsidP="00CE76DD">
            <w:pPr>
              <w:jc w:val="both"/>
              <w:rPr>
                <w:rFonts w:ascii="Calibri" w:hAnsi="Calibri" w:cs="Arial"/>
                <w:b/>
                <w:color w:val="00B050"/>
              </w:rPr>
            </w:pPr>
            <w:r w:rsidRPr="00D873BB">
              <w:rPr>
                <w:rFonts w:ascii="Calibri" w:hAnsi="Calibri" w:cs="Arial"/>
                <w:b/>
                <w:color w:val="00B050"/>
                <w:lang w:val="en-US"/>
              </w:rPr>
              <w:lastRenderedPageBreak/>
              <w:t>Assembly &amp; Test Capability and Offering</w:t>
            </w:r>
          </w:p>
          <w:p w14:paraId="3F0ACBDF" w14:textId="77777777" w:rsidR="00CE76DD" w:rsidRDefault="00CE76DD" w:rsidP="00CE76DD">
            <w:pPr>
              <w:jc w:val="both"/>
              <w:rPr>
                <w:rFonts w:ascii="Calibri" w:hAnsi="Calibri" w:cs="Arial"/>
                <w:b/>
                <w:color w:val="00B050"/>
              </w:rPr>
            </w:pPr>
          </w:p>
          <w:p w14:paraId="1C3BF504" w14:textId="77777777" w:rsidR="00CE76DD" w:rsidRPr="000D26C8" w:rsidRDefault="00CE76DD" w:rsidP="00CE76DD">
            <w:pPr>
              <w:jc w:val="both"/>
              <w:rPr>
                <w:rFonts w:ascii="Calibri" w:hAnsi="Calibri" w:cs="Arial"/>
                <w:b/>
                <w:color w:val="00B050"/>
              </w:rPr>
            </w:pPr>
            <w:r>
              <w:rPr>
                <w:rFonts w:ascii="Calibri" w:hAnsi="Calibri" w:cs="Arial"/>
                <w:b/>
                <w:color w:val="00B050"/>
              </w:rPr>
              <w:t>PRECISION</w:t>
            </w:r>
          </w:p>
          <w:p w14:paraId="31D0C4F4" w14:textId="43336D79" w:rsidR="00D873BB" w:rsidRPr="00D873BB" w:rsidRDefault="00D873BB" w:rsidP="00D873BB">
            <w:pPr>
              <w:rPr>
                <w:rFonts w:ascii="Calibri" w:hAnsi="Calibri" w:cs="Arial"/>
                <w:b/>
                <w:color w:val="00B050"/>
              </w:rPr>
            </w:pPr>
          </w:p>
          <w:p w14:paraId="645FC0F4" w14:textId="77777777" w:rsidR="00D873BB" w:rsidRPr="00CB0A98" w:rsidRDefault="00D873BB" w:rsidP="00482438">
            <w:pPr>
              <w:jc w:val="both"/>
              <w:rPr>
                <w:rFonts w:ascii="Calibri" w:hAnsi="Calibri" w:cs="Arial"/>
                <w:b/>
                <w:color w:val="00B050"/>
                <w:lang w:val="en-US"/>
              </w:rPr>
            </w:pPr>
          </w:p>
        </w:tc>
        <w:tc>
          <w:tcPr>
            <w:tcW w:w="3260" w:type="dxa"/>
          </w:tcPr>
          <w:p w14:paraId="487A3CC3" w14:textId="5FF8B943" w:rsidR="00D873BB" w:rsidRPr="00350CAA" w:rsidRDefault="00D873BB" w:rsidP="006D07D2">
            <w:pPr>
              <w:rPr>
                <w:rFonts w:asciiTheme="minorHAnsi" w:hAnsiTheme="minorHAnsi" w:cs="Arial"/>
              </w:rPr>
            </w:pPr>
            <w:r w:rsidRPr="00350CAA">
              <w:rPr>
                <w:rFonts w:asciiTheme="minorHAnsi" w:hAnsiTheme="minorHAnsi" w:cs="Arial"/>
              </w:rPr>
              <w:t>Well established capability to offer assembly and testing</w:t>
            </w:r>
          </w:p>
        </w:tc>
        <w:tc>
          <w:tcPr>
            <w:tcW w:w="2977" w:type="dxa"/>
          </w:tcPr>
          <w:p w14:paraId="1479E2CE" w14:textId="66A8CFC3" w:rsidR="00D873BB" w:rsidRPr="00350CAA" w:rsidRDefault="00350CAA" w:rsidP="006D07D2">
            <w:pPr>
              <w:rPr>
                <w:rFonts w:asciiTheme="minorHAnsi" w:hAnsiTheme="minorHAnsi" w:cs="Arial"/>
              </w:rPr>
            </w:pPr>
            <w:r w:rsidRPr="00350CAA">
              <w:rPr>
                <w:rFonts w:asciiTheme="minorHAnsi" w:hAnsiTheme="minorHAnsi" w:cs="Arial"/>
              </w:rPr>
              <w:t xml:space="preserve">Experienced personnel available for assembly and test processes. </w:t>
            </w:r>
            <w:r w:rsidR="00437169">
              <w:rPr>
                <w:rFonts w:asciiTheme="minorHAnsi" w:hAnsiTheme="minorHAnsi" w:cs="Arial"/>
              </w:rPr>
              <w:t xml:space="preserve"> Capacity available for this area.</w:t>
            </w:r>
          </w:p>
        </w:tc>
        <w:tc>
          <w:tcPr>
            <w:tcW w:w="2410" w:type="dxa"/>
          </w:tcPr>
          <w:p w14:paraId="22FEA3C6" w14:textId="1BF100F0" w:rsidR="00710980" w:rsidRPr="00350CAA" w:rsidRDefault="00D873BB" w:rsidP="00E8297E">
            <w:pPr>
              <w:rPr>
                <w:rFonts w:asciiTheme="minorHAnsi" w:hAnsiTheme="minorHAnsi" w:cs="Arial"/>
              </w:rPr>
            </w:pPr>
            <w:r w:rsidRPr="00350CAA">
              <w:rPr>
                <w:rFonts w:asciiTheme="minorHAnsi" w:hAnsiTheme="minorHAnsi" w:cs="Arial"/>
              </w:rPr>
              <w:t>Steady flow of business for Elster, who are reliant on this service.</w:t>
            </w:r>
            <w:r w:rsidR="00437169">
              <w:rPr>
                <w:rFonts w:asciiTheme="minorHAnsi" w:hAnsiTheme="minorHAnsi" w:cs="Arial"/>
              </w:rPr>
              <w:t xml:space="preserve">  </w:t>
            </w:r>
            <w:r w:rsidR="00437169" w:rsidRPr="00B31DA2">
              <w:rPr>
                <w:rFonts w:asciiTheme="minorHAnsi" w:hAnsiTheme="minorHAnsi" w:cs="Arial"/>
                <w:color w:val="00B050"/>
              </w:rPr>
              <w:t>Unipart Rail</w:t>
            </w:r>
            <w:r w:rsidR="00B31DA2" w:rsidRPr="00B31DA2">
              <w:rPr>
                <w:rFonts w:asciiTheme="minorHAnsi" w:hAnsiTheme="minorHAnsi" w:cs="Arial"/>
                <w:color w:val="00B050"/>
              </w:rPr>
              <w:t xml:space="preserve"> now recruited as </w:t>
            </w:r>
            <w:proofErr w:type="gramStart"/>
            <w:r w:rsidR="00B31DA2" w:rsidRPr="00B31DA2">
              <w:rPr>
                <w:rFonts w:asciiTheme="minorHAnsi" w:hAnsiTheme="minorHAnsi" w:cs="Arial"/>
                <w:color w:val="00B050"/>
              </w:rPr>
              <w:t>customer</w:t>
            </w:r>
            <w:r w:rsidR="00E8297E">
              <w:rPr>
                <w:rFonts w:asciiTheme="minorHAnsi" w:hAnsiTheme="minorHAnsi" w:cs="Arial"/>
                <w:color w:val="00B050"/>
              </w:rPr>
              <w:t>,</w:t>
            </w:r>
            <w:proofErr w:type="gramEnd"/>
            <w:r w:rsidR="00E8297E">
              <w:rPr>
                <w:rFonts w:asciiTheme="minorHAnsi" w:hAnsiTheme="minorHAnsi" w:cs="Arial"/>
                <w:color w:val="00B050"/>
              </w:rPr>
              <w:t xml:space="preserve"> others being discussed – Emerson pumps trial conducted.</w:t>
            </w:r>
          </w:p>
        </w:tc>
      </w:tr>
      <w:tr w:rsidR="00CE76DD" w:rsidRPr="00461076" w14:paraId="1818207A" w14:textId="77777777" w:rsidTr="006D07D2">
        <w:tc>
          <w:tcPr>
            <w:tcW w:w="6521" w:type="dxa"/>
          </w:tcPr>
          <w:p w14:paraId="5D9501A4" w14:textId="77777777" w:rsidR="00CE76DD" w:rsidRDefault="00CE76DD" w:rsidP="00CE76DD">
            <w:pPr>
              <w:jc w:val="both"/>
              <w:rPr>
                <w:rFonts w:ascii="Calibri" w:hAnsi="Calibri" w:cs="Arial"/>
                <w:b/>
                <w:color w:val="00B050"/>
              </w:rPr>
            </w:pPr>
            <w:r w:rsidRPr="001D1FA5">
              <w:rPr>
                <w:rFonts w:ascii="Calibri" w:hAnsi="Calibri" w:cs="Arial"/>
                <w:b/>
                <w:color w:val="00B050"/>
              </w:rPr>
              <w:t>Com</w:t>
            </w:r>
            <w:r>
              <w:rPr>
                <w:rFonts w:ascii="Calibri" w:hAnsi="Calibri" w:cs="Arial"/>
                <w:b/>
                <w:color w:val="00B050"/>
              </w:rPr>
              <w:t>p</w:t>
            </w:r>
            <w:r w:rsidRPr="001D1FA5">
              <w:rPr>
                <w:rFonts w:ascii="Calibri" w:hAnsi="Calibri" w:cs="Arial"/>
                <w:b/>
                <w:color w:val="00B050"/>
              </w:rPr>
              <w:t>etent</w:t>
            </w:r>
            <w:r>
              <w:rPr>
                <w:rFonts w:ascii="Calibri" w:hAnsi="Calibri" w:cs="Arial"/>
                <w:b/>
                <w:color w:val="00B050"/>
              </w:rPr>
              <w:t>, time served</w:t>
            </w:r>
            <w:r w:rsidRPr="001D1FA5">
              <w:rPr>
                <w:rFonts w:ascii="Calibri" w:hAnsi="Calibri" w:cs="Arial"/>
                <w:b/>
                <w:color w:val="00B050"/>
              </w:rPr>
              <w:t xml:space="preserve"> management team with good technical knowledge</w:t>
            </w:r>
          </w:p>
          <w:p w14:paraId="1E0396B6" w14:textId="77777777" w:rsidR="00CE76DD" w:rsidRDefault="00CE76DD" w:rsidP="00CE76DD">
            <w:pPr>
              <w:jc w:val="both"/>
              <w:rPr>
                <w:rFonts w:ascii="Calibri" w:hAnsi="Calibri" w:cs="Arial"/>
                <w:b/>
                <w:color w:val="00B050"/>
              </w:rPr>
            </w:pPr>
          </w:p>
          <w:p w14:paraId="0CD3DE5A" w14:textId="26F0935F" w:rsidR="00CE76DD" w:rsidRPr="001D1FA5" w:rsidRDefault="00CE76DD" w:rsidP="00CE76DD">
            <w:pPr>
              <w:jc w:val="both"/>
              <w:rPr>
                <w:rFonts w:ascii="Calibri" w:hAnsi="Calibri" w:cs="Arial"/>
                <w:b/>
                <w:color w:val="00B050"/>
              </w:rPr>
            </w:pPr>
            <w:r>
              <w:rPr>
                <w:rFonts w:ascii="Calibri" w:hAnsi="Calibri" w:cs="Arial"/>
                <w:b/>
                <w:color w:val="00B050"/>
              </w:rPr>
              <w:t>ENP</w:t>
            </w:r>
          </w:p>
          <w:p w14:paraId="4062675B" w14:textId="77777777" w:rsidR="00CE76DD" w:rsidRPr="00D873BB" w:rsidRDefault="00CE76DD" w:rsidP="00CE76DD">
            <w:pPr>
              <w:rPr>
                <w:rFonts w:ascii="Calibri" w:hAnsi="Calibri" w:cs="Arial"/>
                <w:b/>
                <w:color w:val="00B050"/>
                <w:lang w:val="en-US"/>
              </w:rPr>
            </w:pPr>
          </w:p>
        </w:tc>
        <w:tc>
          <w:tcPr>
            <w:tcW w:w="3260" w:type="dxa"/>
          </w:tcPr>
          <w:p w14:paraId="1A23D52B" w14:textId="671027EC" w:rsidR="00CE76DD" w:rsidRPr="00350CAA" w:rsidRDefault="00CE76DD" w:rsidP="00CE76DD">
            <w:pPr>
              <w:rPr>
                <w:rFonts w:asciiTheme="minorHAnsi" w:hAnsiTheme="minorHAnsi" w:cs="Arial"/>
              </w:rPr>
            </w:pPr>
            <w:r>
              <w:rPr>
                <w:rFonts w:asciiTheme="minorHAnsi" w:hAnsiTheme="minorHAnsi" w:cs="Arial"/>
              </w:rPr>
              <w:t>CBE+ ENP</w:t>
            </w:r>
            <w:r w:rsidRPr="00C11289">
              <w:rPr>
                <w:rFonts w:asciiTheme="minorHAnsi" w:hAnsiTheme="minorHAnsi" w:cs="Arial"/>
              </w:rPr>
              <w:t xml:space="preserve"> has </w:t>
            </w:r>
            <w:r w:rsidR="00DB5959">
              <w:rPr>
                <w:rFonts w:asciiTheme="minorHAnsi" w:hAnsiTheme="minorHAnsi" w:cs="Arial"/>
              </w:rPr>
              <w:t xml:space="preserve">a </w:t>
            </w:r>
            <w:r w:rsidRPr="00C11289">
              <w:rPr>
                <w:rFonts w:asciiTheme="minorHAnsi" w:hAnsiTheme="minorHAnsi" w:cs="Arial"/>
              </w:rPr>
              <w:t xml:space="preserve">knowledgeable/long service management team which means issues can be dealt with in a </w:t>
            </w:r>
            <w:r w:rsidR="00DB5959">
              <w:rPr>
                <w:rFonts w:asciiTheme="minorHAnsi" w:hAnsiTheme="minorHAnsi" w:cs="Arial"/>
              </w:rPr>
              <w:t>responsive</w:t>
            </w:r>
            <w:r w:rsidRPr="00C11289">
              <w:rPr>
                <w:rFonts w:asciiTheme="minorHAnsi" w:hAnsiTheme="minorHAnsi" w:cs="Arial"/>
              </w:rPr>
              <w:t xml:space="preserve"> manner </w:t>
            </w:r>
          </w:p>
        </w:tc>
        <w:tc>
          <w:tcPr>
            <w:tcW w:w="2977" w:type="dxa"/>
          </w:tcPr>
          <w:p w14:paraId="6BB5948E" w14:textId="43643C99" w:rsidR="00CE76DD" w:rsidRPr="00350CAA" w:rsidRDefault="00CE76DD" w:rsidP="00CE76DD">
            <w:pPr>
              <w:rPr>
                <w:rFonts w:asciiTheme="minorHAnsi" w:hAnsiTheme="minorHAnsi" w:cs="Arial"/>
              </w:rPr>
            </w:pPr>
            <w:r w:rsidRPr="00C11289">
              <w:rPr>
                <w:rFonts w:asciiTheme="minorHAnsi" w:hAnsiTheme="minorHAnsi" w:cs="Arial"/>
              </w:rPr>
              <w:t>Knowledge to be shared with the rest of the business</w:t>
            </w:r>
            <w:r>
              <w:rPr>
                <w:rFonts w:asciiTheme="minorHAnsi" w:hAnsiTheme="minorHAnsi" w:cs="Arial"/>
              </w:rPr>
              <w:t xml:space="preserve"> </w:t>
            </w:r>
            <w:r w:rsidRPr="006C5721">
              <w:rPr>
                <w:rFonts w:asciiTheme="minorHAnsi" w:hAnsiTheme="minorHAnsi" w:cs="Arial"/>
                <w:i/>
                <w:iCs/>
              </w:rPr>
              <w:t xml:space="preserve">via documentation (including SOP’s), apprentice training </w:t>
            </w:r>
            <w:r w:rsidRPr="00F75AC7">
              <w:rPr>
                <w:rFonts w:asciiTheme="minorHAnsi" w:hAnsiTheme="minorHAnsi" w:cs="Arial"/>
                <w:i/>
                <w:iCs/>
              </w:rPr>
              <w:t>and/or Senior plating team as secondary training source.</w:t>
            </w:r>
          </w:p>
        </w:tc>
        <w:tc>
          <w:tcPr>
            <w:tcW w:w="2410" w:type="dxa"/>
          </w:tcPr>
          <w:p w14:paraId="301105CC" w14:textId="02206002" w:rsidR="00CE76DD" w:rsidRPr="00350CAA" w:rsidRDefault="00DB5959" w:rsidP="00CE76DD">
            <w:pPr>
              <w:rPr>
                <w:rFonts w:asciiTheme="minorHAnsi" w:hAnsiTheme="minorHAnsi" w:cs="Arial"/>
              </w:rPr>
            </w:pPr>
            <w:r>
              <w:rPr>
                <w:rFonts w:asciiTheme="minorHAnsi" w:hAnsiTheme="minorHAnsi" w:cs="Arial"/>
              </w:rPr>
              <w:t>No</w:t>
            </w:r>
            <w:r w:rsidR="00CE76DD" w:rsidRPr="00C11289">
              <w:rPr>
                <w:rFonts w:asciiTheme="minorHAnsi" w:hAnsiTheme="minorHAnsi" w:cs="Arial"/>
              </w:rPr>
              <w:t xml:space="preserve"> </w:t>
            </w:r>
            <w:r>
              <w:rPr>
                <w:rFonts w:asciiTheme="minorHAnsi" w:hAnsiTheme="minorHAnsi" w:cs="Arial"/>
              </w:rPr>
              <w:t xml:space="preserve">new </w:t>
            </w:r>
            <w:r w:rsidR="00CE76DD" w:rsidRPr="00C11289">
              <w:rPr>
                <w:rFonts w:asciiTheme="minorHAnsi" w:hAnsiTheme="minorHAnsi" w:cs="Arial"/>
              </w:rPr>
              <w:t xml:space="preserve">members of the team </w:t>
            </w:r>
            <w:r w:rsidR="00CE76DD">
              <w:rPr>
                <w:rFonts w:asciiTheme="minorHAnsi" w:hAnsiTheme="minorHAnsi" w:cs="Arial"/>
              </w:rPr>
              <w:t>in the last 6 months</w:t>
            </w:r>
            <w:r w:rsidR="00CE76DD" w:rsidRPr="00C11289">
              <w:rPr>
                <w:rFonts w:asciiTheme="minorHAnsi" w:hAnsiTheme="minorHAnsi" w:cs="Arial"/>
              </w:rPr>
              <w:t>.  No technical issues have arisen that could not be resolved since the last review</w:t>
            </w:r>
            <w:r w:rsidR="00CE76DD">
              <w:rPr>
                <w:rFonts w:asciiTheme="minorHAnsi" w:hAnsiTheme="minorHAnsi" w:cs="Arial"/>
              </w:rPr>
              <w:t>.</w:t>
            </w:r>
          </w:p>
        </w:tc>
      </w:tr>
      <w:tr w:rsidR="00CE76DD" w:rsidRPr="00461076" w14:paraId="521AFDC7" w14:textId="77777777" w:rsidTr="006D07D2">
        <w:tc>
          <w:tcPr>
            <w:tcW w:w="6521" w:type="dxa"/>
          </w:tcPr>
          <w:p w14:paraId="5F99DF86" w14:textId="49FE5E6E" w:rsidR="00CE76DD" w:rsidRDefault="00CE76DD" w:rsidP="00CE76DD">
            <w:pPr>
              <w:jc w:val="both"/>
              <w:rPr>
                <w:rFonts w:ascii="Calibri" w:hAnsi="Calibri" w:cs="Arial"/>
                <w:b/>
                <w:color w:val="00B050"/>
              </w:rPr>
            </w:pPr>
            <w:r>
              <w:rPr>
                <w:rFonts w:ascii="Calibri" w:hAnsi="Calibri" w:cs="Arial"/>
                <w:b/>
                <w:color w:val="00B050"/>
                <w:lang w:val="en-US"/>
              </w:rPr>
              <w:t>T</w:t>
            </w:r>
            <w:r w:rsidRPr="001D1FA5">
              <w:rPr>
                <w:rFonts w:ascii="Calibri" w:hAnsi="Calibri" w:cs="Arial"/>
                <w:b/>
                <w:color w:val="00B050"/>
                <w:lang w:val="en-US"/>
              </w:rPr>
              <w:t>eamwork</w:t>
            </w:r>
            <w:r>
              <w:rPr>
                <w:rFonts w:ascii="Calibri" w:hAnsi="Calibri" w:cs="Arial"/>
                <w:b/>
                <w:color w:val="00B050"/>
                <w:lang w:val="en-US"/>
              </w:rPr>
              <w:t>ing and</w:t>
            </w:r>
            <w:r w:rsidRPr="001D1FA5">
              <w:rPr>
                <w:rFonts w:ascii="Calibri" w:hAnsi="Calibri" w:cs="Arial"/>
                <w:b/>
                <w:color w:val="00B050"/>
                <w:lang w:val="en-US"/>
              </w:rPr>
              <w:t xml:space="preserve"> skills for problem solving</w:t>
            </w:r>
            <w:r w:rsidR="00635438">
              <w:rPr>
                <w:rFonts w:ascii="Calibri" w:hAnsi="Calibri" w:cs="Arial"/>
                <w:b/>
                <w:color w:val="00B050"/>
                <w:lang w:val="en-US"/>
              </w:rPr>
              <w:t>.</w:t>
            </w:r>
          </w:p>
          <w:p w14:paraId="2D20F857" w14:textId="77777777" w:rsidR="00CE76DD" w:rsidRDefault="00CE76DD" w:rsidP="00CE76DD">
            <w:pPr>
              <w:jc w:val="both"/>
              <w:rPr>
                <w:rFonts w:ascii="Calibri" w:hAnsi="Calibri" w:cs="Arial"/>
                <w:b/>
                <w:color w:val="00B050"/>
              </w:rPr>
            </w:pPr>
          </w:p>
          <w:p w14:paraId="64E3E138" w14:textId="77777777" w:rsidR="00CE76DD" w:rsidRPr="001D1FA5" w:rsidRDefault="00CE76DD" w:rsidP="00CE76DD">
            <w:pPr>
              <w:jc w:val="both"/>
              <w:rPr>
                <w:rFonts w:ascii="Calibri" w:hAnsi="Calibri" w:cs="Arial"/>
                <w:b/>
                <w:color w:val="00B050"/>
              </w:rPr>
            </w:pPr>
            <w:r>
              <w:rPr>
                <w:rFonts w:ascii="Calibri" w:hAnsi="Calibri" w:cs="Arial"/>
                <w:b/>
                <w:color w:val="00B050"/>
              </w:rPr>
              <w:t>ENP</w:t>
            </w:r>
          </w:p>
          <w:p w14:paraId="115F16A0" w14:textId="1544035A" w:rsidR="00CE76DD" w:rsidRPr="001D1FA5" w:rsidRDefault="00CE76DD" w:rsidP="00CE76DD">
            <w:pPr>
              <w:rPr>
                <w:rFonts w:ascii="Calibri" w:hAnsi="Calibri" w:cs="Arial"/>
                <w:b/>
                <w:color w:val="00B050"/>
              </w:rPr>
            </w:pPr>
          </w:p>
          <w:p w14:paraId="07F3C54E" w14:textId="77777777" w:rsidR="00CE76DD" w:rsidRPr="007A034A" w:rsidRDefault="00CE76DD" w:rsidP="00CE76DD">
            <w:pPr>
              <w:rPr>
                <w:rFonts w:ascii="Calibri" w:hAnsi="Calibri" w:cs="Arial"/>
                <w:b/>
                <w:color w:val="00B050"/>
              </w:rPr>
            </w:pPr>
          </w:p>
          <w:p w14:paraId="39FDED78" w14:textId="77777777" w:rsidR="00CE76DD" w:rsidRPr="00D873BB" w:rsidRDefault="00CE76DD" w:rsidP="00CE76DD">
            <w:pPr>
              <w:rPr>
                <w:rFonts w:ascii="Calibri" w:hAnsi="Calibri" w:cs="Arial"/>
                <w:b/>
                <w:color w:val="00B050"/>
                <w:lang w:val="en-US"/>
              </w:rPr>
            </w:pPr>
          </w:p>
        </w:tc>
        <w:tc>
          <w:tcPr>
            <w:tcW w:w="3260" w:type="dxa"/>
          </w:tcPr>
          <w:p w14:paraId="5D8BE943" w14:textId="2F0FE05B" w:rsidR="00CE76DD" w:rsidRPr="00350CAA" w:rsidRDefault="00CE76DD" w:rsidP="00CE76DD">
            <w:pPr>
              <w:rPr>
                <w:rFonts w:asciiTheme="minorHAnsi" w:hAnsiTheme="minorHAnsi" w:cs="Arial"/>
              </w:rPr>
            </w:pPr>
            <w:r w:rsidRPr="00C11289">
              <w:rPr>
                <w:rFonts w:asciiTheme="minorHAnsi" w:hAnsiTheme="minorHAnsi" w:cs="Arial"/>
              </w:rPr>
              <w:t xml:space="preserve">Management knowledge and experience coupled with a good culture and </w:t>
            </w:r>
            <w:proofErr w:type="gramStart"/>
            <w:r w:rsidRPr="00C11289">
              <w:rPr>
                <w:rFonts w:asciiTheme="minorHAnsi" w:hAnsiTheme="minorHAnsi" w:cs="Arial"/>
              </w:rPr>
              <w:t>team work</w:t>
            </w:r>
            <w:proofErr w:type="gramEnd"/>
            <w:r w:rsidRPr="00C11289">
              <w:rPr>
                <w:rFonts w:asciiTheme="minorHAnsi" w:hAnsiTheme="minorHAnsi" w:cs="Arial"/>
              </w:rPr>
              <w:t xml:space="preserve"> ethos mean problems get resolved quickly and effectively</w:t>
            </w:r>
            <w:r w:rsidR="00DB5959">
              <w:rPr>
                <w:rFonts w:asciiTheme="minorHAnsi" w:hAnsiTheme="minorHAnsi" w:cs="Arial"/>
              </w:rPr>
              <w:t>.</w:t>
            </w:r>
          </w:p>
        </w:tc>
        <w:tc>
          <w:tcPr>
            <w:tcW w:w="2977" w:type="dxa"/>
          </w:tcPr>
          <w:p w14:paraId="5B8092EB" w14:textId="4414DB49" w:rsidR="00CE76DD" w:rsidRPr="00350CAA" w:rsidRDefault="00CE76DD" w:rsidP="00CE76DD">
            <w:pPr>
              <w:rPr>
                <w:rFonts w:asciiTheme="minorHAnsi" w:hAnsiTheme="minorHAnsi" w:cs="Arial"/>
              </w:rPr>
            </w:pPr>
            <w:r w:rsidRPr="00C11289">
              <w:rPr>
                <w:rFonts w:asciiTheme="minorHAnsi" w:hAnsiTheme="minorHAnsi" w:cs="Arial"/>
              </w:rPr>
              <w:t>Contingency plan to ensure current and future employees display a high level of teamwork through their roles</w:t>
            </w:r>
            <w:r>
              <w:rPr>
                <w:rFonts w:asciiTheme="minorHAnsi" w:hAnsiTheme="minorHAnsi" w:cs="Arial"/>
              </w:rPr>
              <w:t xml:space="preserve">. </w:t>
            </w:r>
            <w:r w:rsidRPr="006C5721">
              <w:rPr>
                <w:rFonts w:asciiTheme="minorHAnsi" w:hAnsiTheme="minorHAnsi" w:cs="Arial"/>
              </w:rPr>
              <w:t>Core values have been issued.</w:t>
            </w:r>
          </w:p>
        </w:tc>
        <w:tc>
          <w:tcPr>
            <w:tcW w:w="2410" w:type="dxa"/>
          </w:tcPr>
          <w:p w14:paraId="6E912A91" w14:textId="755B5E53" w:rsidR="00CE76DD" w:rsidRPr="00350CAA" w:rsidRDefault="00635438" w:rsidP="00635438">
            <w:pPr>
              <w:rPr>
                <w:rFonts w:asciiTheme="minorHAnsi" w:hAnsiTheme="minorHAnsi" w:cs="Arial"/>
              </w:rPr>
            </w:pPr>
            <w:r>
              <w:rPr>
                <w:rFonts w:asciiTheme="minorHAnsi" w:hAnsiTheme="minorHAnsi" w:cs="Arial"/>
              </w:rPr>
              <w:t>Regular g</w:t>
            </w:r>
            <w:r w:rsidR="00CE76DD" w:rsidRPr="00C11289">
              <w:rPr>
                <w:rFonts w:asciiTheme="minorHAnsi" w:hAnsiTheme="minorHAnsi" w:cs="Arial"/>
              </w:rPr>
              <w:t>ood examples of problem solving, and team working to address problems and hitting customer’s delivery requirements</w:t>
            </w:r>
            <w:r w:rsidR="00CE76DD">
              <w:rPr>
                <w:rFonts w:asciiTheme="minorHAnsi" w:hAnsiTheme="minorHAnsi" w:cs="Arial"/>
              </w:rPr>
              <w:t xml:space="preserve">. </w:t>
            </w:r>
            <w:r>
              <w:rPr>
                <w:rFonts w:asciiTheme="minorHAnsi" w:hAnsiTheme="minorHAnsi" w:cs="Arial"/>
              </w:rPr>
              <w:t xml:space="preserve"> </w:t>
            </w:r>
            <w:r w:rsidRPr="00635438">
              <w:rPr>
                <w:rFonts w:asciiTheme="minorHAnsi" w:hAnsiTheme="minorHAnsi" w:cs="Arial"/>
                <w:color w:val="0070C0"/>
              </w:rPr>
              <w:t xml:space="preserve">NB </w:t>
            </w:r>
            <w:r w:rsidRPr="00635438">
              <w:rPr>
                <w:rFonts w:asciiTheme="minorHAnsi" w:hAnsiTheme="minorHAnsi" w:cs="Arial"/>
                <w:color w:val="0070C0"/>
              </w:rPr>
              <w:lastRenderedPageBreak/>
              <w:t>many of these are after the fact.</w:t>
            </w:r>
          </w:p>
        </w:tc>
      </w:tr>
      <w:tr w:rsidR="00CE76DD" w:rsidRPr="00461076" w14:paraId="7BF6FB33" w14:textId="77777777" w:rsidTr="006D07D2">
        <w:tc>
          <w:tcPr>
            <w:tcW w:w="6521" w:type="dxa"/>
          </w:tcPr>
          <w:p w14:paraId="6D415DA6" w14:textId="77777777" w:rsidR="00CE76DD" w:rsidRDefault="00CE76DD" w:rsidP="00CE76DD">
            <w:pPr>
              <w:jc w:val="both"/>
              <w:rPr>
                <w:rFonts w:ascii="Calibri" w:hAnsi="Calibri" w:cs="Arial"/>
                <w:b/>
                <w:color w:val="00B050"/>
              </w:rPr>
            </w:pPr>
            <w:r w:rsidRPr="001D1FA5">
              <w:rPr>
                <w:rFonts w:ascii="Calibri" w:hAnsi="Calibri" w:cs="Arial"/>
                <w:b/>
                <w:color w:val="00B050"/>
                <w:lang w:val="en-US"/>
              </w:rPr>
              <w:lastRenderedPageBreak/>
              <w:t>Diffused nickel / large heat treatment capacity</w:t>
            </w:r>
          </w:p>
          <w:p w14:paraId="7FB28DDB" w14:textId="77777777" w:rsidR="00CE76DD" w:rsidRDefault="00CE76DD" w:rsidP="00CE76DD">
            <w:pPr>
              <w:jc w:val="both"/>
              <w:rPr>
                <w:rFonts w:ascii="Calibri" w:hAnsi="Calibri" w:cs="Arial"/>
                <w:b/>
                <w:color w:val="00B050"/>
              </w:rPr>
            </w:pPr>
          </w:p>
          <w:p w14:paraId="7FF901C4" w14:textId="77777777" w:rsidR="00CE76DD" w:rsidRPr="001D1FA5" w:rsidRDefault="00CE76DD" w:rsidP="00CE76DD">
            <w:pPr>
              <w:jc w:val="both"/>
              <w:rPr>
                <w:rFonts w:ascii="Calibri" w:hAnsi="Calibri" w:cs="Arial"/>
                <w:b/>
                <w:color w:val="00B050"/>
              </w:rPr>
            </w:pPr>
            <w:r>
              <w:rPr>
                <w:rFonts w:ascii="Calibri" w:hAnsi="Calibri" w:cs="Arial"/>
                <w:b/>
                <w:color w:val="00B050"/>
              </w:rPr>
              <w:t>ENP</w:t>
            </w:r>
          </w:p>
          <w:p w14:paraId="3A0EECFE" w14:textId="0EC5BC1C" w:rsidR="00CE76DD" w:rsidRPr="001D1FA5" w:rsidRDefault="00CE76DD" w:rsidP="00CE76DD">
            <w:pPr>
              <w:rPr>
                <w:rFonts w:ascii="Calibri" w:hAnsi="Calibri" w:cs="Arial"/>
                <w:b/>
                <w:color w:val="00B050"/>
              </w:rPr>
            </w:pPr>
          </w:p>
          <w:p w14:paraId="708693EE" w14:textId="69A68FA2" w:rsidR="00CE76DD" w:rsidRPr="00D873BB" w:rsidRDefault="00CE76DD" w:rsidP="00CE76DD">
            <w:pPr>
              <w:rPr>
                <w:rFonts w:ascii="Calibri" w:hAnsi="Calibri" w:cs="Arial"/>
                <w:b/>
                <w:color w:val="00B050"/>
                <w:lang w:val="en-US"/>
              </w:rPr>
            </w:pPr>
            <w:r>
              <w:rPr>
                <w:rFonts w:ascii="Calibri" w:hAnsi="Calibri" w:cs="Arial"/>
                <w:b/>
                <w:color w:val="00B050"/>
                <w:lang w:val="en-US"/>
              </w:rPr>
              <w:br/>
            </w:r>
          </w:p>
        </w:tc>
        <w:tc>
          <w:tcPr>
            <w:tcW w:w="3260" w:type="dxa"/>
          </w:tcPr>
          <w:p w14:paraId="75E60D17" w14:textId="35E11F01" w:rsidR="00CE76DD" w:rsidRPr="00350CAA" w:rsidRDefault="00CE76DD" w:rsidP="00CE76DD">
            <w:pPr>
              <w:rPr>
                <w:rFonts w:asciiTheme="minorHAnsi" w:hAnsiTheme="minorHAnsi" w:cs="Arial"/>
              </w:rPr>
            </w:pPr>
            <w:r w:rsidRPr="00C11289">
              <w:rPr>
                <w:rFonts w:asciiTheme="minorHAnsi" w:hAnsiTheme="minorHAnsi" w:cs="Arial"/>
              </w:rPr>
              <w:t>Large in-house HT facility creates extra capacity for Oilfield &amp; enables a fast turnaround (typically 10-12 days)</w:t>
            </w:r>
          </w:p>
        </w:tc>
        <w:tc>
          <w:tcPr>
            <w:tcW w:w="2977" w:type="dxa"/>
          </w:tcPr>
          <w:p w14:paraId="15912079" w14:textId="186F4B72" w:rsidR="00CE76DD" w:rsidRPr="00350CAA" w:rsidRDefault="00CE76DD" w:rsidP="00CE76DD">
            <w:pPr>
              <w:rPr>
                <w:rFonts w:asciiTheme="minorHAnsi" w:hAnsiTheme="minorHAnsi" w:cs="Arial"/>
              </w:rPr>
            </w:pPr>
            <w:r w:rsidRPr="00C11289">
              <w:rPr>
                <w:rFonts w:asciiTheme="minorHAnsi" w:hAnsiTheme="minorHAnsi" w:cs="Arial"/>
              </w:rPr>
              <w:t xml:space="preserve">Maintain process capability </w:t>
            </w:r>
          </w:p>
        </w:tc>
        <w:tc>
          <w:tcPr>
            <w:tcW w:w="2410" w:type="dxa"/>
          </w:tcPr>
          <w:p w14:paraId="7B9771D5" w14:textId="0A7305A3" w:rsidR="00CE76DD" w:rsidRPr="00350CAA" w:rsidRDefault="00CE76DD" w:rsidP="00CE76DD">
            <w:pPr>
              <w:rPr>
                <w:rFonts w:asciiTheme="minorHAnsi" w:hAnsiTheme="minorHAnsi" w:cs="Arial"/>
              </w:rPr>
            </w:pPr>
            <w:proofErr w:type="gramStart"/>
            <w:r w:rsidRPr="00C11289">
              <w:rPr>
                <w:rFonts w:asciiTheme="minorHAnsi" w:hAnsiTheme="minorHAnsi" w:cs="Arial"/>
              </w:rPr>
              <w:t>A number of</w:t>
            </w:r>
            <w:proofErr w:type="gramEnd"/>
            <w:r w:rsidRPr="00C11289">
              <w:rPr>
                <w:rFonts w:asciiTheme="minorHAnsi" w:hAnsiTheme="minorHAnsi" w:cs="Arial"/>
              </w:rPr>
              <w:t xml:space="preserve"> short lead time, fast turnaround projects have been successfully processed</w:t>
            </w:r>
            <w:r w:rsidR="00635438">
              <w:rPr>
                <w:rFonts w:asciiTheme="minorHAnsi" w:hAnsiTheme="minorHAnsi" w:cs="Arial"/>
              </w:rPr>
              <w:t xml:space="preserve">.  </w:t>
            </w:r>
            <w:r w:rsidR="00635438" w:rsidRPr="00635438">
              <w:rPr>
                <w:rFonts w:asciiTheme="minorHAnsi" w:hAnsiTheme="minorHAnsi" w:cs="Arial"/>
                <w:color w:val="0070C0"/>
              </w:rPr>
              <w:t>Oven 5 remains a bottleneck</w:t>
            </w:r>
            <w:r w:rsidR="00635438">
              <w:rPr>
                <w:rFonts w:asciiTheme="minorHAnsi" w:hAnsiTheme="minorHAnsi" w:cs="Arial"/>
                <w:color w:val="0070C0"/>
              </w:rPr>
              <w:t xml:space="preserve"> when we are busy</w:t>
            </w:r>
            <w:r w:rsidR="00E8297E">
              <w:rPr>
                <w:rFonts w:asciiTheme="minorHAnsi" w:hAnsiTheme="minorHAnsi" w:cs="Arial"/>
                <w:color w:val="0070C0"/>
              </w:rPr>
              <w:t xml:space="preserve"> and an exposure if breaks down</w:t>
            </w:r>
            <w:r w:rsidR="00635438" w:rsidRPr="00635438">
              <w:rPr>
                <w:rFonts w:asciiTheme="minorHAnsi" w:hAnsiTheme="minorHAnsi" w:cs="Arial"/>
                <w:color w:val="0070C0"/>
              </w:rPr>
              <w:t>.</w:t>
            </w:r>
          </w:p>
        </w:tc>
      </w:tr>
      <w:tr w:rsidR="00CE76DD" w:rsidRPr="00461076" w14:paraId="06A69AD5" w14:textId="77777777" w:rsidTr="006D07D2">
        <w:tc>
          <w:tcPr>
            <w:tcW w:w="6521" w:type="dxa"/>
          </w:tcPr>
          <w:p w14:paraId="52CE340B" w14:textId="77777777" w:rsidR="00CE76DD" w:rsidRDefault="00CE76DD" w:rsidP="00CE76DD">
            <w:pPr>
              <w:jc w:val="both"/>
              <w:rPr>
                <w:rFonts w:ascii="Calibri" w:hAnsi="Calibri" w:cs="Arial"/>
                <w:b/>
                <w:color w:val="00B050"/>
              </w:rPr>
            </w:pPr>
            <w:r w:rsidRPr="001D1FA5">
              <w:rPr>
                <w:rFonts w:ascii="Calibri" w:hAnsi="Calibri" w:cs="Arial"/>
                <w:b/>
                <w:color w:val="00B050"/>
                <w:lang w:val="en-US"/>
              </w:rPr>
              <w:t>Document</w:t>
            </w:r>
            <w:r>
              <w:rPr>
                <w:rFonts w:ascii="Calibri" w:hAnsi="Calibri" w:cs="Arial"/>
                <w:b/>
                <w:color w:val="00B050"/>
                <w:lang w:val="en-US"/>
              </w:rPr>
              <w:t>ation</w:t>
            </w:r>
            <w:r w:rsidRPr="001D1FA5">
              <w:rPr>
                <w:rFonts w:ascii="Calibri" w:hAnsi="Calibri" w:cs="Arial"/>
                <w:b/>
                <w:color w:val="00B050"/>
                <w:lang w:val="en-US"/>
              </w:rPr>
              <w:t xml:space="preserve"> </w:t>
            </w:r>
            <w:r>
              <w:rPr>
                <w:rFonts w:ascii="Calibri" w:hAnsi="Calibri" w:cs="Arial"/>
                <w:b/>
                <w:color w:val="00B050"/>
                <w:lang w:val="en-US"/>
              </w:rPr>
              <w:t xml:space="preserve">pack </w:t>
            </w:r>
            <w:r w:rsidRPr="001D1FA5">
              <w:rPr>
                <w:rFonts w:ascii="Calibri" w:hAnsi="Calibri" w:cs="Arial"/>
                <w:b/>
                <w:color w:val="00B050"/>
                <w:lang w:val="en-US"/>
              </w:rPr>
              <w:t xml:space="preserve">management </w:t>
            </w:r>
          </w:p>
          <w:p w14:paraId="4BAF7AD6" w14:textId="77777777" w:rsidR="00CE76DD" w:rsidRDefault="00CE76DD" w:rsidP="00CE76DD">
            <w:pPr>
              <w:jc w:val="both"/>
              <w:rPr>
                <w:rFonts w:ascii="Calibri" w:hAnsi="Calibri" w:cs="Arial"/>
                <w:b/>
                <w:color w:val="00B050"/>
              </w:rPr>
            </w:pPr>
          </w:p>
          <w:p w14:paraId="260852B7" w14:textId="77777777" w:rsidR="00CE76DD" w:rsidRPr="001D1FA5" w:rsidRDefault="00CE76DD" w:rsidP="00CE76DD">
            <w:pPr>
              <w:jc w:val="both"/>
              <w:rPr>
                <w:rFonts w:ascii="Calibri" w:hAnsi="Calibri" w:cs="Arial"/>
                <w:b/>
                <w:color w:val="00B050"/>
              </w:rPr>
            </w:pPr>
            <w:r>
              <w:rPr>
                <w:rFonts w:ascii="Calibri" w:hAnsi="Calibri" w:cs="Arial"/>
                <w:b/>
                <w:color w:val="00B050"/>
              </w:rPr>
              <w:t>ENP</w:t>
            </w:r>
          </w:p>
          <w:p w14:paraId="33DB34AD" w14:textId="2859EA55" w:rsidR="00CE76DD" w:rsidRPr="001D1FA5" w:rsidRDefault="00CE76DD" w:rsidP="00CE76DD">
            <w:pPr>
              <w:rPr>
                <w:rFonts w:ascii="Calibri" w:hAnsi="Calibri" w:cs="Arial"/>
                <w:b/>
                <w:color w:val="00B050"/>
              </w:rPr>
            </w:pPr>
          </w:p>
          <w:p w14:paraId="0F33EF6A" w14:textId="77777777" w:rsidR="00CE76DD" w:rsidRPr="00D873BB" w:rsidRDefault="00CE76DD" w:rsidP="00CE76DD">
            <w:pPr>
              <w:rPr>
                <w:rFonts w:ascii="Calibri" w:hAnsi="Calibri" w:cs="Arial"/>
                <w:b/>
                <w:color w:val="00B050"/>
                <w:lang w:val="en-US"/>
              </w:rPr>
            </w:pPr>
          </w:p>
        </w:tc>
        <w:tc>
          <w:tcPr>
            <w:tcW w:w="3260" w:type="dxa"/>
          </w:tcPr>
          <w:p w14:paraId="5674817C" w14:textId="7B80A1EB" w:rsidR="00CE76DD" w:rsidRPr="00350CAA" w:rsidRDefault="00CE76DD" w:rsidP="00CE76DD">
            <w:pPr>
              <w:rPr>
                <w:rFonts w:asciiTheme="minorHAnsi" w:hAnsiTheme="minorHAnsi" w:cs="Arial"/>
              </w:rPr>
            </w:pPr>
            <w:r w:rsidRPr="00C11289">
              <w:rPr>
                <w:rFonts w:asciiTheme="minorHAnsi" w:hAnsiTheme="minorHAnsi" w:cs="Arial"/>
              </w:rPr>
              <w:t>Documentation and certification are critical to customer acceptance</w:t>
            </w:r>
            <w:r>
              <w:rPr>
                <w:rFonts w:asciiTheme="minorHAnsi" w:hAnsiTheme="minorHAnsi" w:cs="Arial"/>
              </w:rPr>
              <w:t>.</w:t>
            </w:r>
          </w:p>
        </w:tc>
        <w:tc>
          <w:tcPr>
            <w:tcW w:w="2977" w:type="dxa"/>
          </w:tcPr>
          <w:p w14:paraId="4E9852EE" w14:textId="58CB4DD7" w:rsidR="00CE76DD" w:rsidRPr="00350CAA" w:rsidRDefault="00CE76DD" w:rsidP="00CE76DD">
            <w:pPr>
              <w:rPr>
                <w:rFonts w:asciiTheme="minorHAnsi" w:hAnsiTheme="minorHAnsi" w:cs="Arial"/>
              </w:rPr>
            </w:pPr>
            <w:r w:rsidRPr="00C11289">
              <w:rPr>
                <w:rFonts w:asciiTheme="minorHAnsi" w:hAnsiTheme="minorHAnsi" w:cs="Arial"/>
              </w:rPr>
              <w:t xml:space="preserve">Project being worked on with </w:t>
            </w:r>
            <w:proofErr w:type="spellStart"/>
            <w:r w:rsidRPr="00C11289">
              <w:rPr>
                <w:rFonts w:asciiTheme="minorHAnsi" w:hAnsiTheme="minorHAnsi" w:cs="Arial"/>
              </w:rPr>
              <w:t>Inspec</w:t>
            </w:r>
            <w:proofErr w:type="spellEnd"/>
            <w:r w:rsidRPr="00C11289">
              <w:rPr>
                <w:rFonts w:asciiTheme="minorHAnsi" w:hAnsiTheme="minorHAnsi" w:cs="Arial"/>
              </w:rPr>
              <w:t xml:space="preserve"> Solutions (Sheffield) to investigate feasibility of automated data capture and </w:t>
            </w:r>
            <w:r w:rsidRPr="00DC160D">
              <w:rPr>
                <w:rFonts w:asciiTheme="minorHAnsi" w:hAnsiTheme="minorHAnsi" w:cs="Arial"/>
              </w:rPr>
              <w:t xml:space="preserve">processing. </w:t>
            </w:r>
            <w:r w:rsidRPr="00DC160D">
              <w:rPr>
                <w:rFonts w:asciiTheme="minorHAnsi" w:hAnsiTheme="minorHAnsi" w:cs="Arial"/>
                <w:i/>
                <w:iCs/>
              </w:rPr>
              <w:t xml:space="preserve">This project </w:t>
            </w:r>
            <w:r w:rsidR="00E8297E">
              <w:rPr>
                <w:rFonts w:asciiTheme="minorHAnsi" w:hAnsiTheme="minorHAnsi" w:cs="Arial"/>
                <w:i/>
                <w:iCs/>
              </w:rPr>
              <w:t>wa</w:t>
            </w:r>
            <w:r w:rsidRPr="00DC160D">
              <w:rPr>
                <w:rFonts w:asciiTheme="minorHAnsi" w:hAnsiTheme="minorHAnsi" w:cs="Arial"/>
                <w:i/>
                <w:iCs/>
              </w:rPr>
              <w:t>s almost complete but still mothballed.  Full time Document Pack administrator still in place.</w:t>
            </w:r>
          </w:p>
        </w:tc>
        <w:tc>
          <w:tcPr>
            <w:tcW w:w="2410" w:type="dxa"/>
          </w:tcPr>
          <w:p w14:paraId="44B248FB" w14:textId="139F8ABC" w:rsidR="00CE76DD" w:rsidRPr="00E8297E" w:rsidRDefault="00CE76DD" w:rsidP="00CE76DD">
            <w:pPr>
              <w:rPr>
                <w:rFonts w:asciiTheme="minorHAnsi" w:hAnsiTheme="minorHAnsi" w:cs="Arial"/>
                <w:color w:val="0070C0"/>
              </w:rPr>
            </w:pPr>
            <w:r>
              <w:rPr>
                <w:rFonts w:asciiTheme="minorHAnsi" w:hAnsiTheme="minorHAnsi" w:cs="Arial"/>
              </w:rPr>
              <w:t>T</w:t>
            </w:r>
            <w:r w:rsidRPr="00C11289">
              <w:rPr>
                <w:rFonts w:asciiTheme="minorHAnsi" w:hAnsiTheme="minorHAnsi" w:cs="Arial"/>
              </w:rPr>
              <w:t>he specification of the proposed system</w:t>
            </w:r>
            <w:r>
              <w:rPr>
                <w:rFonts w:asciiTheme="minorHAnsi" w:hAnsiTheme="minorHAnsi" w:cs="Arial"/>
              </w:rPr>
              <w:t xml:space="preserve"> has been</w:t>
            </w:r>
            <w:r w:rsidRPr="00C11289">
              <w:rPr>
                <w:rFonts w:asciiTheme="minorHAnsi" w:hAnsiTheme="minorHAnsi" w:cs="Arial"/>
              </w:rPr>
              <w:t xml:space="preserve"> drawn up</w:t>
            </w:r>
            <w:r>
              <w:rPr>
                <w:rFonts w:asciiTheme="minorHAnsi" w:hAnsiTheme="minorHAnsi" w:cs="Arial"/>
              </w:rPr>
              <w:t xml:space="preserve">. Will require completing by </w:t>
            </w:r>
            <w:proofErr w:type="spellStart"/>
            <w:r>
              <w:rPr>
                <w:rFonts w:asciiTheme="minorHAnsi" w:hAnsiTheme="minorHAnsi" w:cs="Arial"/>
              </w:rPr>
              <w:t>Exel</w:t>
            </w:r>
            <w:proofErr w:type="spellEnd"/>
            <w:r>
              <w:rPr>
                <w:rFonts w:asciiTheme="minorHAnsi" w:hAnsiTheme="minorHAnsi" w:cs="Arial"/>
              </w:rPr>
              <w:t xml:space="preserve"> (</w:t>
            </w:r>
            <w:proofErr w:type="spellStart"/>
            <w:r>
              <w:rPr>
                <w:rFonts w:asciiTheme="minorHAnsi" w:hAnsiTheme="minorHAnsi" w:cs="Arial"/>
              </w:rPr>
              <w:t>Efacs</w:t>
            </w:r>
            <w:proofErr w:type="spellEnd"/>
            <w:r>
              <w:rPr>
                <w:rFonts w:asciiTheme="minorHAnsi" w:hAnsiTheme="minorHAnsi" w:cs="Arial"/>
              </w:rPr>
              <w:t xml:space="preserve"> developer).</w:t>
            </w:r>
            <w:r w:rsidR="00635438">
              <w:rPr>
                <w:rFonts w:asciiTheme="minorHAnsi" w:hAnsiTheme="minorHAnsi" w:cs="Arial"/>
              </w:rPr>
              <w:t xml:space="preserve">  </w:t>
            </w:r>
            <w:r w:rsidR="00635438" w:rsidRPr="00635438">
              <w:rPr>
                <w:rFonts w:asciiTheme="minorHAnsi" w:hAnsiTheme="minorHAnsi" w:cs="Arial"/>
                <w:color w:val="0070C0"/>
              </w:rPr>
              <w:t xml:space="preserve">On hold but current </w:t>
            </w:r>
            <w:proofErr w:type="spellStart"/>
            <w:r w:rsidR="00635438" w:rsidRPr="00635438">
              <w:rPr>
                <w:rFonts w:asciiTheme="minorHAnsi" w:hAnsiTheme="minorHAnsi" w:cs="Arial"/>
                <w:color w:val="0070C0"/>
              </w:rPr>
              <w:t>encumbent</w:t>
            </w:r>
            <w:proofErr w:type="spellEnd"/>
            <w:r w:rsidR="00635438" w:rsidRPr="00635438">
              <w:rPr>
                <w:rFonts w:asciiTheme="minorHAnsi" w:hAnsiTheme="minorHAnsi" w:cs="Arial"/>
                <w:color w:val="0070C0"/>
              </w:rPr>
              <w:t xml:space="preserve"> provides </w:t>
            </w:r>
            <w:r w:rsidR="00E8297E">
              <w:rPr>
                <w:rFonts w:asciiTheme="minorHAnsi" w:hAnsiTheme="minorHAnsi" w:cs="Arial"/>
                <w:color w:val="0070C0"/>
              </w:rPr>
              <w:t xml:space="preserve">very </w:t>
            </w:r>
            <w:r w:rsidR="00635438" w:rsidRPr="00635438">
              <w:rPr>
                <w:rFonts w:asciiTheme="minorHAnsi" w:hAnsiTheme="minorHAnsi" w:cs="Arial"/>
                <w:color w:val="0070C0"/>
              </w:rPr>
              <w:t>good service to customers.</w:t>
            </w:r>
          </w:p>
        </w:tc>
      </w:tr>
      <w:tr w:rsidR="00CE76DD" w:rsidRPr="00461076" w14:paraId="281AF2CD" w14:textId="77777777" w:rsidTr="006D07D2">
        <w:tc>
          <w:tcPr>
            <w:tcW w:w="6521" w:type="dxa"/>
          </w:tcPr>
          <w:p w14:paraId="1C7F8D08" w14:textId="77777777" w:rsidR="00CE76DD" w:rsidRDefault="00CE76DD" w:rsidP="00CE76DD">
            <w:pPr>
              <w:jc w:val="both"/>
              <w:rPr>
                <w:rFonts w:ascii="Calibri" w:hAnsi="Calibri" w:cs="Arial"/>
                <w:b/>
                <w:color w:val="00B050"/>
              </w:rPr>
            </w:pPr>
            <w:r w:rsidRPr="001D1FA5">
              <w:rPr>
                <w:rFonts w:ascii="Calibri" w:hAnsi="Calibri" w:cs="Arial"/>
                <w:b/>
                <w:color w:val="00B050"/>
                <w:lang w:val="en-US"/>
              </w:rPr>
              <w:t xml:space="preserve">Niche </w:t>
            </w:r>
            <w:r>
              <w:rPr>
                <w:rFonts w:ascii="Calibri" w:hAnsi="Calibri" w:cs="Arial"/>
                <w:b/>
                <w:color w:val="00B050"/>
                <w:lang w:val="en-US"/>
              </w:rPr>
              <w:t xml:space="preserve">experts </w:t>
            </w:r>
            <w:r w:rsidRPr="001D1FA5">
              <w:rPr>
                <w:rFonts w:ascii="Calibri" w:hAnsi="Calibri" w:cs="Arial"/>
                <w:b/>
                <w:color w:val="00B050"/>
                <w:lang w:val="en-US"/>
              </w:rPr>
              <w:t>- specialist field</w:t>
            </w:r>
          </w:p>
          <w:p w14:paraId="645230B0" w14:textId="77777777" w:rsidR="00CE76DD" w:rsidRDefault="00CE76DD" w:rsidP="00CE76DD">
            <w:pPr>
              <w:jc w:val="both"/>
              <w:rPr>
                <w:rFonts w:ascii="Calibri" w:hAnsi="Calibri" w:cs="Arial"/>
                <w:b/>
                <w:color w:val="00B050"/>
              </w:rPr>
            </w:pPr>
          </w:p>
          <w:p w14:paraId="4022C666" w14:textId="77777777" w:rsidR="00CE76DD" w:rsidRPr="001D1FA5" w:rsidRDefault="00CE76DD" w:rsidP="00CE76DD">
            <w:pPr>
              <w:jc w:val="both"/>
              <w:rPr>
                <w:rFonts w:ascii="Calibri" w:hAnsi="Calibri" w:cs="Arial"/>
                <w:b/>
                <w:color w:val="00B050"/>
              </w:rPr>
            </w:pPr>
            <w:r>
              <w:rPr>
                <w:rFonts w:ascii="Calibri" w:hAnsi="Calibri" w:cs="Arial"/>
                <w:b/>
                <w:color w:val="00B050"/>
              </w:rPr>
              <w:t>ENP</w:t>
            </w:r>
          </w:p>
          <w:p w14:paraId="51763756" w14:textId="11221791" w:rsidR="00CE76DD" w:rsidRPr="001D1FA5" w:rsidRDefault="00CE76DD" w:rsidP="00CE76DD">
            <w:pPr>
              <w:rPr>
                <w:rFonts w:ascii="Calibri" w:hAnsi="Calibri" w:cs="Arial"/>
                <w:b/>
                <w:color w:val="00B050"/>
              </w:rPr>
            </w:pPr>
          </w:p>
          <w:p w14:paraId="408E8218" w14:textId="77777777" w:rsidR="00CE76DD" w:rsidRPr="00D873BB" w:rsidRDefault="00CE76DD" w:rsidP="00CE76DD">
            <w:pPr>
              <w:rPr>
                <w:rFonts w:ascii="Calibri" w:hAnsi="Calibri" w:cs="Arial"/>
                <w:b/>
                <w:color w:val="00B050"/>
                <w:lang w:val="en-US"/>
              </w:rPr>
            </w:pPr>
          </w:p>
        </w:tc>
        <w:tc>
          <w:tcPr>
            <w:tcW w:w="3260" w:type="dxa"/>
          </w:tcPr>
          <w:p w14:paraId="3621ACB5" w14:textId="64FF64E4" w:rsidR="00CE76DD" w:rsidRPr="00350CAA" w:rsidRDefault="00CE76DD" w:rsidP="00CE76DD">
            <w:pPr>
              <w:rPr>
                <w:rFonts w:asciiTheme="minorHAnsi" w:hAnsiTheme="minorHAnsi" w:cs="Arial"/>
              </w:rPr>
            </w:pPr>
            <w:r>
              <w:rPr>
                <w:rFonts w:asciiTheme="minorHAnsi" w:hAnsiTheme="minorHAnsi" w:cs="Arial"/>
              </w:rPr>
              <w:t>CBE+ ENP</w:t>
            </w:r>
            <w:r w:rsidRPr="00C11289">
              <w:rPr>
                <w:rFonts w:asciiTheme="minorHAnsi" w:hAnsiTheme="minorHAnsi" w:cs="Arial"/>
              </w:rPr>
              <w:t xml:space="preserve"> focus on ENP and do not offer a vast range of coatings.  </w:t>
            </w:r>
            <w:r>
              <w:rPr>
                <w:rFonts w:asciiTheme="minorHAnsi" w:hAnsiTheme="minorHAnsi" w:cs="Arial"/>
              </w:rPr>
              <w:t>CBE+ ENP</w:t>
            </w:r>
            <w:r w:rsidRPr="00C11289">
              <w:rPr>
                <w:rFonts w:asciiTheme="minorHAnsi" w:hAnsiTheme="minorHAnsi" w:cs="Arial"/>
              </w:rPr>
              <w:t xml:space="preserve"> are considered experts in ENP by our customers</w:t>
            </w:r>
            <w:r w:rsidR="00635438">
              <w:rPr>
                <w:rFonts w:asciiTheme="minorHAnsi" w:hAnsiTheme="minorHAnsi" w:cs="Arial"/>
              </w:rPr>
              <w:t>.</w:t>
            </w:r>
          </w:p>
        </w:tc>
        <w:tc>
          <w:tcPr>
            <w:tcW w:w="2977" w:type="dxa"/>
          </w:tcPr>
          <w:p w14:paraId="44EB7B5D" w14:textId="34CE707F" w:rsidR="00CE76DD" w:rsidRPr="00350CAA" w:rsidRDefault="00CE76DD" w:rsidP="00CE76DD">
            <w:pPr>
              <w:rPr>
                <w:rFonts w:asciiTheme="minorHAnsi" w:hAnsiTheme="minorHAnsi" w:cs="Arial"/>
              </w:rPr>
            </w:pPr>
            <w:r w:rsidRPr="00C11289">
              <w:rPr>
                <w:rFonts w:asciiTheme="minorHAnsi" w:hAnsiTheme="minorHAnsi" w:cs="Arial"/>
              </w:rPr>
              <w:t xml:space="preserve">Continue to build knowledge base.  Investigate new ENP based derivatives. Continue to train on </w:t>
            </w:r>
            <w:r>
              <w:rPr>
                <w:rFonts w:asciiTheme="minorHAnsi" w:hAnsiTheme="minorHAnsi" w:cs="Arial"/>
              </w:rPr>
              <w:t xml:space="preserve">our </w:t>
            </w:r>
            <w:r w:rsidRPr="00C11289">
              <w:rPr>
                <w:rFonts w:asciiTheme="minorHAnsi" w:hAnsiTheme="minorHAnsi" w:cs="Arial"/>
              </w:rPr>
              <w:t>specialist field</w:t>
            </w:r>
            <w:r>
              <w:rPr>
                <w:rFonts w:asciiTheme="minorHAnsi" w:hAnsiTheme="minorHAnsi" w:cs="Arial"/>
              </w:rPr>
              <w:t>s</w:t>
            </w:r>
            <w:r w:rsidR="00635438">
              <w:rPr>
                <w:rFonts w:asciiTheme="minorHAnsi" w:hAnsiTheme="minorHAnsi" w:cs="Arial"/>
              </w:rPr>
              <w:t>.</w:t>
            </w:r>
          </w:p>
        </w:tc>
        <w:tc>
          <w:tcPr>
            <w:tcW w:w="2410" w:type="dxa"/>
          </w:tcPr>
          <w:p w14:paraId="18E86FEF" w14:textId="29623264" w:rsidR="00CE76DD" w:rsidRPr="00350CAA" w:rsidRDefault="00CE76DD" w:rsidP="00CE76DD">
            <w:pPr>
              <w:rPr>
                <w:rFonts w:asciiTheme="minorHAnsi" w:hAnsiTheme="minorHAnsi" w:cs="Arial"/>
              </w:rPr>
            </w:pPr>
            <w:r w:rsidRPr="00C11289">
              <w:rPr>
                <w:rFonts w:asciiTheme="minorHAnsi" w:hAnsiTheme="minorHAnsi" w:cs="Arial"/>
              </w:rPr>
              <w:t>Working with consultants</w:t>
            </w:r>
            <w:r>
              <w:rPr>
                <w:rFonts w:asciiTheme="minorHAnsi" w:hAnsiTheme="minorHAnsi" w:cs="Arial"/>
              </w:rPr>
              <w:t xml:space="preserve"> </w:t>
            </w:r>
            <w:r w:rsidRPr="006C1AB7">
              <w:rPr>
                <w:rFonts w:asciiTheme="minorHAnsi" w:hAnsiTheme="minorHAnsi" w:cs="Arial"/>
                <w:color w:val="0070C0"/>
              </w:rPr>
              <w:t>&amp; chemistry supplier</w:t>
            </w:r>
            <w:r w:rsidRPr="00C11289">
              <w:rPr>
                <w:rFonts w:asciiTheme="minorHAnsi" w:hAnsiTheme="minorHAnsi" w:cs="Arial"/>
              </w:rPr>
              <w:t xml:space="preserve"> to develop new solutions, seminars within education and industry to raise awareness</w:t>
            </w:r>
            <w:r>
              <w:rPr>
                <w:rFonts w:asciiTheme="minorHAnsi" w:hAnsiTheme="minorHAnsi" w:cs="Arial"/>
              </w:rPr>
              <w:t>.</w:t>
            </w:r>
            <w:r w:rsidR="00635438">
              <w:rPr>
                <w:rFonts w:asciiTheme="minorHAnsi" w:hAnsiTheme="minorHAnsi" w:cs="Arial"/>
              </w:rPr>
              <w:t xml:space="preserve"> </w:t>
            </w:r>
            <w:r w:rsidR="00635438" w:rsidRPr="00635438">
              <w:rPr>
                <w:rFonts w:asciiTheme="minorHAnsi" w:hAnsiTheme="minorHAnsi" w:cs="Arial"/>
                <w:color w:val="0070C0"/>
              </w:rPr>
              <w:t>Numerous opportunities for new coating solutions under investigation.</w:t>
            </w:r>
            <w:r w:rsidR="00E8297E">
              <w:rPr>
                <w:rFonts w:asciiTheme="minorHAnsi" w:hAnsiTheme="minorHAnsi" w:cs="Arial"/>
                <w:color w:val="0070C0"/>
              </w:rPr>
              <w:t xml:space="preserve"> </w:t>
            </w:r>
            <w:proofErr w:type="spellStart"/>
            <w:r w:rsidR="00E8297E">
              <w:rPr>
                <w:rFonts w:asciiTheme="minorHAnsi" w:hAnsiTheme="minorHAnsi" w:cs="Arial"/>
                <w:color w:val="0070C0"/>
              </w:rPr>
              <w:lastRenderedPageBreak/>
              <w:t>ZnNi</w:t>
            </w:r>
            <w:proofErr w:type="spellEnd"/>
            <w:r w:rsidR="00E8297E">
              <w:rPr>
                <w:rFonts w:asciiTheme="minorHAnsi" w:hAnsiTheme="minorHAnsi" w:cs="Arial"/>
                <w:color w:val="0070C0"/>
              </w:rPr>
              <w:t xml:space="preserve"> has genuine potential.</w:t>
            </w:r>
          </w:p>
        </w:tc>
      </w:tr>
      <w:tr w:rsidR="00CE76DD" w:rsidRPr="00461076" w14:paraId="6241BDF4" w14:textId="77777777" w:rsidTr="006D07D2">
        <w:tc>
          <w:tcPr>
            <w:tcW w:w="6521" w:type="dxa"/>
          </w:tcPr>
          <w:p w14:paraId="63EEC75A" w14:textId="77777777" w:rsidR="00CE76DD" w:rsidRDefault="00CE76DD" w:rsidP="00CE76DD">
            <w:pPr>
              <w:jc w:val="both"/>
              <w:rPr>
                <w:rFonts w:ascii="Calibri" w:hAnsi="Calibri" w:cs="Arial"/>
                <w:b/>
                <w:color w:val="00B050"/>
              </w:rPr>
            </w:pPr>
            <w:r>
              <w:rPr>
                <w:rFonts w:ascii="Calibri" w:hAnsi="Calibri" w:cs="Arial"/>
                <w:b/>
                <w:color w:val="00B050"/>
                <w:lang w:val="en-US"/>
              </w:rPr>
              <w:lastRenderedPageBreak/>
              <w:t>Momentum in driving business improvements and cultural change</w:t>
            </w:r>
          </w:p>
          <w:p w14:paraId="5A62B1F1" w14:textId="77777777" w:rsidR="00CE76DD" w:rsidRDefault="00CE76DD" w:rsidP="00CE76DD">
            <w:pPr>
              <w:jc w:val="both"/>
              <w:rPr>
                <w:rFonts w:ascii="Calibri" w:hAnsi="Calibri" w:cs="Arial"/>
                <w:b/>
                <w:color w:val="00B050"/>
              </w:rPr>
            </w:pPr>
          </w:p>
          <w:p w14:paraId="17515A1F" w14:textId="77777777" w:rsidR="00CE76DD" w:rsidRPr="001D1FA5" w:rsidRDefault="00CE76DD" w:rsidP="00CE76DD">
            <w:pPr>
              <w:jc w:val="both"/>
              <w:rPr>
                <w:rFonts w:ascii="Calibri" w:hAnsi="Calibri" w:cs="Arial"/>
                <w:b/>
                <w:color w:val="00B050"/>
              </w:rPr>
            </w:pPr>
            <w:r>
              <w:rPr>
                <w:rFonts w:ascii="Calibri" w:hAnsi="Calibri" w:cs="Arial"/>
                <w:b/>
                <w:color w:val="00B050"/>
              </w:rPr>
              <w:t>ENP</w:t>
            </w:r>
          </w:p>
          <w:p w14:paraId="238B11E9" w14:textId="15778950" w:rsidR="00CE76DD" w:rsidRPr="001D1FA5" w:rsidRDefault="00CE76DD" w:rsidP="00CE76DD">
            <w:pPr>
              <w:rPr>
                <w:rFonts w:ascii="Calibri" w:hAnsi="Calibri" w:cs="Arial"/>
                <w:b/>
                <w:color w:val="00B050"/>
              </w:rPr>
            </w:pPr>
            <w:r>
              <w:rPr>
                <w:rFonts w:ascii="Calibri" w:hAnsi="Calibri" w:cs="Arial"/>
                <w:b/>
                <w:color w:val="00B050"/>
                <w:lang w:val="en-US"/>
              </w:rPr>
              <w:br/>
            </w:r>
            <w:r>
              <w:rPr>
                <w:rFonts w:ascii="Calibri" w:hAnsi="Calibri" w:cs="Arial"/>
                <w:b/>
                <w:color w:val="00B050"/>
                <w:lang w:val="en-US"/>
              </w:rPr>
              <w:br/>
            </w:r>
            <w:r>
              <w:rPr>
                <w:rFonts w:ascii="Calibri" w:hAnsi="Calibri" w:cs="Arial"/>
                <w:b/>
                <w:color w:val="00B050"/>
                <w:lang w:val="en-US"/>
              </w:rPr>
              <w:br/>
            </w:r>
          </w:p>
          <w:p w14:paraId="2CE1672F" w14:textId="77777777" w:rsidR="00CE76DD" w:rsidRPr="00D873BB" w:rsidRDefault="00CE76DD" w:rsidP="00CE76DD">
            <w:pPr>
              <w:rPr>
                <w:rFonts w:ascii="Calibri" w:hAnsi="Calibri" w:cs="Arial"/>
                <w:b/>
                <w:color w:val="00B050"/>
                <w:lang w:val="en-US"/>
              </w:rPr>
            </w:pPr>
          </w:p>
        </w:tc>
        <w:tc>
          <w:tcPr>
            <w:tcW w:w="3260" w:type="dxa"/>
          </w:tcPr>
          <w:p w14:paraId="5E403F34" w14:textId="637787B0" w:rsidR="00CE76DD" w:rsidRPr="00350CAA" w:rsidRDefault="00CE76DD" w:rsidP="00CE76DD">
            <w:pPr>
              <w:rPr>
                <w:rFonts w:asciiTheme="minorHAnsi" w:hAnsiTheme="minorHAnsi" w:cs="Arial"/>
              </w:rPr>
            </w:pPr>
            <w:r w:rsidRPr="00C11289">
              <w:rPr>
                <w:rFonts w:asciiTheme="minorHAnsi" w:hAnsiTheme="minorHAnsi" w:cs="Arial"/>
              </w:rPr>
              <w:t xml:space="preserve">Following the acquisition of </w:t>
            </w:r>
            <w:r>
              <w:rPr>
                <w:rFonts w:asciiTheme="minorHAnsi" w:hAnsiTheme="minorHAnsi" w:cs="Arial"/>
              </w:rPr>
              <w:t>CBE+ ENP</w:t>
            </w:r>
            <w:r w:rsidRPr="00C11289">
              <w:rPr>
                <w:rFonts w:asciiTheme="minorHAnsi" w:hAnsiTheme="minorHAnsi" w:cs="Arial"/>
              </w:rPr>
              <w:t xml:space="preserve"> </w:t>
            </w:r>
            <w:proofErr w:type="gramStart"/>
            <w:r w:rsidRPr="00C11289">
              <w:rPr>
                <w:rFonts w:asciiTheme="minorHAnsi" w:hAnsiTheme="minorHAnsi" w:cs="Arial"/>
              </w:rPr>
              <w:t>a number of</w:t>
            </w:r>
            <w:proofErr w:type="gramEnd"/>
            <w:r w:rsidRPr="00C11289">
              <w:rPr>
                <w:rFonts w:asciiTheme="minorHAnsi" w:hAnsiTheme="minorHAnsi" w:cs="Arial"/>
              </w:rPr>
              <w:t xml:space="preserve"> cultural challenges were identified.  Significant progress has been made in key areas surrounding health and safety, environmental awareness, quality and process control</w:t>
            </w:r>
            <w:r w:rsidR="00635438">
              <w:rPr>
                <w:rFonts w:asciiTheme="minorHAnsi" w:hAnsiTheme="minorHAnsi" w:cs="Arial"/>
              </w:rPr>
              <w:t>.</w:t>
            </w:r>
          </w:p>
        </w:tc>
        <w:tc>
          <w:tcPr>
            <w:tcW w:w="2977" w:type="dxa"/>
          </w:tcPr>
          <w:p w14:paraId="61C59285" w14:textId="1E14ACDD" w:rsidR="00CE76DD" w:rsidRPr="00350CAA" w:rsidRDefault="00CE76DD" w:rsidP="00CE76DD">
            <w:pPr>
              <w:rPr>
                <w:rFonts w:asciiTheme="minorHAnsi" w:hAnsiTheme="minorHAnsi" w:cs="Arial"/>
              </w:rPr>
            </w:pPr>
            <w:r w:rsidRPr="00343778">
              <w:rPr>
                <w:rFonts w:asciiTheme="minorHAnsi" w:hAnsiTheme="minorHAnsi" w:cs="Arial"/>
              </w:rPr>
              <w:t xml:space="preserve">Continue to drive HSE standards &amp; introduce new disciplines as legislation changes, decision taken to engage external consultant to support.  </w:t>
            </w:r>
            <w:r w:rsidRPr="006C5721">
              <w:rPr>
                <w:rFonts w:asciiTheme="minorHAnsi" w:hAnsiTheme="minorHAnsi" w:cs="Arial"/>
                <w:i/>
                <w:iCs/>
              </w:rPr>
              <w:t xml:space="preserve">AS9100 has been attained &amp; </w:t>
            </w:r>
            <w:r w:rsidRPr="00C52EF1">
              <w:rPr>
                <w:rFonts w:asciiTheme="minorHAnsi" w:hAnsiTheme="minorHAnsi" w:cs="Arial"/>
                <w:i/>
                <w:iCs/>
                <w:color w:val="0070C0"/>
              </w:rPr>
              <w:t>NADCAP accreditation Gap analysis conducted</w:t>
            </w:r>
            <w:r w:rsidR="00E8297E">
              <w:rPr>
                <w:rFonts w:asciiTheme="minorHAnsi" w:hAnsiTheme="minorHAnsi" w:cs="Arial"/>
                <w:i/>
                <w:iCs/>
                <w:color w:val="0070C0"/>
              </w:rPr>
              <w:t xml:space="preserve"> – not pursued without direct Commercial benefit</w:t>
            </w:r>
            <w:r w:rsidRPr="00C52EF1">
              <w:rPr>
                <w:rFonts w:asciiTheme="minorHAnsi" w:hAnsiTheme="minorHAnsi" w:cs="Arial"/>
                <w:i/>
                <w:iCs/>
                <w:color w:val="0070C0"/>
              </w:rPr>
              <w:t>.</w:t>
            </w:r>
          </w:p>
        </w:tc>
        <w:tc>
          <w:tcPr>
            <w:tcW w:w="2410" w:type="dxa"/>
          </w:tcPr>
          <w:p w14:paraId="7392CFFB" w14:textId="2CE3BEFA" w:rsidR="00CE76DD" w:rsidRPr="00350CAA" w:rsidRDefault="00CE76DD" w:rsidP="00635438">
            <w:pPr>
              <w:rPr>
                <w:rFonts w:asciiTheme="minorHAnsi" w:hAnsiTheme="minorHAnsi" w:cs="Arial"/>
              </w:rPr>
            </w:pPr>
            <w:r w:rsidRPr="00343778">
              <w:rPr>
                <w:rFonts w:asciiTheme="minorHAnsi" w:hAnsiTheme="minorHAnsi" w:cs="Arial"/>
              </w:rPr>
              <w:t xml:space="preserve">Reduced accidents, increased incident reporting, </w:t>
            </w:r>
            <w:r w:rsidR="00635438">
              <w:rPr>
                <w:rFonts w:asciiTheme="minorHAnsi" w:hAnsiTheme="minorHAnsi" w:cs="Arial"/>
                <w:color w:val="0070C0"/>
              </w:rPr>
              <w:t xml:space="preserve">L&amp;W HSEQ Consultants </w:t>
            </w:r>
            <w:proofErr w:type="spellStart"/>
            <w:r w:rsidR="00635438">
              <w:rPr>
                <w:rFonts w:asciiTheme="minorHAnsi" w:hAnsiTheme="minorHAnsi" w:cs="Arial"/>
                <w:color w:val="0070C0"/>
              </w:rPr>
              <w:t>provid</w:t>
            </w:r>
            <w:r w:rsidR="00E8297E">
              <w:rPr>
                <w:rFonts w:asciiTheme="minorHAnsi" w:hAnsiTheme="minorHAnsi" w:cs="Arial"/>
                <w:color w:val="0070C0"/>
              </w:rPr>
              <w:t>ed</w:t>
            </w:r>
            <w:r w:rsidR="00635438">
              <w:rPr>
                <w:rFonts w:asciiTheme="minorHAnsi" w:hAnsiTheme="minorHAnsi" w:cs="Arial"/>
                <w:color w:val="0070C0"/>
              </w:rPr>
              <w:t>g</w:t>
            </w:r>
            <w:proofErr w:type="spellEnd"/>
            <w:r w:rsidR="00635438">
              <w:rPr>
                <w:rFonts w:asciiTheme="minorHAnsi" w:hAnsiTheme="minorHAnsi" w:cs="Arial"/>
                <w:color w:val="0070C0"/>
              </w:rPr>
              <w:t xml:space="preserve"> support for recertification.</w:t>
            </w:r>
            <w:r w:rsidRPr="00C52EF1">
              <w:rPr>
                <w:rFonts w:asciiTheme="minorHAnsi" w:hAnsiTheme="minorHAnsi" w:cs="Arial"/>
                <w:color w:val="0070C0"/>
              </w:rPr>
              <w:t xml:space="preserve"> </w:t>
            </w:r>
            <w:r w:rsidR="00E8297E">
              <w:rPr>
                <w:rFonts w:asciiTheme="minorHAnsi" w:hAnsiTheme="minorHAnsi" w:cs="Arial"/>
                <w:color w:val="0070C0"/>
              </w:rPr>
              <w:t xml:space="preserve"> Further support from them required to continue certification.</w:t>
            </w:r>
          </w:p>
        </w:tc>
      </w:tr>
      <w:tr w:rsidR="00CE76DD" w:rsidRPr="00461076" w14:paraId="63F9210A" w14:textId="77777777" w:rsidTr="006D07D2">
        <w:tc>
          <w:tcPr>
            <w:tcW w:w="6521" w:type="dxa"/>
          </w:tcPr>
          <w:p w14:paraId="25DB78B0" w14:textId="77777777" w:rsidR="00CE76DD" w:rsidRDefault="00CE76DD" w:rsidP="00CE76DD">
            <w:pPr>
              <w:jc w:val="both"/>
              <w:rPr>
                <w:rFonts w:ascii="Calibri" w:hAnsi="Calibri" w:cs="Arial"/>
                <w:b/>
                <w:color w:val="00B050"/>
              </w:rPr>
            </w:pPr>
            <w:r w:rsidRPr="001D1FA5">
              <w:rPr>
                <w:rFonts w:ascii="Calibri" w:hAnsi="Calibri" w:cs="Arial"/>
                <w:b/>
                <w:color w:val="00B050"/>
                <w:lang w:val="en-US"/>
              </w:rPr>
              <w:t>Intrinsic/detailed masking &amp; stripping</w:t>
            </w:r>
          </w:p>
          <w:p w14:paraId="6FB1BB5F" w14:textId="77777777" w:rsidR="00CE76DD" w:rsidRDefault="00CE76DD" w:rsidP="00CE76DD">
            <w:pPr>
              <w:jc w:val="both"/>
              <w:rPr>
                <w:rFonts w:ascii="Calibri" w:hAnsi="Calibri" w:cs="Arial"/>
                <w:b/>
                <w:color w:val="00B050"/>
              </w:rPr>
            </w:pPr>
          </w:p>
          <w:p w14:paraId="106E17A3" w14:textId="77777777" w:rsidR="00CE76DD" w:rsidRPr="001D1FA5" w:rsidRDefault="00CE76DD" w:rsidP="00CE76DD">
            <w:pPr>
              <w:jc w:val="both"/>
              <w:rPr>
                <w:rFonts w:ascii="Calibri" w:hAnsi="Calibri" w:cs="Arial"/>
                <w:b/>
                <w:color w:val="00B050"/>
              </w:rPr>
            </w:pPr>
            <w:r>
              <w:rPr>
                <w:rFonts w:ascii="Calibri" w:hAnsi="Calibri" w:cs="Arial"/>
                <w:b/>
                <w:color w:val="00B050"/>
              </w:rPr>
              <w:t>ENP</w:t>
            </w:r>
          </w:p>
          <w:p w14:paraId="2F43B5D3" w14:textId="6A8D7FE2" w:rsidR="00CE76DD" w:rsidRPr="001D1FA5" w:rsidRDefault="00CE76DD" w:rsidP="00CE76DD">
            <w:pPr>
              <w:rPr>
                <w:rFonts w:ascii="Calibri" w:hAnsi="Calibri" w:cs="Arial"/>
                <w:b/>
                <w:color w:val="00B050"/>
              </w:rPr>
            </w:pPr>
          </w:p>
          <w:p w14:paraId="0F211787" w14:textId="77777777" w:rsidR="00CE76DD" w:rsidRPr="00D873BB" w:rsidRDefault="00CE76DD" w:rsidP="00CE76DD">
            <w:pPr>
              <w:rPr>
                <w:rFonts w:ascii="Calibri" w:hAnsi="Calibri" w:cs="Arial"/>
                <w:b/>
                <w:color w:val="00B050"/>
                <w:lang w:val="en-US"/>
              </w:rPr>
            </w:pPr>
          </w:p>
        </w:tc>
        <w:tc>
          <w:tcPr>
            <w:tcW w:w="3260" w:type="dxa"/>
          </w:tcPr>
          <w:p w14:paraId="03906060" w14:textId="53A333CC" w:rsidR="00CE76DD" w:rsidRPr="00350CAA" w:rsidRDefault="00CE76DD" w:rsidP="00CE76DD">
            <w:pPr>
              <w:rPr>
                <w:rFonts w:asciiTheme="minorHAnsi" w:hAnsiTheme="minorHAnsi" w:cs="Arial"/>
              </w:rPr>
            </w:pPr>
            <w:r w:rsidRPr="00C11289">
              <w:rPr>
                <w:rFonts w:asciiTheme="minorHAnsi" w:hAnsiTheme="minorHAnsi" w:cs="Arial"/>
              </w:rPr>
              <w:t>The business has developed knowledge &amp; competence of detailed masking solutions for specific projects that facilitate selective plating on a variety of substrates</w:t>
            </w:r>
          </w:p>
        </w:tc>
        <w:tc>
          <w:tcPr>
            <w:tcW w:w="2977" w:type="dxa"/>
          </w:tcPr>
          <w:p w14:paraId="54CDFD8B" w14:textId="49B567F0" w:rsidR="00CE76DD" w:rsidRPr="00350CAA" w:rsidRDefault="00CE76DD" w:rsidP="00CE76DD">
            <w:pPr>
              <w:rPr>
                <w:rFonts w:asciiTheme="minorHAnsi" w:hAnsiTheme="minorHAnsi" w:cs="Arial"/>
              </w:rPr>
            </w:pPr>
            <w:r w:rsidRPr="00C11289">
              <w:rPr>
                <w:rFonts w:asciiTheme="minorHAnsi" w:hAnsiTheme="minorHAnsi" w:cs="Arial"/>
              </w:rPr>
              <w:t>Continue to develop capabilities and increase employees’ skills.  Promote offering where applicable</w:t>
            </w:r>
            <w:r w:rsidR="00635438">
              <w:rPr>
                <w:rFonts w:asciiTheme="minorHAnsi" w:hAnsiTheme="minorHAnsi" w:cs="Arial"/>
              </w:rPr>
              <w:t>.</w:t>
            </w:r>
          </w:p>
        </w:tc>
        <w:tc>
          <w:tcPr>
            <w:tcW w:w="2410" w:type="dxa"/>
          </w:tcPr>
          <w:p w14:paraId="7D849FF3" w14:textId="2089471E" w:rsidR="00CE76DD" w:rsidRPr="00350CAA" w:rsidRDefault="00CE76DD" w:rsidP="00CE76DD">
            <w:pPr>
              <w:rPr>
                <w:rFonts w:asciiTheme="minorHAnsi" w:hAnsiTheme="minorHAnsi" w:cs="Arial"/>
              </w:rPr>
            </w:pPr>
            <w:r w:rsidRPr="00C11289">
              <w:rPr>
                <w:rFonts w:asciiTheme="minorHAnsi" w:hAnsiTheme="minorHAnsi" w:cs="Arial"/>
              </w:rPr>
              <w:t xml:space="preserve">Excellent feedback (Aalberts). Social media </w:t>
            </w:r>
            <w:r w:rsidRPr="006C5721">
              <w:rPr>
                <w:rFonts w:asciiTheme="minorHAnsi" w:hAnsiTheme="minorHAnsi" w:cs="Arial"/>
              </w:rPr>
              <w:t xml:space="preserve">postings </w:t>
            </w:r>
            <w:r w:rsidRPr="006C5721">
              <w:rPr>
                <w:rFonts w:asciiTheme="minorHAnsi" w:hAnsiTheme="minorHAnsi" w:cs="Arial"/>
                <w:i/>
                <w:iCs/>
              </w:rPr>
              <w:t>and promotion through virtual channels (website, LinkedIn etc</w:t>
            </w:r>
            <w:r>
              <w:rPr>
                <w:rFonts w:asciiTheme="minorHAnsi" w:hAnsiTheme="minorHAnsi" w:cs="Arial"/>
                <w:i/>
                <w:iCs/>
                <w:color w:val="E36C0A" w:themeColor="accent6" w:themeShade="BF"/>
              </w:rPr>
              <w:t>)</w:t>
            </w:r>
          </w:p>
        </w:tc>
      </w:tr>
      <w:tr w:rsidR="00CE76DD" w:rsidRPr="00461076" w14:paraId="776C0EBD" w14:textId="77777777" w:rsidTr="006D07D2">
        <w:tc>
          <w:tcPr>
            <w:tcW w:w="6521" w:type="dxa"/>
          </w:tcPr>
          <w:p w14:paraId="516FFFBB" w14:textId="77777777" w:rsidR="00CE76DD" w:rsidRDefault="00CE76DD" w:rsidP="00CE76DD">
            <w:pPr>
              <w:jc w:val="both"/>
              <w:rPr>
                <w:rFonts w:ascii="Calibri" w:hAnsi="Calibri" w:cs="Arial"/>
                <w:b/>
                <w:color w:val="00B050"/>
              </w:rPr>
            </w:pPr>
            <w:r w:rsidRPr="00F17335">
              <w:rPr>
                <w:rFonts w:ascii="Calibri" w:hAnsi="Calibri" w:cs="Arial"/>
                <w:b/>
                <w:color w:val="00B050"/>
              </w:rPr>
              <w:t>AS9100 Certification</w:t>
            </w:r>
          </w:p>
          <w:p w14:paraId="50B281B9" w14:textId="77777777" w:rsidR="00CE76DD" w:rsidRDefault="00CE76DD" w:rsidP="00CE76DD">
            <w:pPr>
              <w:jc w:val="both"/>
              <w:rPr>
                <w:rFonts w:ascii="Calibri" w:hAnsi="Calibri" w:cs="Arial"/>
                <w:b/>
                <w:color w:val="00B050"/>
              </w:rPr>
            </w:pPr>
          </w:p>
          <w:p w14:paraId="6B277969" w14:textId="77777777" w:rsidR="00CE76DD" w:rsidRPr="001D1FA5" w:rsidRDefault="00CE76DD" w:rsidP="00CE76DD">
            <w:pPr>
              <w:jc w:val="both"/>
              <w:rPr>
                <w:rFonts w:ascii="Calibri" w:hAnsi="Calibri" w:cs="Arial"/>
                <w:b/>
                <w:color w:val="00B050"/>
              </w:rPr>
            </w:pPr>
            <w:r>
              <w:rPr>
                <w:rFonts w:ascii="Calibri" w:hAnsi="Calibri" w:cs="Arial"/>
                <w:b/>
                <w:color w:val="00B050"/>
              </w:rPr>
              <w:t>ENP</w:t>
            </w:r>
          </w:p>
          <w:p w14:paraId="215CD8C7" w14:textId="64699DDD" w:rsidR="00CE76DD" w:rsidRPr="00D873BB" w:rsidRDefault="00CE76DD" w:rsidP="00CE76DD">
            <w:pPr>
              <w:rPr>
                <w:rFonts w:ascii="Calibri" w:hAnsi="Calibri" w:cs="Arial"/>
                <w:b/>
                <w:color w:val="00B050"/>
                <w:lang w:val="en-US"/>
              </w:rPr>
            </w:pPr>
          </w:p>
        </w:tc>
        <w:tc>
          <w:tcPr>
            <w:tcW w:w="3260" w:type="dxa"/>
          </w:tcPr>
          <w:p w14:paraId="01F51E08" w14:textId="5BB80085" w:rsidR="00CE76DD" w:rsidRPr="00350CAA" w:rsidRDefault="00CE76DD" w:rsidP="00CE76DD">
            <w:pPr>
              <w:rPr>
                <w:rFonts w:asciiTheme="minorHAnsi" w:hAnsiTheme="minorHAnsi" w:cs="Arial"/>
              </w:rPr>
            </w:pPr>
            <w:r w:rsidRPr="007111F1">
              <w:rPr>
                <w:rFonts w:asciiTheme="minorHAnsi" w:hAnsiTheme="minorHAnsi" w:cs="Arial"/>
              </w:rPr>
              <w:t>Allows access to ASD markets.  High standing associated to this standard in the marketplace.  Drives us to improve our standards.</w:t>
            </w:r>
          </w:p>
        </w:tc>
        <w:tc>
          <w:tcPr>
            <w:tcW w:w="2977" w:type="dxa"/>
          </w:tcPr>
          <w:p w14:paraId="338DB891" w14:textId="3CF8D9C4" w:rsidR="00CE76DD" w:rsidRPr="00350CAA" w:rsidRDefault="00CE76DD" w:rsidP="00CE76DD">
            <w:pPr>
              <w:rPr>
                <w:rFonts w:asciiTheme="minorHAnsi" w:hAnsiTheme="minorHAnsi" w:cs="Arial"/>
              </w:rPr>
            </w:pPr>
            <w:r w:rsidRPr="007111F1">
              <w:rPr>
                <w:rFonts w:asciiTheme="minorHAnsi" w:hAnsiTheme="minorHAnsi" w:cs="Arial"/>
              </w:rPr>
              <w:t>Published on the website and shared with customers when they engage with the business.</w:t>
            </w:r>
          </w:p>
        </w:tc>
        <w:tc>
          <w:tcPr>
            <w:tcW w:w="2410" w:type="dxa"/>
          </w:tcPr>
          <w:p w14:paraId="5EEE4F7B" w14:textId="31C6F9D0" w:rsidR="00CE76DD" w:rsidRPr="00350CAA" w:rsidRDefault="00CE76DD" w:rsidP="00CE76DD">
            <w:pPr>
              <w:rPr>
                <w:rFonts w:asciiTheme="minorHAnsi" w:hAnsiTheme="minorHAnsi" w:cs="Arial"/>
              </w:rPr>
            </w:pPr>
            <w:r w:rsidRPr="007111F1">
              <w:rPr>
                <w:rFonts w:asciiTheme="minorHAnsi" w:hAnsiTheme="minorHAnsi" w:cs="Arial"/>
              </w:rPr>
              <w:t>Key account, Aalberts continues under this certificate.  Other opportunities expected as the Aero Industry recovers.</w:t>
            </w:r>
          </w:p>
        </w:tc>
      </w:tr>
      <w:tr w:rsidR="00CE76DD" w:rsidRPr="00461076" w14:paraId="3B43D5F4" w14:textId="77777777" w:rsidTr="006D07D2">
        <w:tc>
          <w:tcPr>
            <w:tcW w:w="6521" w:type="dxa"/>
          </w:tcPr>
          <w:p w14:paraId="42DA16B4" w14:textId="77777777" w:rsidR="00CE76DD" w:rsidRDefault="00CE76DD" w:rsidP="00CE76DD">
            <w:pPr>
              <w:jc w:val="both"/>
              <w:rPr>
                <w:rFonts w:ascii="Calibri" w:hAnsi="Calibri" w:cs="Arial"/>
                <w:b/>
                <w:color w:val="00B050"/>
              </w:rPr>
            </w:pPr>
            <w:r w:rsidRPr="007111F1">
              <w:rPr>
                <w:rFonts w:ascii="Calibri" w:hAnsi="Calibri" w:cs="Arial"/>
                <w:b/>
                <w:bCs/>
                <w:color w:val="00B050"/>
                <w:lang w:val="en-US"/>
              </w:rPr>
              <w:t>Long Standing Customer Base</w:t>
            </w:r>
          </w:p>
          <w:p w14:paraId="43A5D50D" w14:textId="77777777" w:rsidR="00CE76DD" w:rsidRDefault="00CE76DD" w:rsidP="00CE76DD">
            <w:pPr>
              <w:jc w:val="both"/>
              <w:rPr>
                <w:rFonts w:ascii="Calibri" w:hAnsi="Calibri" w:cs="Arial"/>
                <w:b/>
                <w:color w:val="00B050"/>
              </w:rPr>
            </w:pPr>
          </w:p>
          <w:p w14:paraId="4BEB2F82" w14:textId="77777777" w:rsidR="00CE76DD" w:rsidRPr="001D1FA5" w:rsidRDefault="00CE76DD" w:rsidP="00CE76DD">
            <w:pPr>
              <w:jc w:val="both"/>
              <w:rPr>
                <w:rFonts w:ascii="Calibri" w:hAnsi="Calibri" w:cs="Arial"/>
                <w:b/>
                <w:color w:val="00B050"/>
              </w:rPr>
            </w:pPr>
            <w:r>
              <w:rPr>
                <w:rFonts w:ascii="Calibri" w:hAnsi="Calibri" w:cs="Arial"/>
                <w:b/>
                <w:color w:val="00B050"/>
              </w:rPr>
              <w:t>ENP</w:t>
            </w:r>
          </w:p>
          <w:p w14:paraId="077E6425" w14:textId="188A7BA0" w:rsidR="00CE76DD" w:rsidRPr="00D873BB" w:rsidRDefault="00CE76DD" w:rsidP="00CE76DD">
            <w:pPr>
              <w:rPr>
                <w:rFonts w:ascii="Calibri" w:hAnsi="Calibri" w:cs="Arial"/>
                <w:b/>
                <w:color w:val="00B050"/>
                <w:lang w:val="en-US"/>
              </w:rPr>
            </w:pPr>
          </w:p>
        </w:tc>
        <w:tc>
          <w:tcPr>
            <w:tcW w:w="3260" w:type="dxa"/>
          </w:tcPr>
          <w:p w14:paraId="16D4A01B" w14:textId="436E0408" w:rsidR="00CE76DD" w:rsidRPr="00350CAA" w:rsidRDefault="00CE76DD" w:rsidP="00CE76DD">
            <w:pPr>
              <w:rPr>
                <w:rFonts w:asciiTheme="minorHAnsi" w:hAnsiTheme="minorHAnsi" w:cs="Arial"/>
              </w:rPr>
            </w:pPr>
            <w:r w:rsidRPr="00C52EF1">
              <w:rPr>
                <w:rFonts w:asciiTheme="minorHAnsi" w:hAnsiTheme="minorHAnsi" w:cs="Arial"/>
              </w:rPr>
              <w:t>Supports ongoing order load and facilitates problem resolution.</w:t>
            </w:r>
          </w:p>
        </w:tc>
        <w:tc>
          <w:tcPr>
            <w:tcW w:w="2977" w:type="dxa"/>
          </w:tcPr>
          <w:p w14:paraId="760EFC47" w14:textId="73C44D10" w:rsidR="00CE76DD" w:rsidRPr="00350CAA" w:rsidRDefault="00CE76DD" w:rsidP="00CE76DD">
            <w:pPr>
              <w:rPr>
                <w:rFonts w:asciiTheme="minorHAnsi" w:hAnsiTheme="minorHAnsi" w:cs="Arial"/>
              </w:rPr>
            </w:pPr>
            <w:r w:rsidRPr="00C52EF1">
              <w:rPr>
                <w:rFonts w:asciiTheme="minorHAnsi" w:hAnsiTheme="minorHAnsi" w:cs="Arial"/>
              </w:rPr>
              <w:t>Ensure that we maintain regular communication and engagement with key customers</w:t>
            </w:r>
            <w:r w:rsidR="00635438">
              <w:rPr>
                <w:rFonts w:asciiTheme="minorHAnsi" w:hAnsiTheme="minorHAnsi" w:cs="Arial"/>
              </w:rPr>
              <w:t>.</w:t>
            </w:r>
          </w:p>
        </w:tc>
        <w:tc>
          <w:tcPr>
            <w:tcW w:w="2410" w:type="dxa"/>
          </w:tcPr>
          <w:p w14:paraId="37F13325" w14:textId="71F6C432" w:rsidR="00CE76DD" w:rsidRPr="00350CAA" w:rsidRDefault="00CE76DD" w:rsidP="00CE76DD">
            <w:pPr>
              <w:rPr>
                <w:rFonts w:asciiTheme="minorHAnsi" w:hAnsiTheme="minorHAnsi" w:cs="Arial"/>
              </w:rPr>
            </w:pPr>
            <w:r w:rsidRPr="00C52EF1">
              <w:rPr>
                <w:rFonts w:asciiTheme="minorHAnsi" w:hAnsiTheme="minorHAnsi" w:cs="Arial"/>
              </w:rPr>
              <w:t>Customers have stuck with the business during supply turbulence related to site move</w:t>
            </w:r>
            <w:r w:rsidR="00635438">
              <w:rPr>
                <w:rFonts w:asciiTheme="minorHAnsi" w:hAnsiTheme="minorHAnsi" w:cs="Arial"/>
              </w:rPr>
              <w:t xml:space="preserve"> </w:t>
            </w:r>
            <w:r w:rsidR="00635438" w:rsidRPr="00635438">
              <w:rPr>
                <w:rFonts w:asciiTheme="minorHAnsi" w:hAnsiTheme="minorHAnsi" w:cs="Arial"/>
                <w:color w:val="0070C0"/>
              </w:rPr>
              <w:t>due to regular engagement</w:t>
            </w:r>
            <w:r w:rsidR="00E8297E">
              <w:rPr>
                <w:rFonts w:asciiTheme="minorHAnsi" w:hAnsiTheme="minorHAnsi" w:cs="Arial"/>
                <w:color w:val="0070C0"/>
              </w:rPr>
              <w:t xml:space="preserve"> and consistent offering</w:t>
            </w:r>
            <w:r w:rsidRPr="00635438">
              <w:rPr>
                <w:rFonts w:asciiTheme="minorHAnsi" w:hAnsiTheme="minorHAnsi" w:cs="Arial"/>
                <w:color w:val="0070C0"/>
              </w:rPr>
              <w:t>.</w:t>
            </w:r>
          </w:p>
        </w:tc>
      </w:tr>
      <w:tr w:rsidR="00CE76DD" w:rsidRPr="00461076" w14:paraId="36A8B18B" w14:textId="77777777" w:rsidTr="006D07D2">
        <w:tc>
          <w:tcPr>
            <w:tcW w:w="6521" w:type="dxa"/>
          </w:tcPr>
          <w:p w14:paraId="13B56419" w14:textId="77777777" w:rsidR="00CE76DD" w:rsidRDefault="00CE76DD" w:rsidP="00CE76DD">
            <w:pPr>
              <w:jc w:val="both"/>
              <w:rPr>
                <w:rFonts w:ascii="Calibri" w:hAnsi="Calibri" w:cs="Arial"/>
                <w:b/>
                <w:color w:val="00B050"/>
              </w:rPr>
            </w:pPr>
            <w:r w:rsidRPr="007111F1">
              <w:rPr>
                <w:rFonts w:ascii="Calibri" w:hAnsi="Calibri" w:cs="Arial"/>
                <w:b/>
                <w:bCs/>
                <w:color w:val="00B050"/>
                <w:lang w:val="en-US"/>
              </w:rPr>
              <w:lastRenderedPageBreak/>
              <w:t>Class Leading Equipm</w:t>
            </w:r>
            <w:r>
              <w:rPr>
                <w:rFonts w:ascii="Calibri" w:hAnsi="Calibri" w:cs="Arial"/>
                <w:b/>
                <w:bCs/>
                <w:color w:val="00B050"/>
                <w:lang w:val="en-US"/>
              </w:rPr>
              <w:t>e</w:t>
            </w:r>
            <w:r w:rsidRPr="007111F1">
              <w:rPr>
                <w:rFonts w:ascii="Calibri" w:hAnsi="Calibri" w:cs="Arial"/>
                <w:b/>
                <w:bCs/>
                <w:color w:val="00B050"/>
                <w:lang w:val="en-US"/>
              </w:rPr>
              <w:t xml:space="preserve">nt for reduced </w:t>
            </w:r>
            <w:proofErr w:type="spellStart"/>
            <w:r w:rsidRPr="007111F1">
              <w:rPr>
                <w:rFonts w:ascii="Calibri" w:hAnsi="Calibri" w:cs="Arial"/>
                <w:b/>
                <w:bCs/>
                <w:color w:val="00B050"/>
                <w:lang w:val="en-US"/>
              </w:rPr>
              <w:t>Envionmental</w:t>
            </w:r>
            <w:proofErr w:type="spellEnd"/>
            <w:r w:rsidRPr="007111F1">
              <w:rPr>
                <w:rFonts w:ascii="Calibri" w:hAnsi="Calibri" w:cs="Arial"/>
                <w:b/>
                <w:bCs/>
                <w:color w:val="00B050"/>
                <w:lang w:val="en-US"/>
              </w:rPr>
              <w:t xml:space="preserve"> Impact</w:t>
            </w:r>
          </w:p>
          <w:p w14:paraId="30CDC4B0" w14:textId="77777777" w:rsidR="00CE76DD" w:rsidRDefault="00CE76DD" w:rsidP="00CE76DD">
            <w:pPr>
              <w:jc w:val="both"/>
              <w:rPr>
                <w:rFonts w:ascii="Calibri" w:hAnsi="Calibri" w:cs="Arial"/>
                <w:b/>
                <w:color w:val="00B050"/>
              </w:rPr>
            </w:pPr>
          </w:p>
          <w:p w14:paraId="60FF50DA" w14:textId="77777777" w:rsidR="00CE76DD" w:rsidRPr="001D1FA5" w:rsidRDefault="00CE76DD" w:rsidP="00CE76DD">
            <w:pPr>
              <w:jc w:val="both"/>
              <w:rPr>
                <w:rFonts w:ascii="Calibri" w:hAnsi="Calibri" w:cs="Arial"/>
                <w:b/>
                <w:color w:val="00B050"/>
              </w:rPr>
            </w:pPr>
            <w:r>
              <w:rPr>
                <w:rFonts w:ascii="Calibri" w:hAnsi="Calibri" w:cs="Arial"/>
                <w:b/>
                <w:color w:val="00B050"/>
              </w:rPr>
              <w:t>ENP</w:t>
            </w:r>
          </w:p>
          <w:p w14:paraId="1B937887" w14:textId="3DCDAEE3" w:rsidR="00CE76DD" w:rsidRPr="007111F1" w:rsidRDefault="00CE76DD" w:rsidP="00CE76DD">
            <w:pPr>
              <w:rPr>
                <w:rFonts w:ascii="Calibri" w:hAnsi="Calibri" w:cs="Arial"/>
                <w:b/>
                <w:bCs/>
                <w:color w:val="00B050"/>
                <w:lang w:val="en-US"/>
              </w:rPr>
            </w:pPr>
          </w:p>
          <w:p w14:paraId="3473BE5E" w14:textId="77777777" w:rsidR="00CE76DD" w:rsidRPr="00D873BB" w:rsidRDefault="00CE76DD" w:rsidP="00CE76DD">
            <w:pPr>
              <w:rPr>
                <w:rFonts w:ascii="Calibri" w:hAnsi="Calibri" w:cs="Arial"/>
                <w:b/>
                <w:color w:val="00B050"/>
                <w:lang w:val="en-US"/>
              </w:rPr>
            </w:pPr>
          </w:p>
        </w:tc>
        <w:tc>
          <w:tcPr>
            <w:tcW w:w="3260" w:type="dxa"/>
          </w:tcPr>
          <w:p w14:paraId="575AF5FD" w14:textId="03838D7E" w:rsidR="00CE76DD" w:rsidRPr="00DE71D8" w:rsidRDefault="00CE76DD" w:rsidP="00CE76DD">
            <w:pPr>
              <w:rPr>
                <w:rFonts w:asciiTheme="minorHAnsi" w:hAnsiTheme="minorHAnsi" w:cs="Arial"/>
              </w:rPr>
            </w:pPr>
            <w:r w:rsidRPr="00DE71D8">
              <w:rPr>
                <w:rFonts w:asciiTheme="minorHAnsi" w:hAnsiTheme="minorHAnsi" w:cs="Arial"/>
              </w:rPr>
              <w:t>New equipment reduces risk of emission breaches whilst providing an offering in an increasingly environmentally sensitive market.</w:t>
            </w:r>
          </w:p>
        </w:tc>
        <w:tc>
          <w:tcPr>
            <w:tcW w:w="2977" w:type="dxa"/>
          </w:tcPr>
          <w:p w14:paraId="579BBC95" w14:textId="68D7C1F5" w:rsidR="00CE76DD" w:rsidRPr="00DE71D8" w:rsidRDefault="00CE76DD" w:rsidP="00CE76DD">
            <w:pPr>
              <w:rPr>
                <w:rFonts w:asciiTheme="minorHAnsi" w:hAnsiTheme="minorHAnsi" w:cs="Arial"/>
              </w:rPr>
            </w:pPr>
            <w:r w:rsidRPr="00DE71D8">
              <w:rPr>
                <w:rFonts w:asciiTheme="minorHAnsi" w:hAnsiTheme="minorHAnsi" w:cs="Arial"/>
              </w:rPr>
              <w:t>Use this performance as a selling point.</w:t>
            </w:r>
          </w:p>
        </w:tc>
        <w:tc>
          <w:tcPr>
            <w:tcW w:w="2410" w:type="dxa"/>
          </w:tcPr>
          <w:p w14:paraId="0C9E7986" w14:textId="3838D422" w:rsidR="00CE76DD" w:rsidRPr="00DE71D8" w:rsidRDefault="00CE76DD" w:rsidP="00CE76DD">
            <w:pPr>
              <w:rPr>
                <w:rFonts w:asciiTheme="minorHAnsi" w:hAnsiTheme="minorHAnsi" w:cs="Arial"/>
              </w:rPr>
            </w:pPr>
            <w:r w:rsidRPr="00DE71D8">
              <w:rPr>
                <w:rFonts w:asciiTheme="minorHAnsi" w:hAnsiTheme="minorHAnsi" w:cs="Arial"/>
              </w:rPr>
              <w:t>Ongoing zero emissions and feedback from customers.</w:t>
            </w:r>
          </w:p>
        </w:tc>
      </w:tr>
      <w:tr w:rsidR="00CE76DD" w:rsidRPr="00461076" w14:paraId="477F7C7E" w14:textId="77777777" w:rsidTr="006D07D2">
        <w:tc>
          <w:tcPr>
            <w:tcW w:w="6521" w:type="dxa"/>
          </w:tcPr>
          <w:p w14:paraId="31E024FA" w14:textId="77777777" w:rsidR="00CE76DD" w:rsidRDefault="00CE76DD" w:rsidP="00CE76DD">
            <w:pPr>
              <w:rPr>
                <w:rFonts w:ascii="Calibri" w:hAnsi="Calibri" w:cs="Arial"/>
                <w:b/>
                <w:color w:val="00B050"/>
                <w:lang w:val="en-US"/>
              </w:rPr>
            </w:pPr>
            <w:r w:rsidRPr="00CE76DD">
              <w:rPr>
                <w:rFonts w:ascii="Calibri" w:hAnsi="Calibri" w:cs="Arial"/>
                <w:b/>
                <w:color w:val="00B050"/>
                <w:lang w:val="en-US"/>
              </w:rPr>
              <w:t xml:space="preserve">Flexible Working Pattern </w:t>
            </w:r>
          </w:p>
          <w:p w14:paraId="6FCFC7C0" w14:textId="77777777" w:rsidR="00CE76DD" w:rsidRDefault="00CE76DD" w:rsidP="00CE76DD">
            <w:pPr>
              <w:rPr>
                <w:rFonts w:ascii="Calibri" w:hAnsi="Calibri" w:cs="Arial"/>
                <w:b/>
                <w:color w:val="00B050"/>
                <w:lang w:val="en-US"/>
              </w:rPr>
            </w:pPr>
          </w:p>
          <w:p w14:paraId="00AFED41" w14:textId="77777777" w:rsidR="00CE76DD" w:rsidRPr="00D873BB" w:rsidRDefault="00CE76DD" w:rsidP="008E2B4A">
            <w:pPr>
              <w:rPr>
                <w:rFonts w:ascii="Calibri" w:hAnsi="Calibri" w:cs="Arial"/>
                <w:b/>
                <w:color w:val="00B050"/>
                <w:lang w:val="en-US"/>
              </w:rPr>
            </w:pPr>
          </w:p>
        </w:tc>
        <w:tc>
          <w:tcPr>
            <w:tcW w:w="3260" w:type="dxa"/>
          </w:tcPr>
          <w:p w14:paraId="782D7C39" w14:textId="475DD5A7" w:rsidR="00CE76DD" w:rsidRPr="00350CAA" w:rsidRDefault="00785AF0" w:rsidP="00CE76DD">
            <w:pPr>
              <w:rPr>
                <w:rFonts w:asciiTheme="minorHAnsi" w:hAnsiTheme="minorHAnsi" w:cs="Arial"/>
              </w:rPr>
            </w:pPr>
            <w:r w:rsidRPr="00DE71D8">
              <w:rPr>
                <w:rFonts w:asciiTheme="minorHAnsi" w:hAnsiTheme="minorHAnsi" w:cs="Arial"/>
              </w:rPr>
              <w:t>4 Day office and production pattern introduced to reduce energy costs and increase productivity during manned hours.</w:t>
            </w:r>
          </w:p>
        </w:tc>
        <w:tc>
          <w:tcPr>
            <w:tcW w:w="2977" w:type="dxa"/>
          </w:tcPr>
          <w:p w14:paraId="04039DF5" w14:textId="4D89BF88" w:rsidR="00CE76DD" w:rsidRPr="00350CAA" w:rsidRDefault="00785AF0" w:rsidP="00CE76DD">
            <w:pPr>
              <w:rPr>
                <w:rFonts w:asciiTheme="minorHAnsi" w:hAnsiTheme="minorHAnsi" w:cs="Arial"/>
              </w:rPr>
            </w:pPr>
            <w:r w:rsidRPr="00DE71D8">
              <w:rPr>
                <w:rFonts w:asciiTheme="minorHAnsi" w:hAnsiTheme="minorHAnsi" w:cs="Arial"/>
              </w:rPr>
              <w:t>Under constant review – overtime is used to ensure production continuity in line with demand.</w:t>
            </w:r>
          </w:p>
        </w:tc>
        <w:tc>
          <w:tcPr>
            <w:tcW w:w="2410" w:type="dxa"/>
          </w:tcPr>
          <w:p w14:paraId="19CF79C7" w14:textId="3FDD9633" w:rsidR="00CE76DD" w:rsidRPr="00350CAA" w:rsidRDefault="00785AF0" w:rsidP="00CE76DD">
            <w:pPr>
              <w:rPr>
                <w:rFonts w:asciiTheme="minorHAnsi" w:hAnsiTheme="minorHAnsi" w:cs="Arial"/>
              </w:rPr>
            </w:pPr>
            <w:proofErr w:type="gramStart"/>
            <w:r w:rsidRPr="00DE71D8">
              <w:rPr>
                <w:rFonts w:asciiTheme="minorHAnsi" w:hAnsiTheme="minorHAnsi" w:cs="Arial"/>
              </w:rPr>
              <w:t>4 day</w:t>
            </w:r>
            <w:proofErr w:type="gramEnd"/>
            <w:r w:rsidRPr="00DE71D8">
              <w:rPr>
                <w:rFonts w:asciiTheme="minorHAnsi" w:hAnsiTheme="minorHAnsi" w:cs="Arial"/>
              </w:rPr>
              <w:t xml:space="preserve"> office week returned to 5 says in January due to inefficiencies.  SF remain on </w:t>
            </w:r>
            <w:proofErr w:type="gramStart"/>
            <w:r w:rsidRPr="00DE71D8">
              <w:rPr>
                <w:rFonts w:asciiTheme="minorHAnsi" w:hAnsiTheme="minorHAnsi" w:cs="Arial"/>
              </w:rPr>
              <w:t>4 day</w:t>
            </w:r>
            <w:proofErr w:type="gramEnd"/>
            <w:r w:rsidRPr="00DE71D8">
              <w:rPr>
                <w:rFonts w:asciiTheme="minorHAnsi" w:hAnsiTheme="minorHAnsi" w:cs="Arial"/>
              </w:rPr>
              <w:t xml:space="preserve"> pattern</w:t>
            </w:r>
            <w:r w:rsidR="00E8297E">
              <w:rPr>
                <w:rFonts w:asciiTheme="minorHAnsi" w:hAnsiTheme="minorHAnsi" w:cs="Arial"/>
              </w:rPr>
              <w:t xml:space="preserve"> </w:t>
            </w:r>
            <w:r w:rsidR="00E8297E" w:rsidRPr="00E8297E">
              <w:rPr>
                <w:rFonts w:asciiTheme="minorHAnsi" w:hAnsiTheme="minorHAnsi" w:cs="Arial"/>
                <w:color w:val="0070C0"/>
              </w:rPr>
              <w:t>which is now stable and overtime provides flex on Fridays.</w:t>
            </w:r>
          </w:p>
        </w:tc>
      </w:tr>
      <w:tr w:rsidR="00CE76DD" w:rsidRPr="00461076" w14:paraId="792DE496" w14:textId="77777777" w:rsidTr="006D07D2">
        <w:tc>
          <w:tcPr>
            <w:tcW w:w="6521" w:type="dxa"/>
          </w:tcPr>
          <w:p w14:paraId="0A6E8AE9" w14:textId="40F9E17B" w:rsidR="000665D6" w:rsidRDefault="004008D2" w:rsidP="000665D6">
            <w:pPr>
              <w:rPr>
                <w:rFonts w:ascii="Calibri" w:hAnsi="Calibri" w:cs="Arial"/>
                <w:b/>
                <w:color w:val="0070C0"/>
                <w:lang w:val="en-US"/>
              </w:rPr>
            </w:pPr>
            <w:r>
              <w:rPr>
                <w:rFonts w:ascii="Calibri" w:hAnsi="Calibri" w:cs="Arial"/>
                <w:b/>
                <w:color w:val="FFC000"/>
                <w:lang w:val="en-US"/>
              </w:rPr>
              <w:t>Net Working Capital Constraints</w:t>
            </w:r>
          </w:p>
          <w:p w14:paraId="4DD3BE52" w14:textId="77777777" w:rsidR="000665D6" w:rsidRDefault="000665D6" w:rsidP="000665D6">
            <w:pPr>
              <w:rPr>
                <w:rFonts w:ascii="Calibri" w:hAnsi="Calibri" w:cs="Arial"/>
                <w:b/>
                <w:color w:val="0070C0"/>
                <w:lang w:val="en-US"/>
              </w:rPr>
            </w:pPr>
          </w:p>
          <w:p w14:paraId="4F393A09" w14:textId="0ADFEBD8" w:rsidR="000665D6" w:rsidRPr="000665D6" w:rsidRDefault="000665D6" w:rsidP="000665D6">
            <w:pPr>
              <w:rPr>
                <w:rFonts w:ascii="Calibri" w:hAnsi="Calibri" w:cs="Arial"/>
                <w:b/>
                <w:color w:val="FFC000"/>
              </w:rPr>
            </w:pPr>
            <w:r w:rsidRPr="000665D6">
              <w:rPr>
                <w:rFonts w:ascii="Calibri" w:hAnsi="Calibri" w:cs="Arial"/>
                <w:b/>
                <w:color w:val="FFC000"/>
                <w:lang w:val="en-US"/>
              </w:rPr>
              <w:t>PRECISION</w:t>
            </w:r>
            <w:r w:rsidR="00785AF0">
              <w:rPr>
                <w:rFonts w:ascii="Calibri" w:hAnsi="Calibri" w:cs="Arial"/>
                <w:b/>
                <w:color w:val="FFC000"/>
                <w:lang w:val="en-US"/>
              </w:rPr>
              <w:t xml:space="preserve"> + ENP</w:t>
            </w:r>
          </w:p>
          <w:p w14:paraId="12F31C99" w14:textId="61745AD6" w:rsidR="00CE76DD" w:rsidRPr="004948BC" w:rsidRDefault="00CE76DD" w:rsidP="00CE76DD">
            <w:pPr>
              <w:rPr>
                <w:rFonts w:ascii="Calibri" w:hAnsi="Calibri" w:cs="Arial"/>
                <w:b/>
                <w:color w:val="FFC000"/>
              </w:rPr>
            </w:pPr>
          </w:p>
          <w:p w14:paraId="139CC93D" w14:textId="533F768D" w:rsidR="00CE76DD" w:rsidRPr="00461076" w:rsidRDefault="00CE76DD" w:rsidP="00CE76DD">
            <w:pPr>
              <w:rPr>
                <w:rFonts w:ascii="Calibri" w:hAnsi="Calibri" w:cs="Arial"/>
                <w:b/>
                <w:color w:val="FFC000"/>
              </w:rPr>
            </w:pPr>
          </w:p>
        </w:tc>
        <w:tc>
          <w:tcPr>
            <w:tcW w:w="3260" w:type="dxa"/>
          </w:tcPr>
          <w:p w14:paraId="009C3DD0" w14:textId="6161BDEF" w:rsidR="00CE76DD" w:rsidRPr="00B77B42" w:rsidRDefault="00CE76DD" w:rsidP="00CE76DD">
            <w:pPr>
              <w:rPr>
                <w:rFonts w:asciiTheme="minorHAnsi" w:hAnsiTheme="minorHAnsi" w:cs="Arial"/>
              </w:rPr>
            </w:pPr>
            <w:r w:rsidRPr="00B77B42">
              <w:rPr>
                <w:rFonts w:asciiTheme="minorHAnsi" w:hAnsiTheme="minorHAnsi" w:cs="Arial"/>
              </w:rPr>
              <w:t xml:space="preserve">Limited cash availability stifles growth and </w:t>
            </w:r>
            <w:r w:rsidR="006902F0">
              <w:rPr>
                <w:rFonts w:asciiTheme="minorHAnsi" w:hAnsiTheme="minorHAnsi" w:cs="Arial"/>
              </w:rPr>
              <w:t xml:space="preserve">can </w:t>
            </w:r>
            <w:r w:rsidRPr="00B77B42">
              <w:rPr>
                <w:rFonts w:asciiTheme="minorHAnsi" w:hAnsiTheme="minorHAnsi" w:cs="Arial"/>
              </w:rPr>
              <w:t>limit CBE’s agility and security.</w:t>
            </w:r>
          </w:p>
          <w:p w14:paraId="00E0F0B9" w14:textId="004E4EC5" w:rsidR="00CE76DD" w:rsidRPr="00B77B42" w:rsidRDefault="00CE76DD" w:rsidP="00CE76DD">
            <w:pPr>
              <w:rPr>
                <w:rFonts w:asciiTheme="minorHAnsi" w:hAnsiTheme="minorHAnsi" w:cs="Arial"/>
              </w:rPr>
            </w:pPr>
          </w:p>
        </w:tc>
        <w:tc>
          <w:tcPr>
            <w:tcW w:w="2977" w:type="dxa"/>
          </w:tcPr>
          <w:p w14:paraId="507F883A" w14:textId="43A55219" w:rsidR="00CE76DD" w:rsidRPr="00B77B42" w:rsidRDefault="00CE76DD" w:rsidP="00CE76DD">
            <w:pPr>
              <w:rPr>
                <w:rFonts w:asciiTheme="minorHAnsi" w:hAnsiTheme="minorHAnsi" w:cs="Arial"/>
              </w:rPr>
            </w:pPr>
            <w:r w:rsidRPr="00B77B42">
              <w:rPr>
                <w:rFonts w:asciiTheme="minorHAnsi" w:hAnsiTheme="minorHAnsi" w:cs="Arial"/>
              </w:rPr>
              <w:t xml:space="preserve">Although work in some sectors (particularly ASD) decreased significantly during the Covid-19 pandemic, </w:t>
            </w:r>
            <w:r w:rsidRPr="00DE71D8">
              <w:rPr>
                <w:rFonts w:asciiTheme="minorHAnsi" w:hAnsiTheme="minorHAnsi" w:cs="Arial"/>
              </w:rPr>
              <w:t>we have been able to maintain a</w:t>
            </w:r>
            <w:r w:rsidR="00785AF0" w:rsidRPr="00DE71D8">
              <w:rPr>
                <w:rFonts w:asciiTheme="minorHAnsi" w:hAnsiTheme="minorHAnsi" w:cs="Arial"/>
              </w:rPr>
              <w:t xml:space="preserve"> strong </w:t>
            </w:r>
            <w:r w:rsidRPr="00DE71D8">
              <w:rPr>
                <w:rFonts w:asciiTheme="minorHAnsi" w:hAnsiTheme="minorHAnsi" w:cs="Arial"/>
              </w:rPr>
              <w:t xml:space="preserve"> turnover to continue trading</w:t>
            </w:r>
            <w:r w:rsidR="00785AF0" w:rsidRPr="00DE71D8">
              <w:rPr>
                <w:rFonts w:asciiTheme="minorHAnsi" w:hAnsiTheme="minorHAnsi" w:cs="Arial"/>
              </w:rPr>
              <w:t xml:space="preserve"> whilst growing and transforming the business across multiple sectors.</w:t>
            </w:r>
            <w:r w:rsidRPr="00DE71D8">
              <w:rPr>
                <w:rFonts w:asciiTheme="minorHAnsi" w:hAnsiTheme="minorHAnsi" w:cs="Arial"/>
              </w:rPr>
              <w:t xml:space="preserve"> </w:t>
            </w:r>
            <w:r w:rsidR="00DE71D8">
              <w:rPr>
                <w:rFonts w:asciiTheme="minorHAnsi" w:hAnsiTheme="minorHAnsi" w:cs="Arial"/>
                <w:color w:val="0070C0"/>
              </w:rPr>
              <w:t>Daily cash management being undertaken.</w:t>
            </w:r>
          </w:p>
        </w:tc>
        <w:tc>
          <w:tcPr>
            <w:tcW w:w="2410" w:type="dxa"/>
          </w:tcPr>
          <w:p w14:paraId="4799FA8E" w14:textId="63003191" w:rsidR="00CE76DD" w:rsidRPr="00B77B42" w:rsidRDefault="00CE76DD" w:rsidP="00CE76DD">
            <w:pPr>
              <w:rPr>
                <w:rFonts w:ascii="Calibri" w:hAnsi="Calibri" w:cs="Arial"/>
                <w:bCs/>
              </w:rPr>
            </w:pPr>
            <w:r w:rsidRPr="00DE71D8">
              <w:rPr>
                <w:rFonts w:ascii="Calibri" w:hAnsi="Calibri" w:cs="Arial"/>
                <w:bCs/>
              </w:rPr>
              <w:t xml:space="preserve">New business generated from </w:t>
            </w:r>
            <w:proofErr w:type="gramStart"/>
            <w:r w:rsidRPr="00DE71D8">
              <w:rPr>
                <w:rFonts w:ascii="Calibri" w:hAnsi="Calibri" w:cs="Arial"/>
                <w:bCs/>
              </w:rPr>
              <w:t>Non ASD</w:t>
            </w:r>
            <w:proofErr w:type="gramEnd"/>
            <w:r w:rsidRPr="00DE71D8">
              <w:rPr>
                <w:rFonts w:ascii="Calibri" w:hAnsi="Calibri" w:cs="Arial"/>
                <w:bCs/>
              </w:rPr>
              <w:t xml:space="preserve"> leads </w:t>
            </w:r>
            <w:r w:rsidR="00785AF0" w:rsidRPr="00DE71D8">
              <w:rPr>
                <w:rFonts w:ascii="Calibri" w:hAnsi="Calibri" w:cs="Arial"/>
                <w:bCs/>
              </w:rPr>
              <w:t xml:space="preserve">and improved forecasting from key accounts </w:t>
            </w:r>
            <w:r w:rsidRPr="00DE71D8">
              <w:rPr>
                <w:rFonts w:ascii="Calibri" w:hAnsi="Calibri" w:cs="Arial"/>
                <w:bCs/>
              </w:rPr>
              <w:t>is significantly strengthening the business and growth has continued to be steady in</w:t>
            </w:r>
            <w:r w:rsidR="00785AF0" w:rsidRPr="00DE71D8">
              <w:rPr>
                <w:rFonts w:ascii="Calibri" w:hAnsi="Calibri" w:cs="Arial"/>
                <w:bCs/>
              </w:rPr>
              <w:t>to</w:t>
            </w:r>
            <w:r w:rsidRPr="00DE71D8">
              <w:rPr>
                <w:rFonts w:ascii="Calibri" w:hAnsi="Calibri" w:cs="Arial"/>
                <w:bCs/>
              </w:rPr>
              <w:t xml:space="preserve"> 202</w:t>
            </w:r>
            <w:r w:rsidR="00DE71D8" w:rsidRPr="00DE71D8">
              <w:rPr>
                <w:rFonts w:ascii="Calibri" w:hAnsi="Calibri" w:cs="Arial"/>
                <w:bCs/>
              </w:rPr>
              <w:t>4</w:t>
            </w:r>
            <w:r w:rsidRPr="00DE71D8">
              <w:rPr>
                <w:rFonts w:ascii="Calibri" w:hAnsi="Calibri" w:cs="Arial"/>
                <w:bCs/>
              </w:rPr>
              <w:t xml:space="preserve">. </w:t>
            </w:r>
            <w:r w:rsidRPr="00785AF0">
              <w:rPr>
                <w:rFonts w:ascii="Calibri" w:hAnsi="Calibri" w:cs="Arial"/>
                <w:bCs/>
                <w:color w:val="0070C0"/>
              </w:rPr>
              <w:t>Orderbook still looks strong</w:t>
            </w:r>
            <w:r w:rsidR="00DE71D8">
              <w:rPr>
                <w:rFonts w:ascii="Calibri" w:hAnsi="Calibri" w:cs="Arial"/>
                <w:bCs/>
                <w:color w:val="0070C0"/>
              </w:rPr>
              <w:t>, but cash constraints remain</w:t>
            </w:r>
            <w:r w:rsidR="00DD6B4B">
              <w:rPr>
                <w:rFonts w:ascii="Calibri" w:hAnsi="Calibri" w:cs="Arial"/>
                <w:bCs/>
                <w:color w:val="0070C0"/>
              </w:rPr>
              <w:t xml:space="preserve"> a </w:t>
            </w:r>
            <w:r w:rsidR="008E2B4A">
              <w:rPr>
                <w:rFonts w:ascii="Calibri" w:hAnsi="Calibri" w:cs="Arial"/>
                <w:bCs/>
                <w:color w:val="0070C0"/>
              </w:rPr>
              <w:t>constant</w:t>
            </w:r>
            <w:r w:rsidR="00DD6B4B">
              <w:rPr>
                <w:rFonts w:ascii="Calibri" w:hAnsi="Calibri" w:cs="Arial"/>
                <w:bCs/>
                <w:color w:val="0070C0"/>
              </w:rPr>
              <w:t xml:space="preserve"> operational challenge</w:t>
            </w:r>
            <w:r w:rsidR="008E2B4A">
              <w:rPr>
                <w:rFonts w:ascii="Calibri" w:hAnsi="Calibri" w:cs="Arial"/>
                <w:bCs/>
                <w:color w:val="0070C0"/>
              </w:rPr>
              <w:t>.</w:t>
            </w:r>
          </w:p>
        </w:tc>
      </w:tr>
      <w:tr w:rsidR="00CE76DD" w:rsidRPr="00461076" w14:paraId="22A8C7EC" w14:textId="77777777" w:rsidTr="006D07D2">
        <w:tc>
          <w:tcPr>
            <w:tcW w:w="6521" w:type="dxa"/>
          </w:tcPr>
          <w:p w14:paraId="38BAB7EF" w14:textId="77777777" w:rsidR="000665D6" w:rsidRDefault="00CE76DD" w:rsidP="000665D6">
            <w:pPr>
              <w:rPr>
                <w:rFonts w:ascii="Calibri" w:hAnsi="Calibri" w:cs="Arial"/>
                <w:b/>
                <w:color w:val="0070C0"/>
                <w:lang w:val="en-US"/>
              </w:rPr>
            </w:pPr>
            <w:r w:rsidRPr="00DA7077">
              <w:rPr>
                <w:rFonts w:ascii="Calibri" w:hAnsi="Calibri" w:cs="Arial"/>
                <w:b/>
                <w:color w:val="FFC000"/>
                <w:lang w:val="en-US"/>
              </w:rPr>
              <w:t xml:space="preserve">Transitional status - </w:t>
            </w:r>
            <w:r>
              <w:rPr>
                <w:rFonts w:ascii="Calibri" w:hAnsi="Calibri" w:cs="Arial"/>
                <w:b/>
                <w:color w:val="FFC000"/>
                <w:lang w:val="en-US"/>
              </w:rPr>
              <w:t>r</w:t>
            </w:r>
            <w:r w:rsidRPr="00DA7077">
              <w:rPr>
                <w:rFonts w:ascii="Calibri" w:hAnsi="Calibri" w:cs="Arial"/>
                <w:b/>
                <w:color w:val="FFC000"/>
                <w:lang w:val="en-US"/>
              </w:rPr>
              <w:t xml:space="preserve">esources to support growth and </w:t>
            </w:r>
            <w:r>
              <w:rPr>
                <w:rFonts w:ascii="Calibri" w:hAnsi="Calibri" w:cs="Arial"/>
                <w:b/>
                <w:color w:val="FFC000"/>
                <w:lang w:val="en-US"/>
              </w:rPr>
              <w:t>t</w:t>
            </w:r>
            <w:r w:rsidRPr="00DA7077">
              <w:rPr>
                <w:rFonts w:ascii="Calibri" w:hAnsi="Calibri" w:cs="Arial"/>
                <w:b/>
                <w:color w:val="FFC000"/>
                <w:lang w:val="en-US"/>
              </w:rPr>
              <w:t>ransition</w:t>
            </w:r>
            <w:r>
              <w:rPr>
                <w:rFonts w:ascii="Calibri" w:hAnsi="Calibri" w:cs="Arial"/>
                <w:b/>
                <w:color w:val="FFC000"/>
                <w:lang w:val="en-US"/>
              </w:rPr>
              <w:t>.</w:t>
            </w:r>
          </w:p>
          <w:p w14:paraId="6E2F26DC" w14:textId="77777777" w:rsidR="000665D6" w:rsidRDefault="000665D6" w:rsidP="000665D6">
            <w:pPr>
              <w:rPr>
                <w:rFonts w:ascii="Calibri" w:hAnsi="Calibri" w:cs="Arial"/>
                <w:b/>
                <w:color w:val="0070C0"/>
                <w:lang w:val="en-US"/>
              </w:rPr>
            </w:pPr>
          </w:p>
          <w:p w14:paraId="21F2BA5D" w14:textId="77777777" w:rsidR="000665D6" w:rsidRPr="000665D6" w:rsidRDefault="000665D6" w:rsidP="000665D6">
            <w:pPr>
              <w:rPr>
                <w:rFonts w:ascii="Calibri" w:hAnsi="Calibri" w:cs="Arial"/>
                <w:b/>
                <w:color w:val="FFC000"/>
              </w:rPr>
            </w:pPr>
            <w:r w:rsidRPr="000665D6">
              <w:rPr>
                <w:rFonts w:ascii="Calibri" w:hAnsi="Calibri" w:cs="Arial"/>
                <w:b/>
                <w:color w:val="FFC000"/>
                <w:lang w:val="en-US"/>
              </w:rPr>
              <w:t>PRECISION</w:t>
            </w:r>
          </w:p>
          <w:p w14:paraId="35B99528" w14:textId="77E43FBF" w:rsidR="00CE76DD" w:rsidRPr="00DA7077" w:rsidRDefault="00CE76DD" w:rsidP="00CE76DD">
            <w:pPr>
              <w:rPr>
                <w:rFonts w:ascii="Calibri" w:hAnsi="Calibri" w:cs="Arial"/>
                <w:b/>
                <w:color w:val="FFC000"/>
              </w:rPr>
            </w:pPr>
          </w:p>
          <w:p w14:paraId="2B9BE358" w14:textId="45E4C4E5" w:rsidR="00CE76DD" w:rsidRPr="004948BC" w:rsidRDefault="00CE76DD" w:rsidP="00CE76DD">
            <w:pPr>
              <w:rPr>
                <w:rFonts w:ascii="Calibri" w:hAnsi="Calibri" w:cs="Arial"/>
                <w:b/>
                <w:color w:val="FFC000"/>
                <w:lang w:val="en-US"/>
              </w:rPr>
            </w:pPr>
          </w:p>
        </w:tc>
        <w:tc>
          <w:tcPr>
            <w:tcW w:w="3260" w:type="dxa"/>
          </w:tcPr>
          <w:p w14:paraId="166D6935" w14:textId="6822BD59" w:rsidR="00CE76DD" w:rsidRDefault="00CE76DD" w:rsidP="00CE76DD">
            <w:pPr>
              <w:rPr>
                <w:rFonts w:asciiTheme="minorHAnsi" w:hAnsiTheme="minorHAnsi" w:cs="Arial"/>
              </w:rPr>
            </w:pPr>
            <w:r>
              <w:rPr>
                <w:rFonts w:asciiTheme="minorHAnsi" w:hAnsiTheme="minorHAnsi" w:cs="Arial"/>
              </w:rPr>
              <w:lastRenderedPageBreak/>
              <w:t xml:space="preserve">To deliver strategic growth CBE requires increased resources. </w:t>
            </w:r>
          </w:p>
        </w:tc>
        <w:tc>
          <w:tcPr>
            <w:tcW w:w="2977" w:type="dxa"/>
          </w:tcPr>
          <w:p w14:paraId="7E69DF9B" w14:textId="4C3550DB" w:rsidR="00CE76DD" w:rsidRDefault="00CE76DD" w:rsidP="00CE76DD">
            <w:pPr>
              <w:rPr>
                <w:rFonts w:asciiTheme="minorHAnsi" w:hAnsiTheme="minorHAnsi" w:cs="Arial"/>
              </w:rPr>
            </w:pPr>
            <w:r>
              <w:rPr>
                <w:rFonts w:asciiTheme="minorHAnsi" w:hAnsiTheme="minorHAnsi" w:cs="Arial"/>
              </w:rPr>
              <w:t xml:space="preserve">Several key roles have been restructured within the business to improve business growth, this will </w:t>
            </w:r>
            <w:r>
              <w:rPr>
                <w:rFonts w:asciiTheme="minorHAnsi" w:hAnsiTheme="minorHAnsi" w:cs="Arial"/>
              </w:rPr>
              <w:lastRenderedPageBreak/>
              <w:t>continue to be reviewed by the SLT.</w:t>
            </w:r>
          </w:p>
        </w:tc>
        <w:tc>
          <w:tcPr>
            <w:tcW w:w="2410" w:type="dxa"/>
          </w:tcPr>
          <w:p w14:paraId="3EB436D8" w14:textId="333B21CC" w:rsidR="00CE76DD" w:rsidRPr="003757BB" w:rsidRDefault="00CE76DD" w:rsidP="00CE76DD">
            <w:pPr>
              <w:rPr>
                <w:rFonts w:asciiTheme="minorHAnsi" w:hAnsiTheme="minorHAnsi" w:cs="Arial"/>
                <w:color w:val="0070C0"/>
              </w:rPr>
            </w:pPr>
            <w:r w:rsidRPr="005B41CF">
              <w:rPr>
                <w:rFonts w:asciiTheme="minorHAnsi" w:hAnsiTheme="minorHAnsi" w:cs="Arial"/>
              </w:rPr>
              <w:lastRenderedPageBreak/>
              <w:t xml:space="preserve">Directors to continue to develop the management team and employ staff in key roles as required </w:t>
            </w:r>
            <w:r w:rsidRPr="005B41CF">
              <w:rPr>
                <w:rFonts w:asciiTheme="minorHAnsi" w:hAnsiTheme="minorHAnsi" w:cs="Arial"/>
              </w:rPr>
              <w:lastRenderedPageBreak/>
              <w:t xml:space="preserve">to meet the anticipated </w:t>
            </w:r>
            <w:r w:rsidRPr="00D34320">
              <w:rPr>
                <w:rFonts w:asciiTheme="minorHAnsi" w:hAnsiTheme="minorHAnsi" w:cs="Arial"/>
              </w:rPr>
              <w:t xml:space="preserve">requirements due to growth the </w:t>
            </w:r>
            <w:r w:rsidRPr="00DE71D8">
              <w:rPr>
                <w:rFonts w:asciiTheme="minorHAnsi" w:hAnsiTheme="minorHAnsi" w:cs="Arial"/>
              </w:rPr>
              <w:t>full incorporation of the Nitec business into CBE+</w:t>
            </w:r>
            <w:r w:rsidR="00785AF0" w:rsidRPr="00DE71D8">
              <w:rPr>
                <w:rFonts w:asciiTheme="minorHAnsi" w:hAnsiTheme="minorHAnsi" w:cs="Arial"/>
              </w:rPr>
              <w:t xml:space="preserve"> is now complete and management structure</w:t>
            </w:r>
            <w:r w:rsidR="00785AF0" w:rsidRPr="00DE71D8">
              <w:rPr>
                <w:rFonts w:asciiTheme="minorHAnsi" w:hAnsiTheme="minorHAnsi" w:cs="Arial"/>
                <w:color w:val="0070C0"/>
              </w:rPr>
              <w:t xml:space="preserve"> </w:t>
            </w:r>
            <w:r w:rsidR="00DE71D8" w:rsidRPr="00DE71D8">
              <w:rPr>
                <w:rFonts w:asciiTheme="minorHAnsi" w:hAnsiTheme="minorHAnsi" w:cs="Arial"/>
                <w:color w:val="0070C0"/>
              </w:rPr>
              <w:t>h</w:t>
            </w:r>
            <w:r w:rsidR="00785AF0" w:rsidRPr="00DE71D8">
              <w:rPr>
                <w:rFonts w:asciiTheme="minorHAnsi" w:hAnsiTheme="minorHAnsi" w:cs="Arial"/>
                <w:color w:val="0070C0"/>
              </w:rPr>
              <w:t>as re</w:t>
            </w:r>
            <w:r w:rsidR="00DE71D8" w:rsidRPr="00DE71D8">
              <w:rPr>
                <w:rFonts w:asciiTheme="minorHAnsi" w:hAnsiTheme="minorHAnsi" w:cs="Arial"/>
                <w:color w:val="0070C0"/>
              </w:rPr>
              <w:t>mained stable</w:t>
            </w:r>
            <w:r w:rsidR="003757BB">
              <w:rPr>
                <w:rFonts w:asciiTheme="minorHAnsi" w:hAnsiTheme="minorHAnsi" w:cs="Arial"/>
                <w:color w:val="0070C0"/>
              </w:rPr>
              <w:t>.</w:t>
            </w:r>
          </w:p>
        </w:tc>
      </w:tr>
      <w:tr w:rsidR="00CE76DD" w:rsidRPr="00461076" w14:paraId="53443769" w14:textId="77777777" w:rsidTr="004355CB">
        <w:tc>
          <w:tcPr>
            <w:tcW w:w="6521" w:type="dxa"/>
          </w:tcPr>
          <w:p w14:paraId="7A3A7FBD" w14:textId="77777777" w:rsidR="000665D6" w:rsidRDefault="00CE76DD" w:rsidP="000665D6">
            <w:pPr>
              <w:rPr>
                <w:rFonts w:ascii="Calibri" w:hAnsi="Calibri" w:cs="Arial"/>
                <w:b/>
                <w:color w:val="0070C0"/>
                <w:lang w:val="en-US"/>
              </w:rPr>
            </w:pPr>
            <w:r w:rsidRPr="00083CCD">
              <w:rPr>
                <w:rFonts w:ascii="Calibri" w:hAnsi="Calibri" w:cs="Arial"/>
                <w:b/>
                <w:color w:val="FFC000"/>
                <w:lang w:val="en-US"/>
              </w:rPr>
              <w:lastRenderedPageBreak/>
              <w:t>Key individuals with specific knowledge</w:t>
            </w:r>
          </w:p>
          <w:p w14:paraId="314368FA" w14:textId="77777777" w:rsidR="000665D6" w:rsidRDefault="000665D6" w:rsidP="000665D6">
            <w:pPr>
              <w:rPr>
                <w:rFonts w:ascii="Calibri" w:hAnsi="Calibri" w:cs="Arial"/>
                <w:b/>
                <w:color w:val="0070C0"/>
                <w:lang w:val="en-US"/>
              </w:rPr>
            </w:pPr>
          </w:p>
          <w:p w14:paraId="021F0748" w14:textId="77777777" w:rsidR="000665D6" w:rsidRPr="000665D6" w:rsidRDefault="000665D6" w:rsidP="000665D6">
            <w:pPr>
              <w:rPr>
                <w:rFonts w:ascii="Calibri" w:hAnsi="Calibri" w:cs="Arial"/>
                <w:b/>
                <w:color w:val="FFC000"/>
              </w:rPr>
            </w:pPr>
            <w:r w:rsidRPr="000665D6">
              <w:rPr>
                <w:rFonts w:ascii="Calibri" w:hAnsi="Calibri" w:cs="Arial"/>
                <w:b/>
                <w:color w:val="FFC000"/>
                <w:lang w:val="en-US"/>
              </w:rPr>
              <w:t>PRECISION</w:t>
            </w:r>
          </w:p>
          <w:p w14:paraId="1155D336" w14:textId="7B66FB11" w:rsidR="000665D6" w:rsidRPr="00F369CA" w:rsidRDefault="000665D6" w:rsidP="000665D6">
            <w:pPr>
              <w:rPr>
                <w:rFonts w:ascii="Calibri" w:hAnsi="Calibri" w:cs="Arial"/>
                <w:b/>
                <w:color w:val="0070C0"/>
              </w:rPr>
            </w:pPr>
          </w:p>
          <w:p w14:paraId="76BD3599" w14:textId="24947B63" w:rsidR="00CE76DD" w:rsidRPr="00083CCD" w:rsidRDefault="00CE76DD" w:rsidP="00CE76DD">
            <w:pPr>
              <w:rPr>
                <w:rFonts w:ascii="Calibri" w:hAnsi="Calibri" w:cs="Arial"/>
                <w:b/>
                <w:color w:val="FFC000"/>
              </w:rPr>
            </w:pPr>
          </w:p>
          <w:p w14:paraId="53BE38C0" w14:textId="77777777" w:rsidR="00CE76DD" w:rsidRPr="00083CCD" w:rsidRDefault="00CE76DD" w:rsidP="00CE76DD">
            <w:pPr>
              <w:rPr>
                <w:rFonts w:ascii="Calibri" w:hAnsi="Calibri" w:cs="Arial"/>
                <w:b/>
                <w:color w:val="FFC000"/>
              </w:rPr>
            </w:pPr>
          </w:p>
        </w:tc>
        <w:tc>
          <w:tcPr>
            <w:tcW w:w="3260" w:type="dxa"/>
          </w:tcPr>
          <w:p w14:paraId="4393F57E" w14:textId="346BBEFF" w:rsidR="00CE76DD" w:rsidRPr="00461076" w:rsidRDefault="00CE76DD" w:rsidP="00CE76DD">
            <w:pPr>
              <w:rPr>
                <w:rFonts w:asciiTheme="minorHAnsi" w:hAnsiTheme="minorHAnsi" w:cs="Arial"/>
              </w:rPr>
            </w:pPr>
            <w:r>
              <w:rPr>
                <w:rFonts w:asciiTheme="minorHAnsi" w:hAnsiTheme="minorHAnsi" w:cs="Arial"/>
              </w:rPr>
              <w:t>CBE needs to ensure that there is no operational risk through dependence on knowledge/ skills of any key individual.</w:t>
            </w:r>
          </w:p>
        </w:tc>
        <w:tc>
          <w:tcPr>
            <w:tcW w:w="2977" w:type="dxa"/>
          </w:tcPr>
          <w:p w14:paraId="4B9DBE6B" w14:textId="683F186B" w:rsidR="00CE76DD" w:rsidRPr="00083CCD" w:rsidRDefault="006902F0" w:rsidP="00CE76DD">
            <w:pPr>
              <w:rPr>
                <w:rFonts w:asciiTheme="minorHAnsi" w:hAnsiTheme="minorHAnsi" w:cs="Arial"/>
              </w:rPr>
            </w:pPr>
            <w:r w:rsidRPr="00D914B3">
              <w:rPr>
                <w:rFonts w:asciiTheme="minorHAnsi" w:hAnsiTheme="minorHAnsi" w:cs="Arial"/>
              </w:rPr>
              <w:t xml:space="preserve">The estimating area and purchasing are areas of key exposure due to recent departures.  Joe Scamp has been brought into estimating full time </w:t>
            </w:r>
            <w:r w:rsidR="003757BB" w:rsidRPr="003757BB">
              <w:rPr>
                <w:rFonts w:asciiTheme="minorHAnsi" w:hAnsiTheme="minorHAnsi" w:cs="Arial"/>
                <w:color w:val="0070C0"/>
              </w:rPr>
              <w:t xml:space="preserve">alongside David Armes </w:t>
            </w:r>
            <w:r w:rsidRPr="003757BB">
              <w:rPr>
                <w:rFonts w:asciiTheme="minorHAnsi" w:hAnsiTheme="minorHAnsi" w:cs="Arial"/>
                <w:color w:val="0070C0"/>
              </w:rPr>
              <w:t>and</w:t>
            </w:r>
            <w:r w:rsidR="003757BB" w:rsidRPr="003757BB">
              <w:rPr>
                <w:rFonts w:asciiTheme="minorHAnsi" w:hAnsiTheme="minorHAnsi" w:cs="Arial"/>
                <w:color w:val="0070C0"/>
              </w:rPr>
              <w:t xml:space="preserve"> another recent recruit.  </w:t>
            </w:r>
            <w:r w:rsidR="003757BB">
              <w:rPr>
                <w:rFonts w:asciiTheme="minorHAnsi" w:hAnsiTheme="minorHAnsi" w:cs="Arial"/>
              </w:rPr>
              <w:t>Extra p</w:t>
            </w:r>
            <w:r w:rsidRPr="00D914B3">
              <w:rPr>
                <w:rFonts w:asciiTheme="minorHAnsi" w:hAnsiTheme="minorHAnsi" w:cs="Arial"/>
              </w:rPr>
              <w:t xml:space="preserve">ersonnel </w:t>
            </w:r>
            <w:r w:rsidR="00D914B3" w:rsidRPr="00D914B3">
              <w:rPr>
                <w:rFonts w:asciiTheme="minorHAnsi" w:hAnsiTheme="minorHAnsi" w:cs="Arial"/>
              </w:rPr>
              <w:t>have</w:t>
            </w:r>
            <w:r w:rsidRPr="00D914B3">
              <w:rPr>
                <w:rFonts w:asciiTheme="minorHAnsi" w:hAnsiTheme="minorHAnsi" w:cs="Arial"/>
              </w:rPr>
              <w:t xml:space="preserve"> be</w:t>
            </w:r>
            <w:r w:rsidR="00D914B3" w:rsidRPr="00D914B3">
              <w:rPr>
                <w:rFonts w:asciiTheme="minorHAnsi" w:hAnsiTheme="minorHAnsi" w:cs="Arial"/>
              </w:rPr>
              <w:t>en</w:t>
            </w:r>
            <w:r w:rsidRPr="00D914B3">
              <w:rPr>
                <w:rFonts w:asciiTheme="minorHAnsi" w:hAnsiTheme="minorHAnsi" w:cs="Arial"/>
              </w:rPr>
              <w:t xml:space="preserve"> trained on purchasing.</w:t>
            </w:r>
          </w:p>
        </w:tc>
        <w:tc>
          <w:tcPr>
            <w:tcW w:w="2410" w:type="dxa"/>
          </w:tcPr>
          <w:p w14:paraId="7D9EE1AA" w14:textId="197A6A36" w:rsidR="00CE76DD" w:rsidRPr="00461076" w:rsidRDefault="00CE76DD" w:rsidP="00CE76DD">
            <w:pPr>
              <w:rPr>
                <w:rFonts w:asciiTheme="minorHAnsi" w:hAnsiTheme="minorHAnsi" w:cs="Arial"/>
              </w:rPr>
            </w:pPr>
            <w:r w:rsidRPr="006902F0">
              <w:rPr>
                <w:rFonts w:asciiTheme="minorHAnsi" w:hAnsiTheme="minorHAnsi" w:cs="Arial"/>
                <w:color w:val="0070C0"/>
              </w:rPr>
              <w:t>Currently effective</w:t>
            </w:r>
            <w:r w:rsidR="006902F0" w:rsidRPr="006902F0">
              <w:rPr>
                <w:rFonts w:asciiTheme="minorHAnsi" w:hAnsiTheme="minorHAnsi" w:cs="Arial"/>
                <w:color w:val="0070C0"/>
              </w:rPr>
              <w:t xml:space="preserve"> but stretched in Purchasing</w:t>
            </w:r>
            <w:r w:rsidR="003757BB">
              <w:rPr>
                <w:rFonts w:asciiTheme="minorHAnsi" w:hAnsiTheme="minorHAnsi" w:cs="Arial"/>
                <w:color w:val="0070C0"/>
              </w:rPr>
              <w:t xml:space="preserve"> after temporarily having extra incumbent (S</w:t>
            </w:r>
            <w:r w:rsidR="008E2B4A">
              <w:rPr>
                <w:rFonts w:asciiTheme="minorHAnsi" w:hAnsiTheme="minorHAnsi" w:cs="Arial"/>
                <w:color w:val="0070C0"/>
              </w:rPr>
              <w:t>.</w:t>
            </w:r>
            <w:r w:rsidR="003757BB">
              <w:rPr>
                <w:rFonts w:asciiTheme="minorHAnsi" w:hAnsiTheme="minorHAnsi" w:cs="Arial"/>
                <w:color w:val="0070C0"/>
              </w:rPr>
              <w:t xml:space="preserve"> Foster)</w:t>
            </w:r>
            <w:r w:rsidR="00D914B3">
              <w:rPr>
                <w:rFonts w:asciiTheme="minorHAnsi" w:hAnsiTheme="minorHAnsi" w:cs="Arial"/>
                <w:color w:val="0070C0"/>
              </w:rPr>
              <w:t>.</w:t>
            </w:r>
            <w:r w:rsidR="006902F0" w:rsidRPr="006902F0">
              <w:rPr>
                <w:rFonts w:asciiTheme="minorHAnsi" w:hAnsiTheme="minorHAnsi" w:cs="Arial"/>
                <w:color w:val="0070C0"/>
              </w:rPr>
              <w:t xml:space="preserve"> </w:t>
            </w:r>
          </w:p>
        </w:tc>
      </w:tr>
      <w:tr w:rsidR="00F8443A" w:rsidRPr="00461076" w14:paraId="241837AD" w14:textId="77777777" w:rsidTr="004355CB">
        <w:tc>
          <w:tcPr>
            <w:tcW w:w="6521" w:type="dxa"/>
          </w:tcPr>
          <w:p w14:paraId="25AFA0C5" w14:textId="77777777" w:rsidR="00F8443A" w:rsidRDefault="00F8443A" w:rsidP="00F8443A">
            <w:pPr>
              <w:rPr>
                <w:rFonts w:ascii="Calibri" w:hAnsi="Calibri" w:cs="Arial"/>
                <w:b/>
                <w:color w:val="FFC000"/>
              </w:rPr>
            </w:pPr>
            <w:r w:rsidRPr="00A92735">
              <w:rPr>
                <w:rFonts w:ascii="Calibri" w:hAnsi="Calibri" w:cs="Arial"/>
                <w:b/>
                <w:color w:val="FFC000"/>
              </w:rPr>
              <w:t>Cashflow</w:t>
            </w:r>
          </w:p>
          <w:p w14:paraId="5DB77D28" w14:textId="77777777" w:rsidR="00F8443A" w:rsidRDefault="00F8443A" w:rsidP="00F8443A">
            <w:pPr>
              <w:rPr>
                <w:rFonts w:ascii="Calibri" w:hAnsi="Calibri" w:cs="Arial"/>
                <w:b/>
                <w:color w:val="FFC000"/>
              </w:rPr>
            </w:pPr>
          </w:p>
          <w:p w14:paraId="63494E55" w14:textId="77777777" w:rsidR="00F8443A" w:rsidRPr="00A92735" w:rsidRDefault="00F8443A" w:rsidP="00F8443A">
            <w:pPr>
              <w:rPr>
                <w:rFonts w:ascii="Calibri" w:hAnsi="Calibri" w:cs="Arial"/>
                <w:b/>
                <w:color w:val="FFC000"/>
              </w:rPr>
            </w:pPr>
            <w:r>
              <w:rPr>
                <w:rFonts w:ascii="Calibri" w:hAnsi="Calibri" w:cs="Arial"/>
                <w:b/>
                <w:color w:val="FFC000"/>
              </w:rPr>
              <w:t>ENP</w:t>
            </w:r>
          </w:p>
          <w:p w14:paraId="43A08F25" w14:textId="0E4EF4D0" w:rsidR="00F8443A" w:rsidRPr="00A92735" w:rsidRDefault="00F8443A" w:rsidP="00F8443A">
            <w:pPr>
              <w:rPr>
                <w:rFonts w:ascii="Calibri" w:hAnsi="Calibri" w:cs="Arial"/>
                <w:b/>
                <w:color w:val="FFC000"/>
              </w:rPr>
            </w:pPr>
          </w:p>
          <w:p w14:paraId="01A057E9" w14:textId="77777777" w:rsidR="00F8443A" w:rsidRPr="00DA7077" w:rsidRDefault="00F8443A" w:rsidP="00F8443A">
            <w:pPr>
              <w:rPr>
                <w:rFonts w:ascii="Calibri" w:hAnsi="Calibri" w:cs="Arial"/>
                <w:b/>
                <w:color w:val="FFC000"/>
              </w:rPr>
            </w:pPr>
          </w:p>
          <w:p w14:paraId="2345C2BA" w14:textId="77777777" w:rsidR="00F8443A" w:rsidRPr="00AE03ED" w:rsidRDefault="00F8443A" w:rsidP="00F8443A">
            <w:pPr>
              <w:rPr>
                <w:rFonts w:ascii="Calibri" w:hAnsi="Calibri" w:cs="Arial"/>
                <w:b/>
                <w:color w:val="FFC000"/>
                <w:lang w:val="en-US"/>
              </w:rPr>
            </w:pPr>
          </w:p>
        </w:tc>
        <w:tc>
          <w:tcPr>
            <w:tcW w:w="3260" w:type="dxa"/>
          </w:tcPr>
          <w:p w14:paraId="464C16F0" w14:textId="7F593479" w:rsidR="00F8443A" w:rsidRPr="00116A0F" w:rsidRDefault="00F8443A" w:rsidP="00F8443A">
            <w:pPr>
              <w:rPr>
                <w:rFonts w:asciiTheme="minorHAnsi" w:hAnsiTheme="minorHAnsi" w:cs="Arial"/>
              </w:rPr>
            </w:pPr>
            <w:r w:rsidRPr="00C11289">
              <w:rPr>
                <w:rFonts w:asciiTheme="minorHAnsi" w:hAnsiTheme="minorHAnsi" w:cs="Arial"/>
              </w:rPr>
              <w:t xml:space="preserve">Cashflow is difficult to maintain at times due to unstable monthly output and urgent investment that is required </w:t>
            </w:r>
            <w:r w:rsidRPr="006C1AB7">
              <w:rPr>
                <w:rFonts w:asciiTheme="minorHAnsi" w:hAnsiTheme="minorHAnsi" w:cs="Arial"/>
                <w:color w:val="0070C0"/>
              </w:rPr>
              <w:t>to rectify ongoing issues/make improvements.</w:t>
            </w:r>
          </w:p>
        </w:tc>
        <w:tc>
          <w:tcPr>
            <w:tcW w:w="2977" w:type="dxa"/>
          </w:tcPr>
          <w:p w14:paraId="1C3EF3F5" w14:textId="77777777" w:rsidR="00F8443A" w:rsidRPr="00C11289" w:rsidRDefault="00F8443A" w:rsidP="00F8443A">
            <w:pPr>
              <w:rPr>
                <w:rFonts w:asciiTheme="minorHAnsi" w:hAnsiTheme="minorHAnsi" w:cs="Arial"/>
              </w:rPr>
            </w:pPr>
            <w:r w:rsidRPr="00C11289">
              <w:rPr>
                <w:rFonts w:asciiTheme="minorHAnsi" w:hAnsiTheme="minorHAnsi" w:cs="Arial"/>
              </w:rPr>
              <w:t>Identify opportunities to improve operational efficiency.</w:t>
            </w:r>
          </w:p>
          <w:p w14:paraId="76277ACC" w14:textId="77777777" w:rsidR="00D914B3" w:rsidRDefault="00F8443A" w:rsidP="00F8443A">
            <w:pPr>
              <w:rPr>
                <w:rFonts w:asciiTheme="minorHAnsi" w:hAnsiTheme="minorHAnsi" w:cs="Arial"/>
              </w:rPr>
            </w:pPr>
            <w:r w:rsidRPr="00C11289">
              <w:rPr>
                <w:rFonts w:asciiTheme="minorHAnsi" w:hAnsiTheme="minorHAnsi" w:cs="Arial"/>
              </w:rPr>
              <w:t>Thorough review of pre-existing pricing and contracts</w:t>
            </w:r>
            <w:r>
              <w:rPr>
                <w:rFonts w:asciiTheme="minorHAnsi" w:hAnsiTheme="minorHAnsi" w:cs="Arial"/>
              </w:rPr>
              <w:t xml:space="preserve">. </w:t>
            </w:r>
          </w:p>
          <w:p w14:paraId="7018C5F5" w14:textId="19670E4B" w:rsidR="00F8443A" w:rsidRPr="00116A0F" w:rsidRDefault="00D914B3" w:rsidP="00F8443A">
            <w:pPr>
              <w:rPr>
                <w:rFonts w:asciiTheme="minorHAnsi" w:hAnsiTheme="minorHAnsi" w:cs="Arial"/>
              </w:rPr>
            </w:pPr>
            <w:r w:rsidRPr="00D914B3">
              <w:rPr>
                <w:rFonts w:asciiTheme="minorHAnsi" w:hAnsiTheme="minorHAnsi" w:cs="Arial"/>
                <w:color w:val="0070C0"/>
              </w:rPr>
              <w:t>Daily review of Cashflow.</w:t>
            </w:r>
            <w:r w:rsidR="00F8443A" w:rsidRPr="00D914B3">
              <w:rPr>
                <w:rFonts w:asciiTheme="minorHAnsi" w:hAnsiTheme="minorHAnsi" w:cs="Arial"/>
                <w:color w:val="0070C0"/>
              </w:rPr>
              <w:t xml:space="preserve"> </w:t>
            </w:r>
          </w:p>
        </w:tc>
        <w:tc>
          <w:tcPr>
            <w:tcW w:w="2410" w:type="dxa"/>
          </w:tcPr>
          <w:p w14:paraId="016F40DE" w14:textId="7D23794F" w:rsidR="00F8443A" w:rsidRPr="00116A0F" w:rsidRDefault="00F8443A" w:rsidP="00F8443A">
            <w:pPr>
              <w:rPr>
                <w:rFonts w:asciiTheme="minorHAnsi" w:hAnsiTheme="minorHAnsi" w:cs="Arial"/>
              </w:rPr>
            </w:pPr>
            <w:r w:rsidRPr="00C11289">
              <w:rPr>
                <w:rFonts w:asciiTheme="minorHAnsi" w:hAnsiTheme="minorHAnsi" w:cs="Arial"/>
              </w:rPr>
              <w:t>Significant reduction in operation costs; head count, better usage of plating chemistry, reduced chemical waste, re-negotiate contract pricing</w:t>
            </w:r>
            <w:r>
              <w:rPr>
                <w:rFonts w:asciiTheme="minorHAnsi" w:hAnsiTheme="minorHAnsi" w:cs="Arial"/>
              </w:rPr>
              <w:t xml:space="preserve">. </w:t>
            </w:r>
            <w:r w:rsidRPr="006C1AB7">
              <w:rPr>
                <w:rFonts w:asciiTheme="minorHAnsi" w:hAnsiTheme="minorHAnsi" w:cs="Arial"/>
                <w:color w:val="0070C0"/>
              </w:rPr>
              <w:t xml:space="preserve">Daily review of order situation and routine spend review </w:t>
            </w:r>
            <w:r w:rsidR="003757BB">
              <w:rPr>
                <w:rFonts w:asciiTheme="minorHAnsi" w:hAnsiTheme="minorHAnsi" w:cs="Arial"/>
                <w:color w:val="0070C0"/>
              </w:rPr>
              <w:t>undertaken still.</w:t>
            </w:r>
          </w:p>
        </w:tc>
      </w:tr>
      <w:tr w:rsidR="00F8443A" w:rsidRPr="00461076" w14:paraId="15C4E501" w14:textId="77777777" w:rsidTr="004355CB">
        <w:tc>
          <w:tcPr>
            <w:tcW w:w="6521" w:type="dxa"/>
          </w:tcPr>
          <w:p w14:paraId="0612928D" w14:textId="77777777" w:rsidR="00F8443A" w:rsidRDefault="00F8443A" w:rsidP="00F8443A">
            <w:pPr>
              <w:rPr>
                <w:rFonts w:ascii="Calibri" w:hAnsi="Calibri" w:cs="Arial"/>
                <w:b/>
                <w:color w:val="FFC000"/>
              </w:rPr>
            </w:pPr>
            <w:r w:rsidRPr="00A92735">
              <w:rPr>
                <w:rFonts w:ascii="Calibri" w:hAnsi="Calibri" w:cs="Arial"/>
                <w:b/>
                <w:color w:val="FFC000"/>
              </w:rPr>
              <w:t>Inconsistent orderbook from key accounts</w:t>
            </w:r>
          </w:p>
          <w:p w14:paraId="118CED8A" w14:textId="77777777" w:rsidR="00F8443A" w:rsidRDefault="00F8443A" w:rsidP="00F8443A">
            <w:pPr>
              <w:rPr>
                <w:rFonts w:ascii="Calibri" w:hAnsi="Calibri" w:cs="Arial"/>
                <w:b/>
                <w:color w:val="FFC000"/>
              </w:rPr>
            </w:pPr>
          </w:p>
          <w:p w14:paraId="66817117" w14:textId="77777777" w:rsidR="00F8443A" w:rsidRPr="00A92735" w:rsidRDefault="00F8443A" w:rsidP="00F8443A">
            <w:pPr>
              <w:rPr>
                <w:rFonts w:ascii="Calibri" w:hAnsi="Calibri" w:cs="Arial"/>
                <w:b/>
                <w:color w:val="FFC000"/>
              </w:rPr>
            </w:pPr>
            <w:r>
              <w:rPr>
                <w:rFonts w:ascii="Calibri" w:hAnsi="Calibri" w:cs="Arial"/>
                <w:b/>
                <w:color w:val="FFC000"/>
              </w:rPr>
              <w:t>ENP</w:t>
            </w:r>
          </w:p>
          <w:p w14:paraId="54EEF44A" w14:textId="0EDC74C5" w:rsidR="00F8443A" w:rsidRPr="00A92735" w:rsidRDefault="00F8443A" w:rsidP="00F8443A">
            <w:pPr>
              <w:rPr>
                <w:rFonts w:ascii="Calibri" w:hAnsi="Calibri" w:cs="Arial"/>
                <w:b/>
                <w:color w:val="FFC000"/>
              </w:rPr>
            </w:pPr>
          </w:p>
          <w:p w14:paraId="501CB613" w14:textId="77777777" w:rsidR="00F8443A" w:rsidRPr="00AE03ED" w:rsidRDefault="00F8443A" w:rsidP="00F8443A">
            <w:pPr>
              <w:rPr>
                <w:rFonts w:ascii="Calibri" w:hAnsi="Calibri" w:cs="Arial"/>
                <w:b/>
                <w:color w:val="FFC000"/>
                <w:lang w:val="en-US"/>
              </w:rPr>
            </w:pPr>
          </w:p>
        </w:tc>
        <w:tc>
          <w:tcPr>
            <w:tcW w:w="3260" w:type="dxa"/>
          </w:tcPr>
          <w:p w14:paraId="7881CE27" w14:textId="539D0413" w:rsidR="00F8443A" w:rsidRPr="00116A0F" w:rsidRDefault="00F8443A" w:rsidP="00F8443A">
            <w:pPr>
              <w:rPr>
                <w:rFonts w:asciiTheme="minorHAnsi" w:hAnsiTheme="minorHAnsi" w:cs="Arial"/>
              </w:rPr>
            </w:pPr>
            <w:r w:rsidRPr="00C11289">
              <w:rPr>
                <w:rFonts w:asciiTheme="minorHAnsi" w:hAnsiTheme="minorHAnsi" w:cs="Arial"/>
              </w:rPr>
              <w:lastRenderedPageBreak/>
              <w:t xml:space="preserve">Key accounts and business sectors fluctuate order volumes without notice </w:t>
            </w:r>
            <w:r w:rsidRPr="00C11289">
              <w:rPr>
                <w:rFonts w:asciiTheme="minorHAnsi" w:hAnsiTheme="minorHAnsi" w:cs="Arial"/>
              </w:rPr>
              <w:lastRenderedPageBreak/>
              <w:t>resulting inefficient utilisation of assets an unnecessary overtime</w:t>
            </w:r>
            <w:r w:rsidR="00BA7DBA">
              <w:rPr>
                <w:rFonts w:asciiTheme="minorHAnsi" w:hAnsiTheme="minorHAnsi" w:cs="Arial"/>
              </w:rPr>
              <w:t xml:space="preserve">.  Certain key customers have had their own financial problems leading to </w:t>
            </w:r>
            <w:proofErr w:type="spellStart"/>
            <w:r w:rsidR="00BA7DBA">
              <w:rPr>
                <w:rFonts w:asciiTheme="minorHAnsi" w:hAnsiTheme="minorHAnsi" w:cs="Arial"/>
              </w:rPr>
              <w:t>ord</w:t>
            </w:r>
            <w:proofErr w:type="spellEnd"/>
          </w:p>
        </w:tc>
        <w:tc>
          <w:tcPr>
            <w:tcW w:w="2977" w:type="dxa"/>
          </w:tcPr>
          <w:p w14:paraId="26CEAF32" w14:textId="4078E55C" w:rsidR="00F8443A" w:rsidRPr="00116A0F" w:rsidRDefault="00F8443A" w:rsidP="00F8443A">
            <w:pPr>
              <w:rPr>
                <w:rFonts w:asciiTheme="minorHAnsi" w:hAnsiTheme="minorHAnsi" w:cs="Arial"/>
              </w:rPr>
            </w:pPr>
            <w:r w:rsidRPr="00C11289">
              <w:rPr>
                <w:rFonts w:asciiTheme="minorHAnsi" w:hAnsiTheme="minorHAnsi" w:cs="Arial"/>
              </w:rPr>
              <w:lastRenderedPageBreak/>
              <w:t>Push customers for forecasts and work more closely with them</w:t>
            </w:r>
            <w:r>
              <w:rPr>
                <w:rFonts w:asciiTheme="minorHAnsi" w:hAnsiTheme="minorHAnsi" w:cs="Arial"/>
              </w:rPr>
              <w:t xml:space="preserve">. </w:t>
            </w:r>
            <w:r w:rsidR="00AE515E">
              <w:rPr>
                <w:rFonts w:asciiTheme="minorHAnsi" w:hAnsiTheme="minorHAnsi" w:cs="Arial"/>
              </w:rPr>
              <w:t xml:space="preserve">  </w:t>
            </w:r>
            <w:r w:rsidR="00AE515E" w:rsidRPr="00AE515E">
              <w:rPr>
                <w:rFonts w:asciiTheme="minorHAnsi" w:hAnsiTheme="minorHAnsi" w:cs="Arial"/>
                <w:color w:val="0070C0"/>
              </w:rPr>
              <w:t xml:space="preserve">Key </w:t>
            </w:r>
            <w:r w:rsidR="00AE515E" w:rsidRPr="00AE515E">
              <w:rPr>
                <w:rFonts w:asciiTheme="minorHAnsi" w:hAnsiTheme="minorHAnsi" w:cs="Arial"/>
                <w:color w:val="0070C0"/>
              </w:rPr>
              <w:lastRenderedPageBreak/>
              <w:t xml:space="preserve">customers identified and </w:t>
            </w:r>
            <w:proofErr w:type="gramStart"/>
            <w:r w:rsidR="00AE515E" w:rsidRPr="00AE515E">
              <w:rPr>
                <w:rFonts w:asciiTheme="minorHAnsi" w:hAnsiTheme="minorHAnsi" w:cs="Arial"/>
                <w:color w:val="0070C0"/>
              </w:rPr>
              <w:t>have</w:t>
            </w:r>
            <w:proofErr w:type="gramEnd"/>
            <w:r w:rsidR="00AE515E" w:rsidRPr="00AE515E">
              <w:rPr>
                <w:rFonts w:asciiTheme="minorHAnsi" w:hAnsiTheme="minorHAnsi" w:cs="Arial"/>
                <w:color w:val="0070C0"/>
              </w:rPr>
              <w:t xml:space="preserve"> regular calls to discuss demand/resolve issues.</w:t>
            </w:r>
          </w:p>
        </w:tc>
        <w:tc>
          <w:tcPr>
            <w:tcW w:w="2410" w:type="dxa"/>
          </w:tcPr>
          <w:p w14:paraId="6223E2E9" w14:textId="19163847" w:rsidR="00F8443A" w:rsidRPr="00116A0F" w:rsidRDefault="00F8443A" w:rsidP="00F8443A">
            <w:pPr>
              <w:rPr>
                <w:rFonts w:asciiTheme="minorHAnsi" w:hAnsiTheme="minorHAnsi" w:cs="Arial"/>
              </w:rPr>
            </w:pPr>
            <w:r w:rsidRPr="00DC160D">
              <w:rPr>
                <w:rFonts w:asciiTheme="minorHAnsi" w:hAnsiTheme="minorHAnsi" w:cs="Arial"/>
              </w:rPr>
              <w:lastRenderedPageBreak/>
              <w:t xml:space="preserve">Evidence that the building of relationships is </w:t>
            </w:r>
            <w:r w:rsidRPr="00DC160D">
              <w:rPr>
                <w:rFonts w:asciiTheme="minorHAnsi" w:hAnsiTheme="minorHAnsi" w:cs="Arial"/>
              </w:rPr>
              <w:lastRenderedPageBreak/>
              <w:t xml:space="preserve">starting to work in providing better forecasts (NOV, OLEO, </w:t>
            </w:r>
            <w:proofErr w:type="spellStart"/>
            <w:r w:rsidRPr="00DC160D">
              <w:rPr>
                <w:rFonts w:asciiTheme="minorHAnsi" w:hAnsiTheme="minorHAnsi" w:cs="Arial"/>
              </w:rPr>
              <w:t>Aalberts</w:t>
            </w:r>
            <w:proofErr w:type="spellEnd"/>
            <w:r w:rsidRPr="00DC160D">
              <w:rPr>
                <w:rFonts w:asciiTheme="minorHAnsi" w:hAnsiTheme="minorHAnsi" w:cs="Arial"/>
              </w:rPr>
              <w:t>/</w:t>
            </w:r>
            <w:proofErr w:type="spellStart"/>
            <w:r w:rsidRPr="00DC160D">
              <w:rPr>
                <w:rFonts w:asciiTheme="minorHAnsi" w:hAnsiTheme="minorHAnsi" w:cs="Arial"/>
              </w:rPr>
              <w:t>Nammo</w:t>
            </w:r>
            <w:proofErr w:type="spellEnd"/>
            <w:r w:rsidRPr="00DC160D">
              <w:rPr>
                <w:rFonts w:asciiTheme="minorHAnsi" w:hAnsiTheme="minorHAnsi" w:cs="Arial"/>
              </w:rPr>
              <w:t>, Technip</w:t>
            </w:r>
            <w:r w:rsidR="00AE515E">
              <w:rPr>
                <w:rFonts w:asciiTheme="minorHAnsi" w:hAnsiTheme="minorHAnsi" w:cs="Arial"/>
              </w:rPr>
              <w:t xml:space="preserve">, </w:t>
            </w:r>
            <w:proofErr w:type="spellStart"/>
            <w:r w:rsidR="00AE515E" w:rsidRPr="00AE515E">
              <w:rPr>
                <w:rFonts w:asciiTheme="minorHAnsi" w:hAnsiTheme="minorHAnsi" w:cs="Arial"/>
                <w:color w:val="0070C0"/>
              </w:rPr>
              <w:t>Spirax</w:t>
            </w:r>
            <w:proofErr w:type="spellEnd"/>
            <w:r w:rsidR="00AE515E" w:rsidRPr="00AE515E">
              <w:rPr>
                <w:rFonts w:asciiTheme="minorHAnsi" w:hAnsiTheme="minorHAnsi" w:cs="Arial"/>
                <w:color w:val="0070C0"/>
              </w:rPr>
              <w:t>, Honeywell</w:t>
            </w:r>
            <w:r w:rsidRPr="00AE515E">
              <w:rPr>
                <w:rFonts w:asciiTheme="minorHAnsi" w:hAnsiTheme="minorHAnsi" w:cs="Arial"/>
                <w:color w:val="0070C0"/>
              </w:rPr>
              <w:t>)</w:t>
            </w:r>
          </w:p>
        </w:tc>
      </w:tr>
      <w:tr w:rsidR="00F8443A" w:rsidRPr="00461076" w14:paraId="0A79102F" w14:textId="77777777" w:rsidTr="004355CB">
        <w:tc>
          <w:tcPr>
            <w:tcW w:w="6521" w:type="dxa"/>
          </w:tcPr>
          <w:p w14:paraId="3A78753F" w14:textId="77777777" w:rsidR="00F8443A" w:rsidRDefault="00F8443A" w:rsidP="00F8443A">
            <w:pPr>
              <w:rPr>
                <w:rFonts w:ascii="Calibri" w:hAnsi="Calibri" w:cs="Arial"/>
                <w:b/>
                <w:color w:val="FFC000"/>
              </w:rPr>
            </w:pPr>
            <w:r w:rsidRPr="00A92735">
              <w:rPr>
                <w:rFonts w:ascii="Calibri" w:hAnsi="Calibri" w:cs="Arial"/>
                <w:b/>
                <w:color w:val="FFC000"/>
              </w:rPr>
              <w:lastRenderedPageBreak/>
              <w:t>Limited competitor analysis</w:t>
            </w:r>
          </w:p>
          <w:p w14:paraId="3A36B6E5" w14:textId="77777777" w:rsidR="00F8443A" w:rsidRDefault="00F8443A" w:rsidP="00F8443A">
            <w:pPr>
              <w:rPr>
                <w:rFonts w:ascii="Calibri" w:hAnsi="Calibri" w:cs="Arial"/>
                <w:b/>
                <w:color w:val="FFC000"/>
              </w:rPr>
            </w:pPr>
          </w:p>
          <w:p w14:paraId="60135431" w14:textId="77777777" w:rsidR="00F8443A" w:rsidRPr="00A92735" w:rsidRDefault="00F8443A" w:rsidP="00F8443A">
            <w:pPr>
              <w:rPr>
                <w:rFonts w:ascii="Calibri" w:hAnsi="Calibri" w:cs="Arial"/>
                <w:b/>
                <w:color w:val="FFC000"/>
              </w:rPr>
            </w:pPr>
            <w:r>
              <w:rPr>
                <w:rFonts w:ascii="Calibri" w:hAnsi="Calibri" w:cs="Arial"/>
                <w:b/>
                <w:color w:val="FFC000"/>
              </w:rPr>
              <w:t>ENP</w:t>
            </w:r>
          </w:p>
          <w:p w14:paraId="0E1FA91E" w14:textId="6091D64F" w:rsidR="00F8443A" w:rsidRDefault="00F8443A" w:rsidP="00F8443A">
            <w:pPr>
              <w:rPr>
                <w:rFonts w:ascii="Calibri" w:hAnsi="Calibri" w:cs="Arial"/>
                <w:b/>
                <w:color w:val="FFC000"/>
              </w:rPr>
            </w:pPr>
          </w:p>
          <w:p w14:paraId="402446C3" w14:textId="2CC287C3" w:rsidR="00F8443A" w:rsidRPr="002A47AC" w:rsidRDefault="00F8443A" w:rsidP="002A47AC">
            <w:pPr>
              <w:rPr>
                <w:rFonts w:ascii="Calibri" w:hAnsi="Calibri" w:cs="Arial"/>
                <w:b/>
                <w:color w:val="FFC000"/>
                <w:sz w:val="32"/>
                <w:szCs w:val="32"/>
                <w:lang w:val="en-US"/>
              </w:rPr>
            </w:pPr>
          </w:p>
        </w:tc>
        <w:tc>
          <w:tcPr>
            <w:tcW w:w="3260" w:type="dxa"/>
          </w:tcPr>
          <w:p w14:paraId="4ABB754A" w14:textId="6FA78B62" w:rsidR="00F8443A" w:rsidRPr="00116A0F" w:rsidRDefault="00F8443A" w:rsidP="00F8443A">
            <w:pPr>
              <w:rPr>
                <w:rFonts w:asciiTheme="minorHAnsi" w:hAnsiTheme="minorHAnsi" w:cs="Arial"/>
              </w:rPr>
            </w:pPr>
            <w:r w:rsidRPr="006818B8">
              <w:rPr>
                <w:rFonts w:asciiTheme="minorHAnsi" w:hAnsiTheme="minorHAnsi" w:cs="Arial"/>
              </w:rPr>
              <w:t xml:space="preserve">Little knowledge on competitor capability which can help </w:t>
            </w:r>
            <w:r>
              <w:rPr>
                <w:rFonts w:asciiTheme="minorHAnsi" w:hAnsiTheme="minorHAnsi" w:cs="Arial"/>
              </w:rPr>
              <w:t>CBE+ ENP</w:t>
            </w:r>
            <w:r w:rsidRPr="006818B8">
              <w:rPr>
                <w:rFonts w:asciiTheme="minorHAnsi" w:hAnsiTheme="minorHAnsi" w:cs="Arial"/>
              </w:rPr>
              <w:t xml:space="preserve"> make decisions on finding way to gain competitor advantage and outperform its competition</w:t>
            </w:r>
          </w:p>
        </w:tc>
        <w:tc>
          <w:tcPr>
            <w:tcW w:w="2977" w:type="dxa"/>
          </w:tcPr>
          <w:p w14:paraId="148F788B" w14:textId="78EB9352" w:rsidR="00F8443A" w:rsidRPr="00116A0F" w:rsidRDefault="00F8443A" w:rsidP="00F8443A">
            <w:pPr>
              <w:rPr>
                <w:rFonts w:asciiTheme="minorHAnsi" w:hAnsiTheme="minorHAnsi" w:cs="Arial"/>
              </w:rPr>
            </w:pPr>
            <w:r w:rsidRPr="006818B8">
              <w:rPr>
                <w:rFonts w:asciiTheme="minorHAnsi" w:hAnsiTheme="minorHAnsi" w:cs="Arial"/>
              </w:rPr>
              <w:t>Obtain intelligence on competitors and analyse the direction other business are he</w:t>
            </w:r>
            <w:r w:rsidRPr="00DC160D">
              <w:rPr>
                <w:rFonts w:asciiTheme="minorHAnsi" w:hAnsiTheme="minorHAnsi" w:cs="Arial"/>
              </w:rPr>
              <w:t xml:space="preserve">ading. </w:t>
            </w:r>
            <w:r w:rsidRPr="00BA7DBA">
              <w:rPr>
                <w:rFonts w:asciiTheme="minorHAnsi" w:hAnsiTheme="minorHAnsi" w:cs="Arial"/>
              </w:rPr>
              <w:t>Sales Team provides this where they pick it up</w:t>
            </w:r>
            <w:r w:rsidRPr="00BA7DBA">
              <w:rPr>
                <w:rFonts w:asciiTheme="minorHAnsi" w:hAnsiTheme="minorHAnsi" w:cs="Arial"/>
                <w:color w:val="00B050"/>
              </w:rPr>
              <w:t>.</w:t>
            </w:r>
            <w:r w:rsidR="00A42A22" w:rsidRPr="00BA7DBA">
              <w:rPr>
                <w:rFonts w:asciiTheme="minorHAnsi" w:hAnsiTheme="minorHAnsi" w:cs="Arial"/>
              </w:rPr>
              <w:t xml:space="preserve">  Further intel gained wherever possible from industry contacts and customers.</w:t>
            </w:r>
          </w:p>
        </w:tc>
        <w:tc>
          <w:tcPr>
            <w:tcW w:w="2410" w:type="dxa"/>
          </w:tcPr>
          <w:p w14:paraId="177AD641" w14:textId="77777777" w:rsidR="00F8443A" w:rsidRDefault="00F8443A" w:rsidP="00F8443A">
            <w:pPr>
              <w:rPr>
                <w:rFonts w:asciiTheme="minorHAnsi" w:hAnsiTheme="minorHAnsi" w:cs="Arial"/>
              </w:rPr>
            </w:pPr>
            <w:r w:rsidRPr="006818B8">
              <w:rPr>
                <w:rFonts w:asciiTheme="minorHAnsi" w:hAnsiTheme="minorHAnsi" w:cs="Arial"/>
              </w:rPr>
              <w:t xml:space="preserve">Tends to be opportunist, i.e. when customers who have been let down by competitors </w:t>
            </w:r>
            <w:r w:rsidR="00BA7DBA">
              <w:rPr>
                <w:rFonts w:asciiTheme="minorHAnsi" w:hAnsiTheme="minorHAnsi" w:cs="Arial"/>
              </w:rPr>
              <w:t xml:space="preserve">they </w:t>
            </w:r>
            <w:r w:rsidRPr="006818B8">
              <w:rPr>
                <w:rFonts w:asciiTheme="minorHAnsi" w:hAnsiTheme="minorHAnsi" w:cs="Arial"/>
              </w:rPr>
              <w:t xml:space="preserve">come for re-work.  </w:t>
            </w:r>
            <w:r>
              <w:rPr>
                <w:rFonts w:asciiTheme="minorHAnsi" w:hAnsiTheme="minorHAnsi" w:cs="Arial"/>
              </w:rPr>
              <w:t>Fe</w:t>
            </w:r>
            <w:r w:rsidRPr="006818B8">
              <w:rPr>
                <w:rFonts w:asciiTheme="minorHAnsi" w:hAnsiTheme="minorHAnsi" w:cs="Arial"/>
              </w:rPr>
              <w:t xml:space="preserve">ed-back </w:t>
            </w:r>
            <w:r>
              <w:rPr>
                <w:rFonts w:asciiTheme="minorHAnsi" w:hAnsiTheme="minorHAnsi" w:cs="Arial"/>
              </w:rPr>
              <w:t xml:space="preserve">tells </w:t>
            </w:r>
            <w:r w:rsidRPr="006818B8">
              <w:rPr>
                <w:rFonts w:asciiTheme="minorHAnsi" w:hAnsiTheme="minorHAnsi" w:cs="Arial"/>
              </w:rPr>
              <w:t>that the biggest ENP plater in the aerospace sector is difficult to deal with</w:t>
            </w:r>
            <w:r w:rsidR="00CF5571">
              <w:rPr>
                <w:rFonts w:asciiTheme="minorHAnsi" w:hAnsiTheme="minorHAnsi" w:cs="Arial"/>
              </w:rPr>
              <w:t>,</w:t>
            </w:r>
            <w:r w:rsidRPr="006818B8">
              <w:rPr>
                <w:rFonts w:asciiTheme="minorHAnsi" w:hAnsiTheme="minorHAnsi" w:cs="Arial"/>
              </w:rPr>
              <w:t xml:space="preserve"> (long lead times, high prices, poor communication)</w:t>
            </w:r>
            <w:r>
              <w:rPr>
                <w:rFonts w:asciiTheme="minorHAnsi" w:hAnsiTheme="minorHAnsi" w:cs="Arial"/>
              </w:rPr>
              <w:t>.</w:t>
            </w:r>
          </w:p>
          <w:p w14:paraId="5F102C1C" w14:textId="3B8D8F60" w:rsidR="00CF5571" w:rsidRPr="00116A0F" w:rsidRDefault="004F7B33" w:rsidP="00F8443A">
            <w:pPr>
              <w:rPr>
                <w:rFonts w:asciiTheme="minorHAnsi" w:hAnsiTheme="minorHAnsi" w:cs="Arial"/>
              </w:rPr>
            </w:pPr>
            <w:r w:rsidRPr="004F7B33">
              <w:rPr>
                <w:rFonts w:asciiTheme="minorHAnsi" w:hAnsiTheme="minorHAnsi" w:cs="Arial"/>
                <w:color w:val="0070C0"/>
              </w:rPr>
              <w:t>Surface Tech and Poole Platers closed UK facilities in 2024, leading to extra business coming to CBE+.</w:t>
            </w:r>
          </w:p>
        </w:tc>
      </w:tr>
      <w:tr w:rsidR="00F8443A" w:rsidRPr="00461076" w14:paraId="2D20C7DA" w14:textId="77777777" w:rsidTr="004355CB">
        <w:tc>
          <w:tcPr>
            <w:tcW w:w="6521" w:type="dxa"/>
          </w:tcPr>
          <w:p w14:paraId="6DA7C9E8" w14:textId="708036BE" w:rsidR="00F8443A" w:rsidRDefault="00F8443A" w:rsidP="00F8443A">
            <w:pPr>
              <w:rPr>
                <w:rFonts w:ascii="Calibri" w:hAnsi="Calibri" w:cs="Arial"/>
                <w:b/>
                <w:color w:val="FFC000"/>
                <w:lang w:val="en-US"/>
              </w:rPr>
            </w:pPr>
            <w:r w:rsidRPr="00F8443A">
              <w:rPr>
                <w:rFonts w:ascii="Calibri" w:hAnsi="Calibri" w:cs="Arial"/>
                <w:b/>
                <w:color w:val="FFC000"/>
                <w:lang w:val="en-US"/>
              </w:rPr>
              <w:t>Staff retention</w:t>
            </w:r>
          </w:p>
          <w:p w14:paraId="3D7FE709" w14:textId="77777777" w:rsidR="00F8443A" w:rsidRDefault="00F8443A" w:rsidP="00F8443A">
            <w:pPr>
              <w:rPr>
                <w:rFonts w:ascii="Calibri" w:hAnsi="Calibri" w:cs="Arial"/>
                <w:b/>
                <w:color w:val="FFC000"/>
                <w:lang w:val="en-US"/>
              </w:rPr>
            </w:pPr>
          </w:p>
          <w:p w14:paraId="68E1D4A0" w14:textId="77777777" w:rsidR="00F8443A" w:rsidRDefault="00F8443A" w:rsidP="00F8443A">
            <w:pPr>
              <w:rPr>
                <w:rFonts w:ascii="Calibri" w:hAnsi="Calibri" w:cs="Arial"/>
                <w:b/>
                <w:color w:val="FFC000"/>
                <w:lang w:val="en-US"/>
              </w:rPr>
            </w:pPr>
            <w:r>
              <w:rPr>
                <w:rFonts w:ascii="Calibri" w:hAnsi="Calibri" w:cs="Arial"/>
                <w:b/>
                <w:color w:val="FFC000"/>
                <w:lang w:val="en-US"/>
              </w:rPr>
              <w:t>ENP</w:t>
            </w:r>
          </w:p>
          <w:p w14:paraId="326F3A16" w14:textId="77777777" w:rsidR="00BA7DBA" w:rsidRDefault="00BA7DBA" w:rsidP="00F8443A">
            <w:pPr>
              <w:rPr>
                <w:rFonts w:ascii="Calibri" w:hAnsi="Calibri" w:cs="Arial"/>
                <w:b/>
                <w:color w:val="FFC000"/>
                <w:lang w:val="en-US"/>
              </w:rPr>
            </w:pPr>
          </w:p>
          <w:p w14:paraId="314F6CA3" w14:textId="3DDF131D" w:rsidR="00BA7DBA" w:rsidRPr="00BA7DBA" w:rsidRDefault="00BA7DBA" w:rsidP="00F8443A">
            <w:pPr>
              <w:rPr>
                <w:rFonts w:ascii="Calibri" w:hAnsi="Calibri" w:cs="Arial"/>
                <w:b/>
                <w:color w:val="FFC000"/>
                <w:sz w:val="32"/>
                <w:szCs w:val="32"/>
                <w:lang w:val="en-US"/>
              </w:rPr>
            </w:pPr>
          </w:p>
        </w:tc>
        <w:tc>
          <w:tcPr>
            <w:tcW w:w="3260" w:type="dxa"/>
          </w:tcPr>
          <w:p w14:paraId="4F07702C" w14:textId="76DAAB2C" w:rsidR="00F8443A" w:rsidRPr="00A42A22" w:rsidRDefault="00A42A22" w:rsidP="00F8443A">
            <w:pPr>
              <w:rPr>
                <w:rFonts w:asciiTheme="minorHAnsi" w:hAnsiTheme="minorHAnsi" w:cs="Arial"/>
                <w:color w:val="0070C0"/>
              </w:rPr>
            </w:pPr>
            <w:r w:rsidRPr="00BA7DBA">
              <w:rPr>
                <w:rFonts w:asciiTheme="minorHAnsi" w:hAnsiTheme="minorHAnsi" w:cs="Arial"/>
              </w:rPr>
              <w:t>Difficulty in maintaining production schedules and new operatives present a risk to maintaining standards though do bring new ideas and a fresh perspective plus flexibility.</w:t>
            </w:r>
          </w:p>
        </w:tc>
        <w:tc>
          <w:tcPr>
            <w:tcW w:w="2977" w:type="dxa"/>
          </w:tcPr>
          <w:p w14:paraId="6B672258" w14:textId="4FAB2398" w:rsidR="00F8443A" w:rsidRPr="00A42A22" w:rsidRDefault="00A42A22" w:rsidP="00F8443A">
            <w:pPr>
              <w:rPr>
                <w:rFonts w:asciiTheme="minorHAnsi" w:hAnsiTheme="minorHAnsi" w:cs="Arial"/>
                <w:color w:val="0070C0"/>
              </w:rPr>
            </w:pPr>
            <w:r w:rsidRPr="00BA7DBA">
              <w:rPr>
                <w:rFonts w:asciiTheme="minorHAnsi" w:hAnsiTheme="minorHAnsi" w:cs="Arial"/>
              </w:rPr>
              <w:t>Recruitment in ongoing and new operators are trained to ensure competence.  Various incentives offered to maintain our appeal as an employer</w:t>
            </w:r>
          </w:p>
        </w:tc>
        <w:tc>
          <w:tcPr>
            <w:tcW w:w="2410" w:type="dxa"/>
          </w:tcPr>
          <w:p w14:paraId="6E9D8C6B" w14:textId="7A797E02" w:rsidR="00F8443A" w:rsidRPr="00A42A22" w:rsidRDefault="00A42A22" w:rsidP="00F8443A">
            <w:pPr>
              <w:rPr>
                <w:rFonts w:asciiTheme="minorHAnsi" w:hAnsiTheme="minorHAnsi" w:cs="Arial"/>
                <w:color w:val="0070C0"/>
              </w:rPr>
            </w:pPr>
            <w:r>
              <w:rPr>
                <w:rFonts w:asciiTheme="minorHAnsi" w:hAnsiTheme="minorHAnsi" w:cs="Arial"/>
                <w:color w:val="0070C0"/>
              </w:rPr>
              <w:t>Continues to be problematic in certain areas – ENP ops and Technical Estimating</w:t>
            </w:r>
            <w:r w:rsidR="00713AF3">
              <w:rPr>
                <w:rFonts w:asciiTheme="minorHAnsi" w:hAnsiTheme="minorHAnsi" w:cs="Arial"/>
                <w:color w:val="0070C0"/>
              </w:rPr>
              <w:t xml:space="preserve"> take time</w:t>
            </w:r>
            <w:r>
              <w:rPr>
                <w:rFonts w:asciiTheme="minorHAnsi" w:hAnsiTheme="minorHAnsi" w:cs="Arial"/>
                <w:color w:val="0070C0"/>
              </w:rPr>
              <w:t>.  They continue to be areas of focus.</w:t>
            </w:r>
          </w:p>
        </w:tc>
      </w:tr>
      <w:tr w:rsidR="00F8443A" w:rsidRPr="00461076" w14:paraId="0DCAE574" w14:textId="77777777" w:rsidTr="004355CB">
        <w:tc>
          <w:tcPr>
            <w:tcW w:w="6521" w:type="dxa"/>
          </w:tcPr>
          <w:p w14:paraId="4F6DB0CB" w14:textId="77777777" w:rsidR="00F8443A" w:rsidRDefault="00F8443A" w:rsidP="00F8443A">
            <w:pPr>
              <w:rPr>
                <w:rFonts w:ascii="Calibri" w:hAnsi="Calibri" w:cs="Arial"/>
                <w:b/>
                <w:color w:val="FFC000"/>
                <w:lang w:val="en-US"/>
              </w:rPr>
            </w:pPr>
            <w:r w:rsidRPr="00F8443A">
              <w:rPr>
                <w:rFonts w:ascii="Calibri" w:hAnsi="Calibri" w:cs="Arial"/>
                <w:b/>
                <w:color w:val="FFC000"/>
                <w:lang w:val="en-US"/>
              </w:rPr>
              <w:lastRenderedPageBreak/>
              <w:t>Niche skillset for new hires</w:t>
            </w:r>
          </w:p>
          <w:p w14:paraId="0EFD4399" w14:textId="77777777" w:rsidR="00F8443A" w:rsidRDefault="00F8443A" w:rsidP="00F8443A">
            <w:pPr>
              <w:rPr>
                <w:rFonts w:ascii="Calibri" w:hAnsi="Calibri" w:cs="Arial"/>
                <w:b/>
                <w:color w:val="FFC000"/>
                <w:lang w:val="en-US"/>
              </w:rPr>
            </w:pPr>
          </w:p>
          <w:p w14:paraId="5D9FCE16" w14:textId="60A8A4B8" w:rsidR="00F8443A" w:rsidRPr="00F8443A" w:rsidRDefault="00F8443A" w:rsidP="00F8443A">
            <w:pPr>
              <w:rPr>
                <w:rFonts w:ascii="Calibri" w:hAnsi="Calibri" w:cs="Arial"/>
                <w:b/>
                <w:color w:val="FFC000"/>
                <w:lang w:val="en-US"/>
              </w:rPr>
            </w:pPr>
            <w:r>
              <w:rPr>
                <w:rFonts w:ascii="Calibri" w:hAnsi="Calibri" w:cs="Arial"/>
                <w:b/>
                <w:color w:val="FFC000"/>
                <w:lang w:val="en-US"/>
              </w:rPr>
              <w:t>ENP</w:t>
            </w:r>
          </w:p>
        </w:tc>
        <w:tc>
          <w:tcPr>
            <w:tcW w:w="3260" w:type="dxa"/>
          </w:tcPr>
          <w:p w14:paraId="56B1FE4E" w14:textId="33278B87" w:rsidR="00F8443A" w:rsidRPr="00BA7DBA" w:rsidRDefault="00A42A22" w:rsidP="00F8443A">
            <w:pPr>
              <w:rPr>
                <w:rFonts w:asciiTheme="minorHAnsi" w:hAnsiTheme="minorHAnsi" w:cs="Arial"/>
              </w:rPr>
            </w:pPr>
            <w:r w:rsidRPr="00BA7DBA">
              <w:rPr>
                <w:rFonts w:asciiTheme="minorHAnsi" w:hAnsiTheme="minorHAnsi" w:cs="Arial"/>
              </w:rPr>
              <w:t>Plating experience for new hires is very rare.</w:t>
            </w:r>
          </w:p>
        </w:tc>
        <w:tc>
          <w:tcPr>
            <w:tcW w:w="2977" w:type="dxa"/>
          </w:tcPr>
          <w:p w14:paraId="0575C7C9" w14:textId="45E2CA93" w:rsidR="00F8443A" w:rsidRPr="00C41323" w:rsidRDefault="00A42A22" w:rsidP="00F8443A">
            <w:pPr>
              <w:rPr>
                <w:rFonts w:asciiTheme="minorHAnsi" w:hAnsiTheme="minorHAnsi" w:cs="Arial"/>
                <w:color w:val="0070C0"/>
              </w:rPr>
            </w:pPr>
            <w:r w:rsidRPr="00BA7DBA">
              <w:rPr>
                <w:rFonts w:asciiTheme="minorHAnsi" w:hAnsiTheme="minorHAnsi" w:cs="Arial"/>
              </w:rPr>
              <w:t xml:space="preserve">New operators are supervised closely whilst training and </w:t>
            </w:r>
            <w:r w:rsidR="00C41323" w:rsidRPr="00BA7DBA">
              <w:rPr>
                <w:rFonts w:asciiTheme="minorHAnsi" w:hAnsiTheme="minorHAnsi" w:cs="Arial"/>
              </w:rPr>
              <w:t>given specific plating training.</w:t>
            </w:r>
          </w:p>
        </w:tc>
        <w:tc>
          <w:tcPr>
            <w:tcW w:w="2410" w:type="dxa"/>
          </w:tcPr>
          <w:p w14:paraId="127E2E82" w14:textId="6839B5AC" w:rsidR="00F8443A" w:rsidRPr="00C41323" w:rsidRDefault="00C41323" w:rsidP="00F8443A">
            <w:pPr>
              <w:rPr>
                <w:rFonts w:asciiTheme="minorHAnsi" w:hAnsiTheme="minorHAnsi" w:cs="Arial"/>
                <w:color w:val="0070C0"/>
              </w:rPr>
            </w:pPr>
            <w:r w:rsidRPr="00BA7DBA">
              <w:rPr>
                <w:rFonts w:asciiTheme="minorHAnsi" w:hAnsiTheme="minorHAnsi" w:cs="Arial"/>
              </w:rPr>
              <w:t>Revised training structure in place and working.</w:t>
            </w:r>
          </w:p>
        </w:tc>
      </w:tr>
      <w:tr w:rsidR="00EB509B" w:rsidRPr="00461076" w14:paraId="79DF1095" w14:textId="77777777" w:rsidTr="004355CB">
        <w:tc>
          <w:tcPr>
            <w:tcW w:w="6521" w:type="dxa"/>
          </w:tcPr>
          <w:p w14:paraId="20A50DC8" w14:textId="77777777" w:rsidR="00EB509B" w:rsidRPr="00F8443A" w:rsidRDefault="00EB509B" w:rsidP="00EB509B">
            <w:pPr>
              <w:rPr>
                <w:rFonts w:ascii="Calibri" w:hAnsi="Calibri" w:cs="Arial"/>
                <w:b/>
                <w:color w:val="FFC000"/>
                <w:lang w:val="en-US"/>
              </w:rPr>
            </w:pPr>
            <w:proofErr w:type="spellStart"/>
            <w:r w:rsidRPr="00F8443A">
              <w:rPr>
                <w:rFonts w:ascii="Calibri" w:hAnsi="Calibri" w:cs="Arial"/>
                <w:b/>
                <w:color w:val="FFC000"/>
                <w:lang w:val="en-US"/>
              </w:rPr>
              <w:t>Efacs</w:t>
            </w:r>
            <w:proofErr w:type="spellEnd"/>
            <w:r w:rsidRPr="00F8443A">
              <w:rPr>
                <w:rFonts w:ascii="Calibri" w:hAnsi="Calibri" w:cs="Arial"/>
                <w:b/>
                <w:color w:val="FFC000"/>
                <w:lang w:val="en-US"/>
              </w:rPr>
              <w:t xml:space="preserve"> Workflow - New</w:t>
            </w:r>
          </w:p>
          <w:p w14:paraId="616E7EAA" w14:textId="0C69B878" w:rsidR="00EB509B" w:rsidRPr="00AE03ED" w:rsidRDefault="00EB509B" w:rsidP="00486EB0">
            <w:pPr>
              <w:rPr>
                <w:rFonts w:ascii="Calibri" w:hAnsi="Calibri" w:cs="Arial"/>
                <w:b/>
                <w:color w:val="FFC000"/>
                <w:lang w:val="en-US"/>
              </w:rPr>
            </w:pPr>
          </w:p>
        </w:tc>
        <w:tc>
          <w:tcPr>
            <w:tcW w:w="3260" w:type="dxa"/>
          </w:tcPr>
          <w:p w14:paraId="66FE244F" w14:textId="633A2D6B" w:rsidR="00EB509B" w:rsidRPr="00C41323" w:rsidRDefault="00EB509B" w:rsidP="00EB509B">
            <w:pPr>
              <w:rPr>
                <w:rFonts w:asciiTheme="minorHAnsi" w:hAnsiTheme="minorHAnsi" w:cs="Arial"/>
                <w:color w:val="0070C0"/>
              </w:rPr>
            </w:pPr>
            <w:r>
              <w:rPr>
                <w:rFonts w:asciiTheme="minorHAnsi" w:hAnsiTheme="minorHAnsi" w:cs="Arial"/>
                <w:color w:val="0070C0"/>
              </w:rPr>
              <w:t xml:space="preserve">Workflow in </w:t>
            </w:r>
            <w:proofErr w:type="spellStart"/>
            <w:r>
              <w:rPr>
                <w:rFonts w:asciiTheme="minorHAnsi" w:hAnsiTheme="minorHAnsi" w:cs="Arial"/>
                <w:color w:val="0070C0"/>
              </w:rPr>
              <w:t>Efacs</w:t>
            </w:r>
            <w:proofErr w:type="spellEnd"/>
            <w:r>
              <w:rPr>
                <w:rFonts w:asciiTheme="minorHAnsi" w:hAnsiTheme="minorHAnsi" w:cs="Arial"/>
                <w:color w:val="0070C0"/>
              </w:rPr>
              <w:t xml:space="preserve"> is a data management function</w:t>
            </w:r>
            <w:r w:rsidR="000746ED">
              <w:rPr>
                <w:rFonts w:asciiTheme="minorHAnsi" w:hAnsiTheme="minorHAnsi" w:cs="Arial"/>
                <w:color w:val="0070C0"/>
              </w:rPr>
              <w:t xml:space="preserve"> that enforces extra validations when processing business data.</w:t>
            </w:r>
          </w:p>
        </w:tc>
        <w:tc>
          <w:tcPr>
            <w:tcW w:w="2977" w:type="dxa"/>
          </w:tcPr>
          <w:p w14:paraId="3EC3E1C3" w14:textId="0DF0ACF2" w:rsidR="00EB509B" w:rsidRPr="00C41323" w:rsidRDefault="00EB509B" w:rsidP="00EB509B">
            <w:pPr>
              <w:rPr>
                <w:rFonts w:asciiTheme="minorHAnsi" w:hAnsiTheme="minorHAnsi" w:cs="Arial"/>
                <w:color w:val="0070C0"/>
              </w:rPr>
            </w:pPr>
            <w:r>
              <w:rPr>
                <w:rFonts w:asciiTheme="minorHAnsi" w:hAnsiTheme="minorHAnsi" w:cs="Arial"/>
                <w:color w:val="0070C0"/>
              </w:rPr>
              <w:t xml:space="preserve">Without proper training this will give potential for </w:t>
            </w:r>
            <w:r w:rsidR="000746ED">
              <w:rPr>
                <w:rFonts w:asciiTheme="minorHAnsi" w:hAnsiTheme="minorHAnsi" w:cs="Arial"/>
                <w:color w:val="0070C0"/>
              </w:rPr>
              <w:t>stopping</w:t>
            </w:r>
            <w:r>
              <w:rPr>
                <w:rFonts w:asciiTheme="minorHAnsi" w:hAnsiTheme="minorHAnsi" w:cs="Arial"/>
                <w:color w:val="0070C0"/>
              </w:rPr>
              <w:t xml:space="preserve"> with data flow</w:t>
            </w:r>
            <w:r w:rsidR="004F7B33">
              <w:rPr>
                <w:rFonts w:asciiTheme="minorHAnsi" w:hAnsiTheme="minorHAnsi" w:cs="Arial"/>
                <w:color w:val="0070C0"/>
              </w:rPr>
              <w:t>.</w:t>
            </w:r>
          </w:p>
        </w:tc>
        <w:tc>
          <w:tcPr>
            <w:tcW w:w="2410" w:type="dxa"/>
          </w:tcPr>
          <w:p w14:paraId="7BB8C15D" w14:textId="41E4E5C0" w:rsidR="00EB509B" w:rsidRPr="00C41323" w:rsidRDefault="00EB509B" w:rsidP="00EB509B">
            <w:pPr>
              <w:rPr>
                <w:rFonts w:asciiTheme="minorHAnsi" w:hAnsiTheme="minorHAnsi" w:cs="Arial"/>
                <w:color w:val="0070C0"/>
              </w:rPr>
            </w:pPr>
            <w:r>
              <w:rPr>
                <w:rFonts w:asciiTheme="minorHAnsi" w:hAnsiTheme="minorHAnsi" w:cs="Arial"/>
                <w:color w:val="0070C0"/>
              </w:rPr>
              <w:t>Will be part of review</w:t>
            </w:r>
            <w:r w:rsidR="00486EB0">
              <w:rPr>
                <w:rFonts w:asciiTheme="minorHAnsi" w:hAnsiTheme="minorHAnsi" w:cs="Arial"/>
                <w:color w:val="0070C0"/>
              </w:rPr>
              <w:t xml:space="preserve"> requirements and process</w:t>
            </w:r>
            <w:r>
              <w:rPr>
                <w:rFonts w:asciiTheme="minorHAnsi" w:hAnsiTheme="minorHAnsi" w:cs="Arial"/>
                <w:color w:val="0070C0"/>
              </w:rPr>
              <w:t xml:space="preserve"> with next version of </w:t>
            </w:r>
            <w:proofErr w:type="spellStart"/>
            <w:r>
              <w:rPr>
                <w:rFonts w:asciiTheme="minorHAnsi" w:hAnsiTheme="minorHAnsi" w:cs="Arial"/>
                <w:color w:val="0070C0"/>
              </w:rPr>
              <w:t>Efacs</w:t>
            </w:r>
            <w:proofErr w:type="spellEnd"/>
            <w:r>
              <w:rPr>
                <w:rFonts w:asciiTheme="minorHAnsi" w:hAnsiTheme="minorHAnsi" w:cs="Arial"/>
                <w:color w:val="0070C0"/>
              </w:rPr>
              <w:t>.</w:t>
            </w:r>
          </w:p>
        </w:tc>
      </w:tr>
      <w:tr w:rsidR="00F8443A" w:rsidRPr="00461076" w14:paraId="1ABAEFB4" w14:textId="77777777" w:rsidTr="004355CB">
        <w:tc>
          <w:tcPr>
            <w:tcW w:w="6521" w:type="dxa"/>
          </w:tcPr>
          <w:p w14:paraId="7D8C1172" w14:textId="203D0E83" w:rsidR="00F8443A" w:rsidRPr="00F8443A" w:rsidRDefault="00F8443A" w:rsidP="00F8443A">
            <w:pPr>
              <w:rPr>
                <w:rFonts w:ascii="Calibri" w:hAnsi="Calibri" w:cs="Arial"/>
                <w:b/>
                <w:color w:val="FFC000"/>
                <w:lang w:val="en-US"/>
              </w:rPr>
            </w:pPr>
            <w:r w:rsidRPr="00F8443A">
              <w:rPr>
                <w:rFonts w:ascii="Calibri" w:hAnsi="Calibri" w:cs="Arial"/>
                <w:b/>
                <w:color w:val="FFC000"/>
                <w:lang w:val="en-US"/>
              </w:rPr>
              <w:t>CHP not fully functional - New</w:t>
            </w:r>
          </w:p>
          <w:p w14:paraId="65CEAACE" w14:textId="77777777" w:rsidR="00F8443A" w:rsidRPr="00AE03ED" w:rsidRDefault="00F8443A" w:rsidP="00F8443A">
            <w:pPr>
              <w:rPr>
                <w:rFonts w:ascii="Calibri" w:hAnsi="Calibri" w:cs="Arial"/>
                <w:b/>
                <w:color w:val="FFC000"/>
                <w:lang w:val="en-US"/>
              </w:rPr>
            </w:pPr>
          </w:p>
        </w:tc>
        <w:tc>
          <w:tcPr>
            <w:tcW w:w="3260" w:type="dxa"/>
          </w:tcPr>
          <w:p w14:paraId="01864338" w14:textId="054ED90F" w:rsidR="00F8443A" w:rsidRPr="00D71D39" w:rsidRDefault="00DE5CA2" w:rsidP="00F8443A">
            <w:pPr>
              <w:rPr>
                <w:rFonts w:asciiTheme="minorHAnsi" w:hAnsiTheme="minorHAnsi" w:cs="Arial"/>
              </w:rPr>
            </w:pPr>
            <w:r w:rsidRPr="00D71D39">
              <w:rPr>
                <w:rFonts w:asciiTheme="minorHAnsi" w:hAnsiTheme="minorHAnsi" w:cs="Arial"/>
              </w:rPr>
              <w:t>Restricting</w:t>
            </w:r>
            <w:r w:rsidR="00C41323" w:rsidRPr="00D71D39">
              <w:rPr>
                <w:rFonts w:asciiTheme="minorHAnsi" w:hAnsiTheme="minorHAnsi" w:cs="Arial"/>
              </w:rPr>
              <w:t xml:space="preserve"> efficiency and consistency of heating on ENP tanks and reduces energy independence/flexibility</w:t>
            </w:r>
            <w:r w:rsidR="00486EB0">
              <w:rPr>
                <w:rFonts w:asciiTheme="minorHAnsi" w:hAnsiTheme="minorHAnsi" w:cs="Arial"/>
              </w:rPr>
              <w:t>.</w:t>
            </w:r>
          </w:p>
        </w:tc>
        <w:tc>
          <w:tcPr>
            <w:tcW w:w="2977" w:type="dxa"/>
          </w:tcPr>
          <w:p w14:paraId="16CD781D" w14:textId="3CE9D3EA" w:rsidR="00F8443A" w:rsidRPr="00D71D39" w:rsidRDefault="00C41323" w:rsidP="00F8443A">
            <w:pPr>
              <w:rPr>
                <w:rFonts w:asciiTheme="minorHAnsi" w:hAnsiTheme="minorHAnsi" w:cs="Arial"/>
              </w:rPr>
            </w:pPr>
            <w:r w:rsidRPr="00D71D39">
              <w:rPr>
                <w:rFonts w:asciiTheme="minorHAnsi" w:hAnsiTheme="minorHAnsi" w:cs="Arial"/>
              </w:rPr>
              <w:t xml:space="preserve">Continued work with </w:t>
            </w:r>
            <w:proofErr w:type="spellStart"/>
            <w:r w:rsidRPr="00D71D39">
              <w:rPr>
                <w:rFonts w:asciiTheme="minorHAnsi" w:hAnsiTheme="minorHAnsi" w:cs="Arial"/>
              </w:rPr>
              <w:t>Levercor</w:t>
            </w:r>
            <w:proofErr w:type="spellEnd"/>
            <w:r w:rsidRPr="00D71D39">
              <w:rPr>
                <w:rFonts w:asciiTheme="minorHAnsi" w:hAnsiTheme="minorHAnsi" w:cs="Arial"/>
              </w:rPr>
              <w:t xml:space="preserve"> to finalise the commissioning of the CHP</w:t>
            </w:r>
            <w:r w:rsidR="00486EB0">
              <w:rPr>
                <w:rFonts w:asciiTheme="minorHAnsi" w:hAnsiTheme="minorHAnsi" w:cs="Arial"/>
              </w:rPr>
              <w:t>.</w:t>
            </w:r>
            <w:r w:rsidRPr="00D71D39">
              <w:rPr>
                <w:rFonts w:asciiTheme="minorHAnsi" w:hAnsiTheme="minorHAnsi" w:cs="Arial"/>
              </w:rPr>
              <w:t xml:space="preserve"> </w:t>
            </w:r>
          </w:p>
        </w:tc>
        <w:tc>
          <w:tcPr>
            <w:tcW w:w="2410" w:type="dxa"/>
          </w:tcPr>
          <w:p w14:paraId="6385AFEC" w14:textId="58DE7014" w:rsidR="00F8443A" w:rsidRPr="00D71D39" w:rsidRDefault="00C41323" w:rsidP="00F8443A">
            <w:pPr>
              <w:rPr>
                <w:rFonts w:asciiTheme="minorHAnsi" w:hAnsiTheme="minorHAnsi" w:cs="Arial"/>
              </w:rPr>
            </w:pPr>
            <w:r w:rsidRPr="00D71D39">
              <w:rPr>
                <w:rFonts w:asciiTheme="minorHAnsi" w:hAnsiTheme="minorHAnsi" w:cs="Arial"/>
              </w:rPr>
              <w:t>Some use from CHP to provide energy to the plant through 2022 into 2023.  Still to gain full advantage from Thermal Oil.</w:t>
            </w:r>
          </w:p>
        </w:tc>
      </w:tr>
      <w:tr w:rsidR="00F8443A" w:rsidRPr="00461076" w14:paraId="3BE9164A" w14:textId="77777777" w:rsidTr="004355CB">
        <w:tc>
          <w:tcPr>
            <w:tcW w:w="6521" w:type="dxa"/>
          </w:tcPr>
          <w:p w14:paraId="71365EFE" w14:textId="4ED6924F" w:rsidR="00F8443A" w:rsidRPr="00AE03ED" w:rsidRDefault="00F8443A" w:rsidP="00F8443A">
            <w:pPr>
              <w:rPr>
                <w:rFonts w:ascii="Calibri" w:hAnsi="Calibri" w:cs="Arial"/>
                <w:b/>
                <w:color w:val="FFC000"/>
                <w:lang w:val="en-US"/>
              </w:rPr>
            </w:pPr>
            <w:r w:rsidRPr="00F8443A">
              <w:rPr>
                <w:rFonts w:ascii="Calibri" w:hAnsi="Calibri" w:cs="Arial"/>
                <w:b/>
                <w:color w:val="FFC000"/>
                <w:lang w:val="en-US"/>
              </w:rPr>
              <w:t>Not at full capacity on ENP - New</w:t>
            </w:r>
          </w:p>
        </w:tc>
        <w:tc>
          <w:tcPr>
            <w:tcW w:w="3260" w:type="dxa"/>
          </w:tcPr>
          <w:p w14:paraId="4DE72E75" w14:textId="742CF78A" w:rsidR="00F8443A" w:rsidRPr="00D71D39" w:rsidRDefault="00C41323" w:rsidP="00F8443A">
            <w:pPr>
              <w:rPr>
                <w:rFonts w:asciiTheme="minorHAnsi" w:hAnsiTheme="minorHAnsi" w:cs="Arial"/>
              </w:rPr>
            </w:pPr>
            <w:r w:rsidRPr="00D71D39">
              <w:rPr>
                <w:rFonts w:asciiTheme="minorHAnsi" w:hAnsiTheme="minorHAnsi" w:cs="Arial"/>
              </w:rPr>
              <w:t xml:space="preserve">Empty Capacity increases operating costs and lack of large tank capability </w:t>
            </w:r>
            <w:r w:rsidR="00D71D39" w:rsidRPr="00D71D39">
              <w:rPr>
                <w:rFonts w:asciiTheme="minorHAnsi" w:hAnsiTheme="minorHAnsi" w:cs="Arial"/>
              </w:rPr>
              <w:t>jeopardises</w:t>
            </w:r>
            <w:r w:rsidRPr="00D71D39">
              <w:rPr>
                <w:rFonts w:asciiTheme="minorHAnsi" w:hAnsiTheme="minorHAnsi" w:cs="Arial"/>
              </w:rPr>
              <w:t xml:space="preserve"> this business</w:t>
            </w:r>
          </w:p>
        </w:tc>
        <w:tc>
          <w:tcPr>
            <w:tcW w:w="2977" w:type="dxa"/>
          </w:tcPr>
          <w:p w14:paraId="38EE25D5" w14:textId="3004C969" w:rsidR="00F8443A" w:rsidRPr="00D71D39" w:rsidRDefault="00C41323" w:rsidP="00F8443A">
            <w:pPr>
              <w:rPr>
                <w:rFonts w:asciiTheme="minorHAnsi" w:hAnsiTheme="minorHAnsi" w:cs="Arial"/>
              </w:rPr>
            </w:pPr>
            <w:r w:rsidRPr="00D71D39">
              <w:rPr>
                <w:rFonts w:asciiTheme="minorHAnsi" w:hAnsiTheme="minorHAnsi" w:cs="Arial"/>
              </w:rPr>
              <w:t>Careful management of shifts, holidays and overtime against orderbook.</w:t>
            </w:r>
          </w:p>
        </w:tc>
        <w:tc>
          <w:tcPr>
            <w:tcW w:w="2410" w:type="dxa"/>
          </w:tcPr>
          <w:p w14:paraId="232E225D" w14:textId="6DCF93D2" w:rsidR="00F8443A" w:rsidRPr="00D71D39" w:rsidRDefault="00C41323" w:rsidP="00F8443A">
            <w:pPr>
              <w:rPr>
                <w:rFonts w:asciiTheme="minorHAnsi" w:hAnsiTheme="minorHAnsi" w:cs="Arial"/>
              </w:rPr>
            </w:pPr>
            <w:r w:rsidRPr="00D71D39">
              <w:rPr>
                <w:rFonts w:asciiTheme="minorHAnsi" w:hAnsiTheme="minorHAnsi" w:cs="Arial"/>
              </w:rPr>
              <w:t>Impact on costs minimised.  Specific large tank work currently on hold.</w:t>
            </w:r>
          </w:p>
        </w:tc>
      </w:tr>
      <w:tr w:rsidR="008218EF" w:rsidRPr="00461076" w14:paraId="633D58C7" w14:textId="77777777" w:rsidTr="006D07D2">
        <w:tc>
          <w:tcPr>
            <w:tcW w:w="6521" w:type="dxa"/>
          </w:tcPr>
          <w:p w14:paraId="4D96776F" w14:textId="7A95D44D" w:rsidR="008218EF" w:rsidRPr="00DA7077" w:rsidRDefault="008218EF" w:rsidP="008218EF">
            <w:pPr>
              <w:rPr>
                <w:rFonts w:ascii="Calibri" w:hAnsi="Calibri" w:cs="Arial"/>
                <w:b/>
                <w:color w:val="0070C0"/>
              </w:rPr>
            </w:pPr>
            <w:r w:rsidRPr="00DA7077">
              <w:rPr>
                <w:rFonts w:ascii="Calibri" w:hAnsi="Calibri" w:cs="Arial"/>
                <w:b/>
                <w:color w:val="0070C0"/>
                <w:lang w:val="en-US"/>
              </w:rPr>
              <w:t xml:space="preserve">Aerospace ($6.1Tr) </w:t>
            </w:r>
          </w:p>
          <w:p w14:paraId="5C54B9A4" w14:textId="77777777" w:rsidR="008218EF" w:rsidRDefault="008218EF" w:rsidP="008218EF">
            <w:pPr>
              <w:rPr>
                <w:rFonts w:ascii="Calibri" w:hAnsi="Calibri" w:cs="Arial"/>
                <w:b/>
                <w:color w:val="0070C0"/>
                <w:lang w:val="en-US"/>
              </w:rPr>
            </w:pPr>
          </w:p>
          <w:p w14:paraId="3962A33E" w14:textId="77777777" w:rsidR="008218EF" w:rsidRPr="00F369CA" w:rsidRDefault="008218EF" w:rsidP="008218EF">
            <w:pPr>
              <w:rPr>
                <w:rFonts w:ascii="Calibri" w:hAnsi="Calibri" w:cs="Arial"/>
                <w:b/>
                <w:color w:val="0070C0"/>
              </w:rPr>
            </w:pPr>
            <w:r>
              <w:rPr>
                <w:rFonts w:ascii="Calibri" w:hAnsi="Calibri" w:cs="Arial"/>
                <w:b/>
                <w:color w:val="0070C0"/>
                <w:lang w:val="en-US"/>
              </w:rPr>
              <w:t>PRECISION</w:t>
            </w:r>
          </w:p>
          <w:p w14:paraId="2070BE6F" w14:textId="2AE5037D" w:rsidR="008218EF" w:rsidRPr="00461076" w:rsidRDefault="008218EF" w:rsidP="008218EF">
            <w:pPr>
              <w:rPr>
                <w:rFonts w:ascii="Calibri" w:hAnsi="Calibri" w:cs="Arial"/>
                <w:b/>
                <w:color w:val="00B050"/>
              </w:rPr>
            </w:pPr>
          </w:p>
        </w:tc>
        <w:tc>
          <w:tcPr>
            <w:tcW w:w="3260" w:type="dxa"/>
          </w:tcPr>
          <w:p w14:paraId="689E3D70" w14:textId="77777777" w:rsidR="008218EF" w:rsidRPr="00E024E0" w:rsidRDefault="008218EF" w:rsidP="008218EF">
            <w:pPr>
              <w:rPr>
                <w:rFonts w:asciiTheme="minorHAnsi" w:hAnsiTheme="minorHAnsi" w:cs="Arial"/>
              </w:rPr>
            </w:pPr>
            <w:r w:rsidRPr="00E024E0">
              <w:rPr>
                <w:rFonts w:asciiTheme="minorHAnsi" w:hAnsiTheme="minorHAnsi" w:cs="Arial"/>
              </w:rPr>
              <w:t>There are huge opportunities for the machining of components within the aerospace sector.  The market for commercial aircraft was reported to be worth more than $6.1Tr over the next 20 years.</w:t>
            </w:r>
          </w:p>
          <w:p w14:paraId="20466B63" w14:textId="19A7D45F" w:rsidR="008218EF" w:rsidRPr="00413C41" w:rsidRDefault="008218EF" w:rsidP="008218EF">
            <w:pPr>
              <w:rPr>
                <w:rFonts w:asciiTheme="minorHAnsi" w:hAnsiTheme="minorHAnsi" w:cs="Arial"/>
                <w:i/>
                <w:iCs/>
              </w:rPr>
            </w:pPr>
            <w:r w:rsidRPr="00413C41">
              <w:rPr>
                <w:rFonts w:asciiTheme="minorHAnsi" w:hAnsiTheme="minorHAnsi" w:cs="Arial"/>
                <w:i/>
                <w:iCs/>
              </w:rPr>
              <w:t xml:space="preserve">However, the aerospace industry </w:t>
            </w:r>
            <w:r>
              <w:rPr>
                <w:rFonts w:asciiTheme="minorHAnsi" w:hAnsiTheme="minorHAnsi" w:cs="Arial"/>
                <w:i/>
                <w:iCs/>
              </w:rPr>
              <w:t xml:space="preserve">was </w:t>
            </w:r>
            <w:r w:rsidRPr="00413C41">
              <w:rPr>
                <w:rFonts w:asciiTheme="minorHAnsi" w:hAnsiTheme="minorHAnsi" w:cs="Arial"/>
                <w:i/>
                <w:iCs/>
              </w:rPr>
              <w:t>heavily affected by the Covid-19 Pandemic</w:t>
            </w:r>
            <w:r>
              <w:rPr>
                <w:rFonts w:asciiTheme="minorHAnsi" w:hAnsiTheme="minorHAnsi" w:cs="Arial"/>
                <w:i/>
                <w:iCs/>
              </w:rPr>
              <w:t xml:space="preserve">.  </w:t>
            </w:r>
            <w:r w:rsidRPr="009E2C49">
              <w:rPr>
                <w:rFonts w:asciiTheme="minorHAnsi" w:hAnsiTheme="minorHAnsi" w:cs="Arial"/>
                <w:i/>
                <w:iCs/>
                <w:color w:val="0070C0"/>
              </w:rPr>
              <w:t>Demand recover</w:t>
            </w:r>
            <w:r>
              <w:rPr>
                <w:rFonts w:asciiTheme="minorHAnsi" w:hAnsiTheme="minorHAnsi" w:cs="Arial"/>
                <w:i/>
                <w:iCs/>
                <w:color w:val="0070C0"/>
              </w:rPr>
              <w:t xml:space="preserve">ed significantly </w:t>
            </w:r>
            <w:r w:rsidRPr="009E2C49">
              <w:rPr>
                <w:rFonts w:asciiTheme="minorHAnsi" w:hAnsiTheme="minorHAnsi" w:cs="Arial"/>
                <w:i/>
                <w:iCs/>
                <w:color w:val="0070C0"/>
              </w:rPr>
              <w:t>in 202</w:t>
            </w:r>
            <w:r>
              <w:rPr>
                <w:rFonts w:asciiTheme="minorHAnsi" w:hAnsiTheme="minorHAnsi" w:cs="Arial"/>
                <w:i/>
                <w:iCs/>
                <w:color w:val="0070C0"/>
              </w:rPr>
              <w:t>3</w:t>
            </w:r>
            <w:r w:rsidRPr="009E2C49">
              <w:rPr>
                <w:rFonts w:asciiTheme="minorHAnsi" w:hAnsiTheme="minorHAnsi" w:cs="Arial"/>
                <w:i/>
                <w:iCs/>
                <w:color w:val="0070C0"/>
              </w:rPr>
              <w:t>.</w:t>
            </w:r>
          </w:p>
        </w:tc>
        <w:tc>
          <w:tcPr>
            <w:tcW w:w="2977" w:type="dxa"/>
          </w:tcPr>
          <w:p w14:paraId="568AFC74" w14:textId="77777777" w:rsidR="008218EF" w:rsidRPr="00E024E0" w:rsidRDefault="008218EF" w:rsidP="008218EF">
            <w:pPr>
              <w:rPr>
                <w:rFonts w:asciiTheme="minorHAnsi" w:hAnsiTheme="minorHAnsi" w:cs="Arial"/>
              </w:rPr>
            </w:pPr>
            <w:r w:rsidRPr="00E024E0">
              <w:rPr>
                <w:rFonts w:asciiTheme="minorHAnsi" w:hAnsiTheme="minorHAnsi" w:cs="Arial"/>
              </w:rPr>
              <w:t xml:space="preserve">Since CBE gained the AS9100 certification, ASD work has been </w:t>
            </w:r>
            <w:r>
              <w:rPr>
                <w:rFonts w:asciiTheme="minorHAnsi" w:hAnsiTheme="minorHAnsi" w:cs="Arial"/>
              </w:rPr>
              <w:t xml:space="preserve">a </w:t>
            </w:r>
            <w:r w:rsidRPr="00E024E0">
              <w:rPr>
                <w:rFonts w:asciiTheme="minorHAnsi" w:hAnsiTheme="minorHAnsi" w:cs="Arial"/>
              </w:rPr>
              <w:t xml:space="preserve">main target of </w:t>
            </w:r>
            <w:proofErr w:type="gramStart"/>
            <w:r w:rsidRPr="00E024E0">
              <w:rPr>
                <w:rFonts w:asciiTheme="minorHAnsi" w:hAnsiTheme="minorHAnsi" w:cs="Arial"/>
              </w:rPr>
              <w:t>CBE as a whole</w:t>
            </w:r>
            <w:r>
              <w:rPr>
                <w:rFonts w:asciiTheme="minorHAnsi" w:hAnsiTheme="minorHAnsi" w:cs="Arial"/>
              </w:rPr>
              <w:t>, though</w:t>
            </w:r>
            <w:proofErr w:type="gramEnd"/>
            <w:r>
              <w:rPr>
                <w:rFonts w:asciiTheme="minorHAnsi" w:hAnsiTheme="minorHAnsi" w:cs="Arial"/>
              </w:rPr>
              <w:t xml:space="preserve"> alternative opportunities are</w:t>
            </w:r>
            <w:r w:rsidRPr="00D8559C">
              <w:rPr>
                <w:rFonts w:asciiTheme="minorHAnsi" w:hAnsiTheme="minorHAnsi" w:cs="Arial"/>
                <w:color w:val="0070C0"/>
              </w:rPr>
              <w:t xml:space="preserve"> proving more valuable</w:t>
            </w:r>
            <w:r w:rsidRPr="00E024E0">
              <w:rPr>
                <w:rFonts w:asciiTheme="minorHAnsi" w:hAnsiTheme="minorHAnsi" w:cs="Arial"/>
              </w:rPr>
              <w:t>.</w:t>
            </w:r>
          </w:p>
          <w:p w14:paraId="2D03D3F8" w14:textId="77777777" w:rsidR="008218EF" w:rsidRPr="00E024E0" w:rsidRDefault="008218EF" w:rsidP="008218EF">
            <w:pPr>
              <w:rPr>
                <w:rFonts w:asciiTheme="minorHAnsi" w:hAnsiTheme="minorHAnsi" w:cs="Arial"/>
              </w:rPr>
            </w:pPr>
          </w:p>
          <w:p w14:paraId="48927E3F" w14:textId="6BE65D17" w:rsidR="008218EF" w:rsidRPr="00E024E0" w:rsidRDefault="008218EF" w:rsidP="008218EF">
            <w:pPr>
              <w:rPr>
                <w:rFonts w:asciiTheme="minorHAnsi" w:hAnsiTheme="minorHAnsi" w:cs="Arial"/>
              </w:rPr>
            </w:pPr>
          </w:p>
        </w:tc>
        <w:tc>
          <w:tcPr>
            <w:tcW w:w="2410" w:type="dxa"/>
          </w:tcPr>
          <w:p w14:paraId="06E7A52B" w14:textId="77777777" w:rsidR="008218EF" w:rsidRPr="00E024E0" w:rsidRDefault="008218EF" w:rsidP="008218EF">
            <w:pPr>
              <w:rPr>
                <w:rFonts w:asciiTheme="minorHAnsi" w:hAnsiTheme="minorHAnsi" w:cs="Arial"/>
              </w:rPr>
            </w:pPr>
            <w:r>
              <w:rPr>
                <w:rFonts w:asciiTheme="minorHAnsi" w:hAnsiTheme="minorHAnsi" w:cs="Arial"/>
                <w:color w:val="0070C0"/>
              </w:rPr>
              <w:t>Marie Cooper and Angela Taylor</w:t>
            </w:r>
            <w:r w:rsidRPr="009E2C49">
              <w:rPr>
                <w:rFonts w:asciiTheme="minorHAnsi" w:hAnsiTheme="minorHAnsi" w:cs="Arial"/>
                <w:color w:val="0070C0"/>
              </w:rPr>
              <w:t xml:space="preserve"> </w:t>
            </w:r>
            <w:r w:rsidRPr="00E024E0">
              <w:rPr>
                <w:rFonts w:asciiTheme="minorHAnsi" w:hAnsiTheme="minorHAnsi" w:cs="Arial"/>
              </w:rPr>
              <w:t>ha</w:t>
            </w:r>
            <w:r>
              <w:rPr>
                <w:rFonts w:asciiTheme="minorHAnsi" w:hAnsiTheme="minorHAnsi" w:cs="Arial"/>
              </w:rPr>
              <w:t>ve</w:t>
            </w:r>
            <w:r w:rsidRPr="00E024E0">
              <w:rPr>
                <w:rFonts w:asciiTheme="minorHAnsi" w:hAnsiTheme="minorHAnsi" w:cs="Arial"/>
              </w:rPr>
              <w:t xml:space="preserve"> been through various networking channels and gained many contacts in the ASD industry. </w:t>
            </w:r>
            <w:r>
              <w:rPr>
                <w:rFonts w:asciiTheme="minorHAnsi" w:hAnsiTheme="minorHAnsi" w:cs="Arial"/>
              </w:rPr>
              <w:t xml:space="preserve">We still see </w:t>
            </w:r>
            <w:r w:rsidRPr="00E024E0">
              <w:rPr>
                <w:rFonts w:asciiTheme="minorHAnsi" w:hAnsiTheme="minorHAnsi" w:cs="Arial"/>
              </w:rPr>
              <w:t xml:space="preserve">ASD RFQ’s, for </w:t>
            </w:r>
            <w:r>
              <w:rPr>
                <w:rFonts w:asciiTheme="minorHAnsi" w:hAnsiTheme="minorHAnsi" w:cs="Arial"/>
              </w:rPr>
              <w:t xml:space="preserve">some work </w:t>
            </w:r>
            <w:r w:rsidRPr="00E024E0">
              <w:rPr>
                <w:rFonts w:asciiTheme="minorHAnsi" w:hAnsiTheme="minorHAnsi" w:cs="Arial"/>
              </w:rPr>
              <w:t xml:space="preserve">we are competitive and show </w:t>
            </w:r>
            <w:r w:rsidRPr="00D71D39">
              <w:rPr>
                <w:rFonts w:asciiTheme="minorHAnsi" w:hAnsiTheme="minorHAnsi" w:cs="Arial"/>
              </w:rPr>
              <w:t xml:space="preserve">good promise in. CBE has gained further orders for ASD type work - Astroscale. CBE are confident that the </w:t>
            </w:r>
            <w:r w:rsidRPr="00D71D39">
              <w:rPr>
                <w:rFonts w:asciiTheme="minorHAnsi" w:hAnsiTheme="minorHAnsi" w:cs="Arial"/>
              </w:rPr>
              <w:lastRenderedPageBreak/>
              <w:t xml:space="preserve">aerospace sector remains a significant growth opportunity. </w:t>
            </w:r>
          </w:p>
          <w:p w14:paraId="37020317" w14:textId="26D40EB2" w:rsidR="008218EF" w:rsidRPr="00E024E0" w:rsidRDefault="008218EF" w:rsidP="008218EF">
            <w:pPr>
              <w:rPr>
                <w:rFonts w:asciiTheme="minorHAnsi" w:hAnsiTheme="minorHAnsi" w:cs="Arial"/>
              </w:rPr>
            </w:pPr>
          </w:p>
        </w:tc>
      </w:tr>
      <w:tr w:rsidR="008218EF" w:rsidRPr="00461076" w14:paraId="618FFADC" w14:textId="77777777" w:rsidTr="006D07D2">
        <w:tc>
          <w:tcPr>
            <w:tcW w:w="6521" w:type="dxa"/>
          </w:tcPr>
          <w:p w14:paraId="25DB1E2A" w14:textId="77777777" w:rsidR="008218EF" w:rsidRDefault="008218EF" w:rsidP="008218EF">
            <w:pPr>
              <w:rPr>
                <w:rFonts w:ascii="Calibri" w:hAnsi="Calibri" w:cs="Arial"/>
                <w:b/>
                <w:color w:val="0070C0"/>
                <w:lang w:val="en-US"/>
              </w:rPr>
            </w:pPr>
            <w:r w:rsidRPr="00DA7077">
              <w:rPr>
                <w:rFonts w:ascii="Calibri" w:hAnsi="Calibri" w:cs="Arial"/>
                <w:b/>
                <w:color w:val="0070C0"/>
                <w:lang w:val="en-US"/>
              </w:rPr>
              <w:lastRenderedPageBreak/>
              <w:t xml:space="preserve">Training and CPD </w:t>
            </w:r>
            <w:r>
              <w:rPr>
                <w:rFonts w:ascii="Calibri" w:hAnsi="Calibri" w:cs="Arial"/>
                <w:b/>
                <w:color w:val="0070C0"/>
                <w:lang w:val="en-US"/>
              </w:rPr>
              <w:t>through CBE</w:t>
            </w:r>
          </w:p>
          <w:p w14:paraId="6220FE35" w14:textId="77777777" w:rsidR="008218EF" w:rsidRDefault="008218EF" w:rsidP="008218EF">
            <w:pPr>
              <w:rPr>
                <w:rFonts w:ascii="Calibri" w:hAnsi="Calibri" w:cs="Arial"/>
                <w:b/>
                <w:color w:val="0070C0"/>
                <w:lang w:val="en-US"/>
              </w:rPr>
            </w:pPr>
          </w:p>
          <w:p w14:paraId="26C52600" w14:textId="77777777" w:rsidR="008218EF" w:rsidRDefault="008218EF" w:rsidP="008218EF">
            <w:pPr>
              <w:rPr>
                <w:rFonts w:ascii="Calibri" w:hAnsi="Calibri" w:cs="Arial"/>
                <w:b/>
                <w:color w:val="0070C0"/>
                <w:lang w:val="en-US"/>
              </w:rPr>
            </w:pPr>
            <w:r>
              <w:rPr>
                <w:rFonts w:ascii="Calibri" w:hAnsi="Calibri" w:cs="Arial"/>
                <w:b/>
                <w:color w:val="0070C0"/>
                <w:lang w:val="en-US"/>
              </w:rPr>
              <w:t>PRECISION</w:t>
            </w:r>
          </w:p>
          <w:p w14:paraId="0B81B7E5" w14:textId="77777777" w:rsidR="008218EF" w:rsidRDefault="008218EF" w:rsidP="008218EF">
            <w:pPr>
              <w:rPr>
                <w:rFonts w:ascii="Calibri" w:hAnsi="Calibri" w:cs="Arial"/>
                <w:b/>
                <w:color w:val="0070C0"/>
                <w:lang w:val="en-US"/>
              </w:rPr>
            </w:pPr>
          </w:p>
          <w:p w14:paraId="4AA721BA" w14:textId="77777777" w:rsidR="008218EF" w:rsidRPr="00F369CA" w:rsidRDefault="008218EF" w:rsidP="008218EF">
            <w:pPr>
              <w:rPr>
                <w:rFonts w:ascii="Calibri" w:hAnsi="Calibri" w:cs="Arial"/>
                <w:b/>
                <w:color w:val="0070C0"/>
              </w:rPr>
            </w:pPr>
          </w:p>
          <w:p w14:paraId="4383B8D0" w14:textId="744F934E" w:rsidR="008218EF" w:rsidRPr="00DA7077" w:rsidRDefault="008218EF" w:rsidP="008218EF">
            <w:pPr>
              <w:rPr>
                <w:rFonts w:ascii="Calibri" w:hAnsi="Calibri" w:cs="Arial"/>
                <w:b/>
                <w:color w:val="0070C0"/>
              </w:rPr>
            </w:pPr>
          </w:p>
          <w:p w14:paraId="2F55DA55" w14:textId="27B1CD7E" w:rsidR="008218EF" w:rsidRPr="00461076" w:rsidRDefault="008218EF" w:rsidP="008218EF">
            <w:pPr>
              <w:rPr>
                <w:rFonts w:ascii="Calibri" w:hAnsi="Calibri" w:cs="Arial"/>
                <w:b/>
                <w:color w:val="00B050"/>
              </w:rPr>
            </w:pPr>
          </w:p>
        </w:tc>
        <w:tc>
          <w:tcPr>
            <w:tcW w:w="3260" w:type="dxa"/>
          </w:tcPr>
          <w:p w14:paraId="0BA5AF65" w14:textId="704A1CD2" w:rsidR="008218EF" w:rsidRPr="00461076" w:rsidRDefault="008218EF" w:rsidP="008218EF">
            <w:pPr>
              <w:rPr>
                <w:rFonts w:asciiTheme="minorHAnsi" w:hAnsiTheme="minorHAnsi" w:cs="Arial"/>
              </w:rPr>
            </w:pPr>
            <w:r>
              <w:rPr>
                <w:rFonts w:asciiTheme="minorHAnsi" w:hAnsiTheme="minorHAnsi" w:cs="Arial"/>
              </w:rPr>
              <w:t>Training and continuous professional development of all staff will support business success and staff retention.</w:t>
            </w:r>
          </w:p>
        </w:tc>
        <w:tc>
          <w:tcPr>
            <w:tcW w:w="2977" w:type="dxa"/>
          </w:tcPr>
          <w:p w14:paraId="6E46783A" w14:textId="59B0FEFC" w:rsidR="008218EF" w:rsidRPr="00EE5351" w:rsidRDefault="008218EF" w:rsidP="008218EF">
            <w:pPr>
              <w:rPr>
                <w:rFonts w:asciiTheme="minorHAnsi" w:hAnsiTheme="minorHAnsi" w:cs="Arial"/>
              </w:rPr>
            </w:pPr>
            <w:r>
              <w:rPr>
                <w:rFonts w:asciiTheme="minorHAnsi" w:hAnsiTheme="minorHAnsi" w:cs="Arial"/>
              </w:rPr>
              <w:t>The company is</w:t>
            </w:r>
            <w:r w:rsidRPr="00EE5351">
              <w:rPr>
                <w:rFonts w:asciiTheme="minorHAnsi" w:hAnsiTheme="minorHAnsi" w:cs="Arial"/>
              </w:rPr>
              <w:t xml:space="preserve"> committed to training and continuous professional development and maintain</w:t>
            </w:r>
            <w:r>
              <w:rPr>
                <w:rFonts w:asciiTheme="minorHAnsi" w:hAnsiTheme="minorHAnsi" w:cs="Arial"/>
              </w:rPr>
              <w:t>ing</w:t>
            </w:r>
            <w:r w:rsidRPr="00EE5351">
              <w:rPr>
                <w:rFonts w:asciiTheme="minorHAnsi" w:hAnsiTheme="minorHAnsi" w:cs="Arial"/>
              </w:rPr>
              <w:t xml:space="preserve"> documented appraisals.</w:t>
            </w:r>
          </w:p>
        </w:tc>
        <w:tc>
          <w:tcPr>
            <w:tcW w:w="2410" w:type="dxa"/>
          </w:tcPr>
          <w:p w14:paraId="4915BA11" w14:textId="6476905F" w:rsidR="008218EF" w:rsidRPr="00EE5351" w:rsidRDefault="008218EF" w:rsidP="008218EF">
            <w:pPr>
              <w:rPr>
                <w:rFonts w:asciiTheme="minorHAnsi" w:hAnsiTheme="minorHAnsi" w:cs="Arial"/>
              </w:rPr>
            </w:pPr>
            <w:r w:rsidRPr="0086251F">
              <w:rPr>
                <w:rFonts w:asciiTheme="minorHAnsi" w:hAnsiTheme="minorHAnsi" w:cs="Arial"/>
                <w:color w:val="0070C0"/>
              </w:rPr>
              <w:t>Annual Performance Review conducted in December for all levels below Management.</w:t>
            </w:r>
          </w:p>
        </w:tc>
      </w:tr>
      <w:tr w:rsidR="008218EF" w:rsidRPr="00461076" w14:paraId="7EDA56B4" w14:textId="77777777" w:rsidTr="006D07D2">
        <w:tc>
          <w:tcPr>
            <w:tcW w:w="6521" w:type="dxa"/>
          </w:tcPr>
          <w:p w14:paraId="455CEF05" w14:textId="77777777" w:rsidR="008218EF" w:rsidRDefault="008218EF" w:rsidP="008218EF">
            <w:pPr>
              <w:rPr>
                <w:rFonts w:ascii="Calibri" w:hAnsi="Calibri" w:cs="Arial"/>
                <w:b/>
                <w:color w:val="0070C0"/>
                <w:lang w:val="en-US"/>
              </w:rPr>
            </w:pPr>
            <w:r w:rsidRPr="00F369CA">
              <w:rPr>
                <w:rFonts w:ascii="Calibri" w:hAnsi="Calibri" w:cs="Arial"/>
                <w:b/>
                <w:color w:val="0070C0"/>
                <w:lang w:val="en-US"/>
              </w:rPr>
              <w:t>Customer visits - understand customer needs and identify opportunities</w:t>
            </w:r>
            <w:r>
              <w:rPr>
                <w:rFonts w:ascii="Calibri" w:hAnsi="Calibri" w:cs="Arial"/>
                <w:b/>
                <w:color w:val="0070C0"/>
                <w:lang w:val="en-US"/>
              </w:rPr>
              <w:t>.</w:t>
            </w:r>
          </w:p>
          <w:p w14:paraId="194A79B2" w14:textId="77777777" w:rsidR="008218EF" w:rsidRDefault="008218EF" w:rsidP="008218EF">
            <w:pPr>
              <w:rPr>
                <w:rFonts w:ascii="Calibri" w:hAnsi="Calibri" w:cs="Arial"/>
                <w:b/>
                <w:color w:val="0070C0"/>
                <w:lang w:val="en-US"/>
              </w:rPr>
            </w:pPr>
          </w:p>
          <w:p w14:paraId="592B6433" w14:textId="77777777" w:rsidR="008218EF" w:rsidRPr="00F369CA" w:rsidRDefault="008218EF" w:rsidP="008218EF">
            <w:pPr>
              <w:rPr>
                <w:rFonts w:ascii="Calibri" w:hAnsi="Calibri" w:cs="Arial"/>
                <w:b/>
                <w:color w:val="0070C0"/>
              </w:rPr>
            </w:pPr>
            <w:r>
              <w:rPr>
                <w:rFonts w:ascii="Calibri" w:hAnsi="Calibri" w:cs="Arial"/>
                <w:b/>
                <w:color w:val="0070C0"/>
                <w:lang w:val="en-US"/>
              </w:rPr>
              <w:t>PRECISION</w:t>
            </w:r>
          </w:p>
          <w:p w14:paraId="6B97BE35" w14:textId="70AFDDC1" w:rsidR="008218EF" w:rsidRPr="00F369CA" w:rsidRDefault="008218EF" w:rsidP="008218EF">
            <w:pPr>
              <w:rPr>
                <w:rFonts w:ascii="Calibri" w:hAnsi="Calibri" w:cs="Arial"/>
                <w:b/>
                <w:color w:val="0070C0"/>
              </w:rPr>
            </w:pPr>
          </w:p>
          <w:p w14:paraId="3768F3DC" w14:textId="174DA575" w:rsidR="008218EF" w:rsidRPr="00DA7077" w:rsidRDefault="008218EF" w:rsidP="008218EF">
            <w:pPr>
              <w:rPr>
                <w:rFonts w:ascii="Calibri" w:hAnsi="Calibri" w:cs="Arial"/>
                <w:b/>
                <w:color w:val="0070C0"/>
                <w:lang w:val="en-US"/>
              </w:rPr>
            </w:pPr>
          </w:p>
        </w:tc>
        <w:tc>
          <w:tcPr>
            <w:tcW w:w="3260" w:type="dxa"/>
          </w:tcPr>
          <w:p w14:paraId="0D6D43C5" w14:textId="77777777" w:rsidR="008218EF" w:rsidRDefault="008218EF" w:rsidP="008218EF">
            <w:pPr>
              <w:rPr>
                <w:rFonts w:asciiTheme="minorHAnsi" w:hAnsiTheme="minorHAnsi" w:cs="Arial"/>
              </w:rPr>
            </w:pPr>
            <w:r>
              <w:rPr>
                <w:rFonts w:asciiTheme="minorHAnsi" w:hAnsiTheme="minorHAnsi" w:cs="Arial"/>
              </w:rPr>
              <w:t>Better understanding of current customers businesses and what other opportunities might be available from the existing customer base.</w:t>
            </w:r>
          </w:p>
          <w:p w14:paraId="50601B75" w14:textId="68B5AC33" w:rsidR="008218EF" w:rsidRPr="00461076" w:rsidRDefault="008218EF" w:rsidP="008218EF">
            <w:pPr>
              <w:rPr>
                <w:rFonts w:asciiTheme="minorHAnsi" w:hAnsiTheme="minorHAnsi" w:cs="Arial"/>
              </w:rPr>
            </w:pPr>
          </w:p>
        </w:tc>
        <w:tc>
          <w:tcPr>
            <w:tcW w:w="2977" w:type="dxa"/>
          </w:tcPr>
          <w:p w14:paraId="33CD96A3" w14:textId="77777777" w:rsidR="008218EF" w:rsidRPr="00D71D39" w:rsidRDefault="008218EF" w:rsidP="008218EF">
            <w:pPr>
              <w:rPr>
                <w:rFonts w:asciiTheme="minorHAnsi" w:hAnsiTheme="minorHAnsi" w:cs="Arial"/>
              </w:rPr>
            </w:pPr>
            <w:r w:rsidRPr="00D71D39">
              <w:rPr>
                <w:rFonts w:asciiTheme="minorHAnsi" w:hAnsiTheme="minorHAnsi" w:cs="Arial"/>
              </w:rPr>
              <w:t>Angela Taylor, Mark Lawson and Craig Martin are now visiting new and existing customer bases to gather information from them on their needs and expectations. This includes presenting the services within CBE group.</w:t>
            </w:r>
          </w:p>
          <w:p w14:paraId="120A3DDC" w14:textId="108BF8CC" w:rsidR="008218EF" w:rsidRPr="00001FD0" w:rsidRDefault="008218EF" w:rsidP="008218EF">
            <w:pPr>
              <w:rPr>
                <w:rFonts w:asciiTheme="minorHAnsi" w:hAnsiTheme="minorHAnsi" w:cs="Arial"/>
                <w:color w:val="E36C0A" w:themeColor="accent6" w:themeShade="BF"/>
              </w:rPr>
            </w:pPr>
          </w:p>
        </w:tc>
        <w:tc>
          <w:tcPr>
            <w:tcW w:w="2410" w:type="dxa"/>
          </w:tcPr>
          <w:p w14:paraId="5CFC2AE3" w14:textId="77777777" w:rsidR="008218EF" w:rsidRPr="00A8182D" w:rsidRDefault="008218EF" w:rsidP="008218EF">
            <w:pPr>
              <w:rPr>
                <w:rFonts w:asciiTheme="minorHAnsi" w:hAnsiTheme="minorHAnsi" w:cs="Arial"/>
              </w:rPr>
            </w:pPr>
            <w:r w:rsidRPr="00A8182D">
              <w:rPr>
                <w:rFonts w:asciiTheme="minorHAnsi" w:hAnsiTheme="minorHAnsi" w:cs="Arial"/>
              </w:rPr>
              <w:t xml:space="preserve">New RFQ’s have been received from ASD &amp; non-ASD customers </w:t>
            </w:r>
            <w:proofErr w:type="gramStart"/>
            <w:r w:rsidRPr="00A8182D">
              <w:rPr>
                <w:rFonts w:asciiTheme="minorHAnsi" w:hAnsiTheme="minorHAnsi" w:cs="Arial"/>
              </w:rPr>
              <w:t>as a result of</w:t>
            </w:r>
            <w:proofErr w:type="gramEnd"/>
            <w:r w:rsidRPr="00A8182D">
              <w:rPr>
                <w:rFonts w:asciiTheme="minorHAnsi" w:hAnsiTheme="minorHAnsi" w:cs="Arial"/>
              </w:rPr>
              <w:t xml:space="preserve"> the new communication methods and presentations. </w:t>
            </w:r>
          </w:p>
          <w:p w14:paraId="2DF3D90B" w14:textId="510635BC" w:rsidR="008218EF" w:rsidRPr="00A8182D" w:rsidRDefault="008218EF" w:rsidP="008218EF">
            <w:pPr>
              <w:rPr>
                <w:rFonts w:asciiTheme="minorHAnsi" w:hAnsiTheme="minorHAnsi" w:cs="Arial"/>
              </w:rPr>
            </w:pPr>
            <w:r w:rsidRPr="009E2C49">
              <w:rPr>
                <w:rFonts w:asciiTheme="minorHAnsi" w:hAnsiTheme="minorHAnsi" w:cs="Arial"/>
              </w:rPr>
              <w:t xml:space="preserve">Trade shows have </w:t>
            </w:r>
            <w:proofErr w:type="spellStart"/>
            <w:r>
              <w:rPr>
                <w:rFonts w:asciiTheme="minorHAnsi" w:hAnsiTheme="minorHAnsi" w:cs="Arial"/>
              </w:rPr>
              <w:t>have</w:t>
            </w:r>
            <w:proofErr w:type="spellEnd"/>
            <w:r>
              <w:rPr>
                <w:rFonts w:asciiTheme="minorHAnsi" w:hAnsiTheme="minorHAnsi" w:cs="Arial"/>
              </w:rPr>
              <w:t xml:space="preserve"> been attended.</w:t>
            </w:r>
            <w:r w:rsidRPr="009E2C49">
              <w:rPr>
                <w:rFonts w:asciiTheme="minorHAnsi" w:hAnsiTheme="minorHAnsi" w:cs="Arial"/>
              </w:rPr>
              <w:t xml:space="preserve">  </w:t>
            </w:r>
            <w:r>
              <w:rPr>
                <w:rFonts w:asciiTheme="minorHAnsi" w:hAnsiTheme="minorHAnsi" w:cs="Arial"/>
              </w:rPr>
              <w:t>P</w:t>
            </w:r>
            <w:r w:rsidRPr="00D71D39">
              <w:rPr>
                <w:rFonts w:asciiTheme="minorHAnsi" w:hAnsiTheme="minorHAnsi" w:cs="Arial"/>
              </w:rPr>
              <w:t xml:space="preserve">romising enquiries continue to be received </w:t>
            </w:r>
            <w:proofErr w:type="gramStart"/>
            <w:r w:rsidRPr="00D71D39">
              <w:rPr>
                <w:rFonts w:asciiTheme="minorHAnsi" w:hAnsiTheme="minorHAnsi" w:cs="Arial"/>
              </w:rPr>
              <w:t>as a consequence</w:t>
            </w:r>
            <w:proofErr w:type="gramEnd"/>
            <w:r w:rsidRPr="00D71D39">
              <w:rPr>
                <w:rFonts w:asciiTheme="minorHAnsi" w:hAnsiTheme="minorHAnsi" w:cs="Arial"/>
              </w:rPr>
              <w:t xml:space="preserve">. </w:t>
            </w:r>
            <w:r>
              <w:rPr>
                <w:rFonts w:asciiTheme="minorHAnsi" w:hAnsiTheme="minorHAnsi" w:cs="Arial"/>
              </w:rPr>
              <w:t xml:space="preserve"> </w:t>
            </w:r>
            <w:r w:rsidRPr="0086251F">
              <w:rPr>
                <w:rFonts w:asciiTheme="minorHAnsi" w:hAnsiTheme="minorHAnsi" w:cs="Arial"/>
                <w:color w:val="0070C0"/>
              </w:rPr>
              <w:t>Various customer visits to site have generated new enquiries.</w:t>
            </w:r>
          </w:p>
        </w:tc>
      </w:tr>
      <w:tr w:rsidR="008218EF" w:rsidRPr="00461076" w14:paraId="6FF552F1" w14:textId="77777777" w:rsidTr="006D07D2">
        <w:tc>
          <w:tcPr>
            <w:tcW w:w="6521" w:type="dxa"/>
          </w:tcPr>
          <w:p w14:paraId="2C8C7520" w14:textId="77777777" w:rsidR="008218EF" w:rsidRDefault="008218EF" w:rsidP="008218EF">
            <w:pPr>
              <w:rPr>
                <w:rFonts w:ascii="Calibri" w:hAnsi="Calibri" w:cs="Arial"/>
                <w:b/>
                <w:color w:val="0070C0"/>
                <w:lang w:val="en-US"/>
              </w:rPr>
            </w:pPr>
            <w:r w:rsidRPr="00F369CA">
              <w:rPr>
                <w:rFonts w:ascii="Calibri" w:hAnsi="Calibri" w:cs="Arial"/>
                <w:b/>
                <w:color w:val="0070C0"/>
                <w:lang w:val="en-US"/>
              </w:rPr>
              <w:t>'Value' proposition with other companies in the group and facilities left by Honeywell</w:t>
            </w:r>
            <w:r>
              <w:rPr>
                <w:rFonts w:ascii="Calibri" w:hAnsi="Calibri" w:cs="Arial"/>
                <w:b/>
                <w:color w:val="0070C0"/>
                <w:lang w:val="en-US"/>
              </w:rPr>
              <w:t>.</w:t>
            </w:r>
          </w:p>
          <w:p w14:paraId="237618D4" w14:textId="77777777" w:rsidR="008218EF" w:rsidRDefault="008218EF" w:rsidP="008218EF">
            <w:pPr>
              <w:rPr>
                <w:rFonts w:ascii="Calibri" w:hAnsi="Calibri" w:cs="Arial"/>
                <w:b/>
                <w:color w:val="0070C0"/>
                <w:lang w:val="en-US"/>
              </w:rPr>
            </w:pPr>
          </w:p>
          <w:p w14:paraId="04A34C72" w14:textId="77777777" w:rsidR="008218EF" w:rsidRPr="00F369CA" w:rsidRDefault="008218EF" w:rsidP="008218EF">
            <w:pPr>
              <w:rPr>
                <w:rFonts w:ascii="Calibri" w:hAnsi="Calibri" w:cs="Arial"/>
                <w:b/>
                <w:color w:val="0070C0"/>
              </w:rPr>
            </w:pPr>
            <w:r>
              <w:rPr>
                <w:rFonts w:ascii="Calibri" w:hAnsi="Calibri" w:cs="Arial"/>
                <w:b/>
                <w:color w:val="0070C0"/>
                <w:lang w:val="en-US"/>
              </w:rPr>
              <w:t>PRECISION</w:t>
            </w:r>
          </w:p>
          <w:p w14:paraId="193D442F" w14:textId="07B85336" w:rsidR="008218EF" w:rsidRPr="00F369CA" w:rsidRDefault="008218EF" w:rsidP="008218EF">
            <w:pPr>
              <w:rPr>
                <w:rFonts w:ascii="Calibri" w:hAnsi="Calibri" w:cs="Arial"/>
                <w:b/>
                <w:color w:val="0070C0"/>
              </w:rPr>
            </w:pPr>
          </w:p>
          <w:p w14:paraId="5E6D7E3D" w14:textId="77777777" w:rsidR="008218EF" w:rsidRPr="00DA7077" w:rsidRDefault="008218EF" w:rsidP="008218EF">
            <w:pPr>
              <w:rPr>
                <w:rFonts w:ascii="Calibri" w:hAnsi="Calibri" w:cs="Arial"/>
                <w:b/>
                <w:color w:val="0070C0"/>
                <w:lang w:val="en-US"/>
              </w:rPr>
            </w:pPr>
          </w:p>
        </w:tc>
        <w:tc>
          <w:tcPr>
            <w:tcW w:w="3260" w:type="dxa"/>
          </w:tcPr>
          <w:p w14:paraId="2990C8B9" w14:textId="4ABB30D3" w:rsidR="008218EF" w:rsidRPr="00461076" w:rsidRDefault="008218EF" w:rsidP="008218EF">
            <w:pPr>
              <w:rPr>
                <w:rFonts w:asciiTheme="minorHAnsi" w:hAnsiTheme="minorHAnsi" w:cs="Arial"/>
              </w:rPr>
            </w:pPr>
            <w:r>
              <w:rPr>
                <w:rFonts w:asciiTheme="minorHAnsi" w:hAnsiTheme="minorHAnsi" w:cs="Arial"/>
              </w:rPr>
              <w:t xml:space="preserve">Honeywell left behind assembly, pressure testing and paint spraying equipment.  </w:t>
            </w:r>
            <w:r w:rsidRPr="00D71D39">
              <w:rPr>
                <w:rFonts w:asciiTheme="minorHAnsi" w:hAnsiTheme="minorHAnsi" w:cs="Arial"/>
              </w:rPr>
              <w:t>CBE+ can also offer surface treatment and laboratory testing.</w:t>
            </w:r>
          </w:p>
        </w:tc>
        <w:tc>
          <w:tcPr>
            <w:tcW w:w="2977" w:type="dxa"/>
          </w:tcPr>
          <w:p w14:paraId="32711D87" w14:textId="4465F119" w:rsidR="008218EF" w:rsidRPr="00461076" w:rsidRDefault="008218EF" w:rsidP="008218EF">
            <w:pPr>
              <w:rPr>
                <w:rFonts w:asciiTheme="minorHAnsi" w:hAnsiTheme="minorHAnsi" w:cs="Arial"/>
              </w:rPr>
            </w:pPr>
            <w:r>
              <w:rPr>
                <w:rFonts w:asciiTheme="minorHAnsi" w:hAnsiTheme="minorHAnsi" w:cs="Arial"/>
              </w:rPr>
              <w:t xml:space="preserve">CBE have utilised all facilities which were left in 2017. CBE can now offer a wider service such as paint spraying, assembly, and testing. This has strengthened the CBE group </w:t>
            </w:r>
            <w:r>
              <w:rPr>
                <w:rFonts w:asciiTheme="minorHAnsi" w:hAnsiTheme="minorHAnsi" w:cs="Arial"/>
              </w:rPr>
              <w:lastRenderedPageBreak/>
              <w:t>allowing opportunities given to the group to develop. CBE+ has AS9100 certification for ENP. The CBE+ assembly offering continues to expand. On-going promotion of addition services within the group where possible. Customer meetings, social media and press releases are all employed.</w:t>
            </w:r>
          </w:p>
        </w:tc>
        <w:tc>
          <w:tcPr>
            <w:tcW w:w="2410" w:type="dxa"/>
          </w:tcPr>
          <w:p w14:paraId="15DF350F" w14:textId="77777777" w:rsidR="008218EF" w:rsidRPr="00D71D39" w:rsidRDefault="008218EF" w:rsidP="008218EF">
            <w:pPr>
              <w:rPr>
                <w:rFonts w:asciiTheme="minorHAnsi" w:hAnsiTheme="minorHAnsi" w:cs="Arial"/>
              </w:rPr>
            </w:pPr>
            <w:r w:rsidRPr="00D71D39">
              <w:rPr>
                <w:rFonts w:asciiTheme="minorHAnsi" w:hAnsiTheme="minorHAnsi" w:cs="Arial"/>
              </w:rPr>
              <w:lastRenderedPageBreak/>
              <w:t xml:space="preserve">CBE are using marketing strategies such as social media and networking events to promote the business and all the facilities that CBE </w:t>
            </w:r>
            <w:r w:rsidRPr="00D71D39">
              <w:rPr>
                <w:rFonts w:asciiTheme="minorHAnsi" w:hAnsiTheme="minorHAnsi" w:cs="Arial"/>
              </w:rPr>
              <w:lastRenderedPageBreak/>
              <w:t xml:space="preserve">have and are promoting the new configuration following the Nitec </w:t>
            </w:r>
            <w:proofErr w:type="gramStart"/>
            <w:r w:rsidRPr="00D71D39">
              <w:rPr>
                <w:rFonts w:asciiTheme="minorHAnsi" w:hAnsiTheme="minorHAnsi" w:cs="Arial"/>
              </w:rPr>
              <w:t>move</w:t>
            </w:r>
            <w:proofErr w:type="gramEnd"/>
            <w:r w:rsidRPr="00D71D39">
              <w:rPr>
                <w:rFonts w:asciiTheme="minorHAnsi" w:hAnsiTheme="minorHAnsi" w:cs="Arial"/>
              </w:rPr>
              <w:t xml:space="preserve"> and we continue to promote the broad offering of CBE+ Group.  The Robot Open day in April also showcased our spread of capabilities.  This is yielding further opportunities.</w:t>
            </w:r>
          </w:p>
          <w:p w14:paraId="1AE8CC61" w14:textId="59A6B0DA" w:rsidR="008218EF" w:rsidRPr="00D71D39" w:rsidRDefault="008218EF" w:rsidP="008218EF">
            <w:pPr>
              <w:rPr>
                <w:rFonts w:asciiTheme="minorHAnsi" w:hAnsiTheme="minorHAnsi" w:cs="Arial"/>
              </w:rPr>
            </w:pPr>
          </w:p>
        </w:tc>
      </w:tr>
      <w:tr w:rsidR="008218EF" w:rsidRPr="00461076" w14:paraId="5F536D97" w14:textId="77777777" w:rsidTr="006D07D2">
        <w:tc>
          <w:tcPr>
            <w:tcW w:w="6521" w:type="dxa"/>
          </w:tcPr>
          <w:p w14:paraId="40B05CD7" w14:textId="77777777" w:rsidR="008218EF" w:rsidRDefault="008218EF" w:rsidP="008218EF">
            <w:pPr>
              <w:rPr>
                <w:rFonts w:ascii="Calibri" w:hAnsi="Calibri" w:cs="Arial"/>
                <w:b/>
                <w:color w:val="0070C0"/>
                <w:lang w:val="en-US"/>
              </w:rPr>
            </w:pPr>
            <w:r w:rsidRPr="00F369CA">
              <w:rPr>
                <w:rFonts w:ascii="Calibri" w:hAnsi="Calibri" w:cs="Arial"/>
                <w:b/>
                <w:color w:val="0070C0"/>
                <w:lang w:val="en-US"/>
              </w:rPr>
              <w:lastRenderedPageBreak/>
              <w:t>Space for growth</w:t>
            </w:r>
          </w:p>
          <w:p w14:paraId="48E66D9C" w14:textId="77777777" w:rsidR="008218EF" w:rsidRDefault="008218EF" w:rsidP="008218EF">
            <w:pPr>
              <w:rPr>
                <w:rFonts w:ascii="Calibri" w:hAnsi="Calibri" w:cs="Arial"/>
                <w:b/>
                <w:color w:val="0070C0"/>
                <w:lang w:val="en-US"/>
              </w:rPr>
            </w:pPr>
          </w:p>
          <w:p w14:paraId="4B07DAC7" w14:textId="77777777" w:rsidR="008218EF" w:rsidRPr="00F369CA" w:rsidRDefault="008218EF" w:rsidP="008218EF">
            <w:pPr>
              <w:rPr>
                <w:rFonts w:ascii="Calibri" w:hAnsi="Calibri" w:cs="Arial"/>
                <w:b/>
                <w:color w:val="0070C0"/>
              </w:rPr>
            </w:pPr>
            <w:r>
              <w:rPr>
                <w:rFonts w:ascii="Calibri" w:hAnsi="Calibri" w:cs="Arial"/>
                <w:b/>
                <w:color w:val="0070C0"/>
                <w:lang w:val="en-US"/>
              </w:rPr>
              <w:t>PRECISION</w:t>
            </w:r>
          </w:p>
          <w:p w14:paraId="317BE01D" w14:textId="0760EDB9" w:rsidR="008218EF" w:rsidRPr="00F369CA" w:rsidRDefault="008218EF" w:rsidP="008218EF">
            <w:pPr>
              <w:rPr>
                <w:rFonts w:ascii="Calibri" w:hAnsi="Calibri" w:cs="Arial"/>
                <w:b/>
                <w:color w:val="0070C0"/>
              </w:rPr>
            </w:pPr>
          </w:p>
          <w:p w14:paraId="7851760C" w14:textId="52D24D54" w:rsidR="008218EF" w:rsidRPr="00DA7077" w:rsidRDefault="008218EF" w:rsidP="008218EF">
            <w:pPr>
              <w:rPr>
                <w:rFonts w:ascii="Calibri" w:hAnsi="Calibri" w:cs="Arial"/>
                <w:b/>
                <w:color w:val="0070C0"/>
                <w:lang w:val="en-US"/>
              </w:rPr>
            </w:pPr>
          </w:p>
        </w:tc>
        <w:tc>
          <w:tcPr>
            <w:tcW w:w="3260" w:type="dxa"/>
          </w:tcPr>
          <w:p w14:paraId="682AAF6E" w14:textId="479A431A" w:rsidR="008218EF" w:rsidRPr="00461076" w:rsidRDefault="008218EF" w:rsidP="008218EF">
            <w:pPr>
              <w:rPr>
                <w:rFonts w:asciiTheme="minorHAnsi" w:hAnsiTheme="minorHAnsi" w:cs="Arial"/>
              </w:rPr>
            </w:pPr>
            <w:r>
              <w:rPr>
                <w:rFonts w:asciiTheme="minorHAnsi" w:hAnsiTheme="minorHAnsi" w:cs="Arial"/>
              </w:rPr>
              <w:t>Honeywell leaving the building allows significant room for expansion and growth</w:t>
            </w:r>
          </w:p>
        </w:tc>
        <w:tc>
          <w:tcPr>
            <w:tcW w:w="2977" w:type="dxa"/>
          </w:tcPr>
          <w:p w14:paraId="05815BAB" w14:textId="77777777" w:rsidR="008218EF" w:rsidRDefault="008218EF" w:rsidP="008218EF">
            <w:pPr>
              <w:rPr>
                <w:rFonts w:asciiTheme="minorHAnsi" w:hAnsiTheme="minorHAnsi" w:cs="Arial"/>
              </w:rPr>
            </w:pPr>
            <w:r>
              <w:rPr>
                <w:rFonts w:asciiTheme="minorHAnsi" w:hAnsiTheme="minorHAnsi" w:cs="Arial"/>
              </w:rPr>
              <w:t xml:space="preserve">The CBE+ plan was to bring all companies within the group to the Enterprise drive site by late 2020/early 2021. </w:t>
            </w:r>
            <w:r w:rsidRPr="00D71D39">
              <w:rPr>
                <w:rFonts w:asciiTheme="minorHAnsi" w:hAnsiTheme="minorHAnsi" w:cs="Arial"/>
              </w:rPr>
              <w:t xml:space="preserve">This was completed in 2022. </w:t>
            </w:r>
          </w:p>
          <w:p w14:paraId="4898FF94" w14:textId="4EA66B5D" w:rsidR="008218EF" w:rsidRPr="00461076" w:rsidRDefault="008218EF" w:rsidP="008218EF">
            <w:pPr>
              <w:rPr>
                <w:rFonts w:asciiTheme="minorHAnsi" w:hAnsiTheme="minorHAnsi" w:cs="Arial"/>
              </w:rPr>
            </w:pPr>
            <w:r>
              <w:rPr>
                <w:rFonts w:asciiTheme="minorHAnsi" w:hAnsiTheme="minorHAnsi" w:cs="Arial"/>
              </w:rPr>
              <w:t xml:space="preserve">This is to strengthen the group allowing us to offer services all under one roof, offering shorter lead-times and expanding on the </w:t>
            </w:r>
            <w:r w:rsidRPr="00C11D37">
              <w:rPr>
                <w:rFonts w:asciiTheme="minorHAnsi" w:hAnsiTheme="minorHAnsi" w:cs="Arial"/>
                <w:color w:val="0070C0"/>
              </w:rPr>
              <w:t>overall</w:t>
            </w:r>
            <w:r>
              <w:rPr>
                <w:rFonts w:asciiTheme="minorHAnsi" w:hAnsiTheme="minorHAnsi" w:cs="Arial"/>
              </w:rPr>
              <w:t xml:space="preserve"> performance of the group.</w:t>
            </w:r>
          </w:p>
        </w:tc>
        <w:tc>
          <w:tcPr>
            <w:tcW w:w="2410" w:type="dxa"/>
          </w:tcPr>
          <w:p w14:paraId="3091AAD5" w14:textId="4D685C05" w:rsidR="008218EF" w:rsidRPr="00F32342" w:rsidRDefault="008218EF" w:rsidP="008218EF">
            <w:pPr>
              <w:rPr>
                <w:rFonts w:asciiTheme="minorHAnsi" w:hAnsiTheme="minorHAnsi" w:cs="Arial"/>
              </w:rPr>
            </w:pPr>
            <w:r w:rsidRPr="00AF4672">
              <w:rPr>
                <w:rFonts w:asciiTheme="minorHAnsi" w:hAnsiTheme="minorHAnsi" w:cs="Arial"/>
              </w:rPr>
              <w:t>The Enterprise drive site has now been fully developed with the Nitec business under th</w:t>
            </w:r>
            <w:r w:rsidRPr="00D71D39">
              <w:rPr>
                <w:rFonts w:asciiTheme="minorHAnsi" w:hAnsiTheme="minorHAnsi" w:cs="Arial"/>
              </w:rPr>
              <w:t xml:space="preserve">e same roof  and is now under CBE+ Branding.  The </w:t>
            </w:r>
            <w:r w:rsidRPr="00AF4672">
              <w:rPr>
                <w:rFonts w:asciiTheme="minorHAnsi" w:hAnsiTheme="minorHAnsi" w:cs="Arial"/>
              </w:rPr>
              <w:t xml:space="preserve">CHP and Effluent Treatment Plant </w:t>
            </w:r>
            <w:r>
              <w:rPr>
                <w:rFonts w:asciiTheme="minorHAnsi" w:hAnsiTheme="minorHAnsi" w:cs="Arial"/>
              </w:rPr>
              <w:t xml:space="preserve">are </w:t>
            </w:r>
            <w:r w:rsidRPr="00AF4672">
              <w:rPr>
                <w:rFonts w:asciiTheme="minorHAnsi" w:hAnsiTheme="minorHAnsi" w:cs="Arial"/>
              </w:rPr>
              <w:t xml:space="preserve">both installed and </w:t>
            </w:r>
            <w:r>
              <w:rPr>
                <w:rFonts w:asciiTheme="minorHAnsi" w:hAnsiTheme="minorHAnsi" w:cs="Arial"/>
              </w:rPr>
              <w:t>in the final stages</w:t>
            </w:r>
            <w:r w:rsidRPr="00AF4672">
              <w:rPr>
                <w:rFonts w:asciiTheme="minorHAnsi" w:hAnsiTheme="minorHAnsi" w:cs="Arial"/>
              </w:rPr>
              <w:t xml:space="preserve"> commissioning.  Ongoing site improvement continues.  There is still some scope to fully </w:t>
            </w:r>
            <w:r>
              <w:rPr>
                <w:rFonts w:asciiTheme="minorHAnsi" w:hAnsiTheme="minorHAnsi" w:cs="Arial"/>
              </w:rPr>
              <w:t>utilise</w:t>
            </w:r>
            <w:r w:rsidRPr="00AF4672">
              <w:rPr>
                <w:rFonts w:asciiTheme="minorHAnsi" w:hAnsiTheme="minorHAnsi" w:cs="Arial"/>
              </w:rPr>
              <w:t xml:space="preserve"> the available space</w:t>
            </w:r>
            <w:r>
              <w:rPr>
                <w:rFonts w:asciiTheme="minorHAnsi" w:hAnsiTheme="minorHAnsi" w:cs="Arial"/>
              </w:rPr>
              <w:t xml:space="preserve"> – site reorganisation </w:t>
            </w:r>
            <w:r>
              <w:rPr>
                <w:rFonts w:asciiTheme="minorHAnsi" w:hAnsiTheme="minorHAnsi" w:cs="Arial"/>
              </w:rPr>
              <w:lastRenderedPageBreak/>
              <w:t xml:space="preserve">underway. </w:t>
            </w:r>
            <w:proofErr w:type="spellStart"/>
            <w:r w:rsidRPr="00286F72">
              <w:rPr>
                <w:rFonts w:asciiTheme="minorHAnsi" w:hAnsiTheme="minorHAnsi" w:cs="Arial"/>
                <w:color w:val="0070C0"/>
              </w:rPr>
              <w:t>ZnNi</w:t>
            </w:r>
            <w:proofErr w:type="spellEnd"/>
            <w:r w:rsidRPr="00286F72">
              <w:rPr>
                <w:rFonts w:asciiTheme="minorHAnsi" w:hAnsiTheme="minorHAnsi" w:cs="Arial"/>
                <w:color w:val="0070C0"/>
              </w:rPr>
              <w:t xml:space="preserve"> opportunity requires space</w:t>
            </w:r>
            <w:r w:rsidR="004D6C59">
              <w:rPr>
                <w:rFonts w:asciiTheme="minorHAnsi" w:hAnsiTheme="minorHAnsi" w:cs="Arial"/>
                <w:color w:val="0070C0"/>
              </w:rPr>
              <w:t xml:space="preserve"> and shop floor reorganisation which is underway.</w:t>
            </w:r>
          </w:p>
        </w:tc>
      </w:tr>
      <w:tr w:rsidR="008218EF" w:rsidRPr="00461076" w14:paraId="7843B7EB" w14:textId="77777777" w:rsidTr="006D07D2">
        <w:tc>
          <w:tcPr>
            <w:tcW w:w="6521" w:type="dxa"/>
          </w:tcPr>
          <w:p w14:paraId="0A598FD7" w14:textId="77777777" w:rsidR="008218EF" w:rsidRDefault="008218EF" w:rsidP="008218EF">
            <w:pPr>
              <w:rPr>
                <w:rFonts w:ascii="Calibri" w:hAnsi="Calibri" w:cs="Arial"/>
                <w:b/>
                <w:color w:val="0070C0"/>
                <w:lang w:val="en-US"/>
              </w:rPr>
            </w:pPr>
            <w:r w:rsidRPr="00F369CA">
              <w:rPr>
                <w:rFonts w:ascii="Calibri" w:hAnsi="Calibri" w:cs="Arial"/>
                <w:b/>
                <w:color w:val="0070C0"/>
                <w:lang w:val="en-US"/>
              </w:rPr>
              <w:lastRenderedPageBreak/>
              <w:t>Marketing (raising awareness and profile)</w:t>
            </w:r>
          </w:p>
          <w:p w14:paraId="28EFD571" w14:textId="77777777" w:rsidR="008218EF" w:rsidRDefault="008218EF" w:rsidP="008218EF">
            <w:pPr>
              <w:rPr>
                <w:rFonts w:ascii="Calibri" w:hAnsi="Calibri" w:cs="Arial"/>
                <w:b/>
                <w:color w:val="0070C0"/>
                <w:lang w:val="en-US"/>
              </w:rPr>
            </w:pPr>
          </w:p>
          <w:p w14:paraId="13DC1B95" w14:textId="77777777" w:rsidR="008218EF" w:rsidRPr="00F369CA" w:rsidRDefault="008218EF" w:rsidP="008218EF">
            <w:pPr>
              <w:rPr>
                <w:rFonts w:ascii="Calibri" w:hAnsi="Calibri" w:cs="Arial"/>
                <w:b/>
                <w:color w:val="0070C0"/>
              </w:rPr>
            </w:pPr>
            <w:r>
              <w:rPr>
                <w:rFonts w:ascii="Calibri" w:hAnsi="Calibri" w:cs="Arial"/>
                <w:b/>
                <w:color w:val="0070C0"/>
                <w:lang w:val="en-US"/>
              </w:rPr>
              <w:t>PRECISION</w:t>
            </w:r>
          </w:p>
          <w:p w14:paraId="3C2EEAC5" w14:textId="7E1ADA33" w:rsidR="008218EF" w:rsidRPr="00F369CA" w:rsidRDefault="008218EF" w:rsidP="008218EF">
            <w:pPr>
              <w:rPr>
                <w:rFonts w:ascii="Calibri" w:hAnsi="Calibri" w:cs="Arial"/>
                <w:b/>
                <w:color w:val="0070C0"/>
              </w:rPr>
            </w:pPr>
          </w:p>
          <w:p w14:paraId="6EF16C44" w14:textId="77777777" w:rsidR="008218EF" w:rsidRPr="00DA7077" w:rsidRDefault="008218EF" w:rsidP="008218EF">
            <w:pPr>
              <w:rPr>
                <w:rFonts w:ascii="Calibri" w:hAnsi="Calibri" w:cs="Arial"/>
                <w:b/>
                <w:color w:val="0070C0"/>
                <w:lang w:val="en-US"/>
              </w:rPr>
            </w:pPr>
          </w:p>
        </w:tc>
        <w:tc>
          <w:tcPr>
            <w:tcW w:w="3260" w:type="dxa"/>
          </w:tcPr>
          <w:p w14:paraId="3ED371B4" w14:textId="69F0E435" w:rsidR="008218EF" w:rsidRPr="00461076" w:rsidRDefault="008218EF" w:rsidP="008218EF">
            <w:pPr>
              <w:rPr>
                <w:rFonts w:asciiTheme="minorHAnsi" w:hAnsiTheme="minorHAnsi" w:cs="Arial"/>
              </w:rPr>
            </w:pPr>
            <w:r>
              <w:rPr>
                <w:rFonts w:asciiTheme="minorHAnsi" w:hAnsiTheme="minorHAnsi" w:cs="Arial"/>
              </w:rPr>
              <w:t>CBE+ has traditionally been technically focussed with minimal proactive marketing.</w:t>
            </w:r>
          </w:p>
        </w:tc>
        <w:tc>
          <w:tcPr>
            <w:tcW w:w="2977" w:type="dxa"/>
          </w:tcPr>
          <w:p w14:paraId="1BF1AFE8" w14:textId="2FAC2E8A" w:rsidR="008218EF" w:rsidRPr="00461076" w:rsidRDefault="008218EF" w:rsidP="008218EF">
            <w:pPr>
              <w:rPr>
                <w:rFonts w:asciiTheme="minorHAnsi" w:hAnsiTheme="minorHAnsi" w:cs="Arial"/>
              </w:rPr>
            </w:pPr>
            <w:r w:rsidRPr="006874FA">
              <w:rPr>
                <w:rFonts w:asciiTheme="minorHAnsi" w:hAnsiTheme="minorHAnsi" w:cs="Arial"/>
              </w:rPr>
              <w:t xml:space="preserve">Marie Cooper, Mark Lawson and Craig Martin have been working well with the </w:t>
            </w:r>
            <w:r>
              <w:rPr>
                <w:rFonts w:asciiTheme="minorHAnsi" w:hAnsiTheme="minorHAnsi" w:cs="Arial"/>
              </w:rPr>
              <w:t xml:space="preserve">existing customer base and has been presented with a lot of new opportunities from the networking events and business leads. The Sales team is promoting all the services CBE can offer now which is attracting greater interest.  Marketing campaigns by social media have been launched. </w:t>
            </w:r>
            <w:r w:rsidRPr="006874FA">
              <w:rPr>
                <w:rFonts w:asciiTheme="minorHAnsi" w:hAnsiTheme="minorHAnsi" w:cs="Arial"/>
              </w:rPr>
              <w:t>Open day for the Robot Line held.</w:t>
            </w:r>
          </w:p>
        </w:tc>
        <w:tc>
          <w:tcPr>
            <w:tcW w:w="2410" w:type="dxa"/>
          </w:tcPr>
          <w:p w14:paraId="21F61300" w14:textId="4D4E599D" w:rsidR="008218EF" w:rsidRPr="006874FA" w:rsidRDefault="008218EF" w:rsidP="008218EF">
            <w:pPr>
              <w:rPr>
                <w:rFonts w:asciiTheme="minorHAnsi" w:hAnsiTheme="minorHAnsi" w:cs="Arial"/>
              </w:rPr>
            </w:pPr>
            <w:r w:rsidRPr="006874FA">
              <w:rPr>
                <w:rFonts w:asciiTheme="minorHAnsi" w:hAnsiTheme="minorHAnsi" w:cs="Arial"/>
              </w:rPr>
              <w:t>Angela Taylor ha</w:t>
            </w:r>
            <w:r>
              <w:rPr>
                <w:rFonts w:asciiTheme="minorHAnsi" w:hAnsiTheme="minorHAnsi" w:cs="Arial"/>
              </w:rPr>
              <w:t>s</w:t>
            </w:r>
            <w:r w:rsidRPr="006874FA">
              <w:rPr>
                <w:rFonts w:asciiTheme="minorHAnsi" w:hAnsiTheme="minorHAnsi" w:cs="Arial"/>
              </w:rPr>
              <w:t xml:space="preserve"> a focus on new business opportunities. This gives better results in raising awareness and profile as they can promote services of the group to the targeted businesses needing the services. This will also be aided by the Marketing and Communications Executive with guidance from the CBE+ board. Several new customers have been secured because of the actions taken. </w:t>
            </w:r>
          </w:p>
        </w:tc>
      </w:tr>
      <w:tr w:rsidR="008218EF" w:rsidRPr="00461076" w14:paraId="4ACE123B" w14:textId="77777777" w:rsidTr="006D07D2">
        <w:tc>
          <w:tcPr>
            <w:tcW w:w="6521" w:type="dxa"/>
          </w:tcPr>
          <w:p w14:paraId="58F3B92A" w14:textId="77777777" w:rsidR="008218EF" w:rsidRDefault="008218EF" w:rsidP="008218EF">
            <w:pPr>
              <w:rPr>
                <w:rFonts w:ascii="Calibri" w:hAnsi="Calibri" w:cs="Arial"/>
                <w:b/>
                <w:color w:val="0070C0"/>
                <w:lang w:val="en-US"/>
              </w:rPr>
            </w:pPr>
            <w:r w:rsidRPr="00F369CA">
              <w:rPr>
                <w:rFonts w:ascii="Calibri" w:hAnsi="Calibri" w:cs="Arial"/>
                <w:b/>
                <w:color w:val="0070C0"/>
                <w:lang w:val="en-US"/>
              </w:rPr>
              <w:t>5S &amp; Lean Process improvements</w:t>
            </w:r>
          </w:p>
          <w:p w14:paraId="6676C2AA" w14:textId="77777777" w:rsidR="008218EF" w:rsidRDefault="008218EF" w:rsidP="008218EF">
            <w:pPr>
              <w:rPr>
                <w:rFonts w:ascii="Calibri" w:hAnsi="Calibri" w:cs="Arial"/>
                <w:b/>
                <w:color w:val="0070C0"/>
                <w:lang w:val="en-US"/>
              </w:rPr>
            </w:pPr>
          </w:p>
          <w:p w14:paraId="0852C751" w14:textId="0EA67331" w:rsidR="008218EF" w:rsidRPr="00F369CA" w:rsidRDefault="008218EF" w:rsidP="008218EF">
            <w:pPr>
              <w:rPr>
                <w:rFonts w:ascii="Calibri" w:hAnsi="Calibri" w:cs="Arial"/>
                <w:b/>
                <w:color w:val="0070C0"/>
              </w:rPr>
            </w:pPr>
            <w:r>
              <w:rPr>
                <w:rFonts w:ascii="Calibri" w:hAnsi="Calibri" w:cs="Arial"/>
                <w:b/>
                <w:color w:val="0070C0"/>
                <w:lang w:val="en-US"/>
              </w:rPr>
              <w:t>PRECISION</w:t>
            </w:r>
          </w:p>
          <w:p w14:paraId="191377C5" w14:textId="5A5E2E58" w:rsidR="008218EF" w:rsidRPr="00DA7077" w:rsidRDefault="008218EF" w:rsidP="008218EF">
            <w:pPr>
              <w:rPr>
                <w:rFonts w:ascii="Calibri" w:hAnsi="Calibri" w:cs="Arial"/>
                <w:b/>
                <w:color w:val="0070C0"/>
                <w:lang w:val="en-US"/>
              </w:rPr>
            </w:pPr>
          </w:p>
        </w:tc>
        <w:tc>
          <w:tcPr>
            <w:tcW w:w="3260" w:type="dxa"/>
          </w:tcPr>
          <w:p w14:paraId="1AE68F8B" w14:textId="7B4DFB5C" w:rsidR="008218EF" w:rsidRPr="00461076" w:rsidRDefault="008218EF" w:rsidP="008218EF">
            <w:pPr>
              <w:rPr>
                <w:rFonts w:asciiTheme="minorHAnsi" w:hAnsiTheme="minorHAnsi" w:cs="Arial"/>
              </w:rPr>
            </w:pPr>
            <w:r>
              <w:rPr>
                <w:rFonts w:asciiTheme="minorHAnsi" w:hAnsiTheme="minorHAnsi" w:cs="Arial"/>
              </w:rPr>
              <w:t>Significant gains are being achieved at CBE+ through the adoption of lean manufacturing techniques, particularly regarding asset utilisation.</w:t>
            </w:r>
          </w:p>
        </w:tc>
        <w:tc>
          <w:tcPr>
            <w:tcW w:w="2977" w:type="dxa"/>
          </w:tcPr>
          <w:p w14:paraId="1A1D8C35" w14:textId="11D22B65" w:rsidR="008218EF" w:rsidRPr="00461076" w:rsidRDefault="008218EF" w:rsidP="008218EF">
            <w:pPr>
              <w:rPr>
                <w:rFonts w:asciiTheme="minorHAnsi" w:hAnsiTheme="minorHAnsi" w:cs="Arial"/>
              </w:rPr>
            </w:pPr>
            <w:r>
              <w:rPr>
                <w:rFonts w:asciiTheme="minorHAnsi" w:hAnsiTheme="minorHAnsi" w:cs="Arial"/>
              </w:rPr>
              <w:t xml:space="preserve">All employees continue driving 5s &amp; lean culture through the business, taking ideas from CBE focus and employing them throughout the business.  </w:t>
            </w:r>
            <w:r w:rsidRPr="006874FA">
              <w:rPr>
                <w:rFonts w:asciiTheme="minorHAnsi" w:hAnsiTheme="minorHAnsi" w:cs="Arial"/>
              </w:rPr>
              <w:t>‘Project Lazarus’ undertaken to reorganise the workflow through the site.</w:t>
            </w:r>
          </w:p>
        </w:tc>
        <w:tc>
          <w:tcPr>
            <w:tcW w:w="2410" w:type="dxa"/>
          </w:tcPr>
          <w:p w14:paraId="7A989661" w14:textId="53633C88" w:rsidR="008218EF" w:rsidRPr="007739F0" w:rsidRDefault="008218EF" w:rsidP="008218EF">
            <w:pPr>
              <w:rPr>
                <w:rFonts w:asciiTheme="minorHAnsi" w:hAnsiTheme="minorHAnsi" w:cs="Arial"/>
              </w:rPr>
            </w:pPr>
            <w:r w:rsidRPr="007739F0">
              <w:rPr>
                <w:rFonts w:asciiTheme="minorHAnsi" w:hAnsiTheme="minorHAnsi" w:cs="Arial"/>
              </w:rPr>
              <w:t>Senior management continue to monitor the top-level actions of 5</w:t>
            </w:r>
            <w:r>
              <w:rPr>
                <w:rFonts w:asciiTheme="minorHAnsi" w:hAnsiTheme="minorHAnsi" w:cs="Arial"/>
              </w:rPr>
              <w:t>S,</w:t>
            </w:r>
            <w:r w:rsidRPr="007739F0">
              <w:rPr>
                <w:rFonts w:asciiTheme="minorHAnsi" w:hAnsiTheme="minorHAnsi" w:cs="Arial"/>
              </w:rPr>
              <w:t xml:space="preserve"> </w:t>
            </w:r>
            <w:r w:rsidRPr="006874FA">
              <w:rPr>
                <w:rFonts w:asciiTheme="minorHAnsi" w:hAnsiTheme="minorHAnsi" w:cs="Arial"/>
                <w:color w:val="0070C0"/>
              </w:rPr>
              <w:t xml:space="preserve">Lean &amp; Process arrangements. </w:t>
            </w:r>
            <w:r w:rsidRPr="007739F0">
              <w:rPr>
                <w:rFonts w:asciiTheme="minorHAnsi" w:hAnsiTheme="minorHAnsi" w:cs="Arial"/>
              </w:rPr>
              <w:t xml:space="preserve">The Production Manager has implemented actions and continues to work with the production team and </w:t>
            </w:r>
            <w:r w:rsidRPr="007739F0">
              <w:rPr>
                <w:rFonts w:asciiTheme="minorHAnsi" w:hAnsiTheme="minorHAnsi" w:cs="Arial"/>
              </w:rPr>
              <w:lastRenderedPageBreak/>
              <w:t>implementing further ideas</w:t>
            </w:r>
            <w:r>
              <w:rPr>
                <w:rFonts w:asciiTheme="minorHAnsi" w:hAnsiTheme="minorHAnsi" w:cs="Arial"/>
              </w:rPr>
              <w:t>.</w:t>
            </w:r>
            <w:r w:rsidRPr="007739F0">
              <w:rPr>
                <w:rFonts w:asciiTheme="minorHAnsi" w:hAnsiTheme="minorHAnsi" w:cs="Arial"/>
              </w:rPr>
              <w:t xml:space="preserve"> Senior management keenly promote a lean manufacturing environment and continue to support the programme with further training as and when available. </w:t>
            </w:r>
          </w:p>
        </w:tc>
      </w:tr>
      <w:tr w:rsidR="008218EF" w:rsidRPr="00461076" w14:paraId="7CDA903D" w14:textId="77777777" w:rsidTr="006D07D2">
        <w:tc>
          <w:tcPr>
            <w:tcW w:w="6521" w:type="dxa"/>
          </w:tcPr>
          <w:p w14:paraId="38CC7027" w14:textId="77777777" w:rsidR="008218EF" w:rsidRDefault="008218EF" w:rsidP="008218EF">
            <w:pPr>
              <w:rPr>
                <w:rFonts w:ascii="Calibri" w:hAnsi="Calibri" w:cs="Arial"/>
                <w:b/>
                <w:color w:val="0070C0"/>
                <w:lang w:val="en-US"/>
              </w:rPr>
            </w:pPr>
            <w:r w:rsidRPr="00DA7077">
              <w:rPr>
                <w:rFonts w:ascii="Calibri" w:hAnsi="Calibri" w:cs="Arial"/>
                <w:b/>
                <w:color w:val="0070C0"/>
                <w:lang w:val="en-US"/>
              </w:rPr>
              <w:lastRenderedPageBreak/>
              <w:t xml:space="preserve">Aerospace </w:t>
            </w:r>
          </w:p>
          <w:p w14:paraId="4BC2F791" w14:textId="77777777" w:rsidR="008218EF" w:rsidRDefault="008218EF" w:rsidP="008218EF">
            <w:pPr>
              <w:rPr>
                <w:rFonts w:ascii="Calibri" w:hAnsi="Calibri" w:cs="Arial"/>
                <w:b/>
                <w:color w:val="0070C0"/>
                <w:lang w:val="en-US"/>
              </w:rPr>
            </w:pPr>
          </w:p>
          <w:p w14:paraId="38BD9A38" w14:textId="4B8F6067" w:rsidR="008218EF" w:rsidRPr="00F369CA" w:rsidRDefault="008218EF" w:rsidP="008218EF">
            <w:pPr>
              <w:rPr>
                <w:rFonts w:ascii="Calibri" w:hAnsi="Calibri" w:cs="Arial"/>
                <w:b/>
                <w:color w:val="FF0000"/>
                <w:lang w:val="en-US"/>
              </w:rPr>
            </w:pPr>
            <w:r>
              <w:rPr>
                <w:rFonts w:ascii="Calibri" w:hAnsi="Calibri" w:cs="Arial"/>
                <w:b/>
                <w:color w:val="0070C0"/>
                <w:lang w:val="en-US"/>
              </w:rPr>
              <w:t>ENP</w:t>
            </w:r>
          </w:p>
        </w:tc>
        <w:tc>
          <w:tcPr>
            <w:tcW w:w="3260" w:type="dxa"/>
          </w:tcPr>
          <w:p w14:paraId="5CD228B0" w14:textId="5692547F" w:rsidR="008218EF" w:rsidRDefault="008218EF" w:rsidP="008218EF">
            <w:pPr>
              <w:rPr>
                <w:rFonts w:asciiTheme="minorHAnsi" w:hAnsiTheme="minorHAnsi" w:cs="Arial"/>
              </w:rPr>
            </w:pPr>
            <w:r>
              <w:rPr>
                <w:rFonts w:asciiTheme="minorHAnsi" w:hAnsiTheme="minorHAnsi" w:cs="Arial"/>
              </w:rPr>
              <w:t>CBE+ ENP</w:t>
            </w:r>
            <w:r w:rsidRPr="00C11289">
              <w:rPr>
                <w:rFonts w:asciiTheme="minorHAnsi" w:hAnsiTheme="minorHAnsi" w:cs="Arial"/>
              </w:rPr>
              <w:t xml:space="preserve"> has identified ENP Growth opportunities within the aerospace market to new customers</w:t>
            </w:r>
            <w:r>
              <w:rPr>
                <w:rFonts w:asciiTheme="minorHAnsi" w:hAnsiTheme="minorHAnsi" w:cs="Arial"/>
              </w:rPr>
              <w:t>.</w:t>
            </w:r>
          </w:p>
        </w:tc>
        <w:tc>
          <w:tcPr>
            <w:tcW w:w="2977" w:type="dxa"/>
          </w:tcPr>
          <w:p w14:paraId="60765E13" w14:textId="77777777" w:rsidR="008218EF" w:rsidRPr="00343778" w:rsidRDefault="008218EF" w:rsidP="008218EF">
            <w:pPr>
              <w:rPr>
                <w:rFonts w:asciiTheme="minorHAnsi" w:hAnsiTheme="minorHAnsi" w:cs="Arial"/>
              </w:rPr>
            </w:pPr>
            <w:r w:rsidRPr="00343778">
              <w:rPr>
                <w:rFonts w:asciiTheme="minorHAnsi" w:hAnsiTheme="minorHAnsi" w:cs="Arial"/>
              </w:rPr>
              <w:t>Accreditations, process control and market penetration are required.</w:t>
            </w:r>
          </w:p>
          <w:p w14:paraId="056FD9AF" w14:textId="3803E0FC" w:rsidR="008218EF" w:rsidRDefault="008218EF" w:rsidP="008218EF">
            <w:pPr>
              <w:rPr>
                <w:rFonts w:asciiTheme="minorHAnsi" w:hAnsiTheme="minorHAnsi" w:cs="Arial"/>
              </w:rPr>
            </w:pPr>
            <w:r w:rsidRPr="21D39050">
              <w:rPr>
                <w:rFonts w:asciiTheme="minorHAnsi" w:hAnsiTheme="minorHAnsi" w:cs="Arial"/>
              </w:rPr>
              <w:t xml:space="preserve">AS9100 &amp; NADCAP approvals are needed. </w:t>
            </w:r>
            <w:r w:rsidRPr="006C1AB7">
              <w:rPr>
                <w:rFonts w:asciiTheme="minorHAnsi" w:hAnsiTheme="minorHAnsi" w:cs="Arial"/>
                <w:i/>
                <w:iCs/>
                <w:color w:val="0070C0"/>
              </w:rPr>
              <w:t>NADCAP Gap Analysis conducted 2022</w:t>
            </w:r>
            <w:r>
              <w:rPr>
                <w:rFonts w:asciiTheme="minorHAnsi" w:hAnsiTheme="minorHAnsi" w:cs="Arial"/>
                <w:i/>
                <w:iCs/>
                <w:color w:val="0070C0"/>
              </w:rPr>
              <w:t xml:space="preserve"> for ENP.</w:t>
            </w:r>
          </w:p>
        </w:tc>
        <w:tc>
          <w:tcPr>
            <w:tcW w:w="2410" w:type="dxa"/>
          </w:tcPr>
          <w:p w14:paraId="75E18006" w14:textId="77777777" w:rsidR="008218EF" w:rsidRPr="00DC160D" w:rsidRDefault="008218EF" w:rsidP="008218EF">
            <w:pPr>
              <w:rPr>
                <w:rFonts w:asciiTheme="minorHAnsi" w:hAnsiTheme="minorHAnsi" w:cs="Arial"/>
                <w:i/>
                <w:iCs/>
              </w:rPr>
            </w:pPr>
            <w:r w:rsidRPr="00DC160D">
              <w:rPr>
                <w:rFonts w:asciiTheme="minorHAnsi" w:hAnsiTheme="minorHAnsi" w:cs="Arial"/>
                <w:i/>
                <w:iCs/>
              </w:rPr>
              <w:t>AS9100 Certification in place.</w:t>
            </w:r>
          </w:p>
          <w:p w14:paraId="2EFEB7B6" w14:textId="66F95D9D" w:rsidR="008218EF" w:rsidRPr="005934E3" w:rsidRDefault="008218EF" w:rsidP="008218EF">
            <w:pPr>
              <w:rPr>
                <w:rFonts w:asciiTheme="minorHAnsi" w:hAnsiTheme="minorHAnsi" w:cs="Arial"/>
              </w:rPr>
            </w:pPr>
            <w:r w:rsidRPr="00DC160D">
              <w:rPr>
                <w:rFonts w:asciiTheme="minorHAnsi" w:hAnsiTheme="minorHAnsi" w:cs="Arial"/>
                <w:i/>
                <w:iCs/>
              </w:rPr>
              <w:t>Sales Team have attended several trade shows. New leads &amp; potential customers continue to be obtained.</w:t>
            </w:r>
            <w:r>
              <w:rPr>
                <w:rFonts w:asciiTheme="minorHAnsi" w:hAnsiTheme="minorHAnsi" w:cs="Arial"/>
                <w:i/>
                <w:iCs/>
              </w:rPr>
              <w:t xml:space="preserve"> </w:t>
            </w:r>
            <w:r w:rsidRPr="005A11BA">
              <w:rPr>
                <w:rFonts w:asciiTheme="minorHAnsi" w:hAnsiTheme="minorHAnsi" w:cs="Arial"/>
              </w:rPr>
              <w:t>NADCAP accreditation delayed due to a lack of immediate opportunities and the associated resource required to achieve it.</w:t>
            </w:r>
          </w:p>
        </w:tc>
      </w:tr>
      <w:tr w:rsidR="008218EF" w:rsidRPr="00461076" w14:paraId="00FF3929" w14:textId="77777777" w:rsidTr="006D07D2">
        <w:tc>
          <w:tcPr>
            <w:tcW w:w="6521" w:type="dxa"/>
          </w:tcPr>
          <w:p w14:paraId="1A7C8662" w14:textId="77777777" w:rsidR="008218EF" w:rsidRDefault="008218EF" w:rsidP="008218EF">
            <w:pPr>
              <w:rPr>
                <w:rFonts w:ascii="Calibri" w:hAnsi="Calibri" w:cs="Arial"/>
                <w:b/>
                <w:color w:val="0070C0"/>
                <w:lang w:val="en-US"/>
              </w:rPr>
            </w:pPr>
            <w:r w:rsidRPr="00A92735">
              <w:rPr>
                <w:rFonts w:ascii="Calibri" w:hAnsi="Calibri" w:cs="Arial"/>
                <w:b/>
                <w:color w:val="0070C0"/>
              </w:rPr>
              <w:t>Non lead chemistry- ELV</w:t>
            </w:r>
            <w:r>
              <w:rPr>
                <w:rFonts w:ascii="Calibri" w:hAnsi="Calibri" w:cs="Arial"/>
                <w:b/>
                <w:color w:val="0070C0"/>
              </w:rPr>
              <w:t>D</w:t>
            </w:r>
            <w:r w:rsidRPr="00A92735">
              <w:rPr>
                <w:rFonts w:ascii="Calibri" w:hAnsi="Calibri" w:cs="Arial"/>
                <w:b/>
                <w:color w:val="0070C0"/>
              </w:rPr>
              <w:t xml:space="preserve"> compliant</w:t>
            </w:r>
          </w:p>
          <w:p w14:paraId="363C23F6" w14:textId="77777777" w:rsidR="008218EF" w:rsidRDefault="008218EF" w:rsidP="008218EF">
            <w:pPr>
              <w:rPr>
                <w:rFonts w:ascii="Calibri" w:hAnsi="Calibri" w:cs="Arial"/>
                <w:b/>
                <w:color w:val="0070C0"/>
                <w:lang w:val="en-US"/>
              </w:rPr>
            </w:pPr>
          </w:p>
          <w:p w14:paraId="6354D2AB" w14:textId="3C3C5D59" w:rsidR="008218EF" w:rsidRPr="00A92735" w:rsidRDefault="008218EF" w:rsidP="008218EF">
            <w:pPr>
              <w:rPr>
                <w:rFonts w:ascii="Calibri" w:hAnsi="Calibri" w:cs="Arial"/>
                <w:b/>
                <w:color w:val="0070C0"/>
              </w:rPr>
            </w:pPr>
            <w:r>
              <w:rPr>
                <w:rFonts w:ascii="Calibri" w:hAnsi="Calibri" w:cs="Arial"/>
                <w:b/>
                <w:color w:val="0070C0"/>
                <w:lang w:val="en-US"/>
              </w:rPr>
              <w:t>ENP</w:t>
            </w:r>
          </w:p>
          <w:p w14:paraId="5BDBB007" w14:textId="77777777" w:rsidR="008218EF" w:rsidRPr="00F369CA" w:rsidRDefault="008218EF" w:rsidP="008218EF">
            <w:pPr>
              <w:rPr>
                <w:rFonts w:ascii="Calibri" w:hAnsi="Calibri" w:cs="Arial"/>
                <w:b/>
                <w:color w:val="FF0000"/>
                <w:lang w:val="en-US"/>
              </w:rPr>
            </w:pPr>
          </w:p>
        </w:tc>
        <w:tc>
          <w:tcPr>
            <w:tcW w:w="3260" w:type="dxa"/>
          </w:tcPr>
          <w:p w14:paraId="15FCED2A" w14:textId="4F5809BE" w:rsidR="008218EF" w:rsidRDefault="008218EF" w:rsidP="008218EF">
            <w:pPr>
              <w:rPr>
                <w:rFonts w:asciiTheme="minorHAnsi" w:hAnsiTheme="minorHAnsi" w:cs="Arial"/>
              </w:rPr>
            </w:pPr>
            <w:r w:rsidRPr="006818B8">
              <w:rPr>
                <w:rFonts w:asciiTheme="minorHAnsi" w:hAnsiTheme="minorHAnsi" w:cs="Arial"/>
              </w:rPr>
              <w:t>Demand for lead-free, cadmium-free chemistry is increasing and is required to supply motorsport and other high-end customers</w:t>
            </w:r>
          </w:p>
        </w:tc>
        <w:tc>
          <w:tcPr>
            <w:tcW w:w="2977" w:type="dxa"/>
          </w:tcPr>
          <w:p w14:paraId="232317F6" w14:textId="2056E5F9" w:rsidR="008218EF" w:rsidRDefault="008218EF" w:rsidP="008218EF">
            <w:pPr>
              <w:rPr>
                <w:rFonts w:asciiTheme="minorHAnsi" w:hAnsiTheme="minorHAnsi" w:cs="Arial"/>
              </w:rPr>
            </w:pPr>
            <w:r w:rsidRPr="006818B8">
              <w:rPr>
                <w:rFonts w:asciiTheme="minorHAnsi" w:hAnsiTheme="minorHAnsi" w:cs="Arial"/>
              </w:rPr>
              <w:t>Invest in training/knowledge on ELV compliance to enable Spire to create a solution</w:t>
            </w:r>
            <w:r>
              <w:rPr>
                <w:rFonts w:asciiTheme="minorHAnsi" w:hAnsiTheme="minorHAnsi" w:cs="Arial"/>
              </w:rPr>
              <w:t xml:space="preserve">. </w:t>
            </w:r>
            <w:r w:rsidRPr="005A11BA">
              <w:rPr>
                <w:rFonts w:asciiTheme="minorHAnsi" w:hAnsiTheme="minorHAnsi" w:cs="Arial"/>
              </w:rPr>
              <w:t>No longer being pursued internally.</w:t>
            </w:r>
          </w:p>
        </w:tc>
        <w:tc>
          <w:tcPr>
            <w:tcW w:w="2410" w:type="dxa"/>
          </w:tcPr>
          <w:p w14:paraId="145AF895" w14:textId="509F74E8" w:rsidR="008218EF" w:rsidRPr="005934E3" w:rsidRDefault="008218EF" w:rsidP="008218EF">
            <w:pPr>
              <w:rPr>
                <w:rFonts w:asciiTheme="minorHAnsi" w:hAnsiTheme="minorHAnsi" w:cs="Arial"/>
              </w:rPr>
            </w:pPr>
            <w:r w:rsidRPr="006818B8">
              <w:rPr>
                <w:rFonts w:asciiTheme="minorHAnsi" w:hAnsiTheme="minorHAnsi" w:cs="Arial"/>
              </w:rPr>
              <w:t>Working with consultant to identify other potential stabilisers</w:t>
            </w:r>
            <w:r w:rsidRPr="006A6483">
              <w:rPr>
                <w:rFonts w:asciiTheme="minorHAnsi" w:hAnsiTheme="minorHAnsi" w:cs="Arial"/>
                <w:color w:val="00B050"/>
              </w:rPr>
              <w:t xml:space="preserve">. </w:t>
            </w:r>
            <w:r w:rsidRPr="00C92C52">
              <w:rPr>
                <w:rFonts w:asciiTheme="minorHAnsi" w:hAnsiTheme="minorHAnsi" w:cs="Arial"/>
              </w:rPr>
              <w:t>Transition to MacDermid Chemistry has negated the need for this.</w:t>
            </w:r>
          </w:p>
        </w:tc>
      </w:tr>
      <w:tr w:rsidR="008218EF" w:rsidRPr="00461076" w14:paraId="536E339C" w14:textId="77777777" w:rsidTr="006D07D2">
        <w:tc>
          <w:tcPr>
            <w:tcW w:w="6521" w:type="dxa"/>
          </w:tcPr>
          <w:p w14:paraId="72D5F605" w14:textId="77777777" w:rsidR="008218EF" w:rsidRDefault="008218EF" w:rsidP="008218EF">
            <w:pPr>
              <w:rPr>
                <w:rFonts w:ascii="Calibri" w:hAnsi="Calibri" w:cs="Arial"/>
                <w:b/>
                <w:color w:val="0070C0"/>
                <w:lang w:val="en-US"/>
              </w:rPr>
            </w:pPr>
            <w:r w:rsidRPr="00A92735">
              <w:rPr>
                <w:rFonts w:ascii="Calibri" w:hAnsi="Calibri" w:cs="Arial"/>
                <w:b/>
                <w:color w:val="0070C0"/>
              </w:rPr>
              <w:t>SIFCO</w:t>
            </w:r>
            <w:r>
              <w:rPr>
                <w:rFonts w:ascii="Calibri" w:hAnsi="Calibri" w:cs="Arial"/>
                <w:b/>
                <w:color w:val="0070C0"/>
              </w:rPr>
              <w:t xml:space="preserve"> on site / in situ repair capabilities</w:t>
            </w:r>
          </w:p>
          <w:p w14:paraId="154C2417" w14:textId="77777777" w:rsidR="008218EF" w:rsidRDefault="008218EF" w:rsidP="008218EF">
            <w:pPr>
              <w:rPr>
                <w:rFonts w:ascii="Calibri" w:hAnsi="Calibri" w:cs="Arial"/>
                <w:b/>
                <w:color w:val="0070C0"/>
                <w:lang w:val="en-US"/>
              </w:rPr>
            </w:pPr>
          </w:p>
          <w:p w14:paraId="37E27D05" w14:textId="77777777" w:rsidR="008218EF" w:rsidRDefault="008218EF" w:rsidP="008218EF">
            <w:pPr>
              <w:rPr>
                <w:rFonts w:ascii="Calibri" w:hAnsi="Calibri" w:cs="Arial"/>
                <w:b/>
                <w:color w:val="0070C0"/>
              </w:rPr>
            </w:pPr>
            <w:r>
              <w:rPr>
                <w:rFonts w:ascii="Calibri" w:hAnsi="Calibri" w:cs="Arial"/>
                <w:b/>
                <w:color w:val="0070C0"/>
                <w:lang w:val="en-US"/>
              </w:rPr>
              <w:lastRenderedPageBreak/>
              <w:t>ENP</w:t>
            </w:r>
            <w:r>
              <w:rPr>
                <w:rFonts w:ascii="Calibri" w:hAnsi="Calibri" w:cs="Arial"/>
                <w:b/>
                <w:color w:val="0070C0"/>
              </w:rPr>
              <w:br/>
            </w:r>
          </w:p>
          <w:p w14:paraId="4E9630F1" w14:textId="77777777" w:rsidR="008218EF" w:rsidRDefault="008218EF" w:rsidP="008218EF">
            <w:pPr>
              <w:rPr>
                <w:rFonts w:ascii="Calibri" w:hAnsi="Calibri" w:cs="Arial"/>
                <w:b/>
                <w:color w:val="0070C0"/>
              </w:rPr>
            </w:pPr>
          </w:p>
          <w:p w14:paraId="72E07C38" w14:textId="379EFFD0" w:rsidR="008218EF" w:rsidRPr="00BA7DBA" w:rsidRDefault="008218EF" w:rsidP="008218EF">
            <w:pPr>
              <w:rPr>
                <w:rFonts w:ascii="Calibri" w:hAnsi="Calibri" w:cs="Arial"/>
                <w:b/>
                <w:sz w:val="32"/>
                <w:szCs w:val="32"/>
              </w:rPr>
            </w:pPr>
          </w:p>
          <w:p w14:paraId="529B2CE0" w14:textId="06E30728" w:rsidR="008218EF" w:rsidRPr="00A92735" w:rsidRDefault="008218EF" w:rsidP="008218EF">
            <w:pPr>
              <w:rPr>
                <w:rFonts w:ascii="Calibri" w:hAnsi="Calibri" w:cs="Arial"/>
                <w:b/>
                <w:color w:val="0070C0"/>
              </w:rPr>
            </w:pPr>
            <w:r>
              <w:rPr>
                <w:rFonts w:ascii="Calibri" w:hAnsi="Calibri" w:cs="Arial"/>
                <w:b/>
                <w:color w:val="0070C0"/>
              </w:rPr>
              <w:br/>
            </w:r>
            <w:r>
              <w:rPr>
                <w:rFonts w:ascii="Calibri" w:hAnsi="Calibri" w:cs="Arial"/>
                <w:b/>
                <w:color w:val="0070C0"/>
              </w:rPr>
              <w:br/>
            </w:r>
            <w:r>
              <w:rPr>
                <w:rFonts w:ascii="Calibri" w:hAnsi="Calibri" w:cs="Arial"/>
                <w:b/>
                <w:color w:val="0070C0"/>
              </w:rPr>
              <w:br/>
            </w:r>
            <w:r>
              <w:rPr>
                <w:rFonts w:ascii="Calibri" w:hAnsi="Calibri" w:cs="Arial"/>
                <w:b/>
                <w:color w:val="0070C0"/>
              </w:rPr>
              <w:br/>
            </w:r>
            <w:r>
              <w:rPr>
                <w:rFonts w:ascii="Calibri" w:hAnsi="Calibri" w:cs="Arial"/>
                <w:b/>
                <w:color w:val="0070C0"/>
              </w:rPr>
              <w:br/>
            </w:r>
            <w:r>
              <w:rPr>
                <w:rFonts w:ascii="Calibri" w:hAnsi="Calibri" w:cs="Arial"/>
                <w:b/>
                <w:color w:val="0070C0"/>
              </w:rPr>
              <w:br/>
            </w:r>
            <w:r>
              <w:rPr>
                <w:rFonts w:ascii="Calibri" w:hAnsi="Calibri" w:cs="Arial"/>
                <w:b/>
                <w:color w:val="0070C0"/>
              </w:rPr>
              <w:br/>
            </w:r>
          </w:p>
          <w:p w14:paraId="5A4082E1" w14:textId="77777777" w:rsidR="008218EF" w:rsidRPr="00F369CA" w:rsidRDefault="008218EF" w:rsidP="008218EF">
            <w:pPr>
              <w:rPr>
                <w:rFonts w:ascii="Calibri" w:hAnsi="Calibri" w:cs="Arial"/>
                <w:b/>
                <w:color w:val="FF0000"/>
                <w:lang w:val="en-US"/>
              </w:rPr>
            </w:pPr>
          </w:p>
        </w:tc>
        <w:tc>
          <w:tcPr>
            <w:tcW w:w="3260" w:type="dxa"/>
          </w:tcPr>
          <w:p w14:paraId="77E9D94A" w14:textId="44AD97F5" w:rsidR="008218EF" w:rsidRDefault="008218EF" w:rsidP="008218EF">
            <w:pPr>
              <w:rPr>
                <w:rFonts w:asciiTheme="minorHAnsi" w:hAnsiTheme="minorHAnsi" w:cs="Arial"/>
              </w:rPr>
            </w:pPr>
            <w:r w:rsidRPr="006818B8">
              <w:rPr>
                <w:rFonts w:asciiTheme="minorHAnsi" w:hAnsiTheme="minorHAnsi" w:cs="Arial"/>
              </w:rPr>
              <w:lastRenderedPageBreak/>
              <w:t xml:space="preserve">When plating repairs are needed customers currently </w:t>
            </w:r>
            <w:r w:rsidRPr="006818B8">
              <w:rPr>
                <w:rFonts w:asciiTheme="minorHAnsi" w:hAnsiTheme="minorHAnsi" w:cs="Arial"/>
              </w:rPr>
              <w:lastRenderedPageBreak/>
              <w:t xml:space="preserve">must decommission parts to be able to send them back. </w:t>
            </w:r>
            <w:r>
              <w:rPr>
                <w:rFonts w:asciiTheme="minorHAnsi" w:hAnsiTheme="minorHAnsi" w:cs="Arial"/>
              </w:rPr>
              <w:t>CBE+ ENP</w:t>
            </w:r>
            <w:r w:rsidRPr="006818B8">
              <w:rPr>
                <w:rFonts w:asciiTheme="minorHAnsi" w:hAnsiTheme="minorHAnsi" w:cs="Arial"/>
              </w:rPr>
              <w:t xml:space="preserve"> could offer onsite repair service if trained and certified</w:t>
            </w:r>
          </w:p>
        </w:tc>
        <w:tc>
          <w:tcPr>
            <w:tcW w:w="2977" w:type="dxa"/>
          </w:tcPr>
          <w:p w14:paraId="12DF8B77" w14:textId="77777777" w:rsidR="008218EF" w:rsidRPr="006818B8" w:rsidRDefault="008218EF" w:rsidP="008218EF">
            <w:pPr>
              <w:rPr>
                <w:rFonts w:asciiTheme="minorHAnsi" w:hAnsiTheme="minorHAnsi" w:cs="Arial"/>
              </w:rPr>
            </w:pPr>
            <w:r w:rsidRPr="006818B8">
              <w:rPr>
                <w:rFonts w:asciiTheme="minorHAnsi" w:hAnsiTheme="minorHAnsi" w:cs="Arial"/>
              </w:rPr>
              <w:lastRenderedPageBreak/>
              <w:t>Identify size of opportunity.</w:t>
            </w:r>
          </w:p>
          <w:p w14:paraId="6141D23C" w14:textId="24F61B6A" w:rsidR="008218EF" w:rsidRDefault="008218EF" w:rsidP="008218EF">
            <w:pPr>
              <w:rPr>
                <w:rFonts w:asciiTheme="minorHAnsi" w:hAnsiTheme="minorHAnsi" w:cs="Arial"/>
              </w:rPr>
            </w:pPr>
            <w:r w:rsidRPr="006818B8">
              <w:rPr>
                <w:rFonts w:asciiTheme="minorHAnsi" w:hAnsiTheme="minorHAnsi" w:cs="Arial"/>
              </w:rPr>
              <w:lastRenderedPageBreak/>
              <w:t>Identify associated costs (equipment, training, staffing)</w:t>
            </w:r>
            <w:r>
              <w:rPr>
                <w:rFonts w:asciiTheme="minorHAnsi" w:hAnsiTheme="minorHAnsi" w:cs="Arial"/>
              </w:rPr>
              <w:t xml:space="preserve">. </w:t>
            </w:r>
          </w:p>
        </w:tc>
        <w:tc>
          <w:tcPr>
            <w:tcW w:w="2410" w:type="dxa"/>
          </w:tcPr>
          <w:p w14:paraId="1213043C" w14:textId="77777777" w:rsidR="008218EF" w:rsidRDefault="008218EF" w:rsidP="008218EF">
            <w:pPr>
              <w:rPr>
                <w:rFonts w:asciiTheme="minorHAnsi" w:hAnsiTheme="minorHAnsi" w:cs="Arial"/>
              </w:rPr>
            </w:pPr>
            <w:r w:rsidRPr="006818B8">
              <w:rPr>
                <w:rFonts w:asciiTheme="minorHAnsi" w:hAnsiTheme="minorHAnsi" w:cs="Arial"/>
              </w:rPr>
              <w:lastRenderedPageBreak/>
              <w:t xml:space="preserve">Difficult to determine market size but </w:t>
            </w:r>
            <w:r w:rsidRPr="006818B8">
              <w:rPr>
                <w:rFonts w:asciiTheme="minorHAnsi" w:hAnsiTheme="minorHAnsi" w:cs="Arial"/>
              </w:rPr>
              <w:lastRenderedPageBreak/>
              <w:t>clearly a premium service when required.  Initial enquiry submitted, awaiting feedback.</w:t>
            </w:r>
          </w:p>
          <w:p w14:paraId="352B266F" w14:textId="359E04D0" w:rsidR="008218EF" w:rsidRPr="005934E3" w:rsidRDefault="008218EF" w:rsidP="008218EF">
            <w:pPr>
              <w:rPr>
                <w:rFonts w:asciiTheme="minorHAnsi" w:hAnsiTheme="minorHAnsi" w:cs="Arial"/>
              </w:rPr>
            </w:pPr>
            <w:r w:rsidRPr="00DC160D">
              <w:rPr>
                <w:rFonts w:asciiTheme="minorHAnsi" w:hAnsiTheme="minorHAnsi" w:cs="Arial"/>
                <w:i/>
                <w:iCs/>
              </w:rPr>
              <w:t xml:space="preserve">To revisit potential to offer this service in </w:t>
            </w:r>
            <w:r>
              <w:rPr>
                <w:rFonts w:asciiTheme="minorHAnsi" w:hAnsiTheme="minorHAnsi" w:cs="Arial"/>
                <w:i/>
                <w:iCs/>
              </w:rPr>
              <w:t>future</w:t>
            </w:r>
            <w:r w:rsidRPr="005A11BA">
              <w:rPr>
                <w:rFonts w:asciiTheme="minorHAnsi" w:hAnsiTheme="minorHAnsi" w:cs="Arial"/>
                <w:i/>
                <w:iCs/>
              </w:rPr>
              <w:t xml:space="preserve">. NB. </w:t>
            </w:r>
            <w:proofErr w:type="spellStart"/>
            <w:proofErr w:type="gramStart"/>
            <w:r w:rsidRPr="005A11BA">
              <w:rPr>
                <w:rFonts w:asciiTheme="minorHAnsi" w:hAnsiTheme="minorHAnsi" w:cs="Arial"/>
                <w:i/>
                <w:iCs/>
              </w:rPr>
              <w:t>D.Fairfax</w:t>
            </w:r>
            <w:proofErr w:type="spellEnd"/>
            <w:proofErr w:type="gramEnd"/>
            <w:r w:rsidRPr="005A11BA">
              <w:rPr>
                <w:rFonts w:asciiTheme="minorHAnsi" w:hAnsiTheme="minorHAnsi" w:cs="Arial"/>
                <w:i/>
                <w:iCs/>
              </w:rPr>
              <w:t xml:space="preserve"> one of the trained operatives left the business </w:t>
            </w:r>
            <w:r w:rsidRPr="00286F72">
              <w:rPr>
                <w:rFonts w:asciiTheme="minorHAnsi" w:hAnsiTheme="minorHAnsi" w:cs="Arial"/>
                <w:i/>
                <w:iCs/>
                <w:color w:val="0070C0"/>
              </w:rPr>
              <w:t xml:space="preserve">in 2023 </w:t>
            </w:r>
            <w:r w:rsidRPr="005A11BA">
              <w:rPr>
                <w:rFonts w:asciiTheme="minorHAnsi" w:hAnsiTheme="minorHAnsi" w:cs="Arial"/>
                <w:i/>
                <w:iCs/>
              </w:rPr>
              <w:t>leaving less resource to cover this capability.</w:t>
            </w:r>
            <w:r w:rsidR="004D6C59">
              <w:rPr>
                <w:rFonts w:asciiTheme="minorHAnsi" w:hAnsiTheme="minorHAnsi" w:cs="Arial"/>
                <w:i/>
                <w:iCs/>
              </w:rPr>
              <w:t xml:space="preserve"> </w:t>
            </w:r>
            <w:r w:rsidR="004D6C59" w:rsidRPr="004D6C59">
              <w:rPr>
                <w:rFonts w:asciiTheme="minorHAnsi" w:hAnsiTheme="minorHAnsi" w:cs="Arial"/>
                <w:color w:val="0070C0"/>
              </w:rPr>
              <w:t xml:space="preserve"> S Whitehead and L Marriott can perform this.</w:t>
            </w:r>
          </w:p>
        </w:tc>
      </w:tr>
      <w:tr w:rsidR="008218EF" w:rsidRPr="00461076" w14:paraId="03CFB4E7" w14:textId="77777777" w:rsidTr="006D07D2">
        <w:tc>
          <w:tcPr>
            <w:tcW w:w="6521" w:type="dxa"/>
          </w:tcPr>
          <w:p w14:paraId="1ECFD352" w14:textId="337EC457" w:rsidR="008218EF" w:rsidRPr="004D6C59" w:rsidRDefault="008218EF" w:rsidP="008218EF">
            <w:pPr>
              <w:rPr>
                <w:rFonts w:ascii="Calibri" w:hAnsi="Calibri" w:cs="Arial"/>
                <w:b/>
                <w:strike/>
                <w:color w:val="0070C0"/>
                <w:lang w:val="en-US"/>
              </w:rPr>
            </w:pPr>
            <w:r w:rsidRPr="004D6C59">
              <w:rPr>
                <w:rFonts w:ascii="Calibri" w:hAnsi="Calibri" w:cs="Arial"/>
                <w:b/>
                <w:strike/>
                <w:color w:val="0070C0"/>
              </w:rPr>
              <w:lastRenderedPageBreak/>
              <w:t>Reducing waste chemistry</w:t>
            </w:r>
          </w:p>
          <w:p w14:paraId="25EAC576" w14:textId="77777777" w:rsidR="008218EF" w:rsidRPr="004D6C59" w:rsidRDefault="008218EF" w:rsidP="008218EF">
            <w:pPr>
              <w:rPr>
                <w:rFonts w:ascii="Calibri" w:hAnsi="Calibri" w:cs="Arial"/>
                <w:b/>
                <w:strike/>
                <w:color w:val="0070C0"/>
                <w:lang w:val="en-US"/>
              </w:rPr>
            </w:pPr>
          </w:p>
          <w:p w14:paraId="3C9F6E82" w14:textId="3AA5FD16" w:rsidR="008218EF" w:rsidRPr="004D6C59" w:rsidRDefault="008218EF" w:rsidP="008218EF">
            <w:pPr>
              <w:rPr>
                <w:rFonts w:ascii="Calibri" w:hAnsi="Calibri" w:cs="Arial"/>
                <w:b/>
                <w:strike/>
                <w:color w:val="0070C0"/>
              </w:rPr>
            </w:pPr>
            <w:r w:rsidRPr="004D6C59">
              <w:rPr>
                <w:rFonts w:ascii="Calibri" w:hAnsi="Calibri" w:cs="Arial"/>
                <w:b/>
                <w:strike/>
                <w:color w:val="0070C0"/>
                <w:lang w:val="en-US"/>
              </w:rPr>
              <w:t>ENP</w:t>
            </w:r>
          </w:p>
          <w:p w14:paraId="3CD5ED37" w14:textId="77777777" w:rsidR="008218EF" w:rsidRPr="004D6C59" w:rsidRDefault="008218EF" w:rsidP="008218EF">
            <w:pPr>
              <w:rPr>
                <w:rFonts w:ascii="Calibri" w:hAnsi="Calibri" w:cs="Arial"/>
                <w:b/>
                <w:strike/>
                <w:color w:val="FF0000"/>
                <w:lang w:val="en-US"/>
              </w:rPr>
            </w:pPr>
          </w:p>
        </w:tc>
        <w:tc>
          <w:tcPr>
            <w:tcW w:w="3260" w:type="dxa"/>
          </w:tcPr>
          <w:p w14:paraId="75FA2CEC" w14:textId="61F28B66" w:rsidR="008218EF" w:rsidRPr="004D6C59" w:rsidRDefault="008218EF" w:rsidP="008218EF">
            <w:pPr>
              <w:rPr>
                <w:rFonts w:asciiTheme="minorHAnsi" w:hAnsiTheme="minorHAnsi" w:cs="Arial"/>
                <w:strike/>
              </w:rPr>
            </w:pPr>
            <w:r w:rsidRPr="004D6C59">
              <w:rPr>
                <w:rFonts w:asciiTheme="minorHAnsi" w:hAnsiTheme="minorHAnsi" w:cs="Arial"/>
                <w:strike/>
              </w:rPr>
              <w:t>Waste chemistry represents the 3</w:t>
            </w:r>
            <w:r w:rsidRPr="004D6C59">
              <w:rPr>
                <w:rFonts w:asciiTheme="minorHAnsi" w:hAnsiTheme="minorHAnsi" w:cs="Arial"/>
                <w:strike/>
                <w:vertAlign w:val="superscript"/>
              </w:rPr>
              <w:t>rd</w:t>
            </w:r>
            <w:r w:rsidRPr="004D6C59">
              <w:rPr>
                <w:rFonts w:asciiTheme="minorHAnsi" w:hAnsiTheme="minorHAnsi" w:cs="Arial"/>
                <w:strike/>
              </w:rPr>
              <w:t xml:space="preserve"> largest cost to CBE+ ENP.  Becoming a greener business is very important to the CBE+ ENP board.  Recycling chemistry usage and reducing waste can significantly reduce costs CBE+ ENP’s and environmental impact</w:t>
            </w:r>
          </w:p>
        </w:tc>
        <w:tc>
          <w:tcPr>
            <w:tcW w:w="2977" w:type="dxa"/>
          </w:tcPr>
          <w:p w14:paraId="199A40B0" w14:textId="52729278" w:rsidR="008218EF" w:rsidRPr="004D6C59" w:rsidRDefault="008218EF" w:rsidP="008218EF">
            <w:pPr>
              <w:rPr>
                <w:rFonts w:asciiTheme="minorHAnsi" w:hAnsiTheme="minorHAnsi" w:cs="Arial"/>
                <w:strike/>
              </w:rPr>
            </w:pPr>
            <w:r w:rsidRPr="004D6C59">
              <w:rPr>
                <w:rFonts w:asciiTheme="minorHAnsi" w:hAnsiTheme="minorHAnsi" w:cs="Arial"/>
                <w:strike/>
              </w:rPr>
              <w:t xml:space="preserve">Investigate recycling opportunities and the potential to consolidate waste. </w:t>
            </w:r>
            <w:r w:rsidRPr="004D6C59">
              <w:rPr>
                <w:rFonts w:asciiTheme="minorHAnsi" w:hAnsiTheme="minorHAnsi" w:cs="Arial"/>
                <w:i/>
                <w:iCs/>
                <w:strike/>
              </w:rPr>
              <w:t>Waste projects have been instigated via Sheffield Uni and Derby Uni for a “circular economy” on the waste stream.</w:t>
            </w:r>
          </w:p>
        </w:tc>
        <w:tc>
          <w:tcPr>
            <w:tcW w:w="2410" w:type="dxa"/>
          </w:tcPr>
          <w:p w14:paraId="4A4E443E" w14:textId="77777777" w:rsidR="008218EF" w:rsidRPr="004D6C59" w:rsidRDefault="008218EF" w:rsidP="008218EF">
            <w:pPr>
              <w:rPr>
                <w:rFonts w:asciiTheme="minorHAnsi" w:hAnsiTheme="minorHAnsi" w:cs="Arial"/>
                <w:i/>
                <w:iCs/>
                <w:strike/>
              </w:rPr>
            </w:pPr>
            <w:r w:rsidRPr="004D6C59">
              <w:rPr>
                <w:rFonts w:asciiTheme="minorHAnsi" w:hAnsiTheme="minorHAnsi" w:cs="Arial"/>
                <w:strike/>
              </w:rPr>
              <w:t>Better utilisation of chemistry has been introduced and is now standard practice. (</w:t>
            </w:r>
            <w:r w:rsidRPr="004D6C59">
              <w:rPr>
                <w:rFonts w:asciiTheme="minorHAnsi" w:hAnsiTheme="minorHAnsi" w:cs="Arial"/>
                <w:i/>
                <w:iCs/>
                <w:strike/>
              </w:rPr>
              <w:t>from bale back method to max MTO method).</w:t>
            </w:r>
          </w:p>
          <w:p w14:paraId="4DB06997" w14:textId="379CE82C" w:rsidR="008218EF" w:rsidRPr="004D6C59" w:rsidRDefault="008218EF" w:rsidP="008218EF">
            <w:pPr>
              <w:rPr>
                <w:rFonts w:asciiTheme="minorHAnsi" w:hAnsiTheme="minorHAnsi" w:cs="Arial"/>
                <w:strike/>
              </w:rPr>
            </w:pPr>
            <w:r w:rsidRPr="004D6C59">
              <w:rPr>
                <w:rFonts w:asciiTheme="minorHAnsi" w:hAnsiTheme="minorHAnsi" w:cs="Arial"/>
                <w:i/>
                <w:iCs/>
                <w:strike/>
                <w:color w:val="0070C0"/>
              </w:rPr>
              <w:t>Sheffield and Derby Uni work put on hold for the time being as the current process is working.</w:t>
            </w:r>
          </w:p>
        </w:tc>
      </w:tr>
      <w:tr w:rsidR="008218EF" w:rsidRPr="00461076" w14:paraId="23E17B52" w14:textId="77777777" w:rsidTr="006D07D2">
        <w:tc>
          <w:tcPr>
            <w:tcW w:w="6521" w:type="dxa"/>
          </w:tcPr>
          <w:p w14:paraId="0CEAF7D5" w14:textId="77777777" w:rsidR="008218EF" w:rsidRDefault="008218EF" w:rsidP="008218EF">
            <w:pPr>
              <w:rPr>
                <w:rFonts w:ascii="Calibri" w:hAnsi="Calibri" w:cs="Arial"/>
                <w:b/>
                <w:color w:val="0070C0"/>
                <w:lang w:val="en-US"/>
              </w:rPr>
            </w:pPr>
            <w:r w:rsidRPr="0000379E">
              <w:rPr>
                <w:rFonts w:ascii="Calibri" w:hAnsi="Calibri" w:cs="Arial"/>
                <w:b/>
                <w:color w:val="0070C0"/>
                <w:lang w:val="en-US"/>
              </w:rPr>
              <w:t>Energy reduction</w:t>
            </w:r>
          </w:p>
          <w:p w14:paraId="2D325AC1" w14:textId="77777777" w:rsidR="008218EF" w:rsidRDefault="008218EF" w:rsidP="008218EF">
            <w:pPr>
              <w:rPr>
                <w:rFonts w:ascii="Calibri" w:hAnsi="Calibri" w:cs="Arial"/>
                <w:b/>
                <w:color w:val="0070C0"/>
                <w:lang w:val="en-US"/>
              </w:rPr>
            </w:pPr>
          </w:p>
          <w:p w14:paraId="525BBCBC" w14:textId="7FD076AD" w:rsidR="008218EF" w:rsidRPr="00F369CA" w:rsidRDefault="008218EF" w:rsidP="008218EF">
            <w:pPr>
              <w:rPr>
                <w:rFonts w:ascii="Calibri" w:hAnsi="Calibri" w:cs="Arial"/>
                <w:b/>
                <w:color w:val="FF0000"/>
                <w:lang w:val="en-US"/>
              </w:rPr>
            </w:pPr>
            <w:r>
              <w:rPr>
                <w:rFonts w:ascii="Calibri" w:hAnsi="Calibri" w:cs="Arial"/>
                <w:b/>
                <w:color w:val="0070C0"/>
                <w:lang w:val="en-US"/>
              </w:rPr>
              <w:t>ENP</w:t>
            </w:r>
          </w:p>
        </w:tc>
        <w:tc>
          <w:tcPr>
            <w:tcW w:w="3260" w:type="dxa"/>
          </w:tcPr>
          <w:p w14:paraId="246468B1" w14:textId="51A91C29" w:rsidR="008218EF" w:rsidRDefault="008218EF" w:rsidP="008218EF">
            <w:pPr>
              <w:rPr>
                <w:rFonts w:asciiTheme="minorHAnsi" w:hAnsiTheme="minorHAnsi" w:cs="Arial"/>
              </w:rPr>
            </w:pPr>
            <w:r w:rsidRPr="006818B8">
              <w:rPr>
                <w:rFonts w:asciiTheme="minorHAnsi" w:hAnsiTheme="minorHAnsi" w:cs="Arial"/>
              </w:rPr>
              <w:t>Opportunities to reduce the amount of energy used through processes</w:t>
            </w:r>
          </w:p>
        </w:tc>
        <w:tc>
          <w:tcPr>
            <w:tcW w:w="2977" w:type="dxa"/>
          </w:tcPr>
          <w:p w14:paraId="1E0E01C8" w14:textId="77777777" w:rsidR="008218EF" w:rsidRDefault="008218EF" w:rsidP="008218EF">
            <w:pPr>
              <w:rPr>
                <w:rFonts w:asciiTheme="minorHAnsi" w:hAnsiTheme="minorHAnsi" w:cs="Arial"/>
              </w:rPr>
            </w:pPr>
            <w:r w:rsidRPr="006818B8">
              <w:rPr>
                <w:rFonts w:asciiTheme="minorHAnsi" w:hAnsiTheme="minorHAnsi" w:cs="Arial"/>
              </w:rPr>
              <w:t xml:space="preserve">Investigate wastages, analyse production date to ensure actions are cost effective.  Implement changes such as </w:t>
            </w:r>
            <w:r w:rsidRPr="006818B8">
              <w:rPr>
                <w:rFonts w:asciiTheme="minorHAnsi" w:hAnsiTheme="minorHAnsi" w:cs="Arial"/>
              </w:rPr>
              <w:lastRenderedPageBreak/>
              <w:t>consolidating production, restriction on equipment, energy checks to ensure machinery is switched off</w:t>
            </w:r>
            <w:r>
              <w:rPr>
                <w:rFonts w:asciiTheme="minorHAnsi" w:hAnsiTheme="minorHAnsi" w:cs="Arial"/>
              </w:rPr>
              <w:t>.</w:t>
            </w:r>
          </w:p>
          <w:p w14:paraId="3B111376" w14:textId="1A671C04" w:rsidR="008218EF" w:rsidRDefault="008218EF" w:rsidP="008218EF">
            <w:pPr>
              <w:rPr>
                <w:rFonts w:asciiTheme="minorHAnsi" w:hAnsiTheme="minorHAnsi" w:cs="Arial"/>
              </w:rPr>
            </w:pPr>
            <w:r w:rsidRPr="00662747">
              <w:rPr>
                <w:rFonts w:asciiTheme="minorHAnsi" w:hAnsiTheme="minorHAnsi" w:cs="Arial"/>
                <w:i/>
                <w:iCs/>
                <w:color w:val="0070C0"/>
              </w:rPr>
              <w:t>Combined Heat and Power (CHP) plant has been installed as part of the Nitec move as has the new effluent plant.</w:t>
            </w:r>
          </w:p>
        </w:tc>
        <w:tc>
          <w:tcPr>
            <w:tcW w:w="2410" w:type="dxa"/>
          </w:tcPr>
          <w:p w14:paraId="2A270F05" w14:textId="77777777" w:rsidR="008218EF" w:rsidRDefault="008218EF" w:rsidP="008218EF">
            <w:pPr>
              <w:rPr>
                <w:rFonts w:asciiTheme="minorHAnsi" w:hAnsiTheme="minorHAnsi" w:cs="Arial"/>
              </w:rPr>
            </w:pPr>
            <w:r w:rsidRPr="00DD1B39">
              <w:rPr>
                <w:rFonts w:asciiTheme="minorHAnsi" w:hAnsiTheme="minorHAnsi" w:cs="Arial"/>
              </w:rPr>
              <w:lastRenderedPageBreak/>
              <w:t xml:space="preserve">Good progress has been made.  Energy awareness is constantly being highlighted.  Team </w:t>
            </w:r>
            <w:r w:rsidRPr="00DD1B39">
              <w:rPr>
                <w:rFonts w:asciiTheme="minorHAnsi" w:hAnsiTheme="minorHAnsi" w:cs="Arial"/>
              </w:rPr>
              <w:lastRenderedPageBreak/>
              <w:t xml:space="preserve">leaders responsible for ensuring their lines and equipment are off when unused.  </w:t>
            </w:r>
          </w:p>
          <w:p w14:paraId="19246272" w14:textId="3777EC5D" w:rsidR="008218EF" w:rsidRPr="005934E3" w:rsidRDefault="008218EF" w:rsidP="008218EF">
            <w:pPr>
              <w:rPr>
                <w:rFonts w:asciiTheme="minorHAnsi" w:hAnsiTheme="minorHAnsi" w:cs="Arial"/>
              </w:rPr>
            </w:pPr>
            <w:r w:rsidRPr="00815380">
              <w:rPr>
                <w:rFonts w:asciiTheme="minorHAnsi" w:hAnsiTheme="minorHAnsi" w:cs="Arial"/>
                <w:bCs/>
              </w:rPr>
              <w:t>The project with Nottingham University to identify waste, and an independent energy audit report have been completed</w:t>
            </w:r>
            <w:r>
              <w:rPr>
                <w:rFonts w:asciiTheme="minorHAnsi" w:hAnsiTheme="minorHAnsi" w:cs="Arial"/>
                <w:bCs/>
              </w:rPr>
              <w:t xml:space="preserve">.  </w:t>
            </w:r>
            <w:r w:rsidRPr="008D3F22">
              <w:rPr>
                <w:rFonts w:asciiTheme="minorHAnsi" w:hAnsiTheme="minorHAnsi" w:cs="Arial"/>
                <w:bCs/>
                <w:color w:val="0070C0"/>
              </w:rPr>
              <w:t>Full utilisation of the CHP to provide heat via Thermal Oil to be conducted following final commissioning.</w:t>
            </w:r>
          </w:p>
        </w:tc>
      </w:tr>
      <w:tr w:rsidR="008218EF" w:rsidRPr="00461076" w14:paraId="66D52595" w14:textId="77777777" w:rsidTr="006D07D2">
        <w:tc>
          <w:tcPr>
            <w:tcW w:w="6521" w:type="dxa"/>
          </w:tcPr>
          <w:p w14:paraId="7B65BF82" w14:textId="77777777" w:rsidR="008218EF" w:rsidRDefault="008218EF" w:rsidP="008218EF">
            <w:pPr>
              <w:rPr>
                <w:rFonts w:ascii="Calibri" w:hAnsi="Calibri" w:cs="Arial"/>
                <w:b/>
                <w:color w:val="0070C0"/>
                <w:lang w:val="en-US"/>
              </w:rPr>
            </w:pPr>
            <w:r w:rsidRPr="0000379E">
              <w:rPr>
                <w:rFonts w:ascii="Calibri" w:hAnsi="Calibri" w:cs="Arial"/>
                <w:b/>
                <w:color w:val="0070C0"/>
                <w:lang w:val="en-US"/>
              </w:rPr>
              <w:lastRenderedPageBreak/>
              <w:t>Automation - Dosing/monitoring</w:t>
            </w:r>
          </w:p>
          <w:p w14:paraId="0970D764" w14:textId="77777777" w:rsidR="008218EF" w:rsidRDefault="008218EF" w:rsidP="008218EF">
            <w:pPr>
              <w:rPr>
                <w:rFonts w:ascii="Calibri" w:hAnsi="Calibri" w:cs="Arial"/>
                <w:b/>
                <w:color w:val="0070C0"/>
                <w:lang w:val="en-US"/>
              </w:rPr>
            </w:pPr>
          </w:p>
          <w:p w14:paraId="1C44AC58" w14:textId="4903BFDD" w:rsidR="008218EF" w:rsidRPr="00F369CA" w:rsidRDefault="008218EF" w:rsidP="008218EF">
            <w:pPr>
              <w:rPr>
                <w:rFonts w:ascii="Calibri" w:hAnsi="Calibri" w:cs="Arial"/>
                <w:b/>
                <w:color w:val="FF0000"/>
                <w:lang w:val="en-US"/>
              </w:rPr>
            </w:pPr>
            <w:r>
              <w:rPr>
                <w:rFonts w:ascii="Calibri" w:hAnsi="Calibri" w:cs="Arial"/>
                <w:b/>
                <w:color w:val="0070C0"/>
                <w:lang w:val="en-US"/>
              </w:rPr>
              <w:t>ENP</w:t>
            </w:r>
          </w:p>
        </w:tc>
        <w:tc>
          <w:tcPr>
            <w:tcW w:w="3260" w:type="dxa"/>
          </w:tcPr>
          <w:p w14:paraId="11945E40" w14:textId="64A19C94" w:rsidR="008218EF" w:rsidRDefault="008218EF" w:rsidP="008218EF">
            <w:pPr>
              <w:rPr>
                <w:rFonts w:asciiTheme="minorHAnsi" w:hAnsiTheme="minorHAnsi" w:cs="Arial"/>
              </w:rPr>
            </w:pPr>
            <w:r w:rsidRPr="006818B8">
              <w:rPr>
                <w:rFonts w:asciiTheme="minorHAnsi" w:hAnsiTheme="minorHAnsi" w:cs="Arial"/>
              </w:rPr>
              <w:t>Moving to automation to improve accuracy of plating solution maintenance and reduce the human error potential for human error</w:t>
            </w:r>
          </w:p>
        </w:tc>
        <w:tc>
          <w:tcPr>
            <w:tcW w:w="2977" w:type="dxa"/>
          </w:tcPr>
          <w:p w14:paraId="6264228E" w14:textId="77777777" w:rsidR="008218EF" w:rsidRDefault="008218EF" w:rsidP="008218EF">
            <w:pPr>
              <w:rPr>
                <w:rFonts w:asciiTheme="minorHAnsi" w:hAnsiTheme="minorHAnsi" w:cs="Arial"/>
              </w:rPr>
            </w:pPr>
            <w:r w:rsidRPr="006818B8">
              <w:rPr>
                <w:rFonts w:asciiTheme="minorHAnsi" w:hAnsiTheme="minorHAnsi" w:cs="Arial"/>
              </w:rPr>
              <w:t>Identify means of de-skilling, automating and ensuring repeatability when maintaining chemical plating baths</w:t>
            </w:r>
            <w:r>
              <w:rPr>
                <w:rFonts w:asciiTheme="minorHAnsi" w:hAnsiTheme="minorHAnsi" w:cs="Arial"/>
              </w:rPr>
              <w:t>.</w:t>
            </w:r>
          </w:p>
          <w:p w14:paraId="368E88B0" w14:textId="77777777" w:rsidR="008218EF" w:rsidRPr="00701507" w:rsidRDefault="008218EF" w:rsidP="008218EF">
            <w:pPr>
              <w:rPr>
                <w:rFonts w:asciiTheme="minorHAnsi" w:hAnsiTheme="minorHAnsi" w:cs="Arial"/>
                <w:i/>
                <w:iCs/>
              </w:rPr>
            </w:pPr>
            <w:r w:rsidRPr="00701507">
              <w:rPr>
                <w:rFonts w:asciiTheme="minorHAnsi" w:hAnsiTheme="minorHAnsi" w:cs="Arial"/>
                <w:i/>
                <w:iCs/>
              </w:rPr>
              <w:t>X-Ray florescence machine has been purchased and in use.</w:t>
            </w:r>
          </w:p>
          <w:p w14:paraId="03F06C29" w14:textId="151E9F62" w:rsidR="008218EF" w:rsidRDefault="008218EF" w:rsidP="008218EF">
            <w:pPr>
              <w:rPr>
                <w:rFonts w:asciiTheme="minorHAnsi" w:hAnsiTheme="minorHAnsi" w:cs="Arial"/>
              </w:rPr>
            </w:pPr>
            <w:proofErr w:type="spellStart"/>
            <w:r w:rsidRPr="00662747">
              <w:rPr>
                <w:rFonts w:asciiTheme="minorHAnsi" w:hAnsiTheme="minorHAnsi" w:cs="Arial"/>
                <w:i/>
                <w:iCs/>
                <w:color w:val="0070C0"/>
              </w:rPr>
              <w:t>Autodosing</w:t>
            </w:r>
            <w:proofErr w:type="spellEnd"/>
            <w:r w:rsidRPr="00662747">
              <w:rPr>
                <w:rFonts w:asciiTheme="minorHAnsi" w:hAnsiTheme="minorHAnsi" w:cs="Arial"/>
                <w:i/>
                <w:iCs/>
                <w:color w:val="0070C0"/>
              </w:rPr>
              <w:t xml:space="preserve"> established on Line 1 with consistent results. </w:t>
            </w:r>
          </w:p>
        </w:tc>
        <w:tc>
          <w:tcPr>
            <w:tcW w:w="2410" w:type="dxa"/>
          </w:tcPr>
          <w:p w14:paraId="39720922" w14:textId="55FD409E" w:rsidR="008218EF" w:rsidRPr="005934E3" w:rsidRDefault="008218EF" w:rsidP="008218EF">
            <w:pPr>
              <w:rPr>
                <w:rFonts w:asciiTheme="minorHAnsi" w:hAnsiTheme="minorHAnsi" w:cs="Arial"/>
              </w:rPr>
            </w:pPr>
            <w:r w:rsidRPr="004309C3">
              <w:rPr>
                <w:rFonts w:asciiTheme="minorHAnsi" w:hAnsiTheme="minorHAnsi" w:cs="Arial"/>
              </w:rPr>
              <w:t xml:space="preserve">Initiated a project with </w:t>
            </w:r>
            <w:proofErr w:type="spellStart"/>
            <w:r w:rsidRPr="004309C3">
              <w:rPr>
                <w:rFonts w:asciiTheme="minorHAnsi" w:hAnsiTheme="minorHAnsi" w:cs="Arial"/>
              </w:rPr>
              <w:t>Inspec</w:t>
            </w:r>
            <w:proofErr w:type="spellEnd"/>
            <w:r w:rsidRPr="004309C3">
              <w:rPr>
                <w:rFonts w:asciiTheme="minorHAnsi" w:hAnsiTheme="minorHAnsi" w:cs="Arial"/>
              </w:rPr>
              <w:t xml:space="preserve"> Solutions of Sheffield (automation &amp; process control specialists) £85k to deliver first stage – automatic monitoring.  50% Grant funding applied for and now approved.  </w:t>
            </w:r>
            <w:r w:rsidRPr="00662747">
              <w:rPr>
                <w:rFonts w:asciiTheme="minorHAnsi" w:hAnsiTheme="minorHAnsi" w:cs="Arial"/>
                <w:i/>
                <w:iCs/>
                <w:color w:val="0070C0"/>
              </w:rPr>
              <w:t>Auto dosing to be expanded to high Phos</w:t>
            </w:r>
            <w:r>
              <w:rPr>
                <w:rFonts w:asciiTheme="minorHAnsi" w:hAnsiTheme="minorHAnsi" w:cs="Arial"/>
                <w:i/>
                <w:iCs/>
                <w:color w:val="0070C0"/>
              </w:rPr>
              <w:t>.</w:t>
            </w:r>
            <w:r w:rsidRPr="00662747">
              <w:rPr>
                <w:rFonts w:asciiTheme="minorHAnsi" w:hAnsiTheme="minorHAnsi" w:cs="Arial"/>
                <w:i/>
                <w:iCs/>
                <w:color w:val="0070C0"/>
              </w:rPr>
              <w:t xml:space="preserve"> lines</w:t>
            </w:r>
            <w:r>
              <w:rPr>
                <w:rFonts w:asciiTheme="minorHAnsi" w:hAnsiTheme="minorHAnsi" w:cs="Arial"/>
                <w:i/>
                <w:iCs/>
                <w:color w:val="0070C0"/>
              </w:rPr>
              <w:t xml:space="preserve"> after successful implementation on medium Phos.</w:t>
            </w:r>
          </w:p>
        </w:tc>
      </w:tr>
      <w:tr w:rsidR="008218EF" w:rsidRPr="00461076" w14:paraId="12F4DE34" w14:textId="77777777" w:rsidTr="006D07D2">
        <w:tc>
          <w:tcPr>
            <w:tcW w:w="6521" w:type="dxa"/>
          </w:tcPr>
          <w:p w14:paraId="09E3DF93" w14:textId="01B8529A" w:rsidR="008218EF" w:rsidRPr="00BE18E4" w:rsidRDefault="008218EF" w:rsidP="008218EF">
            <w:pPr>
              <w:rPr>
                <w:rFonts w:ascii="Calibri" w:hAnsi="Calibri" w:cs="Arial"/>
                <w:b/>
                <w:color w:val="0070C0"/>
                <w:lang w:val="en-US"/>
              </w:rPr>
            </w:pPr>
            <w:r w:rsidRPr="00BE18E4">
              <w:rPr>
                <w:rFonts w:ascii="Calibri" w:hAnsi="Calibri" w:cs="Arial"/>
                <w:b/>
                <w:color w:val="0070C0"/>
                <w:lang w:val="en-US"/>
              </w:rPr>
              <w:lastRenderedPageBreak/>
              <w:t>Investing in new equipment –</w:t>
            </w:r>
          </w:p>
          <w:p w14:paraId="6064CAE0" w14:textId="77777777" w:rsidR="008218EF" w:rsidRPr="00BE18E4" w:rsidRDefault="008218EF" w:rsidP="008218EF">
            <w:pPr>
              <w:rPr>
                <w:rFonts w:ascii="Calibri" w:hAnsi="Calibri" w:cs="Arial"/>
                <w:b/>
                <w:color w:val="0070C0"/>
                <w:lang w:val="en-US"/>
              </w:rPr>
            </w:pPr>
          </w:p>
          <w:p w14:paraId="3D6FBC7E" w14:textId="2EA3B60D" w:rsidR="008218EF" w:rsidRPr="00BE18E4" w:rsidRDefault="008218EF" w:rsidP="008218EF">
            <w:pPr>
              <w:rPr>
                <w:rFonts w:ascii="Calibri" w:hAnsi="Calibri" w:cs="Arial"/>
                <w:b/>
                <w:color w:val="0070C0"/>
                <w:lang w:val="en-US"/>
              </w:rPr>
            </w:pPr>
            <w:r w:rsidRPr="00BE18E4">
              <w:rPr>
                <w:rFonts w:ascii="Calibri" w:hAnsi="Calibri" w:cs="Arial"/>
                <w:b/>
                <w:color w:val="0070C0"/>
                <w:lang w:val="en-US"/>
              </w:rPr>
              <w:t>NEW</w:t>
            </w:r>
          </w:p>
        </w:tc>
        <w:tc>
          <w:tcPr>
            <w:tcW w:w="3260" w:type="dxa"/>
          </w:tcPr>
          <w:p w14:paraId="029EFAE1" w14:textId="0C5DA182" w:rsidR="008218EF" w:rsidRPr="006754DD" w:rsidRDefault="008218EF" w:rsidP="008218EF">
            <w:pPr>
              <w:rPr>
                <w:rFonts w:asciiTheme="minorHAnsi" w:hAnsiTheme="minorHAnsi" w:cs="Arial"/>
                <w:color w:val="0070C0"/>
              </w:rPr>
            </w:pPr>
            <w:r w:rsidRPr="006754DD">
              <w:rPr>
                <w:rFonts w:asciiTheme="minorHAnsi" w:hAnsiTheme="minorHAnsi" w:cs="Arial"/>
                <w:color w:val="0070C0"/>
              </w:rPr>
              <w:t>Extra capability through new equipment in machining as well as elsewhere</w:t>
            </w:r>
          </w:p>
        </w:tc>
        <w:tc>
          <w:tcPr>
            <w:tcW w:w="2977" w:type="dxa"/>
          </w:tcPr>
          <w:p w14:paraId="280B39B2" w14:textId="2F3B4A84" w:rsidR="008218EF" w:rsidRPr="006754DD" w:rsidRDefault="008218EF" w:rsidP="008218EF">
            <w:pPr>
              <w:rPr>
                <w:rFonts w:asciiTheme="minorHAnsi" w:hAnsiTheme="minorHAnsi" w:cs="Arial"/>
                <w:color w:val="0070C0"/>
              </w:rPr>
            </w:pPr>
            <w:r w:rsidRPr="006754DD">
              <w:rPr>
                <w:rFonts w:asciiTheme="minorHAnsi" w:hAnsiTheme="minorHAnsi" w:cs="Arial"/>
                <w:color w:val="0070C0"/>
              </w:rPr>
              <w:t>Invest in 5 axis milling capability as well as increased tank capacity for large ENP work.</w:t>
            </w:r>
          </w:p>
        </w:tc>
        <w:tc>
          <w:tcPr>
            <w:tcW w:w="2410" w:type="dxa"/>
          </w:tcPr>
          <w:p w14:paraId="51B11EBB" w14:textId="5DCD636B" w:rsidR="008218EF" w:rsidRPr="006754DD" w:rsidRDefault="008218EF" w:rsidP="008218EF">
            <w:pPr>
              <w:rPr>
                <w:rFonts w:asciiTheme="minorHAnsi" w:hAnsiTheme="minorHAnsi" w:cs="Arial"/>
                <w:color w:val="0070C0"/>
              </w:rPr>
            </w:pPr>
            <w:r w:rsidRPr="006754DD">
              <w:rPr>
                <w:rFonts w:asciiTheme="minorHAnsi" w:hAnsiTheme="minorHAnsi" w:cs="Arial"/>
                <w:color w:val="0070C0"/>
              </w:rPr>
              <w:t xml:space="preserve">5 axis machine </w:t>
            </w:r>
            <w:r>
              <w:rPr>
                <w:rFonts w:asciiTheme="minorHAnsi" w:hAnsiTheme="minorHAnsi" w:cs="Arial"/>
                <w:color w:val="0070C0"/>
              </w:rPr>
              <w:t>installed plus 3 &amp; 4 axis machines</w:t>
            </w:r>
            <w:r w:rsidRPr="006754DD">
              <w:rPr>
                <w:rFonts w:asciiTheme="minorHAnsi" w:hAnsiTheme="minorHAnsi" w:cs="Arial"/>
                <w:color w:val="0070C0"/>
              </w:rPr>
              <w:t xml:space="preserve">.  Large tanks to be pursued </w:t>
            </w:r>
            <w:r>
              <w:rPr>
                <w:rFonts w:asciiTheme="minorHAnsi" w:hAnsiTheme="minorHAnsi" w:cs="Arial"/>
                <w:color w:val="0070C0"/>
              </w:rPr>
              <w:t xml:space="preserve">further into the future after </w:t>
            </w:r>
            <w:proofErr w:type="spellStart"/>
            <w:r>
              <w:rPr>
                <w:rFonts w:asciiTheme="minorHAnsi" w:hAnsiTheme="minorHAnsi" w:cs="Arial"/>
                <w:color w:val="0070C0"/>
              </w:rPr>
              <w:t>ZnNi</w:t>
            </w:r>
            <w:proofErr w:type="spellEnd"/>
            <w:r>
              <w:rPr>
                <w:rFonts w:asciiTheme="minorHAnsi" w:hAnsiTheme="minorHAnsi" w:cs="Arial"/>
                <w:color w:val="0070C0"/>
              </w:rPr>
              <w:t xml:space="preserve"> line has been installed.</w:t>
            </w:r>
          </w:p>
        </w:tc>
      </w:tr>
      <w:tr w:rsidR="00990F21" w:rsidRPr="00461076" w14:paraId="1FE10030" w14:textId="77777777" w:rsidTr="006D07D2">
        <w:tc>
          <w:tcPr>
            <w:tcW w:w="6521" w:type="dxa"/>
          </w:tcPr>
          <w:p w14:paraId="07FF66E6" w14:textId="77777777" w:rsidR="00990F21" w:rsidRDefault="00990F21" w:rsidP="000665D6">
            <w:pPr>
              <w:rPr>
                <w:rFonts w:ascii="Calibri" w:hAnsi="Calibri" w:cs="Arial"/>
                <w:b/>
                <w:color w:val="0070C0"/>
                <w:lang w:val="en-US"/>
              </w:rPr>
            </w:pPr>
            <w:r>
              <w:rPr>
                <w:rFonts w:ascii="Calibri" w:hAnsi="Calibri" w:cs="Arial"/>
                <w:b/>
                <w:color w:val="0070C0"/>
                <w:lang w:val="en-US"/>
              </w:rPr>
              <w:t>Selling under single CBE+ Brand</w:t>
            </w:r>
          </w:p>
          <w:p w14:paraId="6914B459" w14:textId="77777777" w:rsidR="00A7423A" w:rsidRDefault="00A7423A" w:rsidP="000665D6">
            <w:pPr>
              <w:rPr>
                <w:rFonts w:ascii="Calibri" w:hAnsi="Calibri" w:cs="Arial"/>
                <w:b/>
                <w:color w:val="0070C0"/>
                <w:lang w:val="en-US"/>
              </w:rPr>
            </w:pPr>
          </w:p>
          <w:p w14:paraId="00762C50" w14:textId="4DB85ABD" w:rsidR="00A7423A" w:rsidRPr="00BE18E4" w:rsidRDefault="00A7423A" w:rsidP="000665D6">
            <w:pPr>
              <w:rPr>
                <w:rFonts w:ascii="Calibri" w:hAnsi="Calibri" w:cs="Arial"/>
                <w:b/>
                <w:color w:val="0070C0"/>
                <w:lang w:val="en-US"/>
              </w:rPr>
            </w:pPr>
            <w:r>
              <w:rPr>
                <w:rFonts w:ascii="Calibri" w:hAnsi="Calibri" w:cs="Arial"/>
                <w:b/>
                <w:color w:val="0070C0"/>
                <w:lang w:val="en-US"/>
              </w:rPr>
              <w:t>NEW</w:t>
            </w:r>
          </w:p>
        </w:tc>
        <w:tc>
          <w:tcPr>
            <w:tcW w:w="3260" w:type="dxa"/>
          </w:tcPr>
          <w:p w14:paraId="508E9E60" w14:textId="07E5E644" w:rsidR="00990F21" w:rsidRPr="006754DD" w:rsidRDefault="00990F21" w:rsidP="000665D6">
            <w:pPr>
              <w:rPr>
                <w:rFonts w:asciiTheme="minorHAnsi" w:hAnsiTheme="minorHAnsi" w:cs="Arial"/>
                <w:color w:val="0070C0"/>
              </w:rPr>
            </w:pPr>
            <w:r>
              <w:rPr>
                <w:rFonts w:asciiTheme="minorHAnsi" w:hAnsiTheme="minorHAnsi" w:cs="Arial"/>
                <w:color w:val="0070C0"/>
              </w:rPr>
              <w:t xml:space="preserve">Opportunity to sell multiple capabilities and generate </w:t>
            </w:r>
            <w:proofErr w:type="gramStart"/>
            <w:r>
              <w:rPr>
                <w:rFonts w:asciiTheme="minorHAnsi" w:hAnsiTheme="minorHAnsi" w:cs="Arial"/>
                <w:color w:val="0070C0"/>
              </w:rPr>
              <w:t>piggy back</w:t>
            </w:r>
            <w:proofErr w:type="gramEnd"/>
            <w:r>
              <w:rPr>
                <w:rFonts w:asciiTheme="minorHAnsi" w:hAnsiTheme="minorHAnsi" w:cs="Arial"/>
                <w:color w:val="0070C0"/>
              </w:rPr>
              <w:t xml:space="preserve"> sales due to Facility Tour experience and multiple capabilities.</w:t>
            </w:r>
          </w:p>
        </w:tc>
        <w:tc>
          <w:tcPr>
            <w:tcW w:w="2977" w:type="dxa"/>
          </w:tcPr>
          <w:p w14:paraId="0A5EB441" w14:textId="5D044EB9" w:rsidR="00990F21" w:rsidRPr="006754DD" w:rsidRDefault="00990F21" w:rsidP="000665D6">
            <w:pPr>
              <w:rPr>
                <w:rFonts w:asciiTheme="minorHAnsi" w:hAnsiTheme="minorHAnsi" w:cs="Arial"/>
                <w:color w:val="0070C0"/>
              </w:rPr>
            </w:pPr>
            <w:r>
              <w:rPr>
                <w:rFonts w:asciiTheme="minorHAnsi" w:hAnsiTheme="minorHAnsi" w:cs="Arial"/>
                <w:color w:val="0070C0"/>
              </w:rPr>
              <w:t>Housekeeping round site and new equipment plus engaging staff looking for these opportunities.</w:t>
            </w:r>
          </w:p>
        </w:tc>
        <w:tc>
          <w:tcPr>
            <w:tcW w:w="2410" w:type="dxa"/>
          </w:tcPr>
          <w:p w14:paraId="6E35C55A" w14:textId="4A86EC58" w:rsidR="00990F21" w:rsidRPr="006754DD" w:rsidRDefault="00990F21" w:rsidP="000665D6">
            <w:pPr>
              <w:rPr>
                <w:rFonts w:asciiTheme="minorHAnsi" w:hAnsiTheme="minorHAnsi" w:cs="Arial"/>
                <w:color w:val="0070C0"/>
              </w:rPr>
            </w:pPr>
            <w:r>
              <w:rPr>
                <w:rFonts w:asciiTheme="minorHAnsi" w:hAnsiTheme="minorHAnsi" w:cs="Arial"/>
                <w:color w:val="0070C0"/>
              </w:rPr>
              <w:t>Positive feedback from site tours and open days.</w:t>
            </w:r>
            <w:r w:rsidR="00A7423A">
              <w:rPr>
                <w:rFonts w:asciiTheme="minorHAnsi" w:hAnsiTheme="minorHAnsi" w:cs="Arial"/>
                <w:color w:val="0070C0"/>
              </w:rPr>
              <w:t xml:space="preserve">  Extra enquiries recruited following Customer site visits.</w:t>
            </w:r>
          </w:p>
        </w:tc>
      </w:tr>
      <w:tr w:rsidR="008218EF" w:rsidRPr="00461076" w14:paraId="02A5BBBC" w14:textId="77777777" w:rsidTr="006D07D2">
        <w:tc>
          <w:tcPr>
            <w:tcW w:w="6521" w:type="dxa"/>
          </w:tcPr>
          <w:p w14:paraId="175455BC" w14:textId="77777777" w:rsidR="008218EF" w:rsidRPr="004D6C59" w:rsidRDefault="008218EF" w:rsidP="008218EF">
            <w:pPr>
              <w:rPr>
                <w:rFonts w:ascii="Calibri" w:hAnsi="Calibri" w:cs="Arial"/>
                <w:b/>
                <w:strike/>
                <w:color w:val="FF0000"/>
                <w:lang w:val="en-US"/>
              </w:rPr>
            </w:pPr>
            <w:r w:rsidRPr="004D6C59">
              <w:rPr>
                <w:rFonts w:ascii="Calibri" w:hAnsi="Calibri" w:cs="Arial"/>
                <w:b/>
                <w:strike/>
                <w:color w:val="FF0000"/>
                <w:lang w:val="en-US"/>
              </w:rPr>
              <w:t>Brexit (Honeywell &amp; Customer's Customers)</w:t>
            </w:r>
          </w:p>
          <w:p w14:paraId="1A7FD561" w14:textId="77777777" w:rsidR="008218EF" w:rsidRPr="004D6C59" w:rsidRDefault="008218EF" w:rsidP="008218EF">
            <w:pPr>
              <w:rPr>
                <w:rFonts w:ascii="Calibri" w:hAnsi="Calibri" w:cs="Arial"/>
                <w:b/>
                <w:strike/>
                <w:color w:val="FF0000"/>
                <w:lang w:val="en-US"/>
              </w:rPr>
            </w:pPr>
          </w:p>
          <w:p w14:paraId="18E4C389" w14:textId="6AB24BEF" w:rsidR="008218EF" w:rsidRPr="004D6C59" w:rsidRDefault="008218EF" w:rsidP="008218EF">
            <w:pPr>
              <w:rPr>
                <w:rFonts w:ascii="Calibri" w:hAnsi="Calibri" w:cs="Arial"/>
                <w:b/>
                <w:strike/>
                <w:color w:val="FF0000"/>
              </w:rPr>
            </w:pPr>
            <w:r w:rsidRPr="004D6C59">
              <w:rPr>
                <w:rFonts w:ascii="Calibri" w:hAnsi="Calibri" w:cs="Arial"/>
                <w:b/>
                <w:strike/>
                <w:color w:val="FF0000"/>
                <w:lang w:val="en-US"/>
              </w:rPr>
              <w:t>PRECISION</w:t>
            </w:r>
          </w:p>
          <w:p w14:paraId="1969C0C6" w14:textId="39B1A99D" w:rsidR="008218EF" w:rsidRPr="004D6C59" w:rsidRDefault="008218EF" w:rsidP="008218EF">
            <w:pPr>
              <w:rPr>
                <w:rFonts w:ascii="Calibri" w:hAnsi="Calibri" w:cs="Arial"/>
                <w:b/>
                <w:strike/>
                <w:color w:val="FF0000"/>
              </w:rPr>
            </w:pPr>
          </w:p>
        </w:tc>
        <w:tc>
          <w:tcPr>
            <w:tcW w:w="3260" w:type="dxa"/>
          </w:tcPr>
          <w:p w14:paraId="68313EC6" w14:textId="77777777" w:rsidR="008218EF" w:rsidRPr="004D6C59" w:rsidRDefault="008218EF" w:rsidP="008218EF">
            <w:pPr>
              <w:rPr>
                <w:rFonts w:asciiTheme="minorHAnsi" w:hAnsiTheme="minorHAnsi" w:cs="Arial"/>
                <w:strike/>
              </w:rPr>
            </w:pPr>
            <w:r w:rsidRPr="004D6C59">
              <w:rPr>
                <w:rFonts w:asciiTheme="minorHAnsi" w:hAnsiTheme="minorHAnsi" w:cs="Arial"/>
                <w:strike/>
              </w:rPr>
              <w:t>Brexit could pose significant threat to CBE as a significant volume of Honeywell business is shipped to Germany (2 to 3 shipments per week).</w:t>
            </w:r>
          </w:p>
          <w:p w14:paraId="0EE91657" w14:textId="24D64682" w:rsidR="008218EF" w:rsidRPr="004D6C59" w:rsidRDefault="008218EF" w:rsidP="008218EF">
            <w:pPr>
              <w:rPr>
                <w:rFonts w:asciiTheme="minorHAnsi" w:hAnsiTheme="minorHAnsi" w:cs="Arial"/>
                <w:strike/>
              </w:rPr>
            </w:pPr>
          </w:p>
        </w:tc>
        <w:tc>
          <w:tcPr>
            <w:tcW w:w="2977" w:type="dxa"/>
          </w:tcPr>
          <w:p w14:paraId="1F0AAF78" w14:textId="3673C319" w:rsidR="008218EF" w:rsidRPr="004D6C59" w:rsidRDefault="008218EF" w:rsidP="008218EF">
            <w:pPr>
              <w:rPr>
                <w:rFonts w:asciiTheme="minorHAnsi" w:hAnsiTheme="minorHAnsi" w:cs="Arial"/>
                <w:strike/>
              </w:rPr>
            </w:pPr>
            <w:r w:rsidRPr="004D6C59">
              <w:rPr>
                <w:rFonts w:asciiTheme="minorHAnsi" w:hAnsiTheme="minorHAnsi" w:cs="Arial"/>
                <w:strike/>
              </w:rPr>
              <w:t>Beyond Honeywell, all other customers are UK based. Maintain close communications with contacts.</w:t>
            </w:r>
          </w:p>
        </w:tc>
        <w:tc>
          <w:tcPr>
            <w:tcW w:w="2410" w:type="dxa"/>
          </w:tcPr>
          <w:p w14:paraId="1C26BC76" w14:textId="77777777" w:rsidR="008218EF" w:rsidRPr="004D6C59" w:rsidRDefault="008218EF" w:rsidP="008218EF">
            <w:pPr>
              <w:rPr>
                <w:rFonts w:asciiTheme="minorHAnsi" w:hAnsiTheme="minorHAnsi" w:cs="Arial"/>
                <w:strike/>
              </w:rPr>
            </w:pPr>
            <w:r w:rsidRPr="004D6C59">
              <w:rPr>
                <w:rFonts w:asciiTheme="minorHAnsi" w:hAnsiTheme="minorHAnsi" w:cs="Arial"/>
                <w:strike/>
              </w:rPr>
              <w:t xml:space="preserve">Whilst most other customers are UK based it is important to consider their wider markets which may well be EU based. </w:t>
            </w:r>
          </w:p>
          <w:p w14:paraId="1518B025" w14:textId="77777777" w:rsidR="008218EF" w:rsidRPr="004D6C59" w:rsidRDefault="008218EF" w:rsidP="008218EF">
            <w:pPr>
              <w:rPr>
                <w:rFonts w:asciiTheme="minorHAnsi" w:hAnsiTheme="minorHAnsi" w:cs="Arial"/>
                <w:strike/>
                <w:color w:val="0070C0"/>
              </w:rPr>
            </w:pPr>
            <w:r w:rsidRPr="004D6C59">
              <w:rPr>
                <w:rFonts w:asciiTheme="minorHAnsi" w:hAnsiTheme="minorHAnsi" w:cs="Arial"/>
                <w:strike/>
                <w:color w:val="0070C0"/>
              </w:rPr>
              <w:t xml:space="preserve">So </w:t>
            </w:r>
            <w:proofErr w:type="gramStart"/>
            <w:r w:rsidRPr="004D6C59">
              <w:rPr>
                <w:rFonts w:asciiTheme="minorHAnsi" w:hAnsiTheme="minorHAnsi" w:cs="Arial"/>
                <w:strike/>
                <w:color w:val="0070C0"/>
              </w:rPr>
              <w:t>far</w:t>
            </w:r>
            <w:proofErr w:type="gramEnd"/>
            <w:r w:rsidRPr="004D6C59">
              <w:rPr>
                <w:rFonts w:asciiTheme="minorHAnsi" w:hAnsiTheme="minorHAnsi" w:cs="Arial"/>
                <w:strike/>
                <w:color w:val="0070C0"/>
              </w:rPr>
              <w:t xml:space="preserve"> the Brexit situation has shown very little effect on the business in and out of CBE+. Continue to review again at the next Management Review.</w:t>
            </w:r>
          </w:p>
          <w:p w14:paraId="5A68D44F" w14:textId="6F2A3489" w:rsidR="008218EF" w:rsidRPr="004D6C59" w:rsidRDefault="008218EF" w:rsidP="008218EF">
            <w:pPr>
              <w:rPr>
                <w:rFonts w:asciiTheme="minorHAnsi" w:hAnsiTheme="minorHAnsi" w:cs="Arial"/>
                <w:strike/>
              </w:rPr>
            </w:pPr>
            <w:r w:rsidRPr="004D6C59">
              <w:rPr>
                <w:rFonts w:asciiTheme="minorHAnsi" w:hAnsiTheme="minorHAnsi" w:cs="Arial"/>
                <w:strike/>
                <w:color w:val="0070C0"/>
              </w:rPr>
              <w:t>It has made managing the procurement of castings for Honeywell more complex.  No further action to take – remove this item.</w:t>
            </w:r>
          </w:p>
        </w:tc>
      </w:tr>
      <w:tr w:rsidR="008218EF" w:rsidRPr="00461076" w14:paraId="68E90D33" w14:textId="77777777" w:rsidTr="006D07D2">
        <w:tc>
          <w:tcPr>
            <w:tcW w:w="6521" w:type="dxa"/>
          </w:tcPr>
          <w:p w14:paraId="5528CFF5" w14:textId="77777777" w:rsidR="008218EF" w:rsidRDefault="008218EF" w:rsidP="008218EF">
            <w:pPr>
              <w:rPr>
                <w:rFonts w:ascii="Calibri" w:hAnsi="Calibri" w:cs="Arial"/>
                <w:b/>
                <w:color w:val="FF0000"/>
                <w:lang w:val="en-US"/>
              </w:rPr>
            </w:pPr>
            <w:r w:rsidRPr="00F369CA">
              <w:rPr>
                <w:rFonts w:ascii="Calibri" w:hAnsi="Calibri" w:cs="Arial"/>
                <w:b/>
                <w:color w:val="FF0000"/>
                <w:lang w:val="en-US"/>
              </w:rPr>
              <w:lastRenderedPageBreak/>
              <w:t>Equipment age / life</w:t>
            </w:r>
          </w:p>
          <w:p w14:paraId="19BED24F" w14:textId="77777777" w:rsidR="008218EF" w:rsidRDefault="008218EF" w:rsidP="008218EF">
            <w:pPr>
              <w:rPr>
                <w:rFonts w:ascii="Calibri" w:hAnsi="Calibri" w:cs="Arial"/>
                <w:b/>
                <w:color w:val="FF0000"/>
                <w:lang w:val="en-US"/>
              </w:rPr>
            </w:pPr>
          </w:p>
          <w:p w14:paraId="4896CE2E" w14:textId="77777777" w:rsidR="008218EF" w:rsidRDefault="008218EF" w:rsidP="008218EF">
            <w:pPr>
              <w:rPr>
                <w:rFonts w:ascii="Calibri" w:hAnsi="Calibri" w:cs="Arial"/>
                <w:b/>
                <w:color w:val="FF0000"/>
                <w:lang w:val="en-US"/>
              </w:rPr>
            </w:pPr>
            <w:r>
              <w:rPr>
                <w:rFonts w:ascii="Calibri" w:hAnsi="Calibri" w:cs="Arial"/>
                <w:b/>
                <w:color w:val="FF0000"/>
                <w:lang w:val="en-US"/>
              </w:rPr>
              <w:t>PRECISION</w:t>
            </w:r>
          </w:p>
          <w:p w14:paraId="4383E0DD" w14:textId="77777777" w:rsidR="008218EF" w:rsidRDefault="008218EF" w:rsidP="008218EF">
            <w:pPr>
              <w:rPr>
                <w:rFonts w:ascii="Calibri" w:hAnsi="Calibri" w:cs="Arial"/>
                <w:b/>
                <w:color w:val="FF0000"/>
                <w:lang w:val="en-US"/>
              </w:rPr>
            </w:pPr>
          </w:p>
          <w:p w14:paraId="56F5D7C1" w14:textId="5C709E5D" w:rsidR="008218EF" w:rsidRPr="00F369CA" w:rsidRDefault="008218EF" w:rsidP="008218EF">
            <w:pPr>
              <w:rPr>
                <w:rFonts w:ascii="Calibri" w:hAnsi="Calibri" w:cs="Arial"/>
                <w:b/>
                <w:color w:val="FF0000"/>
              </w:rPr>
            </w:pPr>
          </w:p>
          <w:p w14:paraId="3062E753" w14:textId="689864D4" w:rsidR="008218EF" w:rsidRPr="00F369CA" w:rsidRDefault="008218EF" w:rsidP="008218EF">
            <w:pPr>
              <w:rPr>
                <w:rFonts w:ascii="Calibri" w:hAnsi="Calibri" w:cs="Arial"/>
                <w:b/>
                <w:color w:val="FF0000"/>
                <w:lang w:val="en-US"/>
              </w:rPr>
            </w:pPr>
          </w:p>
        </w:tc>
        <w:tc>
          <w:tcPr>
            <w:tcW w:w="3260" w:type="dxa"/>
          </w:tcPr>
          <w:p w14:paraId="5D511751" w14:textId="137EE534" w:rsidR="008218EF" w:rsidRDefault="008218EF" w:rsidP="008218EF">
            <w:pPr>
              <w:rPr>
                <w:rFonts w:asciiTheme="minorHAnsi" w:hAnsiTheme="minorHAnsi" w:cs="Arial"/>
              </w:rPr>
            </w:pPr>
            <w:r>
              <w:rPr>
                <w:rFonts w:asciiTheme="minorHAnsi" w:hAnsiTheme="minorHAnsi" w:cs="Arial"/>
              </w:rPr>
              <w:t>The life of CNC equipment is limited and over time machines will become uncompetitive, ability to hold tight tolerances will be compromised and breakdowns will become more common.</w:t>
            </w:r>
          </w:p>
        </w:tc>
        <w:tc>
          <w:tcPr>
            <w:tcW w:w="2977" w:type="dxa"/>
          </w:tcPr>
          <w:p w14:paraId="062BAE06" w14:textId="77777777" w:rsidR="008218EF" w:rsidRDefault="008218EF" w:rsidP="008218EF">
            <w:pPr>
              <w:rPr>
                <w:rFonts w:asciiTheme="minorHAnsi" w:hAnsiTheme="minorHAnsi" w:cs="Arial"/>
              </w:rPr>
            </w:pPr>
            <w:r>
              <w:rPr>
                <w:rFonts w:asciiTheme="minorHAnsi" w:hAnsiTheme="minorHAnsi" w:cs="Arial"/>
              </w:rPr>
              <w:t xml:space="preserve">CBE has most recently invested in high-end CNC machinery which will have greater durability, higher residual value and longer life expectancy.  </w:t>
            </w:r>
            <w:r w:rsidRPr="008118D5">
              <w:rPr>
                <w:rFonts w:asciiTheme="minorHAnsi" w:hAnsiTheme="minorHAnsi" w:cs="Arial"/>
                <w:color w:val="0070C0"/>
              </w:rPr>
              <w:t>Thorough maintenance of existing machines as opportunity arises.</w:t>
            </w:r>
          </w:p>
          <w:p w14:paraId="1577A445" w14:textId="77777777" w:rsidR="008218EF" w:rsidRDefault="008218EF" w:rsidP="008218EF">
            <w:pPr>
              <w:rPr>
                <w:rFonts w:asciiTheme="minorHAnsi" w:hAnsiTheme="minorHAnsi" w:cs="Arial"/>
              </w:rPr>
            </w:pPr>
          </w:p>
        </w:tc>
        <w:tc>
          <w:tcPr>
            <w:tcW w:w="2410" w:type="dxa"/>
          </w:tcPr>
          <w:p w14:paraId="54BFBD26" w14:textId="77777777" w:rsidR="008218EF" w:rsidRPr="00BF715E" w:rsidRDefault="008218EF" w:rsidP="008218EF">
            <w:pPr>
              <w:rPr>
                <w:rFonts w:asciiTheme="minorHAnsi" w:hAnsiTheme="minorHAnsi" w:cs="Arial"/>
              </w:rPr>
            </w:pPr>
            <w:r w:rsidRPr="00BF715E">
              <w:rPr>
                <w:rFonts w:asciiTheme="minorHAnsi" w:hAnsiTheme="minorHAnsi" w:cs="Arial"/>
              </w:rPr>
              <w:t>Continual development of manufacturing has greatly reduced the reliance on ag</w:t>
            </w:r>
            <w:r>
              <w:rPr>
                <w:rFonts w:asciiTheme="minorHAnsi" w:hAnsiTheme="minorHAnsi" w:cs="Arial"/>
              </w:rPr>
              <w:t>e</w:t>
            </w:r>
            <w:r w:rsidRPr="00BF715E">
              <w:rPr>
                <w:rFonts w:asciiTheme="minorHAnsi" w:hAnsiTheme="minorHAnsi" w:cs="Arial"/>
              </w:rPr>
              <w:t xml:space="preserve">ing equipment. </w:t>
            </w:r>
          </w:p>
          <w:p w14:paraId="5AC831A5" w14:textId="77777777" w:rsidR="008218EF" w:rsidRPr="00BF715E" w:rsidRDefault="008218EF" w:rsidP="008218EF">
            <w:pPr>
              <w:rPr>
                <w:rFonts w:asciiTheme="minorHAnsi" w:hAnsiTheme="minorHAnsi" w:cs="Arial"/>
              </w:rPr>
            </w:pPr>
            <w:r w:rsidRPr="00BF715E">
              <w:rPr>
                <w:rFonts w:asciiTheme="minorHAnsi" w:hAnsiTheme="minorHAnsi" w:cs="Arial"/>
              </w:rPr>
              <w:t>It is intended that a program for further investment will be considered in line with ASD markets</w:t>
            </w:r>
            <w:r>
              <w:rPr>
                <w:rFonts w:asciiTheme="minorHAnsi" w:hAnsiTheme="minorHAnsi" w:cs="Arial"/>
              </w:rPr>
              <w:t>.</w:t>
            </w:r>
            <w:r w:rsidRPr="00A7423A">
              <w:rPr>
                <w:rFonts w:asciiTheme="minorHAnsi" w:hAnsiTheme="minorHAnsi" w:cs="Arial"/>
                <w:color w:val="0070C0"/>
              </w:rPr>
              <w:t xml:space="preserve"> 3 New </w:t>
            </w:r>
            <w:r>
              <w:rPr>
                <w:rFonts w:asciiTheme="minorHAnsi" w:hAnsiTheme="minorHAnsi" w:cs="Arial"/>
                <w:color w:val="0070C0"/>
              </w:rPr>
              <w:t xml:space="preserve">CNC </w:t>
            </w:r>
            <w:r w:rsidRPr="00A7423A">
              <w:rPr>
                <w:rFonts w:asciiTheme="minorHAnsi" w:hAnsiTheme="minorHAnsi" w:cs="Arial"/>
                <w:color w:val="0070C0"/>
              </w:rPr>
              <w:t>machines obtained for the Machining area since Autumn 2023.</w:t>
            </w:r>
          </w:p>
          <w:p w14:paraId="4D2574C9" w14:textId="77777777" w:rsidR="008218EF" w:rsidRDefault="008218EF" w:rsidP="008218EF">
            <w:pPr>
              <w:rPr>
                <w:rFonts w:asciiTheme="minorHAnsi" w:hAnsiTheme="minorHAnsi" w:cs="Arial"/>
              </w:rPr>
            </w:pPr>
            <w:r w:rsidRPr="00BF715E">
              <w:rPr>
                <w:rFonts w:asciiTheme="minorHAnsi" w:hAnsiTheme="minorHAnsi" w:cs="Arial"/>
              </w:rPr>
              <w:t xml:space="preserve">Part of the </w:t>
            </w:r>
            <w:r>
              <w:rPr>
                <w:rFonts w:asciiTheme="minorHAnsi" w:hAnsiTheme="minorHAnsi" w:cs="Arial"/>
              </w:rPr>
              <w:t xml:space="preserve">intended </w:t>
            </w:r>
            <w:r w:rsidRPr="00BF715E">
              <w:rPr>
                <w:rFonts w:asciiTheme="minorHAnsi" w:hAnsiTheme="minorHAnsi" w:cs="Arial"/>
              </w:rPr>
              <w:t>lean training will cover TPM to further aid existing machine life and reduce downtime.</w:t>
            </w:r>
            <w:r>
              <w:rPr>
                <w:rFonts w:asciiTheme="minorHAnsi" w:hAnsiTheme="minorHAnsi" w:cs="Arial"/>
              </w:rPr>
              <w:t xml:space="preserve"> </w:t>
            </w:r>
          </w:p>
          <w:p w14:paraId="29E59DF2" w14:textId="28EE7690" w:rsidR="008218EF" w:rsidRPr="00BF715E" w:rsidRDefault="008218EF" w:rsidP="008218EF">
            <w:pPr>
              <w:rPr>
                <w:rFonts w:asciiTheme="minorHAnsi" w:hAnsiTheme="minorHAnsi" w:cs="Arial"/>
              </w:rPr>
            </w:pPr>
          </w:p>
        </w:tc>
      </w:tr>
      <w:tr w:rsidR="00FB30D6" w:rsidRPr="00461076" w14:paraId="35A49376" w14:textId="77777777" w:rsidTr="006D07D2">
        <w:tc>
          <w:tcPr>
            <w:tcW w:w="6521" w:type="dxa"/>
          </w:tcPr>
          <w:p w14:paraId="677845F3" w14:textId="77777777" w:rsidR="00FB30D6" w:rsidRDefault="00FB30D6" w:rsidP="00FB30D6">
            <w:pPr>
              <w:rPr>
                <w:rFonts w:ascii="Calibri" w:hAnsi="Calibri" w:cs="Arial"/>
                <w:b/>
                <w:color w:val="FF0000"/>
                <w:lang w:val="en-US"/>
              </w:rPr>
            </w:pPr>
            <w:r w:rsidRPr="00F369CA">
              <w:rPr>
                <w:rFonts w:ascii="Calibri" w:hAnsi="Calibri" w:cs="Arial"/>
                <w:b/>
                <w:color w:val="FF0000"/>
                <w:lang w:val="en-US"/>
              </w:rPr>
              <w:t>Competitors (existing &amp; emerging)</w:t>
            </w:r>
          </w:p>
          <w:p w14:paraId="0C207843" w14:textId="77777777" w:rsidR="00FB30D6" w:rsidRDefault="00FB30D6" w:rsidP="00FB30D6">
            <w:pPr>
              <w:rPr>
                <w:rFonts w:ascii="Calibri" w:hAnsi="Calibri" w:cs="Arial"/>
                <w:b/>
                <w:color w:val="FF0000"/>
                <w:lang w:val="en-US"/>
              </w:rPr>
            </w:pPr>
          </w:p>
          <w:p w14:paraId="54B254EA" w14:textId="77777777" w:rsidR="00FB30D6" w:rsidRPr="00F369CA" w:rsidRDefault="00FB30D6" w:rsidP="00FB30D6">
            <w:pPr>
              <w:rPr>
                <w:rFonts w:ascii="Calibri" w:hAnsi="Calibri" w:cs="Arial"/>
                <w:b/>
                <w:color w:val="FF0000"/>
              </w:rPr>
            </w:pPr>
            <w:r>
              <w:rPr>
                <w:rFonts w:ascii="Calibri" w:hAnsi="Calibri" w:cs="Arial"/>
                <w:b/>
                <w:color w:val="FF0000"/>
                <w:lang w:val="en-US"/>
              </w:rPr>
              <w:t>PRECISION</w:t>
            </w:r>
          </w:p>
          <w:p w14:paraId="4FAC57E2" w14:textId="58708626" w:rsidR="00FB30D6" w:rsidRPr="00F369CA" w:rsidRDefault="00FB30D6" w:rsidP="00FB30D6">
            <w:pPr>
              <w:rPr>
                <w:rFonts w:ascii="Calibri" w:hAnsi="Calibri" w:cs="Arial"/>
                <w:b/>
                <w:color w:val="FF0000"/>
              </w:rPr>
            </w:pPr>
          </w:p>
          <w:p w14:paraId="21B46AB2" w14:textId="77777777" w:rsidR="00FB30D6" w:rsidRPr="00F369CA" w:rsidRDefault="00FB30D6" w:rsidP="00FB30D6">
            <w:pPr>
              <w:rPr>
                <w:rFonts w:ascii="Calibri" w:hAnsi="Calibri" w:cs="Arial"/>
                <w:b/>
                <w:color w:val="FF0000"/>
                <w:lang w:val="en-US"/>
              </w:rPr>
            </w:pPr>
          </w:p>
        </w:tc>
        <w:tc>
          <w:tcPr>
            <w:tcW w:w="3260" w:type="dxa"/>
          </w:tcPr>
          <w:p w14:paraId="60D0906A" w14:textId="77777777" w:rsidR="00FB30D6" w:rsidRDefault="00FB30D6" w:rsidP="00FB30D6">
            <w:pPr>
              <w:rPr>
                <w:rFonts w:asciiTheme="minorHAnsi" w:hAnsiTheme="minorHAnsi" w:cs="Arial"/>
              </w:rPr>
            </w:pPr>
            <w:r>
              <w:rPr>
                <w:rFonts w:asciiTheme="minorHAnsi" w:hAnsiTheme="minorHAnsi" w:cs="Arial"/>
              </w:rPr>
              <w:t xml:space="preserve">Threat of competition.  </w:t>
            </w:r>
          </w:p>
          <w:p w14:paraId="216DF03A" w14:textId="3C411856" w:rsidR="00FB30D6" w:rsidRDefault="00FB30D6" w:rsidP="00FB30D6">
            <w:pPr>
              <w:rPr>
                <w:rFonts w:asciiTheme="minorHAnsi" w:hAnsiTheme="minorHAnsi" w:cs="Arial"/>
              </w:rPr>
            </w:pPr>
            <w:r>
              <w:rPr>
                <w:rFonts w:asciiTheme="minorHAnsi" w:hAnsiTheme="minorHAnsi" w:cs="Arial"/>
              </w:rPr>
              <w:t>CBE+ has much higher overheads than some competitors.</w:t>
            </w:r>
          </w:p>
        </w:tc>
        <w:tc>
          <w:tcPr>
            <w:tcW w:w="2977" w:type="dxa"/>
          </w:tcPr>
          <w:p w14:paraId="284F6F50" w14:textId="77777777" w:rsidR="00FB30D6" w:rsidRDefault="00FB30D6" w:rsidP="00FB30D6">
            <w:pPr>
              <w:rPr>
                <w:rFonts w:asciiTheme="minorHAnsi" w:hAnsiTheme="minorHAnsi" w:cs="Arial"/>
              </w:rPr>
            </w:pPr>
            <w:r>
              <w:rPr>
                <w:rFonts w:asciiTheme="minorHAnsi" w:hAnsiTheme="minorHAnsi" w:cs="Arial"/>
              </w:rPr>
              <w:t>CBE’s strategy remains focussed on quality, service and delivery. The offering of additional value-added services is part of the strategy for differentiation.</w:t>
            </w:r>
          </w:p>
          <w:p w14:paraId="1DA17296" w14:textId="77777777" w:rsidR="00FB30D6" w:rsidRDefault="00FB30D6" w:rsidP="00FB30D6">
            <w:pPr>
              <w:rPr>
                <w:rFonts w:asciiTheme="minorHAnsi" w:hAnsiTheme="minorHAnsi" w:cs="Arial"/>
              </w:rPr>
            </w:pPr>
          </w:p>
        </w:tc>
        <w:tc>
          <w:tcPr>
            <w:tcW w:w="2410" w:type="dxa"/>
          </w:tcPr>
          <w:p w14:paraId="3E2521C8" w14:textId="77777777" w:rsidR="00FB30D6" w:rsidRDefault="00FB30D6" w:rsidP="00FB30D6">
            <w:pPr>
              <w:rPr>
                <w:rFonts w:asciiTheme="minorHAnsi" w:hAnsiTheme="minorHAnsi" w:cs="Arial"/>
              </w:rPr>
            </w:pPr>
            <w:r>
              <w:rPr>
                <w:rFonts w:asciiTheme="minorHAnsi" w:hAnsiTheme="minorHAnsi" w:cs="Arial"/>
              </w:rPr>
              <w:t xml:space="preserve">No customers have been lost recently to competitors. </w:t>
            </w:r>
          </w:p>
          <w:p w14:paraId="55B5AC6C" w14:textId="318DCD66" w:rsidR="00FB30D6" w:rsidRDefault="00FB30D6" w:rsidP="00FB30D6">
            <w:pPr>
              <w:rPr>
                <w:rFonts w:asciiTheme="minorHAnsi" w:hAnsiTheme="minorHAnsi" w:cs="Arial"/>
              </w:rPr>
            </w:pPr>
            <w:r>
              <w:rPr>
                <w:rFonts w:asciiTheme="minorHAnsi" w:hAnsiTheme="minorHAnsi" w:cs="Arial"/>
              </w:rPr>
              <w:t xml:space="preserve">Existing customers are using CBE’s services further and RFQs are being seen from other industries as CBE’s competitors are not as strong as they were. </w:t>
            </w:r>
          </w:p>
        </w:tc>
      </w:tr>
      <w:tr w:rsidR="00FB30D6" w:rsidRPr="00AE0657" w14:paraId="77EA9775" w14:textId="77777777" w:rsidTr="004355CB">
        <w:tc>
          <w:tcPr>
            <w:tcW w:w="6521" w:type="dxa"/>
          </w:tcPr>
          <w:p w14:paraId="1AE166A1" w14:textId="77777777" w:rsidR="00FB30D6" w:rsidRDefault="00FB30D6" w:rsidP="00FB30D6">
            <w:pPr>
              <w:rPr>
                <w:rFonts w:ascii="Calibri" w:hAnsi="Calibri" w:cs="Arial"/>
                <w:b/>
                <w:color w:val="FF0000"/>
                <w:lang w:val="en-US"/>
              </w:rPr>
            </w:pPr>
            <w:bookmarkStart w:id="16" w:name="_2)_Review_the_1"/>
            <w:bookmarkEnd w:id="16"/>
            <w:r>
              <w:rPr>
                <w:rFonts w:asciiTheme="minorHAnsi" w:hAnsiTheme="minorHAnsi" w:cs="Arial"/>
                <w:b/>
                <w:iCs/>
                <w:color w:val="FF0000"/>
              </w:rPr>
              <w:lastRenderedPageBreak/>
              <w:t>Shortage of skilled milling operators</w:t>
            </w:r>
          </w:p>
          <w:p w14:paraId="542AEDE0" w14:textId="77777777" w:rsidR="00FB30D6" w:rsidRDefault="00FB30D6" w:rsidP="00FB30D6">
            <w:pPr>
              <w:rPr>
                <w:rFonts w:ascii="Calibri" w:hAnsi="Calibri" w:cs="Arial"/>
                <w:b/>
                <w:color w:val="FF0000"/>
                <w:lang w:val="en-US"/>
              </w:rPr>
            </w:pPr>
          </w:p>
          <w:p w14:paraId="0DF49DD8" w14:textId="77777777" w:rsidR="00FB30D6" w:rsidRPr="00F369CA" w:rsidRDefault="00FB30D6" w:rsidP="00FB30D6">
            <w:pPr>
              <w:rPr>
                <w:rFonts w:ascii="Calibri" w:hAnsi="Calibri" w:cs="Arial"/>
                <w:b/>
                <w:color w:val="FF0000"/>
              </w:rPr>
            </w:pPr>
            <w:r>
              <w:rPr>
                <w:rFonts w:ascii="Calibri" w:hAnsi="Calibri" w:cs="Arial"/>
                <w:b/>
                <w:color w:val="FF0000"/>
                <w:lang w:val="en-US"/>
              </w:rPr>
              <w:t>PRECISION</w:t>
            </w:r>
          </w:p>
          <w:p w14:paraId="30CE9DEF" w14:textId="7C58176B" w:rsidR="00FB30D6" w:rsidRDefault="00FB30D6" w:rsidP="00FB30D6">
            <w:pPr>
              <w:rPr>
                <w:rFonts w:asciiTheme="minorHAnsi" w:hAnsiTheme="minorHAnsi" w:cs="Arial"/>
                <w:b/>
                <w:iCs/>
                <w:color w:val="FF0000"/>
              </w:rPr>
            </w:pPr>
          </w:p>
          <w:p w14:paraId="188DD86D" w14:textId="2B6AA5A7" w:rsidR="00FB30D6" w:rsidRPr="00135AF9" w:rsidRDefault="00FB30D6" w:rsidP="00FB30D6">
            <w:pPr>
              <w:rPr>
                <w:rFonts w:asciiTheme="minorHAnsi" w:hAnsiTheme="minorHAnsi" w:cs="Arial"/>
                <w:b/>
                <w:iCs/>
                <w:color w:val="FF0000"/>
              </w:rPr>
            </w:pPr>
          </w:p>
        </w:tc>
        <w:tc>
          <w:tcPr>
            <w:tcW w:w="3260" w:type="dxa"/>
          </w:tcPr>
          <w:p w14:paraId="14B48C51" w14:textId="08573760" w:rsidR="00FB30D6" w:rsidRPr="00D26978" w:rsidRDefault="00FB30D6" w:rsidP="00FB30D6">
            <w:pPr>
              <w:rPr>
                <w:rFonts w:asciiTheme="minorHAnsi" w:hAnsiTheme="minorHAnsi" w:cs="Arial"/>
              </w:rPr>
            </w:pPr>
            <w:r>
              <w:rPr>
                <w:rFonts w:asciiTheme="minorHAnsi" w:hAnsiTheme="minorHAnsi" w:cs="Arial"/>
              </w:rPr>
              <w:t>Capacity limitations due to the available skilled operators for key machines.</w:t>
            </w:r>
          </w:p>
        </w:tc>
        <w:tc>
          <w:tcPr>
            <w:tcW w:w="2977" w:type="dxa"/>
          </w:tcPr>
          <w:p w14:paraId="6D77B42C" w14:textId="6FB838FB" w:rsidR="00FB30D6" w:rsidRPr="00D26978" w:rsidRDefault="00FB30D6" w:rsidP="00FB30D6">
            <w:pPr>
              <w:rPr>
                <w:rFonts w:asciiTheme="minorHAnsi" w:hAnsiTheme="minorHAnsi" w:cs="Arial"/>
              </w:rPr>
            </w:pPr>
            <w:r>
              <w:rPr>
                <w:rFonts w:asciiTheme="minorHAnsi" w:hAnsiTheme="minorHAnsi" w:cs="Arial"/>
              </w:rPr>
              <w:t>CBE are pursuing several avenues and using different recruitment agencies to find suitable candidates.</w:t>
            </w:r>
          </w:p>
        </w:tc>
        <w:tc>
          <w:tcPr>
            <w:tcW w:w="2410" w:type="dxa"/>
          </w:tcPr>
          <w:p w14:paraId="2447F765" w14:textId="7E6A23EC" w:rsidR="00FB30D6" w:rsidRPr="004C2821" w:rsidRDefault="00FB30D6" w:rsidP="00FB30D6">
            <w:pPr>
              <w:rPr>
                <w:rFonts w:asciiTheme="minorHAnsi" w:hAnsiTheme="minorHAnsi" w:cs="Arial"/>
              </w:rPr>
            </w:pPr>
            <w:r w:rsidRPr="004C2821">
              <w:rPr>
                <w:rFonts w:asciiTheme="minorHAnsi" w:hAnsiTheme="minorHAnsi" w:cs="Arial"/>
              </w:rPr>
              <w:t>A couple of new appointees have been found and are employed but more are needed.</w:t>
            </w:r>
            <w:r>
              <w:rPr>
                <w:rFonts w:asciiTheme="minorHAnsi" w:hAnsiTheme="minorHAnsi" w:cs="Arial"/>
              </w:rPr>
              <w:t xml:space="preserve">  Capacity is still limited for certain products due to manning.  </w:t>
            </w:r>
            <w:r w:rsidRPr="00642BB6">
              <w:rPr>
                <w:rFonts w:asciiTheme="minorHAnsi" w:hAnsiTheme="minorHAnsi" w:cs="Arial"/>
              </w:rPr>
              <w:t>There have been difficulties in recruiting further skilled operators due to the tight job market</w:t>
            </w:r>
            <w:r>
              <w:rPr>
                <w:rFonts w:asciiTheme="minorHAnsi" w:hAnsiTheme="minorHAnsi" w:cs="Arial"/>
              </w:rPr>
              <w:t xml:space="preserve">, </w:t>
            </w:r>
            <w:r w:rsidRPr="00761197">
              <w:rPr>
                <w:rFonts w:asciiTheme="minorHAnsi" w:hAnsiTheme="minorHAnsi" w:cs="Arial"/>
                <w:color w:val="0070C0"/>
              </w:rPr>
              <w:t>though Apprentices have been brought onboard</w:t>
            </w:r>
            <w:r>
              <w:rPr>
                <w:rFonts w:asciiTheme="minorHAnsi" w:hAnsiTheme="minorHAnsi" w:cs="Arial"/>
                <w:color w:val="0070C0"/>
              </w:rPr>
              <w:t xml:space="preserve"> and are being trained internally.</w:t>
            </w:r>
          </w:p>
        </w:tc>
      </w:tr>
      <w:tr w:rsidR="00FB30D6" w:rsidRPr="00AE0657" w14:paraId="6C1F3D38" w14:textId="77777777" w:rsidTr="004355CB">
        <w:tc>
          <w:tcPr>
            <w:tcW w:w="6521" w:type="dxa"/>
          </w:tcPr>
          <w:p w14:paraId="5A876DAA" w14:textId="77777777" w:rsidR="00FB30D6" w:rsidRDefault="00FB30D6" w:rsidP="00FB30D6">
            <w:pPr>
              <w:rPr>
                <w:rFonts w:ascii="Calibri" w:hAnsi="Calibri" w:cs="Arial"/>
                <w:b/>
                <w:color w:val="FF0000"/>
                <w:lang w:val="en-US"/>
              </w:rPr>
            </w:pPr>
            <w:r>
              <w:rPr>
                <w:rFonts w:asciiTheme="minorHAnsi" w:hAnsiTheme="minorHAnsi" w:cs="Arial"/>
                <w:b/>
                <w:iCs/>
                <w:color w:val="FF0000"/>
              </w:rPr>
              <w:t>Difficult Job Market</w:t>
            </w:r>
          </w:p>
          <w:p w14:paraId="1886EE19" w14:textId="77777777" w:rsidR="00FB30D6" w:rsidRDefault="00FB30D6" w:rsidP="00FB30D6">
            <w:pPr>
              <w:rPr>
                <w:rFonts w:ascii="Calibri" w:hAnsi="Calibri" w:cs="Arial"/>
                <w:b/>
                <w:color w:val="FF0000"/>
                <w:lang w:val="en-US"/>
              </w:rPr>
            </w:pPr>
          </w:p>
          <w:p w14:paraId="0B68F8AC" w14:textId="77777777" w:rsidR="00FB30D6" w:rsidRPr="00F369CA" w:rsidRDefault="00FB30D6" w:rsidP="00FB30D6">
            <w:pPr>
              <w:rPr>
                <w:rFonts w:ascii="Calibri" w:hAnsi="Calibri" w:cs="Arial"/>
                <w:b/>
                <w:color w:val="FF0000"/>
              </w:rPr>
            </w:pPr>
            <w:r>
              <w:rPr>
                <w:rFonts w:ascii="Calibri" w:hAnsi="Calibri" w:cs="Arial"/>
                <w:b/>
                <w:color w:val="FF0000"/>
                <w:lang w:val="en-US"/>
              </w:rPr>
              <w:t>PRECISION</w:t>
            </w:r>
          </w:p>
          <w:p w14:paraId="5F28F5D9" w14:textId="55188BD1" w:rsidR="00FB30D6" w:rsidRDefault="00FB30D6" w:rsidP="00FB30D6">
            <w:pPr>
              <w:rPr>
                <w:rFonts w:asciiTheme="minorHAnsi" w:hAnsiTheme="minorHAnsi" w:cs="Arial"/>
                <w:b/>
                <w:iCs/>
                <w:color w:val="FF0000"/>
              </w:rPr>
            </w:pPr>
          </w:p>
        </w:tc>
        <w:tc>
          <w:tcPr>
            <w:tcW w:w="3260" w:type="dxa"/>
          </w:tcPr>
          <w:p w14:paraId="416C66CA" w14:textId="0E5B3F6A" w:rsidR="00FB30D6" w:rsidRDefault="00FB30D6" w:rsidP="00FB30D6">
            <w:pPr>
              <w:rPr>
                <w:rFonts w:asciiTheme="minorHAnsi" w:hAnsiTheme="minorHAnsi" w:cs="Arial"/>
              </w:rPr>
            </w:pPr>
            <w:r>
              <w:rPr>
                <w:rFonts w:asciiTheme="minorHAnsi" w:hAnsiTheme="minorHAnsi" w:cs="Arial"/>
              </w:rPr>
              <w:t>Finding and hiring good employees becomes more difficult in all disciplines as does retaining staff due to the low unemployment rate.</w:t>
            </w:r>
          </w:p>
        </w:tc>
        <w:tc>
          <w:tcPr>
            <w:tcW w:w="2977" w:type="dxa"/>
          </w:tcPr>
          <w:p w14:paraId="76B02EDE" w14:textId="57CBA25B" w:rsidR="00FB30D6" w:rsidRDefault="00FB30D6" w:rsidP="00FB30D6">
            <w:pPr>
              <w:rPr>
                <w:rFonts w:asciiTheme="minorHAnsi" w:hAnsiTheme="minorHAnsi" w:cs="Arial"/>
              </w:rPr>
            </w:pPr>
            <w:r>
              <w:rPr>
                <w:rFonts w:asciiTheme="minorHAnsi" w:hAnsiTheme="minorHAnsi" w:cs="Arial"/>
              </w:rPr>
              <w:t xml:space="preserve">CBE are pursuing several avenues and using different recruitment agencies to find suitable candidates.  Internal wages under review </w:t>
            </w:r>
            <w:r w:rsidRPr="00642BB6">
              <w:rPr>
                <w:rFonts w:asciiTheme="minorHAnsi" w:hAnsiTheme="minorHAnsi" w:cs="Arial"/>
              </w:rPr>
              <w:t>to maintain competitiveness.</w:t>
            </w:r>
          </w:p>
        </w:tc>
        <w:tc>
          <w:tcPr>
            <w:tcW w:w="2410" w:type="dxa"/>
          </w:tcPr>
          <w:p w14:paraId="6002F288" w14:textId="057EC98F" w:rsidR="00FB30D6" w:rsidRPr="004C2821" w:rsidRDefault="00FB30D6" w:rsidP="00FB30D6">
            <w:pPr>
              <w:rPr>
                <w:rFonts w:asciiTheme="minorHAnsi" w:hAnsiTheme="minorHAnsi" w:cs="Arial"/>
              </w:rPr>
            </w:pPr>
            <w:r w:rsidRPr="00642BB6">
              <w:rPr>
                <w:rFonts w:asciiTheme="minorHAnsi" w:hAnsiTheme="minorHAnsi" w:cs="Arial"/>
                <w:color w:val="0070C0"/>
              </w:rPr>
              <w:t xml:space="preserve">There continue to be difficulties in </w:t>
            </w:r>
            <w:r w:rsidRPr="00642BB6">
              <w:rPr>
                <w:rFonts w:asciiTheme="minorHAnsi" w:hAnsiTheme="minorHAnsi" w:cs="Arial"/>
              </w:rPr>
              <w:t>recruiting further skilled operators due to the tight job market</w:t>
            </w:r>
            <w:r>
              <w:rPr>
                <w:rFonts w:asciiTheme="minorHAnsi" w:hAnsiTheme="minorHAnsi" w:cs="Arial"/>
              </w:rPr>
              <w:t xml:space="preserve">, </w:t>
            </w:r>
            <w:r w:rsidRPr="00642BB6">
              <w:rPr>
                <w:rFonts w:asciiTheme="minorHAnsi" w:hAnsiTheme="minorHAnsi" w:cs="Arial"/>
                <w:color w:val="0070C0"/>
              </w:rPr>
              <w:t>though new hires have been brought in.</w:t>
            </w:r>
          </w:p>
        </w:tc>
      </w:tr>
      <w:tr w:rsidR="00FB30D6" w:rsidRPr="00AE0657" w14:paraId="0BEA6E9A" w14:textId="77777777" w:rsidTr="004355CB">
        <w:tc>
          <w:tcPr>
            <w:tcW w:w="6521" w:type="dxa"/>
          </w:tcPr>
          <w:p w14:paraId="474301C0" w14:textId="0A5BE6CA" w:rsidR="00FB30D6" w:rsidRPr="00AE03ED" w:rsidRDefault="00FB30D6" w:rsidP="00FB30D6">
            <w:pPr>
              <w:ind w:left="360" w:hanging="360"/>
              <w:rPr>
                <w:rFonts w:asciiTheme="minorHAnsi" w:hAnsiTheme="minorHAnsi" w:cs="Arial"/>
                <w:b/>
                <w:iCs/>
                <w:color w:val="FF0000"/>
                <w:lang w:val="en-US"/>
              </w:rPr>
            </w:pPr>
            <w:r w:rsidRPr="00AE03ED">
              <w:rPr>
                <w:rFonts w:asciiTheme="minorHAnsi" w:hAnsiTheme="minorHAnsi" w:cs="Arial"/>
                <w:b/>
                <w:iCs/>
                <w:color w:val="FF0000"/>
                <w:lang w:val="en-US"/>
              </w:rPr>
              <w:t>No current ISO14001 or 45001 certifications for the business</w:t>
            </w:r>
          </w:p>
          <w:p w14:paraId="0875CF92" w14:textId="77777777" w:rsidR="00FB30D6" w:rsidRDefault="00FB30D6" w:rsidP="00FB30D6">
            <w:pPr>
              <w:rPr>
                <w:rFonts w:asciiTheme="minorHAnsi" w:hAnsiTheme="minorHAnsi" w:cs="Arial"/>
                <w:b/>
                <w:iCs/>
                <w:color w:val="FF0000"/>
              </w:rPr>
            </w:pPr>
          </w:p>
        </w:tc>
        <w:tc>
          <w:tcPr>
            <w:tcW w:w="3260" w:type="dxa"/>
          </w:tcPr>
          <w:p w14:paraId="2AA8D84D" w14:textId="2CAC6480" w:rsidR="00FB30D6" w:rsidRDefault="00FB30D6" w:rsidP="00FB30D6">
            <w:pPr>
              <w:rPr>
                <w:rFonts w:asciiTheme="minorHAnsi" w:hAnsiTheme="minorHAnsi" w:cs="Arial"/>
              </w:rPr>
            </w:pPr>
            <w:r>
              <w:rPr>
                <w:rFonts w:asciiTheme="minorHAnsi" w:hAnsiTheme="minorHAnsi" w:cs="Arial"/>
              </w:rPr>
              <w:t>Following the transition of the business to one facility the ISO 14001 and 45001 certificates have not been continued due to the expansion in their scope.</w:t>
            </w:r>
          </w:p>
        </w:tc>
        <w:tc>
          <w:tcPr>
            <w:tcW w:w="2977" w:type="dxa"/>
          </w:tcPr>
          <w:p w14:paraId="2A7EC7A8" w14:textId="27A33AC0" w:rsidR="00FB30D6" w:rsidRDefault="00FB30D6" w:rsidP="00FB30D6">
            <w:pPr>
              <w:rPr>
                <w:rFonts w:asciiTheme="minorHAnsi" w:hAnsiTheme="minorHAnsi" w:cs="Arial"/>
              </w:rPr>
            </w:pPr>
            <w:r>
              <w:rPr>
                <w:rFonts w:asciiTheme="minorHAnsi" w:hAnsiTheme="minorHAnsi" w:cs="Arial"/>
              </w:rPr>
              <w:t xml:space="preserve">Consultants on retainer to </w:t>
            </w:r>
            <w:proofErr w:type="gramStart"/>
            <w:r>
              <w:rPr>
                <w:rFonts w:asciiTheme="minorHAnsi" w:hAnsiTheme="minorHAnsi" w:cs="Arial"/>
              </w:rPr>
              <w:t>provide assistance</w:t>
            </w:r>
            <w:proofErr w:type="gramEnd"/>
            <w:r>
              <w:rPr>
                <w:rFonts w:asciiTheme="minorHAnsi" w:hAnsiTheme="minorHAnsi" w:cs="Arial"/>
              </w:rPr>
              <w:t xml:space="preserve"> in identifying the gaps and filling them between current system and the requirements of the standards, and support in implementation.</w:t>
            </w:r>
          </w:p>
        </w:tc>
        <w:tc>
          <w:tcPr>
            <w:tcW w:w="2410" w:type="dxa"/>
          </w:tcPr>
          <w:p w14:paraId="5CBE4F06" w14:textId="0C5B509A" w:rsidR="00FB30D6" w:rsidRPr="00642BB6" w:rsidRDefault="00FB30D6" w:rsidP="00FB30D6">
            <w:pPr>
              <w:rPr>
                <w:rFonts w:asciiTheme="minorHAnsi" w:hAnsiTheme="minorHAnsi" w:cs="Arial"/>
                <w:color w:val="0070C0"/>
              </w:rPr>
            </w:pPr>
            <w:r>
              <w:rPr>
                <w:rFonts w:asciiTheme="minorHAnsi" w:hAnsiTheme="minorHAnsi" w:cs="Arial"/>
                <w:color w:val="0070C0"/>
              </w:rPr>
              <w:t xml:space="preserve">Gaps in the systems are known – key items are being addressed via regular H&amp;S Committee </w:t>
            </w:r>
            <w:proofErr w:type="gramStart"/>
            <w:r>
              <w:rPr>
                <w:rFonts w:asciiTheme="minorHAnsi" w:hAnsiTheme="minorHAnsi" w:cs="Arial"/>
                <w:color w:val="0070C0"/>
              </w:rPr>
              <w:t>meetings</w:t>
            </w:r>
            <w:proofErr w:type="gramEnd"/>
            <w:r>
              <w:rPr>
                <w:rFonts w:asciiTheme="minorHAnsi" w:hAnsiTheme="minorHAnsi" w:cs="Arial"/>
                <w:color w:val="0070C0"/>
              </w:rPr>
              <w:t xml:space="preserve"> but further work is definitely needed.  </w:t>
            </w:r>
            <w:r w:rsidRPr="00135AF9">
              <w:rPr>
                <w:rFonts w:asciiTheme="minorHAnsi" w:hAnsiTheme="minorHAnsi" w:cs="Arial"/>
                <w:b/>
                <w:bCs/>
                <w:color w:val="0070C0"/>
              </w:rPr>
              <w:t xml:space="preserve">Recertification Audit </w:t>
            </w:r>
            <w:r w:rsidRPr="00135AF9">
              <w:rPr>
                <w:rFonts w:asciiTheme="minorHAnsi" w:hAnsiTheme="minorHAnsi" w:cs="Arial"/>
                <w:b/>
                <w:bCs/>
                <w:color w:val="0070C0"/>
              </w:rPr>
              <w:lastRenderedPageBreak/>
              <w:t xml:space="preserve">for ISO 45001 </w:t>
            </w:r>
            <w:r>
              <w:rPr>
                <w:rFonts w:asciiTheme="minorHAnsi" w:hAnsiTheme="minorHAnsi" w:cs="Arial"/>
                <w:b/>
                <w:bCs/>
                <w:color w:val="0070C0"/>
              </w:rPr>
              <w:t>completed in June 2024.</w:t>
            </w:r>
          </w:p>
        </w:tc>
      </w:tr>
      <w:tr w:rsidR="00FB30D6" w:rsidRPr="00AE0657" w14:paraId="04E8DD5D" w14:textId="77777777" w:rsidTr="004355CB">
        <w:tc>
          <w:tcPr>
            <w:tcW w:w="6521" w:type="dxa"/>
          </w:tcPr>
          <w:p w14:paraId="7EE7FA42" w14:textId="77777777" w:rsidR="00FB30D6" w:rsidRDefault="00FB30D6" w:rsidP="00FB30D6">
            <w:pPr>
              <w:ind w:left="360" w:hanging="360"/>
              <w:rPr>
                <w:rFonts w:ascii="Calibri" w:hAnsi="Calibri" w:cs="Arial"/>
                <w:b/>
                <w:color w:val="FF0000"/>
              </w:rPr>
            </w:pPr>
            <w:r w:rsidRPr="00AB6E1A">
              <w:rPr>
                <w:rFonts w:ascii="Calibri" w:hAnsi="Calibri" w:cs="Arial"/>
                <w:b/>
                <w:color w:val="FF0000"/>
              </w:rPr>
              <w:lastRenderedPageBreak/>
              <w:t>Nickel replacement / disruptive technology</w:t>
            </w:r>
          </w:p>
          <w:p w14:paraId="2478B522" w14:textId="77777777" w:rsidR="00FB30D6" w:rsidRDefault="00FB30D6" w:rsidP="00FB30D6">
            <w:pPr>
              <w:ind w:left="360" w:hanging="360"/>
              <w:rPr>
                <w:rFonts w:ascii="Calibri" w:hAnsi="Calibri" w:cs="Arial"/>
                <w:b/>
                <w:color w:val="FF0000"/>
              </w:rPr>
            </w:pPr>
          </w:p>
          <w:p w14:paraId="011BA7FB" w14:textId="6196A264" w:rsidR="00FB30D6" w:rsidRPr="00AB6E1A" w:rsidRDefault="00FB30D6" w:rsidP="00FB30D6">
            <w:pPr>
              <w:rPr>
                <w:rFonts w:ascii="Calibri" w:hAnsi="Calibri" w:cs="Arial"/>
                <w:b/>
                <w:color w:val="FF0000"/>
              </w:rPr>
            </w:pPr>
            <w:r>
              <w:rPr>
                <w:rFonts w:ascii="Calibri" w:hAnsi="Calibri" w:cs="Arial"/>
                <w:b/>
                <w:color w:val="FF0000"/>
              </w:rPr>
              <w:t>ENP</w:t>
            </w:r>
            <w:r>
              <w:rPr>
                <w:rFonts w:ascii="Calibri" w:hAnsi="Calibri" w:cs="Arial"/>
                <w:b/>
                <w:color w:val="FF0000"/>
              </w:rPr>
              <w:br/>
            </w:r>
            <w:r>
              <w:rPr>
                <w:rFonts w:ascii="Calibri" w:hAnsi="Calibri" w:cs="Arial"/>
                <w:b/>
                <w:color w:val="FF0000"/>
              </w:rPr>
              <w:br/>
            </w:r>
            <w:r>
              <w:rPr>
                <w:rFonts w:ascii="Calibri" w:hAnsi="Calibri" w:cs="Arial"/>
                <w:b/>
                <w:color w:val="FF0000"/>
              </w:rPr>
              <w:br/>
            </w:r>
            <w:r>
              <w:rPr>
                <w:rFonts w:ascii="Calibri" w:hAnsi="Calibri" w:cs="Arial"/>
                <w:b/>
                <w:color w:val="FF0000"/>
              </w:rPr>
              <w:br/>
            </w:r>
            <w:r>
              <w:rPr>
                <w:rFonts w:ascii="Calibri" w:hAnsi="Calibri" w:cs="Arial"/>
                <w:b/>
                <w:color w:val="FF0000"/>
              </w:rPr>
              <w:br/>
            </w:r>
          </w:p>
          <w:p w14:paraId="2AE8C5DA" w14:textId="77777777" w:rsidR="00FB30D6" w:rsidRPr="00AE03ED" w:rsidRDefault="00FB30D6" w:rsidP="00FB30D6">
            <w:pPr>
              <w:ind w:left="360" w:hanging="360"/>
              <w:rPr>
                <w:rFonts w:asciiTheme="minorHAnsi" w:hAnsiTheme="minorHAnsi" w:cs="Arial"/>
                <w:b/>
                <w:iCs/>
                <w:color w:val="FF0000"/>
                <w:lang w:val="en-US"/>
              </w:rPr>
            </w:pPr>
          </w:p>
        </w:tc>
        <w:tc>
          <w:tcPr>
            <w:tcW w:w="3260" w:type="dxa"/>
          </w:tcPr>
          <w:p w14:paraId="3EFAF473" w14:textId="196A2E1D" w:rsidR="00FB30D6" w:rsidRDefault="00FB30D6" w:rsidP="00FB30D6">
            <w:pPr>
              <w:rPr>
                <w:rFonts w:asciiTheme="minorHAnsi" w:hAnsiTheme="minorHAnsi" w:cs="Arial"/>
              </w:rPr>
            </w:pPr>
            <w:r w:rsidRPr="006818B8">
              <w:rPr>
                <w:rFonts w:asciiTheme="minorHAnsi" w:hAnsiTheme="minorHAnsi" w:cs="Arial"/>
              </w:rPr>
              <w:t>Potential replacement of nickel as a coating for wear, hardness and corrosion resistance</w:t>
            </w:r>
            <w:r>
              <w:rPr>
                <w:rFonts w:asciiTheme="minorHAnsi" w:hAnsiTheme="minorHAnsi" w:cs="Arial"/>
              </w:rPr>
              <w:t xml:space="preserve">.  </w:t>
            </w:r>
          </w:p>
        </w:tc>
        <w:tc>
          <w:tcPr>
            <w:tcW w:w="2977" w:type="dxa"/>
          </w:tcPr>
          <w:p w14:paraId="3C80AAEE" w14:textId="21C5457D" w:rsidR="00FB30D6" w:rsidRDefault="00FB30D6" w:rsidP="00FB30D6">
            <w:pPr>
              <w:rPr>
                <w:rFonts w:asciiTheme="minorHAnsi" w:hAnsiTheme="minorHAnsi" w:cs="Arial"/>
              </w:rPr>
            </w:pPr>
            <w:r w:rsidRPr="006818B8">
              <w:rPr>
                <w:rFonts w:asciiTheme="minorHAnsi" w:hAnsiTheme="minorHAnsi" w:cs="Arial"/>
              </w:rPr>
              <w:t xml:space="preserve">Keep abreast of new technology with potential to disrupt.  Continue to push the development of ENP into new </w:t>
            </w:r>
            <w:r w:rsidRPr="00DC160D">
              <w:rPr>
                <w:rFonts w:asciiTheme="minorHAnsi" w:hAnsiTheme="minorHAnsi" w:cs="Arial"/>
              </w:rPr>
              <w:t>sectors</w:t>
            </w:r>
            <w:r w:rsidRPr="00DC160D">
              <w:rPr>
                <w:rFonts w:asciiTheme="minorHAnsi" w:hAnsiTheme="minorHAnsi" w:cs="Arial"/>
                <w:i/>
                <w:iCs/>
              </w:rPr>
              <w:t>. A few potential opportunities have come up and been considered/trialled.</w:t>
            </w:r>
          </w:p>
        </w:tc>
        <w:tc>
          <w:tcPr>
            <w:tcW w:w="2410" w:type="dxa"/>
          </w:tcPr>
          <w:p w14:paraId="460F131D" w14:textId="77777777" w:rsidR="00FB30D6" w:rsidRPr="006818B8" w:rsidRDefault="00FB30D6" w:rsidP="00FB30D6">
            <w:pPr>
              <w:rPr>
                <w:rFonts w:asciiTheme="minorHAnsi" w:hAnsiTheme="minorHAnsi" w:cs="Arial"/>
              </w:rPr>
            </w:pPr>
            <w:r w:rsidRPr="006818B8">
              <w:rPr>
                <w:rFonts w:asciiTheme="minorHAnsi" w:hAnsiTheme="minorHAnsi" w:cs="Arial"/>
              </w:rPr>
              <w:t>Joined SEA</w:t>
            </w:r>
          </w:p>
          <w:p w14:paraId="2F2A4D6B" w14:textId="4B5D28F5" w:rsidR="00FB30D6" w:rsidRDefault="00FB30D6" w:rsidP="00FB30D6">
            <w:pPr>
              <w:rPr>
                <w:rFonts w:asciiTheme="minorHAnsi" w:hAnsiTheme="minorHAnsi" w:cs="Arial"/>
                <w:color w:val="0070C0"/>
              </w:rPr>
            </w:pPr>
            <w:r>
              <w:rPr>
                <w:rFonts w:asciiTheme="minorHAnsi" w:hAnsiTheme="minorHAnsi" w:cs="Arial"/>
                <w:color w:val="0070C0"/>
              </w:rPr>
              <w:t>Working closely with Chemistry Supplier to identify new opportunities</w:t>
            </w:r>
            <w:r w:rsidRPr="00135AF9">
              <w:rPr>
                <w:rFonts w:asciiTheme="minorHAnsi" w:hAnsiTheme="minorHAnsi" w:cs="Arial"/>
              </w:rPr>
              <w:t xml:space="preserve">.  NOV Have moved to epoxy coating on most of their connectors work in lieu of ENP.  </w:t>
            </w:r>
            <w:r>
              <w:rPr>
                <w:rFonts w:asciiTheme="minorHAnsi" w:hAnsiTheme="minorHAnsi" w:cs="Arial"/>
                <w:color w:val="0070C0"/>
              </w:rPr>
              <w:t>Technip have committed to ENP for the long term.</w:t>
            </w:r>
          </w:p>
        </w:tc>
      </w:tr>
      <w:tr w:rsidR="00FB30D6" w:rsidRPr="00AE0657" w14:paraId="258FFF29" w14:textId="77777777" w:rsidTr="004355CB">
        <w:tc>
          <w:tcPr>
            <w:tcW w:w="6521" w:type="dxa"/>
          </w:tcPr>
          <w:p w14:paraId="6AE0C18C" w14:textId="77777777" w:rsidR="00FB30D6" w:rsidRDefault="00FB30D6" w:rsidP="00FB30D6">
            <w:pPr>
              <w:ind w:left="360" w:hanging="360"/>
              <w:rPr>
                <w:rFonts w:ascii="Calibri" w:hAnsi="Calibri" w:cs="Arial"/>
                <w:b/>
                <w:color w:val="FF0000"/>
              </w:rPr>
            </w:pPr>
            <w:r w:rsidRPr="00F369CA">
              <w:rPr>
                <w:rFonts w:ascii="Calibri" w:hAnsi="Calibri" w:cs="Arial"/>
                <w:b/>
                <w:color w:val="FF0000"/>
                <w:lang w:val="en-US"/>
              </w:rPr>
              <w:t>Equipment age / life</w:t>
            </w:r>
          </w:p>
          <w:p w14:paraId="4B6E154A" w14:textId="77777777" w:rsidR="00FB30D6" w:rsidRDefault="00FB30D6" w:rsidP="00FB30D6">
            <w:pPr>
              <w:ind w:left="360" w:hanging="360"/>
              <w:rPr>
                <w:rFonts w:ascii="Calibri" w:hAnsi="Calibri" w:cs="Arial"/>
                <w:b/>
                <w:color w:val="FF0000"/>
              </w:rPr>
            </w:pPr>
          </w:p>
          <w:p w14:paraId="6AC2A397" w14:textId="5933946B" w:rsidR="00FB30D6" w:rsidRPr="00F369CA" w:rsidRDefault="00FB30D6" w:rsidP="00FB30D6">
            <w:pPr>
              <w:rPr>
                <w:rFonts w:ascii="Calibri" w:hAnsi="Calibri" w:cs="Arial"/>
                <w:b/>
                <w:color w:val="FF0000"/>
              </w:rPr>
            </w:pPr>
            <w:r>
              <w:rPr>
                <w:rFonts w:ascii="Calibri" w:hAnsi="Calibri" w:cs="Arial"/>
                <w:b/>
                <w:color w:val="FF0000"/>
              </w:rPr>
              <w:t>ENP</w:t>
            </w:r>
          </w:p>
          <w:p w14:paraId="1D0D2E55" w14:textId="77777777" w:rsidR="00FB30D6" w:rsidRPr="00AE03ED" w:rsidRDefault="00FB30D6" w:rsidP="00FB30D6">
            <w:pPr>
              <w:ind w:left="360" w:hanging="360"/>
              <w:rPr>
                <w:rFonts w:asciiTheme="minorHAnsi" w:hAnsiTheme="minorHAnsi" w:cs="Arial"/>
                <w:b/>
                <w:iCs/>
                <w:color w:val="FF0000"/>
                <w:lang w:val="en-US"/>
              </w:rPr>
            </w:pPr>
          </w:p>
        </w:tc>
        <w:tc>
          <w:tcPr>
            <w:tcW w:w="3260" w:type="dxa"/>
          </w:tcPr>
          <w:p w14:paraId="1DB7309F" w14:textId="43F859A1" w:rsidR="00FB30D6" w:rsidRDefault="00FB30D6" w:rsidP="00FB30D6">
            <w:pPr>
              <w:rPr>
                <w:rFonts w:asciiTheme="minorHAnsi" w:hAnsiTheme="minorHAnsi" w:cs="Arial"/>
              </w:rPr>
            </w:pPr>
            <w:r w:rsidRPr="006818B8">
              <w:rPr>
                <w:rFonts w:asciiTheme="minorHAnsi" w:hAnsiTheme="minorHAnsi" w:cs="Arial"/>
              </w:rPr>
              <w:t>The life of equipment is limited and over time machines will become uncompetitive &amp; breakdowns will become more common</w:t>
            </w:r>
            <w:r>
              <w:rPr>
                <w:rFonts w:asciiTheme="minorHAnsi" w:hAnsiTheme="minorHAnsi" w:cs="Arial"/>
              </w:rPr>
              <w:t>.</w:t>
            </w:r>
          </w:p>
        </w:tc>
        <w:tc>
          <w:tcPr>
            <w:tcW w:w="2977" w:type="dxa"/>
          </w:tcPr>
          <w:p w14:paraId="17D11104" w14:textId="15B2C008" w:rsidR="00FB30D6" w:rsidRDefault="00FB30D6" w:rsidP="00FB30D6">
            <w:pPr>
              <w:rPr>
                <w:rFonts w:asciiTheme="minorHAnsi" w:hAnsiTheme="minorHAnsi" w:cs="Arial"/>
              </w:rPr>
            </w:pPr>
            <w:r>
              <w:rPr>
                <w:rFonts w:asciiTheme="minorHAnsi" w:hAnsiTheme="minorHAnsi" w:cs="Arial"/>
              </w:rPr>
              <w:t>CBE+ ENP</w:t>
            </w:r>
            <w:r w:rsidRPr="006818B8">
              <w:rPr>
                <w:rFonts w:asciiTheme="minorHAnsi" w:hAnsiTheme="minorHAnsi" w:cs="Arial"/>
              </w:rPr>
              <w:t xml:space="preserve"> has recently committed to investing in some new machinery which will have longer life expectancy.  Further investment will be reviewed in line with new contracts and customer demand</w:t>
            </w:r>
            <w:r>
              <w:rPr>
                <w:rFonts w:asciiTheme="minorHAnsi" w:hAnsiTheme="minorHAnsi" w:cs="Arial"/>
              </w:rPr>
              <w:t>.</w:t>
            </w:r>
          </w:p>
        </w:tc>
        <w:tc>
          <w:tcPr>
            <w:tcW w:w="2410" w:type="dxa"/>
          </w:tcPr>
          <w:p w14:paraId="42DD32D2" w14:textId="77777777" w:rsidR="00FB30D6" w:rsidRPr="00FE3916" w:rsidRDefault="00FB30D6" w:rsidP="00FB30D6">
            <w:pPr>
              <w:rPr>
                <w:rFonts w:asciiTheme="minorHAnsi" w:hAnsiTheme="minorHAnsi" w:cs="Arial"/>
              </w:rPr>
            </w:pPr>
            <w:r w:rsidRPr="00FE3916">
              <w:rPr>
                <w:rFonts w:asciiTheme="minorHAnsi" w:hAnsiTheme="minorHAnsi" w:cs="Arial"/>
              </w:rPr>
              <w:t xml:space="preserve">A full capital investment plan is </w:t>
            </w:r>
            <w:r w:rsidRPr="00167684">
              <w:rPr>
                <w:rFonts w:asciiTheme="minorHAnsi" w:hAnsiTheme="minorHAnsi" w:cs="Arial"/>
              </w:rPr>
              <w:t xml:space="preserve">being delivered and has been revised.  </w:t>
            </w:r>
          </w:p>
          <w:p w14:paraId="4A868458" w14:textId="3AF389C4" w:rsidR="00FB30D6" w:rsidRDefault="00FB30D6" w:rsidP="00FB30D6">
            <w:pPr>
              <w:rPr>
                <w:rFonts w:asciiTheme="minorHAnsi" w:hAnsiTheme="minorHAnsi" w:cs="Arial"/>
                <w:color w:val="0070C0"/>
              </w:rPr>
            </w:pPr>
            <w:r>
              <w:rPr>
                <w:rFonts w:asciiTheme="minorHAnsi" w:hAnsiTheme="minorHAnsi" w:cs="Arial"/>
                <w:color w:val="0070C0"/>
              </w:rPr>
              <w:t xml:space="preserve">Finalisation of Thermal Oil, New Oven and Relining the plating Tanks all in the current investment plan plus </w:t>
            </w:r>
            <w:proofErr w:type="spellStart"/>
            <w:r>
              <w:rPr>
                <w:rFonts w:asciiTheme="minorHAnsi" w:hAnsiTheme="minorHAnsi" w:cs="Arial"/>
                <w:color w:val="0070C0"/>
              </w:rPr>
              <w:t>ZnNi</w:t>
            </w:r>
            <w:proofErr w:type="spellEnd"/>
            <w:r>
              <w:rPr>
                <w:rFonts w:asciiTheme="minorHAnsi" w:hAnsiTheme="minorHAnsi" w:cs="Arial"/>
                <w:color w:val="0070C0"/>
              </w:rPr>
              <w:t xml:space="preserve"> opportunity which requires a new line.</w:t>
            </w:r>
          </w:p>
        </w:tc>
      </w:tr>
      <w:tr w:rsidR="000665D6" w:rsidRPr="00AE0657" w14:paraId="0AF0A5F6" w14:textId="77777777" w:rsidTr="004355CB">
        <w:tc>
          <w:tcPr>
            <w:tcW w:w="6521" w:type="dxa"/>
          </w:tcPr>
          <w:p w14:paraId="2B79848D" w14:textId="77777777" w:rsidR="00961BBC" w:rsidRDefault="000665D6" w:rsidP="00961BBC">
            <w:pPr>
              <w:ind w:left="360" w:hanging="360"/>
              <w:rPr>
                <w:rFonts w:ascii="Calibri" w:hAnsi="Calibri" w:cs="Arial"/>
                <w:b/>
                <w:color w:val="FF0000"/>
              </w:rPr>
            </w:pPr>
            <w:r w:rsidRPr="00F369CA">
              <w:rPr>
                <w:rFonts w:ascii="Calibri" w:hAnsi="Calibri" w:cs="Arial"/>
                <w:b/>
                <w:color w:val="FF0000"/>
                <w:lang w:val="en-US"/>
              </w:rPr>
              <w:t>Competitors (existing &amp; emerging)</w:t>
            </w:r>
          </w:p>
          <w:p w14:paraId="6FDEE95D" w14:textId="77777777" w:rsidR="00961BBC" w:rsidRDefault="00961BBC" w:rsidP="00961BBC">
            <w:pPr>
              <w:ind w:left="360" w:hanging="360"/>
              <w:rPr>
                <w:rFonts w:ascii="Calibri" w:hAnsi="Calibri" w:cs="Arial"/>
                <w:b/>
                <w:color w:val="FF0000"/>
              </w:rPr>
            </w:pPr>
          </w:p>
          <w:p w14:paraId="20B5618C" w14:textId="55AB9450" w:rsidR="000665D6" w:rsidRPr="00F369CA" w:rsidRDefault="00961BBC" w:rsidP="00961BBC">
            <w:pPr>
              <w:rPr>
                <w:rFonts w:ascii="Calibri" w:hAnsi="Calibri" w:cs="Arial"/>
                <w:b/>
                <w:color w:val="FF0000"/>
              </w:rPr>
            </w:pPr>
            <w:r>
              <w:rPr>
                <w:rFonts w:ascii="Calibri" w:hAnsi="Calibri" w:cs="Arial"/>
                <w:b/>
                <w:color w:val="FF0000"/>
              </w:rPr>
              <w:t>ENP</w:t>
            </w:r>
          </w:p>
          <w:p w14:paraId="203C7D8C" w14:textId="77777777" w:rsidR="000665D6" w:rsidRPr="00AE03ED" w:rsidRDefault="000665D6" w:rsidP="000665D6">
            <w:pPr>
              <w:ind w:left="360" w:hanging="360"/>
              <w:rPr>
                <w:rFonts w:asciiTheme="minorHAnsi" w:hAnsiTheme="minorHAnsi" w:cs="Arial"/>
                <w:b/>
                <w:iCs/>
                <w:color w:val="FF0000"/>
                <w:lang w:val="en-US"/>
              </w:rPr>
            </w:pPr>
          </w:p>
        </w:tc>
        <w:tc>
          <w:tcPr>
            <w:tcW w:w="3260" w:type="dxa"/>
          </w:tcPr>
          <w:p w14:paraId="4BA9196F" w14:textId="696BFF90" w:rsidR="000665D6" w:rsidRDefault="000665D6" w:rsidP="000665D6">
            <w:pPr>
              <w:rPr>
                <w:rFonts w:asciiTheme="minorHAnsi" w:hAnsiTheme="minorHAnsi" w:cs="Arial"/>
              </w:rPr>
            </w:pPr>
            <w:r w:rsidRPr="007916A3">
              <w:rPr>
                <w:rFonts w:asciiTheme="minorHAnsi" w:hAnsiTheme="minorHAnsi" w:cs="Arial"/>
              </w:rPr>
              <w:t xml:space="preserve">Threat of competition and new market entrants </w:t>
            </w:r>
          </w:p>
        </w:tc>
        <w:tc>
          <w:tcPr>
            <w:tcW w:w="2977" w:type="dxa"/>
          </w:tcPr>
          <w:p w14:paraId="31418C4B" w14:textId="6F3830FE" w:rsidR="000665D6" w:rsidRDefault="000665D6" w:rsidP="000665D6">
            <w:pPr>
              <w:rPr>
                <w:rFonts w:asciiTheme="minorHAnsi" w:hAnsiTheme="minorHAnsi" w:cs="Arial"/>
              </w:rPr>
            </w:pPr>
            <w:r>
              <w:rPr>
                <w:rFonts w:asciiTheme="minorHAnsi" w:hAnsiTheme="minorHAnsi" w:cs="Arial"/>
              </w:rPr>
              <w:t>CBE+ ENP</w:t>
            </w:r>
            <w:r w:rsidRPr="007916A3">
              <w:rPr>
                <w:rFonts w:asciiTheme="minorHAnsi" w:hAnsiTheme="minorHAnsi" w:cs="Arial"/>
              </w:rPr>
              <w:t xml:space="preserve"> remains focussed on quality, service and delivery.  There are significant technical barriers to entry within the market which reduces the risk</w:t>
            </w:r>
            <w:r>
              <w:rPr>
                <w:rFonts w:asciiTheme="minorHAnsi" w:hAnsiTheme="minorHAnsi" w:cs="Arial"/>
              </w:rPr>
              <w:t>.</w:t>
            </w:r>
          </w:p>
        </w:tc>
        <w:tc>
          <w:tcPr>
            <w:tcW w:w="2410" w:type="dxa"/>
          </w:tcPr>
          <w:p w14:paraId="3AAFF256" w14:textId="1CF58590" w:rsidR="000665D6" w:rsidRDefault="000665D6" w:rsidP="000665D6">
            <w:pPr>
              <w:rPr>
                <w:rFonts w:asciiTheme="minorHAnsi" w:hAnsiTheme="minorHAnsi" w:cs="Arial"/>
                <w:color w:val="0070C0"/>
              </w:rPr>
            </w:pPr>
            <w:r w:rsidRPr="007916A3">
              <w:rPr>
                <w:rFonts w:asciiTheme="minorHAnsi" w:hAnsiTheme="minorHAnsi" w:cs="Arial"/>
              </w:rPr>
              <w:t xml:space="preserve">Continue to maintain competitor advantage </w:t>
            </w:r>
            <w:r w:rsidRPr="00761197">
              <w:rPr>
                <w:rFonts w:asciiTheme="minorHAnsi" w:hAnsiTheme="minorHAnsi" w:cs="Arial"/>
                <w:color w:val="0070C0"/>
              </w:rPr>
              <w:t>the SLT will continue to monitor the market</w:t>
            </w:r>
            <w:r w:rsidR="00761197" w:rsidRPr="00761197">
              <w:rPr>
                <w:rFonts w:asciiTheme="minorHAnsi" w:hAnsiTheme="minorHAnsi" w:cs="Arial"/>
                <w:color w:val="0070C0"/>
              </w:rPr>
              <w:t xml:space="preserve"> and feedback from customers</w:t>
            </w:r>
            <w:r w:rsidRPr="00761197">
              <w:rPr>
                <w:rFonts w:asciiTheme="minorHAnsi" w:hAnsiTheme="minorHAnsi" w:cs="Arial"/>
                <w:color w:val="0070C0"/>
              </w:rPr>
              <w:t>.</w:t>
            </w:r>
            <w:r w:rsidRPr="006634E4">
              <w:rPr>
                <w:rFonts w:asciiTheme="minorHAnsi" w:hAnsiTheme="minorHAnsi" w:cs="Arial"/>
                <w:i/>
                <w:iCs/>
                <w:color w:val="0070C0"/>
              </w:rPr>
              <w:t xml:space="preserve"> </w:t>
            </w:r>
            <w:r w:rsidRPr="006634E4">
              <w:rPr>
                <w:rFonts w:asciiTheme="minorHAnsi" w:hAnsiTheme="minorHAnsi" w:cs="Arial"/>
                <w:color w:val="0070C0"/>
              </w:rPr>
              <w:t xml:space="preserve"> </w:t>
            </w:r>
          </w:p>
        </w:tc>
      </w:tr>
      <w:tr w:rsidR="00FB30D6" w:rsidRPr="00AE0657" w14:paraId="799A66CC" w14:textId="77777777" w:rsidTr="004355CB">
        <w:tc>
          <w:tcPr>
            <w:tcW w:w="6521" w:type="dxa"/>
          </w:tcPr>
          <w:p w14:paraId="3265A0E6" w14:textId="77777777" w:rsidR="00FB30D6" w:rsidRDefault="00FB30D6" w:rsidP="00FB30D6">
            <w:pPr>
              <w:ind w:left="360" w:hanging="360"/>
              <w:rPr>
                <w:rFonts w:ascii="Calibri" w:hAnsi="Calibri" w:cs="Arial"/>
                <w:b/>
                <w:color w:val="FF0000"/>
              </w:rPr>
            </w:pPr>
            <w:r w:rsidRPr="0000379E">
              <w:rPr>
                <w:rFonts w:ascii="Calibri" w:hAnsi="Calibri" w:cs="Arial"/>
                <w:b/>
                <w:color w:val="FF0000"/>
                <w:lang w:val="en-US"/>
              </w:rPr>
              <w:lastRenderedPageBreak/>
              <w:t>Single source chemistry supplier with old makeup</w:t>
            </w:r>
          </w:p>
          <w:p w14:paraId="7FDA573D" w14:textId="77777777" w:rsidR="00FB30D6" w:rsidRDefault="00FB30D6" w:rsidP="00FB30D6">
            <w:pPr>
              <w:ind w:left="360" w:hanging="360"/>
              <w:rPr>
                <w:rFonts w:ascii="Calibri" w:hAnsi="Calibri" w:cs="Arial"/>
                <w:b/>
                <w:color w:val="FF0000"/>
              </w:rPr>
            </w:pPr>
          </w:p>
          <w:p w14:paraId="602223D9" w14:textId="7651CE7F" w:rsidR="00FB30D6" w:rsidRPr="00AE03ED" w:rsidRDefault="00FB30D6" w:rsidP="00FB30D6">
            <w:pPr>
              <w:ind w:left="360" w:hanging="360"/>
              <w:rPr>
                <w:rFonts w:asciiTheme="minorHAnsi" w:hAnsiTheme="minorHAnsi" w:cs="Arial"/>
                <w:b/>
                <w:iCs/>
                <w:color w:val="FF0000"/>
                <w:lang w:val="en-US"/>
              </w:rPr>
            </w:pPr>
            <w:r>
              <w:rPr>
                <w:rFonts w:ascii="Calibri" w:hAnsi="Calibri" w:cs="Arial"/>
                <w:b/>
                <w:color w:val="FF0000"/>
              </w:rPr>
              <w:t>ENP</w:t>
            </w:r>
          </w:p>
        </w:tc>
        <w:tc>
          <w:tcPr>
            <w:tcW w:w="3260" w:type="dxa"/>
          </w:tcPr>
          <w:p w14:paraId="18C626FB" w14:textId="09AD153C" w:rsidR="00FB30D6" w:rsidRDefault="00FB30D6" w:rsidP="00FB30D6">
            <w:pPr>
              <w:rPr>
                <w:rFonts w:asciiTheme="minorHAnsi" w:hAnsiTheme="minorHAnsi" w:cs="Arial"/>
              </w:rPr>
            </w:pPr>
            <w:r w:rsidRPr="007916A3">
              <w:rPr>
                <w:rFonts w:asciiTheme="minorHAnsi" w:hAnsiTheme="minorHAnsi" w:cs="Arial"/>
              </w:rPr>
              <w:t>Current makeup is not EL</w:t>
            </w:r>
            <w:r>
              <w:rPr>
                <w:rFonts w:asciiTheme="minorHAnsi" w:hAnsiTheme="minorHAnsi" w:cs="Arial"/>
              </w:rPr>
              <w:t>VD</w:t>
            </w:r>
            <w:r w:rsidRPr="007916A3">
              <w:rPr>
                <w:rFonts w:asciiTheme="minorHAnsi" w:hAnsiTheme="minorHAnsi" w:cs="Arial"/>
              </w:rPr>
              <w:t xml:space="preserve"> compliant. Potential issues with REACH compliance</w:t>
            </w:r>
            <w:r>
              <w:rPr>
                <w:rFonts w:asciiTheme="minorHAnsi" w:hAnsiTheme="minorHAnsi" w:cs="Arial"/>
              </w:rPr>
              <w:t>.</w:t>
            </w:r>
          </w:p>
        </w:tc>
        <w:tc>
          <w:tcPr>
            <w:tcW w:w="2977" w:type="dxa"/>
          </w:tcPr>
          <w:p w14:paraId="3737B282" w14:textId="77777777" w:rsidR="00FB30D6" w:rsidRPr="007916A3" w:rsidRDefault="00FB30D6" w:rsidP="00FB30D6">
            <w:pPr>
              <w:rPr>
                <w:rFonts w:asciiTheme="minorHAnsi" w:hAnsiTheme="minorHAnsi" w:cs="Arial"/>
              </w:rPr>
            </w:pPr>
            <w:r w:rsidRPr="007916A3">
              <w:rPr>
                <w:rFonts w:asciiTheme="minorHAnsi" w:hAnsiTheme="minorHAnsi" w:cs="Arial"/>
              </w:rPr>
              <w:t>Trialled Atotech solution.</w:t>
            </w:r>
          </w:p>
          <w:p w14:paraId="04D23B49" w14:textId="6EC7EC42" w:rsidR="00FB30D6" w:rsidRDefault="00FB30D6" w:rsidP="00FB30D6">
            <w:pPr>
              <w:rPr>
                <w:rFonts w:asciiTheme="minorHAnsi" w:hAnsiTheme="minorHAnsi" w:cs="Arial"/>
              </w:rPr>
            </w:pPr>
            <w:r w:rsidRPr="00DC160D">
              <w:rPr>
                <w:rFonts w:asciiTheme="minorHAnsi" w:hAnsiTheme="minorHAnsi" w:cs="Arial"/>
              </w:rPr>
              <w:t xml:space="preserve">MacDermid High Phos solution now in place. </w:t>
            </w:r>
          </w:p>
        </w:tc>
        <w:tc>
          <w:tcPr>
            <w:tcW w:w="2410" w:type="dxa"/>
          </w:tcPr>
          <w:p w14:paraId="103919AB" w14:textId="7BD08BBD" w:rsidR="00FB30D6" w:rsidRPr="00AD61AE" w:rsidRDefault="00FB30D6" w:rsidP="00FB30D6">
            <w:pPr>
              <w:rPr>
                <w:rFonts w:asciiTheme="minorHAnsi" w:hAnsiTheme="minorHAnsi" w:cs="Arial"/>
                <w:i/>
                <w:iCs/>
              </w:rPr>
            </w:pPr>
            <w:r w:rsidRPr="005A57D9">
              <w:rPr>
                <w:rFonts w:asciiTheme="minorHAnsi" w:hAnsiTheme="minorHAnsi" w:cs="Arial"/>
              </w:rPr>
              <w:t xml:space="preserve">Successful trials in Dec’18 resulting in backup supplier </w:t>
            </w:r>
            <w:r w:rsidRPr="00167684">
              <w:rPr>
                <w:rFonts w:asciiTheme="minorHAnsi" w:hAnsiTheme="minorHAnsi" w:cs="Arial"/>
              </w:rPr>
              <w:t xml:space="preserve">(Atotech) </w:t>
            </w:r>
            <w:r w:rsidRPr="00167684">
              <w:rPr>
                <w:rFonts w:asciiTheme="minorHAnsi" w:hAnsiTheme="minorHAnsi" w:cs="Arial"/>
                <w:color w:val="00B0F0"/>
              </w:rPr>
              <w:t>Regular Contact with Atotech has been maintained over the past year to keep this available as an option.</w:t>
            </w:r>
            <w:r w:rsidRPr="00167684">
              <w:rPr>
                <w:rFonts w:asciiTheme="minorHAnsi" w:hAnsiTheme="minorHAnsi" w:cs="Arial"/>
                <w:i/>
                <w:iCs/>
                <w:color w:val="00B0F0"/>
              </w:rPr>
              <w:t xml:space="preserve"> </w:t>
            </w:r>
          </w:p>
        </w:tc>
      </w:tr>
      <w:tr w:rsidR="00FB30D6" w:rsidRPr="00AE0657" w14:paraId="2A1EC248" w14:textId="77777777" w:rsidTr="004355CB">
        <w:tc>
          <w:tcPr>
            <w:tcW w:w="6521" w:type="dxa"/>
          </w:tcPr>
          <w:p w14:paraId="5A0C0890" w14:textId="77777777" w:rsidR="00FB30D6" w:rsidRDefault="00FB30D6" w:rsidP="00FB30D6">
            <w:pPr>
              <w:ind w:left="360" w:hanging="360"/>
              <w:rPr>
                <w:rFonts w:ascii="Calibri" w:hAnsi="Calibri" w:cs="Arial"/>
                <w:b/>
                <w:color w:val="FF0000"/>
              </w:rPr>
            </w:pPr>
            <w:r w:rsidRPr="006634E4">
              <w:rPr>
                <w:rFonts w:ascii="Calibri" w:hAnsi="Calibri" w:cs="Arial"/>
                <w:b/>
                <w:color w:val="FF0000"/>
                <w:lang w:val="en-US"/>
              </w:rPr>
              <w:t>Large (physical component) capacity – Line 8</w:t>
            </w:r>
            <w:r>
              <w:rPr>
                <w:rFonts w:ascii="Calibri" w:hAnsi="Calibri" w:cs="Arial"/>
                <w:b/>
                <w:color w:val="FF0000"/>
                <w:lang w:val="en-US"/>
              </w:rPr>
              <w:t>.  Potential to lose business whilst this capability is not available.</w:t>
            </w:r>
          </w:p>
          <w:p w14:paraId="1AB15627" w14:textId="77777777" w:rsidR="00FB30D6" w:rsidRDefault="00FB30D6" w:rsidP="00FB30D6">
            <w:pPr>
              <w:ind w:left="360" w:hanging="360"/>
              <w:rPr>
                <w:rFonts w:ascii="Calibri" w:hAnsi="Calibri" w:cs="Arial"/>
                <w:b/>
                <w:color w:val="FF0000"/>
              </w:rPr>
            </w:pPr>
          </w:p>
          <w:p w14:paraId="24246FAF" w14:textId="2042E7D8" w:rsidR="00FB30D6" w:rsidRPr="006634E4" w:rsidRDefault="00FB30D6" w:rsidP="00FB30D6">
            <w:pPr>
              <w:rPr>
                <w:rFonts w:ascii="Calibri" w:hAnsi="Calibri" w:cs="Arial"/>
                <w:b/>
                <w:color w:val="FF0000"/>
                <w:lang w:val="en-US"/>
              </w:rPr>
            </w:pPr>
            <w:r>
              <w:rPr>
                <w:rFonts w:ascii="Calibri" w:hAnsi="Calibri" w:cs="Arial"/>
                <w:b/>
                <w:color w:val="FF0000"/>
              </w:rPr>
              <w:t>ENP</w:t>
            </w:r>
          </w:p>
          <w:p w14:paraId="24DD48D2" w14:textId="77777777" w:rsidR="00FB30D6" w:rsidRPr="006634E4" w:rsidRDefault="00FB30D6" w:rsidP="00FB30D6">
            <w:pPr>
              <w:rPr>
                <w:rFonts w:ascii="Calibri" w:hAnsi="Calibri" w:cs="Arial"/>
                <w:b/>
                <w:color w:val="00B050"/>
                <w:lang w:val="en-US"/>
              </w:rPr>
            </w:pPr>
          </w:p>
          <w:p w14:paraId="7EF412B4" w14:textId="77777777" w:rsidR="00FB30D6" w:rsidRPr="00AE03ED" w:rsidRDefault="00FB30D6" w:rsidP="00FB30D6">
            <w:pPr>
              <w:ind w:left="360" w:hanging="360"/>
              <w:rPr>
                <w:rFonts w:asciiTheme="minorHAnsi" w:hAnsiTheme="minorHAnsi" w:cs="Arial"/>
                <w:b/>
                <w:iCs/>
                <w:color w:val="FF0000"/>
                <w:lang w:val="en-US"/>
              </w:rPr>
            </w:pPr>
          </w:p>
        </w:tc>
        <w:tc>
          <w:tcPr>
            <w:tcW w:w="3260" w:type="dxa"/>
          </w:tcPr>
          <w:p w14:paraId="747E87A3" w14:textId="79424B57" w:rsidR="00FB30D6" w:rsidRDefault="00FB30D6" w:rsidP="00FB30D6">
            <w:pPr>
              <w:rPr>
                <w:rFonts w:asciiTheme="minorHAnsi" w:hAnsiTheme="minorHAnsi" w:cs="Arial"/>
              </w:rPr>
            </w:pPr>
            <w:r>
              <w:rPr>
                <w:rFonts w:asciiTheme="minorHAnsi" w:hAnsiTheme="minorHAnsi" w:cs="Arial"/>
              </w:rPr>
              <w:t>CBE+ ENP</w:t>
            </w:r>
            <w:r w:rsidRPr="006634E4">
              <w:rPr>
                <w:rFonts w:asciiTheme="minorHAnsi" w:hAnsiTheme="minorHAnsi" w:cs="Arial"/>
              </w:rPr>
              <w:t xml:space="preserve"> have a unique position in the </w:t>
            </w:r>
            <w:proofErr w:type="gramStart"/>
            <w:r w:rsidRPr="006634E4">
              <w:rPr>
                <w:rFonts w:asciiTheme="minorHAnsi" w:hAnsiTheme="minorHAnsi" w:cs="Arial"/>
              </w:rPr>
              <w:t>market place</w:t>
            </w:r>
            <w:proofErr w:type="gramEnd"/>
            <w:r w:rsidRPr="006634E4">
              <w:rPr>
                <w:rFonts w:asciiTheme="minorHAnsi" w:hAnsiTheme="minorHAnsi" w:cs="Arial"/>
              </w:rPr>
              <w:t xml:space="preserve"> when plating large components</w:t>
            </w:r>
            <w:r>
              <w:rPr>
                <w:rFonts w:asciiTheme="minorHAnsi" w:hAnsiTheme="minorHAnsi" w:cs="Arial"/>
              </w:rPr>
              <w:t xml:space="preserve"> but this capability is yet to be installed at Enterprise Drive.</w:t>
            </w:r>
          </w:p>
        </w:tc>
        <w:tc>
          <w:tcPr>
            <w:tcW w:w="2977" w:type="dxa"/>
          </w:tcPr>
          <w:p w14:paraId="6B4C2B90" w14:textId="77777777" w:rsidR="00FB30D6" w:rsidRPr="00DD3547" w:rsidRDefault="00FB30D6" w:rsidP="00FB30D6">
            <w:pPr>
              <w:rPr>
                <w:rFonts w:asciiTheme="minorHAnsi" w:hAnsiTheme="minorHAnsi" w:cs="Arial"/>
                <w:color w:val="0070C0"/>
              </w:rPr>
            </w:pPr>
            <w:r w:rsidRPr="00DD3547">
              <w:rPr>
                <w:rFonts w:asciiTheme="minorHAnsi" w:hAnsiTheme="minorHAnsi" w:cs="Arial"/>
                <w:color w:val="0070C0"/>
              </w:rPr>
              <w:t>No longer any option at Hardwick View House.</w:t>
            </w:r>
          </w:p>
          <w:p w14:paraId="352668FC" w14:textId="64302AD2" w:rsidR="00FB30D6" w:rsidRPr="00DD3547" w:rsidRDefault="00FB30D6" w:rsidP="00FB30D6">
            <w:pPr>
              <w:rPr>
                <w:rFonts w:asciiTheme="minorHAnsi" w:hAnsiTheme="minorHAnsi" w:cs="Arial"/>
              </w:rPr>
            </w:pPr>
            <w:r w:rsidRPr="00DD3547">
              <w:rPr>
                <w:rFonts w:asciiTheme="minorHAnsi" w:hAnsiTheme="minorHAnsi" w:cs="Arial"/>
                <w:color w:val="0070C0"/>
              </w:rPr>
              <w:t>Project remains an aspiration for CBE+ ENP.</w:t>
            </w:r>
          </w:p>
        </w:tc>
        <w:tc>
          <w:tcPr>
            <w:tcW w:w="2410" w:type="dxa"/>
          </w:tcPr>
          <w:p w14:paraId="1D964D43" w14:textId="214C5812" w:rsidR="00FB30D6" w:rsidRPr="00DD3547" w:rsidRDefault="00FB30D6" w:rsidP="00FB30D6">
            <w:pPr>
              <w:rPr>
                <w:rFonts w:asciiTheme="minorHAnsi" w:hAnsiTheme="minorHAnsi" w:cs="Arial"/>
              </w:rPr>
            </w:pPr>
            <w:r w:rsidRPr="00DD3547">
              <w:rPr>
                <w:rFonts w:asciiTheme="minorHAnsi" w:hAnsiTheme="minorHAnsi" w:cs="Arial"/>
              </w:rPr>
              <w:t xml:space="preserve">CBE+ ENP continues to offer a niche service, though the top end size capability has temporarily been lost. Whilst tending to be project based a steady follow of large work continues to be available if the capacity is returned.  </w:t>
            </w:r>
            <w:r w:rsidRPr="00DD3547">
              <w:rPr>
                <w:rFonts w:asciiTheme="minorHAnsi" w:hAnsiTheme="minorHAnsi" w:cs="Arial"/>
                <w:color w:val="0070C0"/>
              </w:rPr>
              <w:t xml:space="preserve">A solution to performing this work is still required to regain orderbook. </w:t>
            </w:r>
            <w:r>
              <w:rPr>
                <w:rFonts w:asciiTheme="minorHAnsi" w:hAnsiTheme="minorHAnsi" w:cs="Arial"/>
                <w:color w:val="0070C0"/>
              </w:rPr>
              <w:t>Included within long term project list.</w:t>
            </w:r>
          </w:p>
        </w:tc>
      </w:tr>
      <w:tr w:rsidR="000665D6" w:rsidRPr="00AE0657" w14:paraId="2951A8AE" w14:textId="77777777" w:rsidTr="00A62E2B">
        <w:tc>
          <w:tcPr>
            <w:tcW w:w="6521" w:type="dxa"/>
            <w:shd w:val="clear" w:color="auto" w:fill="auto"/>
          </w:tcPr>
          <w:p w14:paraId="315E8769" w14:textId="575E3F94" w:rsidR="00961BBC" w:rsidRPr="00961BBC" w:rsidRDefault="00961BBC" w:rsidP="00961BBC">
            <w:pPr>
              <w:ind w:left="360" w:hanging="360"/>
              <w:rPr>
                <w:rFonts w:asciiTheme="minorHAnsi" w:hAnsiTheme="minorHAnsi" w:cs="Arial"/>
                <w:b/>
                <w:iCs/>
                <w:color w:val="FF0000"/>
                <w:lang w:val="en-US"/>
              </w:rPr>
            </w:pPr>
            <w:r w:rsidRPr="00961BBC">
              <w:rPr>
                <w:rFonts w:asciiTheme="minorHAnsi" w:hAnsiTheme="minorHAnsi" w:cs="Arial"/>
                <w:b/>
                <w:iCs/>
                <w:color w:val="FF0000"/>
                <w:lang w:val="en-US"/>
              </w:rPr>
              <w:t xml:space="preserve">Material Supply and Availability </w:t>
            </w:r>
          </w:p>
          <w:p w14:paraId="5EC860D4" w14:textId="6741837D" w:rsidR="00961BBC" w:rsidRPr="00961BBC" w:rsidRDefault="00961BBC" w:rsidP="00961BBC">
            <w:pPr>
              <w:ind w:left="360" w:hanging="360"/>
              <w:rPr>
                <w:rFonts w:asciiTheme="minorHAnsi" w:hAnsiTheme="minorHAnsi" w:cs="Arial"/>
                <w:b/>
                <w:iCs/>
                <w:color w:val="FF0000"/>
                <w:lang w:val="en-US"/>
              </w:rPr>
            </w:pPr>
          </w:p>
          <w:p w14:paraId="24C83CDF" w14:textId="77777777" w:rsidR="000665D6" w:rsidRPr="00AE03ED" w:rsidRDefault="00961BBC" w:rsidP="00961BBC">
            <w:pPr>
              <w:ind w:left="360" w:hanging="360"/>
              <w:rPr>
                <w:rFonts w:asciiTheme="minorHAnsi" w:hAnsiTheme="minorHAnsi" w:cs="Arial"/>
                <w:b/>
                <w:iCs/>
                <w:color w:val="FF0000"/>
                <w:lang w:val="en-US"/>
              </w:rPr>
            </w:pPr>
            <w:r>
              <w:rPr>
                <w:rFonts w:asciiTheme="minorHAnsi" w:hAnsiTheme="minorHAnsi" w:cs="Arial"/>
                <w:b/>
                <w:iCs/>
                <w:color w:val="FF0000"/>
                <w:lang w:val="en-US"/>
              </w:rPr>
              <w:t>NEW</w:t>
            </w:r>
          </w:p>
        </w:tc>
        <w:tc>
          <w:tcPr>
            <w:tcW w:w="3260" w:type="dxa"/>
          </w:tcPr>
          <w:p w14:paraId="0C87B673" w14:textId="77777777" w:rsidR="000665D6" w:rsidRDefault="00FB3D2B" w:rsidP="000665D6">
            <w:pPr>
              <w:rPr>
                <w:rFonts w:asciiTheme="minorHAnsi" w:hAnsiTheme="minorHAnsi" w:cs="Arial"/>
              </w:rPr>
            </w:pPr>
            <w:r w:rsidRPr="00DD3547">
              <w:rPr>
                <w:rFonts w:asciiTheme="minorHAnsi" w:hAnsiTheme="minorHAnsi" w:cs="Arial"/>
              </w:rPr>
              <w:t xml:space="preserve">Difficulties obtaining specific material feedstock from established suppliers limiting ability to service customer requirements and </w:t>
            </w:r>
            <w:proofErr w:type="spellStart"/>
            <w:r w:rsidRPr="00DD3547">
              <w:rPr>
                <w:rFonts w:asciiTheme="minorHAnsi" w:hAnsiTheme="minorHAnsi" w:cs="Arial"/>
              </w:rPr>
              <w:t>leadtimes</w:t>
            </w:r>
            <w:proofErr w:type="spellEnd"/>
            <w:r w:rsidRPr="00DD3547">
              <w:rPr>
                <w:rFonts w:asciiTheme="minorHAnsi" w:hAnsiTheme="minorHAnsi" w:cs="Arial"/>
              </w:rPr>
              <w:t>.</w:t>
            </w:r>
          </w:p>
          <w:p w14:paraId="48379495" w14:textId="4D6F1DA9" w:rsidR="00DD3547" w:rsidRPr="00DD3547" w:rsidRDefault="00DD3547" w:rsidP="000665D6">
            <w:pPr>
              <w:rPr>
                <w:rFonts w:asciiTheme="minorHAnsi" w:hAnsiTheme="minorHAnsi" w:cs="Arial"/>
              </w:rPr>
            </w:pPr>
            <w:r w:rsidRPr="00DD3547">
              <w:rPr>
                <w:rFonts w:asciiTheme="minorHAnsi" w:hAnsiTheme="minorHAnsi" w:cs="Arial"/>
                <w:color w:val="0070C0"/>
              </w:rPr>
              <w:t>Still True.</w:t>
            </w:r>
          </w:p>
        </w:tc>
        <w:tc>
          <w:tcPr>
            <w:tcW w:w="2977" w:type="dxa"/>
          </w:tcPr>
          <w:p w14:paraId="6C510BD1" w14:textId="77777777" w:rsidR="000665D6" w:rsidRDefault="00FB3D2B" w:rsidP="000665D6">
            <w:pPr>
              <w:rPr>
                <w:rFonts w:asciiTheme="minorHAnsi" w:hAnsiTheme="minorHAnsi" w:cs="Arial"/>
              </w:rPr>
            </w:pPr>
            <w:r w:rsidRPr="00DD3547">
              <w:rPr>
                <w:rFonts w:asciiTheme="minorHAnsi" w:hAnsiTheme="minorHAnsi" w:cs="Arial"/>
              </w:rPr>
              <w:t>Alternative suppliers being sought and alternative materials where suitable being offered to customers.</w:t>
            </w:r>
          </w:p>
          <w:p w14:paraId="174C03BB" w14:textId="640D84D8" w:rsidR="00DD3547" w:rsidRPr="00DD3547" w:rsidRDefault="00DD3547" w:rsidP="000665D6">
            <w:pPr>
              <w:rPr>
                <w:rFonts w:asciiTheme="minorHAnsi" w:hAnsiTheme="minorHAnsi" w:cs="Arial"/>
              </w:rPr>
            </w:pPr>
            <w:r w:rsidRPr="00DD3547">
              <w:rPr>
                <w:rFonts w:asciiTheme="minorHAnsi" w:hAnsiTheme="minorHAnsi" w:cs="Arial"/>
                <w:color w:val="0070C0"/>
              </w:rPr>
              <w:t>Still True.</w:t>
            </w:r>
          </w:p>
        </w:tc>
        <w:tc>
          <w:tcPr>
            <w:tcW w:w="2410" w:type="dxa"/>
          </w:tcPr>
          <w:p w14:paraId="5A37CA1D" w14:textId="0465AC13" w:rsidR="000665D6" w:rsidRDefault="00FB3D2B" w:rsidP="000665D6">
            <w:pPr>
              <w:rPr>
                <w:rFonts w:asciiTheme="minorHAnsi" w:hAnsiTheme="minorHAnsi" w:cs="Arial"/>
                <w:color w:val="0070C0"/>
              </w:rPr>
            </w:pPr>
            <w:r w:rsidRPr="00DD3547">
              <w:rPr>
                <w:rFonts w:asciiTheme="minorHAnsi" w:hAnsiTheme="minorHAnsi" w:cs="Arial"/>
              </w:rPr>
              <w:t xml:space="preserve">Managing credit and payment terms with some suppliers has caused limitations on what can be ordered and </w:t>
            </w:r>
            <w:proofErr w:type="spellStart"/>
            <w:r w:rsidRPr="00DD3547">
              <w:rPr>
                <w:rFonts w:asciiTheme="minorHAnsi" w:hAnsiTheme="minorHAnsi" w:cs="Arial"/>
              </w:rPr>
              <w:t>leadtimes</w:t>
            </w:r>
            <w:proofErr w:type="spellEnd"/>
            <w:r w:rsidRPr="00DD3547">
              <w:rPr>
                <w:rFonts w:asciiTheme="minorHAnsi" w:hAnsiTheme="minorHAnsi" w:cs="Arial"/>
              </w:rPr>
              <w:t xml:space="preserve">.  </w:t>
            </w:r>
            <w:r>
              <w:rPr>
                <w:rFonts w:asciiTheme="minorHAnsi" w:hAnsiTheme="minorHAnsi" w:cs="Arial"/>
                <w:color w:val="0070C0"/>
              </w:rPr>
              <w:t xml:space="preserve">Daily payment reviews undertaken to </w:t>
            </w:r>
            <w:r>
              <w:rPr>
                <w:rFonts w:asciiTheme="minorHAnsi" w:hAnsiTheme="minorHAnsi" w:cs="Arial"/>
                <w:color w:val="0070C0"/>
              </w:rPr>
              <w:lastRenderedPageBreak/>
              <w:t>expedite key payments.</w:t>
            </w:r>
          </w:p>
        </w:tc>
      </w:tr>
      <w:tr w:rsidR="00A32CD9" w:rsidRPr="00AE0657" w14:paraId="6459A586" w14:textId="77777777" w:rsidTr="004355CB">
        <w:tc>
          <w:tcPr>
            <w:tcW w:w="6521" w:type="dxa"/>
          </w:tcPr>
          <w:p w14:paraId="2E1D3C26" w14:textId="77777777" w:rsidR="00A32CD9" w:rsidRPr="00961BBC" w:rsidRDefault="00A32CD9" w:rsidP="00A32CD9">
            <w:pPr>
              <w:ind w:left="360" w:hanging="360"/>
              <w:rPr>
                <w:rFonts w:asciiTheme="minorHAnsi" w:hAnsiTheme="minorHAnsi" w:cs="Arial"/>
                <w:b/>
                <w:iCs/>
                <w:color w:val="FF0000"/>
                <w:lang w:val="en-US"/>
              </w:rPr>
            </w:pPr>
            <w:r w:rsidRPr="00961BBC">
              <w:rPr>
                <w:rFonts w:asciiTheme="minorHAnsi" w:hAnsiTheme="minorHAnsi" w:cs="Arial"/>
                <w:b/>
                <w:iCs/>
                <w:color w:val="FF0000"/>
                <w:lang w:val="en-US"/>
              </w:rPr>
              <w:lastRenderedPageBreak/>
              <w:t xml:space="preserve">Energy Crisis </w:t>
            </w:r>
          </w:p>
          <w:p w14:paraId="3CC0F580" w14:textId="32995A1E" w:rsidR="00A32CD9" w:rsidRPr="00961BBC" w:rsidRDefault="00A32CD9" w:rsidP="00A32CD9">
            <w:pPr>
              <w:ind w:left="360" w:hanging="360"/>
              <w:rPr>
                <w:rFonts w:asciiTheme="minorHAnsi" w:hAnsiTheme="minorHAnsi" w:cs="Arial"/>
                <w:b/>
                <w:iCs/>
                <w:color w:val="FF0000"/>
                <w:lang w:val="en-US"/>
              </w:rPr>
            </w:pPr>
          </w:p>
          <w:p w14:paraId="7440531B" w14:textId="77777777" w:rsidR="00A32CD9" w:rsidRDefault="00A32CD9" w:rsidP="00A32CD9">
            <w:pPr>
              <w:ind w:left="360" w:hanging="360"/>
              <w:rPr>
                <w:rFonts w:asciiTheme="minorHAnsi" w:hAnsiTheme="minorHAnsi" w:cs="Arial"/>
                <w:b/>
                <w:iCs/>
                <w:color w:val="FF0000"/>
                <w:lang w:val="en-US"/>
              </w:rPr>
            </w:pPr>
            <w:r>
              <w:rPr>
                <w:rFonts w:asciiTheme="minorHAnsi" w:hAnsiTheme="minorHAnsi" w:cs="Arial"/>
                <w:b/>
                <w:iCs/>
                <w:color w:val="FF0000"/>
                <w:lang w:val="en-US"/>
              </w:rPr>
              <w:t>NEW</w:t>
            </w:r>
          </w:p>
          <w:p w14:paraId="298C834E" w14:textId="77777777" w:rsidR="00A32CD9" w:rsidRDefault="00A32CD9" w:rsidP="00A32CD9">
            <w:pPr>
              <w:ind w:left="360" w:hanging="360"/>
              <w:rPr>
                <w:rFonts w:asciiTheme="minorHAnsi" w:hAnsiTheme="minorHAnsi" w:cs="Arial"/>
                <w:b/>
                <w:iCs/>
                <w:color w:val="FF0000"/>
                <w:lang w:val="en-US"/>
              </w:rPr>
            </w:pPr>
          </w:p>
          <w:p w14:paraId="30D3F953" w14:textId="1C317A45" w:rsidR="00A32CD9" w:rsidRPr="008F0FB9" w:rsidRDefault="00A32CD9" w:rsidP="00A32CD9">
            <w:pPr>
              <w:ind w:left="360" w:hanging="360"/>
              <w:rPr>
                <w:rFonts w:asciiTheme="minorHAnsi" w:hAnsiTheme="minorHAnsi" w:cs="Arial"/>
                <w:b/>
                <w:iCs/>
                <w:color w:val="FF0000"/>
                <w:sz w:val="32"/>
                <w:szCs w:val="32"/>
                <w:lang w:val="en-US"/>
              </w:rPr>
            </w:pPr>
            <w:r w:rsidRPr="008F0FB9">
              <w:rPr>
                <w:rFonts w:asciiTheme="minorHAnsi" w:hAnsiTheme="minorHAnsi" w:cs="Arial"/>
                <w:b/>
                <w:iCs/>
                <w:sz w:val="32"/>
                <w:szCs w:val="32"/>
                <w:lang w:val="en-US"/>
              </w:rPr>
              <w:t>Mark to Comment – still relevant?</w:t>
            </w:r>
          </w:p>
        </w:tc>
        <w:tc>
          <w:tcPr>
            <w:tcW w:w="3260" w:type="dxa"/>
          </w:tcPr>
          <w:p w14:paraId="5197049E" w14:textId="227ADDF0" w:rsidR="00A32CD9" w:rsidRPr="003B336B" w:rsidRDefault="00A32CD9" w:rsidP="00A32CD9">
            <w:pPr>
              <w:rPr>
                <w:rFonts w:asciiTheme="minorHAnsi" w:hAnsiTheme="minorHAnsi" w:cs="Arial"/>
                <w:color w:val="0070C0"/>
              </w:rPr>
            </w:pPr>
            <w:r w:rsidRPr="003B336B">
              <w:rPr>
                <w:rFonts w:asciiTheme="minorHAnsi" w:hAnsiTheme="minorHAnsi" w:cs="Arial"/>
                <w:color w:val="0070C0"/>
              </w:rPr>
              <w:t>Increasing energy costs moving ahead of CBE+ pricing can leave the company exposed financially.</w:t>
            </w:r>
          </w:p>
        </w:tc>
        <w:tc>
          <w:tcPr>
            <w:tcW w:w="2977" w:type="dxa"/>
          </w:tcPr>
          <w:p w14:paraId="2999086D" w14:textId="61F2586F" w:rsidR="00A32CD9" w:rsidRPr="00AD61AE" w:rsidRDefault="00A32CD9" w:rsidP="00A32CD9">
            <w:pPr>
              <w:rPr>
                <w:rFonts w:asciiTheme="minorHAnsi" w:hAnsiTheme="minorHAnsi" w:cs="Arial"/>
                <w:color w:val="0070C0"/>
                <w:sz w:val="20"/>
                <w:szCs w:val="20"/>
              </w:rPr>
            </w:pPr>
            <w:r w:rsidRPr="00AD61AE">
              <w:rPr>
                <w:rFonts w:asciiTheme="minorHAnsi" w:hAnsiTheme="minorHAnsi" w:cs="Arial"/>
                <w:color w:val="0070C0"/>
                <w:sz w:val="20"/>
                <w:szCs w:val="20"/>
              </w:rPr>
              <w:t xml:space="preserve">CHP usage as much as possible to flex between energy supply options.  </w:t>
            </w:r>
            <w:proofErr w:type="gramStart"/>
            <w:r w:rsidRPr="00AD61AE">
              <w:rPr>
                <w:rFonts w:asciiTheme="minorHAnsi" w:hAnsiTheme="minorHAnsi" w:cs="Arial"/>
                <w:color w:val="0070C0"/>
                <w:sz w:val="20"/>
                <w:szCs w:val="20"/>
              </w:rPr>
              <w:t>4 day</w:t>
            </w:r>
            <w:proofErr w:type="gramEnd"/>
            <w:r w:rsidRPr="00AD61AE">
              <w:rPr>
                <w:rFonts w:asciiTheme="minorHAnsi" w:hAnsiTheme="minorHAnsi" w:cs="Arial"/>
                <w:color w:val="0070C0"/>
                <w:sz w:val="20"/>
                <w:szCs w:val="20"/>
              </w:rPr>
              <w:t xml:space="preserve"> operational pattern put in place to reduce routine operational costs and increase productivity.  Review</w:t>
            </w:r>
            <w:r>
              <w:rPr>
                <w:rFonts w:asciiTheme="minorHAnsi" w:hAnsiTheme="minorHAnsi" w:cs="Arial"/>
                <w:color w:val="0070C0"/>
                <w:sz w:val="20"/>
                <w:szCs w:val="20"/>
              </w:rPr>
              <w:t xml:space="preserve"> </w:t>
            </w:r>
            <w:r w:rsidRPr="00AD61AE">
              <w:rPr>
                <w:rFonts w:asciiTheme="minorHAnsi" w:hAnsiTheme="minorHAnsi" w:cs="Arial"/>
                <w:color w:val="0070C0"/>
                <w:sz w:val="20"/>
                <w:szCs w:val="20"/>
              </w:rPr>
              <w:t>prices where possible to reflect increased energy costs.</w:t>
            </w:r>
          </w:p>
        </w:tc>
        <w:tc>
          <w:tcPr>
            <w:tcW w:w="2410" w:type="dxa"/>
          </w:tcPr>
          <w:p w14:paraId="6EE50E11" w14:textId="51B7C6AD" w:rsidR="00A32CD9" w:rsidRDefault="00A32CD9" w:rsidP="00A32CD9">
            <w:pPr>
              <w:rPr>
                <w:rFonts w:asciiTheme="minorHAnsi" w:hAnsiTheme="minorHAnsi" w:cs="Arial"/>
                <w:color w:val="0070C0"/>
              </w:rPr>
            </w:pPr>
            <w:proofErr w:type="gramStart"/>
            <w:r>
              <w:rPr>
                <w:rFonts w:asciiTheme="minorHAnsi" w:hAnsiTheme="minorHAnsi" w:cs="Arial"/>
                <w:color w:val="0070C0"/>
              </w:rPr>
              <w:t>4 day</w:t>
            </w:r>
            <w:proofErr w:type="gramEnd"/>
            <w:r>
              <w:rPr>
                <w:rFonts w:asciiTheme="minorHAnsi" w:hAnsiTheme="minorHAnsi" w:cs="Arial"/>
                <w:color w:val="0070C0"/>
              </w:rPr>
              <w:t xml:space="preserve"> working has proven successful and the CHP is in use routinely.  Prices in relation to costs are reviewed routinely.</w:t>
            </w:r>
          </w:p>
        </w:tc>
      </w:tr>
      <w:tr w:rsidR="00A32CD9" w:rsidRPr="00AE0657" w14:paraId="7DEF361D" w14:textId="77777777" w:rsidTr="004355CB">
        <w:tc>
          <w:tcPr>
            <w:tcW w:w="6521" w:type="dxa"/>
          </w:tcPr>
          <w:p w14:paraId="1A1DD4D2" w14:textId="77777777" w:rsidR="00A32CD9" w:rsidRPr="00961BBC" w:rsidRDefault="00A32CD9" w:rsidP="00A32CD9">
            <w:pPr>
              <w:ind w:left="360" w:hanging="360"/>
              <w:rPr>
                <w:rFonts w:asciiTheme="minorHAnsi" w:hAnsiTheme="minorHAnsi" w:cs="Arial"/>
                <w:b/>
                <w:iCs/>
                <w:color w:val="FF0000"/>
                <w:lang w:val="en-US"/>
              </w:rPr>
            </w:pPr>
            <w:r w:rsidRPr="00961BBC">
              <w:rPr>
                <w:rFonts w:asciiTheme="minorHAnsi" w:hAnsiTheme="minorHAnsi" w:cs="Arial"/>
                <w:b/>
                <w:iCs/>
                <w:color w:val="FF0000"/>
                <w:lang w:val="en-US"/>
              </w:rPr>
              <w:t xml:space="preserve">Cost of living </w:t>
            </w:r>
          </w:p>
          <w:p w14:paraId="5E2FEF8D" w14:textId="057A3085" w:rsidR="00A32CD9" w:rsidRPr="00961BBC" w:rsidRDefault="00A32CD9" w:rsidP="00A32CD9">
            <w:pPr>
              <w:ind w:left="360" w:hanging="360"/>
              <w:rPr>
                <w:rFonts w:asciiTheme="minorHAnsi" w:hAnsiTheme="minorHAnsi" w:cs="Arial"/>
                <w:b/>
                <w:iCs/>
                <w:color w:val="FF0000"/>
                <w:lang w:val="en-US"/>
              </w:rPr>
            </w:pPr>
          </w:p>
          <w:p w14:paraId="4F10B57A" w14:textId="77777777" w:rsidR="00A32CD9" w:rsidRPr="00AE03ED" w:rsidRDefault="00A32CD9" w:rsidP="00A32CD9">
            <w:pPr>
              <w:ind w:left="360" w:hanging="360"/>
              <w:rPr>
                <w:rFonts w:asciiTheme="minorHAnsi" w:hAnsiTheme="minorHAnsi" w:cs="Arial"/>
                <w:b/>
                <w:iCs/>
                <w:color w:val="FF0000"/>
                <w:lang w:val="en-US"/>
              </w:rPr>
            </w:pPr>
            <w:r>
              <w:rPr>
                <w:rFonts w:asciiTheme="minorHAnsi" w:hAnsiTheme="minorHAnsi" w:cs="Arial"/>
                <w:b/>
                <w:iCs/>
                <w:color w:val="FF0000"/>
                <w:lang w:val="en-US"/>
              </w:rPr>
              <w:t>NEW</w:t>
            </w:r>
          </w:p>
        </w:tc>
        <w:tc>
          <w:tcPr>
            <w:tcW w:w="3260" w:type="dxa"/>
          </w:tcPr>
          <w:p w14:paraId="7005E74F" w14:textId="2271B8EC" w:rsidR="00A32CD9" w:rsidRPr="008F0FB9" w:rsidRDefault="00A32CD9" w:rsidP="00A32CD9">
            <w:pPr>
              <w:rPr>
                <w:rFonts w:asciiTheme="minorHAnsi" w:hAnsiTheme="minorHAnsi" w:cs="Arial"/>
              </w:rPr>
            </w:pPr>
            <w:r w:rsidRPr="008F0FB9">
              <w:rPr>
                <w:rFonts w:asciiTheme="minorHAnsi" w:hAnsiTheme="minorHAnsi" w:cs="Arial"/>
              </w:rPr>
              <w:t>Increased cost of living in the UK related to inflation puts employees under financial pressure and can lead to increased wage demands or the departure of key staff.</w:t>
            </w:r>
          </w:p>
        </w:tc>
        <w:tc>
          <w:tcPr>
            <w:tcW w:w="2977" w:type="dxa"/>
          </w:tcPr>
          <w:p w14:paraId="2D87C1E7" w14:textId="666EEB92" w:rsidR="00A32CD9" w:rsidRPr="008F0FB9" w:rsidRDefault="00A32CD9" w:rsidP="00A32CD9">
            <w:pPr>
              <w:rPr>
                <w:rFonts w:asciiTheme="minorHAnsi" w:hAnsiTheme="minorHAnsi" w:cs="Arial"/>
              </w:rPr>
            </w:pPr>
            <w:r w:rsidRPr="008F0FB9">
              <w:rPr>
                <w:rFonts w:asciiTheme="minorHAnsi" w:hAnsiTheme="minorHAnsi" w:cs="Arial"/>
              </w:rPr>
              <w:t>Wages are under review and perks are offered to staff alongside flexible working patterns to provide a strong work-life balance.</w:t>
            </w:r>
          </w:p>
        </w:tc>
        <w:tc>
          <w:tcPr>
            <w:tcW w:w="2410" w:type="dxa"/>
          </w:tcPr>
          <w:p w14:paraId="4C268CAA" w14:textId="48366DC9" w:rsidR="00A32CD9" w:rsidRDefault="00A32CD9" w:rsidP="00A32CD9">
            <w:pPr>
              <w:rPr>
                <w:rFonts w:asciiTheme="minorHAnsi" w:hAnsiTheme="minorHAnsi" w:cs="Arial"/>
                <w:color w:val="0070C0"/>
              </w:rPr>
            </w:pPr>
            <w:r w:rsidRPr="008F0FB9">
              <w:rPr>
                <w:rFonts w:asciiTheme="minorHAnsi" w:hAnsiTheme="minorHAnsi" w:cs="Arial"/>
              </w:rPr>
              <w:t xml:space="preserve">There has been some turnover in staff, though no increase in the number leaving for the sole reason of increased wages – this has always been a cause for natural turnover. </w:t>
            </w:r>
            <w:r>
              <w:rPr>
                <w:rFonts w:asciiTheme="minorHAnsi" w:hAnsiTheme="minorHAnsi" w:cs="Arial"/>
                <w:color w:val="0070C0"/>
              </w:rPr>
              <w:t>Wage increase issued for all employees in 2023 &amp; 2024.</w:t>
            </w:r>
          </w:p>
        </w:tc>
      </w:tr>
      <w:tr w:rsidR="00A32CD9" w:rsidRPr="00AE0657" w14:paraId="7E531D64" w14:textId="77777777" w:rsidTr="004355CB">
        <w:tc>
          <w:tcPr>
            <w:tcW w:w="6521" w:type="dxa"/>
          </w:tcPr>
          <w:p w14:paraId="3BA40295" w14:textId="77777777" w:rsidR="00A32CD9" w:rsidRPr="00961BBC" w:rsidRDefault="00A32CD9" w:rsidP="00A32CD9">
            <w:pPr>
              <w:ind w:left="360" w:hanging="360"/>
              <w:rPr>
                <w:rFonts w:asciiTheme="minorHAnsi" w:hAnsiTheme="minorHAnsi" w:cs="Arial"/>
                <w:b/>
                <w:iCs/>
                <w:color w:val="FF0000"/>
                <w:lang w:val="en-US"/>
              </w:rPr>
            </w:pPr>
            <w:r w:rsidRPr="00961BBC">
              <w:rPr>
                <w:rFonts w:asciiTheme="minorHAnsi" w:hAnsiTheme="minorHAnsi" w:cs="Arial"/>
                <w:b/>
                <w:iCs/>
                <w:color w:val="FF0000"/>
                <w:lang w:val="en-US"/>
              </w:rPr>
              <w:t>Not completed Thermal Oil installation.</w:t>
            </w:r>
          </w:p>
          <w:p w14:paraId="3EB12B56" w14:textId="1E03E4AC" w:rsidR="00A32CD9" w:rsidRPr="00961BBC" w:rsidRDefault="00A32CD9" w:rsidP="00A32CD9">
            <w:pPr>
              <w:ind w:left="360" w:hanging="360"/>
              <w:rPr>
                <w:rFonts w:asciiTheme="minorHAnsi" w:hAnsiTheme="minorHAnsi" w:cs="Arial"/>
                <w:b/>
                <w:iCs/>
                <w:color w:val="FF0000"/>
                <w:lang w:val="en-US"/>
              </w:rPr>
            </w:pPr>
          </w:p>
          <w:p w14:paraId="4F0ED85E" w14:textId="77777777" w:rsidR="00A32CD9" w:rsidRPr="00AE03ED" w:rsidRDefault="00A32CD9" w:rsidP="00A32CD9">
            <w:pPr>
              <w:ind w:left="360" w:hanging="360"/>
              <w:rPr>
                <w:rFonts w:asciiTheme="minorHAnsi" w:hAnsiTheme="minorHAnsi" w:cs="Arial"/>
                <w:b/>
                <w:iCs/>
                <w:color w:val="FF0000"/>
                <w:lang w:val="en-US"/>
              </w:rPr>
            </w:pPr>
            <w:r>
              <w:rPr>
                <w:rFonts w:asciiTheme="minorHAnsi" w:hAnsiTheme="minorHAnsi" w:cs="Arial"/>
                <w:b/>
                <w:iCs/>
                <w:color w:val="FF0000"/>
                <w:lang w:val="en-US"/>
              </w:rPr>
              <w:t>NEW</w:t>
            </w:r>
          </w:p>
        </w:tc>
        <w:tc>
          <w:tcPr>
            <w:tcW w:w="3260" w:type="dxa"/>
          </w:tcPr>
          <w:p w14:paraId="2DD86107" w14:textId="73B820D5" w:rsidR="00A32CD9" w:rsidRPr="008F0FB9" w:rsidRDefault="00A32CD9" w:rsidP="00A32CD9">
            <w:pPr>
              <w:rPr>
                <w:rFonts w:asciiTheme="minorHAnsi" w:hAnsiTheme="minorHAnsi" w:cs="Arial"/>
              </w:rPr>
            </w:pPr>
            <w:r w:rsidRPr="008F0FB9">
              <w:rPr>
                <w:rFonts w:asciiTheme="minorHAnsi" w:hAnsiTheme="minorHAnsi" w:cs="Arial"/>
              </w:rPr>
              <w:t>Inefficiency in heating ENP baths leads to not realising the full benefits of the CHP and limits the overall power available to site.</w:t>
            </w:r>
          </w:p>
        </w:tc>
        <w:tc>
          <w:tcPr>
            <w:tcW w:w="2977" w:type="dxa"/>
          </w:tcPr>
          <w:p w14:paraId="610F1AC3" w14:textId="50AD031E" w:rsidR="00A32CD9" w:rsidRPr="008F0FB9" w:rsidRDefault="00A32CD9" w:rsidP="00A32CD9">
            <w:pPr>
              <w:rPr>
                <w:rFonts w:asciiTheme="minorHAnsi" w:hAnsiTheme="minorHAnsi" w:cs="Arial"/>
              </w:rPr>
            </w:pPr>
            <w:r w:rsidRPr="008F0FB9">
              <w:rPr>
                <w:rFonts w:asciiTheme="minorHAnsi" w:hAnsiTheme="minorHAnsi" w:cs="Arial"/>
              </w:rPr>
              <w:t xml:space="preserve">Engagement with </w:t>
            </w:r>
            <w:proofErr w:type="spellStart"/>
            <w:r w:rsidRPr="008F0FB9">
              <w:rPr>
                <w:rFonts w:asciiTheme="minorHAnsi" w:hAnsiTheme="minorHAnsi" w:cs="Arial"/>
              </w:rPr>
              <w:t>Levercor</w:t>
            </w:r>
            <w:proofErr w:type="spellEnd"/>
            <w:r w:rsidRPr="008F0FB9">
              <w:rPr>
                <w:rFonts w:asciiTheme="minorHAnsi" w:hAnsiTheme="minorHAnsi" w:cs="Arial"/>
              </w:rPr>
              <w:t xml:space="preserve"> (sub-contractor) to finalise the installation and a plan has been built up to finish before Q4 2023.</w:t>
            </w:r>
          </w:p>
        </w:tc>
        <w:tc>
          <w:tcPr>
            <w:tcW w:w="2410" w:type="dxa"/>
          </w:tcPr>
          <w:p w14:paraId="56FE5004" w14:textId="77777777" w:rsidR="00A32CD9" w:rsidRDefault="00A32CD9" w:rsidP="00A32CD9">
            <w:pPr>
              <w:rPr>
                <w:rFonts w:asciiTheme="minorHAnsi" w:hAnsiTheme="minorHAnsi" w:cs="Arial"/>
                <w:color w:val="0070C0"/>
              </w:rPr>
            </w:pPr>
            <w:r>
              <w:rPr>
                <w:rFonts w:asciiTheme="minorHAnsi" w:hAnsiTheme="minorHAnsi" w:cs="Arial"/>
                <w:color w:val="0070C0"/>
              </w:rPr>
              <w:t>Thermal Oil still isn’t in place, installation plan is behind due to issues with the subcontractor’s availability and costs.</w:t>
            </w:r>
          </w:p>
          <w:p w14:paraId="1B82A726" w14:textId="75509007" w:rsidR="00A32CD9" w:rsidRDefault="00A32CD9" w:rsidP="00A32CD9">
            <w:pPr>
              <w:rPr>
                <w:rFonts w:asciiTheme="minorHAnsi" w:hAnsiTheme="minorHAnsi" w:cs="Arial"/>
                <w:color w:val="0070C0"/>
              </w:rPr>
            </w:pPr>
            <w:r>
              <w:rPr>
                <w:rFonts w:asciiTheme="minorHAnsi" w:hAnsiTheme="minorHAnsi" w:cs="Arial"/>
                <w:color w:val="0070C0"/>
              </w:rPr>
              <w:t>Close Management of Key Customer account, Technip required due to concern over impact on their product.</w:t>
            </w:r>
          </w:p>
        </w:tc>
      </w:tr>
      <w:tr w:rsidR="000665D6" w:rsidRPr="00AE0657" w14:paraId="6BCA6EB6" w14:textId="77777777" w:rsidTr="004355CB">
        <w:tc>
          <w:tcPr>
            <w:tcW w:w="6521" w:type="dxa"/>
          </w:tcPr>
          <w:p w14:paraId="16686C75" w14:textId="77777777" w:rsidR="00961BBC" w:rsidRPr="00961BBC" w:rsidRDefault="00961BBC" w:rsidP="00961BBC">
            <w:pPr>
              <w:ind w:left="360" w:hanging="360"/>
              <w:rPr>
                <w:rFonts w:asciiTheme="minorHAnsi" w:hAnsiTheme="minorHAnsi" w:cs="Arial"/>
                <w:b/>
                <w:iCs/>
                <w:color w:val="FF0000"/>
                <w:lang w:val="en-US"/>
              </w:rPr>
            </w:pPr>
            <w:r w:rsidRPr="00961BBC">
              <w:rPr>
                <w:rFonts w:asciiTheme="minorHAnsi" w:hAnsiTheme="minorHAnsi" w:cs="Arial"/>
                <w:b/>
                <w:iCs/>
                <w:color w:val="FF0000"/>
                <w:lang w:val="en-US"/>
              </w:rPr>
              <w:lastRenderedPageBreak/>
              <w:t>Extraction not fully effective</w:t>
            </w:r>
          </w:p>
          <w:p w14:paraId="5CFBE700" w14:textId="3F159367" w:rsidR="00961BBC" w:rsidRPr="00961BBC" w:rsidRDefault="00961BBC" w:rsidP="00961BBC">
            <w:pPr>
              <w:ind w:left="360" w:hanging="360"/>
              <w:rPr>
                <w:rFonts w:asciiTheme="minorHAnsi" w:hAnsiTheme="minorHAnsi" w:cs="Arial"/>
                <w:b/>
                <w:iCs/>
                <w:color w:val="FF0000"/>
                <w:lang w:val="en-US"/>
              </w:rPr>
            </w:pPr>
          </w:p>
          <w:p w14:paraId="74C9B910" w14:textId="77777777" w:rsidR="000665D6" w:rsidRDefault="00961BBC" w:rsidP="00961BBC">
            <w:pPr>
              <w:ind w:left="360" w:hanging="360"/>
              <w:rPr>
                <w:rFonts w:asciiTheme="minorHAnsi" w:hAnsiTheme="minorHAnsi" w:cs="Arial"/>
                <w:b/>
                <w:iCs/>
                <w:color w:val="FF0000"/>
                <w:lang w:val="en-US"/>
              </w:rPr>
            </w:pPr>
            <w:r>
              <w:rPr>
                <w:rFonts w:asciiTheme="minorHAnsi" w:hAnsiTheme="minorHAnsi" w:cs="Arial"/>
                <w:b/>
                <w:iCs/>
                <w:color w:val="FF0000"/>
                <w:lang w:val="en-US"/>
              </w:rPr>
              <w:t>NEW</w:t>
            </w:r>
          </w:p>
          <w:p w14:paraId="5C3A22CF" w14:textId="77777777" w:rsidR="008F0FB9" w:rsidRDefault="008F0FB9" w:rsidP="00961BBC">
            <w:pPr>
              <w:ind w:left="360" w:hanging="360"/>
              <w:rPr>
                <w:rFonts w:asciiTheme="minorHAnsi" w:hAnsiTheme="minorHAnsi" w:cs="Arial"/>
                <w:b/>
                <w:iCs/>
                <w:color w:val="FF0000"/>
                <w:lang w:val="en-US"/>
              </w:rPr>
            </w:pPr>
          </w:p>
          <w:p w14:paraId="078F8031" w14:textId="094E413F" w:rsidR="008F0FB9" w:rsidRPr="008F0FB9" w:rsidRDefault="008F0FB9" w:rsidP="00961BBC">
            <w:pPr>
              <w:ind w:left="360" w:hanging="360"/>
              <w:rPr>
                <w:rFonts w:asciiTheme="minorHAnsi" w:hAnsiTheme="minorHAnsi" w:cs="Arial"/>
                <w:b/>
                <w:iCs/>
                <w:color w:val="FF0000"/>
                <w:sz w:val="32"/>
                <w:szCs w:val="32"/>
                <w:lang w:val="en-US"/>
              </w:rPr>
            </w:pPr>
            <w:r w:rsidRPr="008F0FB9">
              <w:rPr>
                <w:rFonts w:asciiTheme="minorHAnsi" w:hAnsiTheme="minorHAnsi" w:cs="Arial"/>
                <w:b/>
                <w:iCs/>
                <w:sz w:val="32"/>
                <w:szCs w:val="32"/>
                <w:lang w:val="en-US"/>
              </w:rPr>
              <w:t>Mark to Comment</w:t>
            </w:r>
          </w:p>
        </w:tc>
        <w:tc>
          <w:tcPr>
            <w:tcW w:w="3260" w:type="dxa"/>
          </w:tcPr>
          <w:p w14:paraId="46D9DD91" w14:textId="6FA75739" w:rsidR="000665D6" w:rsidRPr="00093A34" w:rsidRDefault="00D14C79" w:rsidP="000665D6">
            <w:pPr>
              <w:rPr>
                <w:rFonts w:asciiTheme="minorHAnsi" w:hAnsiTheme="minorHAnsi" w:cs="Arial"/>
                <w:color w:val="0070C0"/>
              </w:rPr>
            </w:pPr>
            <w:r w:rsidRPr="00093A34">
              <w:rPr>
                <w:rFonts w:asciiTheme="minorHAnsi" w:hAnsiTheme="minorHAnsi" w:cs="Arial"/>
                <w:color w:val="0070C0"/>
              </w:rPr>
              <w:t>Excessive fume in the factory could present a health and safety risk or damage equipment.</w:t>
            </w:r>
          </w:p>
        </w:tc>
        <w:tc>
          <w:tcPr>
            <w:tcW w:w="2977" w:type="dxa"/>
          </w:tcPr>
          <w:p w14:paraId="2F15D31A" w14:textId="3042E0A4" w:rsidR="000665D6" w:rsidRPr="00093A34" w:rsidRDefault="00093A34" w:rsidP="000665D6">
            <w:pPr>
              <w:rPr>
                <w:rFonts w:asciiTheme="minorHAnsi" w:hAnsiTheme="minorHAnsi" w:cs="Arial"/>
                <w:color w:val="0070C0"/>
              </w:rPr>
            </w:pPr>
            <w:r w:rsidRPr="00093A34">
              <w:rPr>
                <w:rFonts w:asciiTheme="minorHAnsi" w:hAnsiTheme="minorHAnsi" w:cs="Arial"/>
                <w:color w:val="0070C0"/>
              </w:rPr>
              <w:t>S</w:t>
            </w:r>
            <w:r w:rsidR="00D14C79" w:rsidRPr="00093A34">
              <w:rPr>
                <w:rFonts w:asciiTheme="minorHAnsi" w:hAnsiTheme="minorHAnsi" w:cs="Arial"/>
                <w:color w:val="0070C0"/>
              </w:rPr>
              <w:t>pot repairs conducted internally.</w:t>
            </w:r>
            <w:r w:rsidRPr="00093A34">
              <w:rPr>
                <w:rFonts w:asciiTheme="minorHAnsi" w:hAnsiTheme="minorHAnsi" w:cs="Arial"/>
                <w:color w:val="0070C0"/>
              </w:rPr>
              <w:t xml:space="preserve"> </w:t>
            </w:r>
            <w:proofErr w:type="spellStart"/>
            <w:r w:rsidRPr="00093A34">
              <w:rPr>
                <w:rFonts w:asciiTheme="minorHAnsi" w:hAnsiTheme="minorHAnsi" w:cs="Arial"/>
                <w:color w:val="0070C0"/>
              </w:rPr>
              <w:t>Ductech</w:t>
            </w:r>
            <w:proofErr w:type="spellEnd"/>
            <w:r w:rsidRPr="00093A34">
              <w:rPr>
                <w:rFonts w:asciiTheme="minorHAnsi" w:hAnsiTheme="minorHAnsi" w:cs="Arial"/>
                <w:color w:val="0070C0"/>
              </w:rPr>
              <w:t xml:space="preserve"> engaged for significant repairs. </w:t>
            </w:r>
          </w:p>
        </w:tc>
        <w:tc>
          <w:tcPr>
            <w:tcW w:w="2410" w:type="dxa"/>
          </w:tcPr>
          <w:p w14:paraId="73505499" w14:textId="2B148378" w:rsidR="0067028F" w:rsidRPr="00093A34" w:rsidRDefault="00093A34" w:rsidP="000665D6">
            <w:pPr>
              <w:rPr>
                <w:rFonts w:asciiTheme="minorHAnsi" w:hAnsiTheme="minorHAnsi" w:cs="Arial"/>
                <w:color w:val="0070C0"/>
                <w:sz w:val="20"/>
                <w:szCs w:val="20"/>
              </w:rPr>
            </w:pPr>
            <w:r w:rsidRPr="00093A34">
              <w:rPr>
                <w:rFonts w:asciiTheme="minorHAnsi" w:hAnsiTheme="minorHAnsi" w:cs="Arial"/>
                <w:color w:val="0070C0"/>
                <w:sz w:val="20"/>
                <w:szCs w:val="20"/>
              </w:rPr>
              <w:t>Spot and temporary repairs have been conducted. Significant repairs may be undertaken internally depending on negotiations over costs.</w:t>
            </w:r>
          </w:p>
        </w:tc>
      </w:tr>
      <w:tr w:rsidR="00A32CD9" w:rsidRPr="00AE0657" w14:paraId="7BD513A4" w14:textId="77777777" w:rsidTr="004355CB">
        <w:tc>
          <w:tcPr>
            <w:tcW w:w="6521" w:type="dxa"/>
          </w:tcPr>
          <w:p w14:paraId="7E3D0689" w14:textId="77777777" w:rsidR="00A32CD9" w:rsidRDefault="00A32CD9" w:rsidP="00A32CD9">
            <w:pPr>
              <w:ind w:left="360" w:hanging="360"/>
              <w:rPr>
                <w:rFonts w:asciiTheme="minorHAnsi" w:hAnsiTheme="minorHAnsi" w:cs="Arial"/>
                <w:b/>
                <w:iCs/>
                <w:color w:val="FF0000"/>
                <w:lang w:val="en-US"/>
              </w:rPr>
            </w:pPr>
            <w:r w:rsidRPr="00D92D9A">
              <w:rPr>
                <w:rFonts w:asciiTheme="minorHAnsi" w:hAnsiTheme="minorHAnsi" w:cs="Arial"/>
                <w:b/>
                <w:iCs/>
                <w:color w:val="FF0000"/>
                <w:lang w:val="en-US"/>
              </w:rPr>
              <w:t>Single source Key Suppliers</w:t>
            </w:r>
          </w:p>
          <w:p w14:paraId="1700F4ED" w14:textId="77777777" w:rsidR="00A32CD9" w:rsidRDefault="00A32CD9" w:rsidP="00A32CD9">
            <w:pPr>
              <w:ind w:left="360" w:hanging="360"/>
              <w:rPr>
                <w:rFonts w:asciiTheme="minorHAnsi" w:hAnsiTheme="minorHAnsi" w:cs="Arial"/>
                <w:b/>
                <w:iCs/>
                <w:color w:val="FF0000"/>
                <w:lang w:val="en-US"/>
              </w:rPr>
            </w:pPr>
          </w:p>
          <w:p w14:paraId="5B18197C" w14:textId="41461059" w:rsidR="00A32CD9" w:rsidRPr="00961BBC" w:rsidRDefault="00A32CD9" w:rsidP="00A32CD9">
            <w:pPr>
              <w:ind w:left="360" w:hanging="360"/>
              <w:rPr>
                <w:rFonts w:asciiTheme="minorHAnsi" w:hAnsiTheme="minorHAnsi" w:cs="Arial"/>
                <w:b/>
                <w:iCs/>
                <w:color w:val="FF0000"/>
                <w:lang w:val="en-US"/>
              </w:rPr>
            </w:pPr>
            <w:r>
              <w:rPr>
                <w:rFonts w:asciiTheme="minorHAnsi" w:hAnsiTheme="minorHAnsi" w:cs="Arial"/>
                <w:b/>
                <w:iCs/>
                <w:color w:val="FF0000"/>
                <w:lang w:val="en-US"/>
              </w:rPr>
              <w:t>NEW</w:t>
            </w:r>
          </w:p>
        </w:tc>
        <w:tc>
          <w:tcPr>
            <w:tcW w:w="3260" w:type="dxa"/>
          </w:tcPr>
          <w:p w14:paraId="4696945F" w14:textId="7157523C" w:rsidR="00A32CD9" w:rsidRPr="00093A34" w:rsidRDefault="00A32CD9" w:rsidP="00A32CD9">
            <w:pPr>
              <w:rPr>
                <w:rFonts w:asciiTheme="minorHAnsi" w:hAnsiTheme="minorHAnsi" w:cs="Arial"/>
                <w:color w:val="0070C0"/>
              </w:rPr>
            </w:pPr>
            <w:r>
              <w:rPr>
                <w:rFonts w:asciiTheme="minorHAnsi" w:hAnsiTheme="minorHAnsi" w:cs="Arial"/>
                <w:color w:val="0070C0"/>
              </w:rPr>
              <w:t>Whilst managing tight stock levels, turnaround from key suppliers is an exposure that could affect continuity of production.</w:t>
            </w:r>
          </w:p>
        </w:tc>
        <w:tc>
          <w:tcPr>
            <w:tcW w:w="2977" w:type="dxa"/>
          </w:tcPr>
          <w:p w14:paraId="19C6D0B0" w14:textId="58EB98EA" w:rsidR="00A32CD9" w:rsidRPr="00093A34" w:rsidRDefault="00A32CD9" w:rsidP="00A32CD9">
            <w:pPr>
              <w:rPr>
                <w:rFonts w:asciiTheme="minorHAnsi" w:hAnsiTheme="minorHAnsi" w:cs="Arial"/>
                <w:color w:val="0070C0"/>
              </w:rPr>
            </w:pPr>
            <w:r>
              <w:rPr>
                <w:rFonts w:asciiTheme="minorHAnsi" w:hAnsiTheme="minorHAnsi" w:cs="Arial"/>
                <w:color w:val="0070C0"/>
              </w:rPr>
              <w:t xml:space="preserve">Daily stock and cash management of supplier accounts.  Alternative suppliers sought and brought </w:t>
            </w:r>
            <w:proofErr w:type="gramStart"/>
            <w:r>
              <w:rPr>
                <w:rFonts w:asciiTheme="minorHAnsi" w:hAnsiTheme="minorHAnsi" w:cs="Arial"/>
                <w:color w:val="0070C0"/>
              </w:rPr>
              <w:t>on line</w:t>
            </w:r>
            <w:proofErr w:type="gramEnd"/>
            <w:r>
              <w:rPr>
                <w:rFonts w:asciiTheme="minorHAnsi" w:hAnsiTheme="minorHAnsi" w:cs="Arial"/>
                <w:color w:val="0070C0"/>
              </w:rPr>
              <w:t xml:space="preserve"> where possible.</w:t>
            </w:r>
          </w:p>
        </w:tc>
        <w:tc>
          <w:tcPr>
            <w:tcW w:w="2410" w:type="dxa"/>
          </w:tcPr>
          <w:p w14:paraId="7B40B10C" w14:textId="43F628CD" w:rsidR="00A32CD9" w:rsidRPr="008F0FB9" w:rsidRDefault="00A32CD9" w:rsidP="00A32CD9">
            <w:pPr>
              <w:rPr>
                <w:rFonts w:asciiTheme="minorHAnsi" w:hAnsiTheme="minorHAnsi" w:cs="Arial"/>
                <w:color w:val="0070C0"/>
              </w:rPr>
            </w:pPr>
            <w:r w:rsidRPr="008F0FB9">
              <w:rPr>
                <w:rFonts w:asciiTheme="minorHAnsi" w:hAnsiTheme="minorHAnsi" w:cs="Arial"/>
                <w:color w:val="0070C0"/>
              </w:rPr>
              <w:t xml:space="preserve">Ongoing challenge for operational continuity.  Being managed closely within constraints.  </w:t>
            </w:r>
          </w:p>
        </w:tc>
      </w:tr>
      <w:tr w:rsidR="000665D6" w:rsidRPr="0044520A" w14:paraId="55388D1F" w14:textId="77777777" w:rsidTr="00AC6CEF">
        <w:tc>
          <w:tcPr>
            <w:tcW w:w="15168" w:type="dxa"/>
            <w:gridSpan w:val="4"/>
            <w:shd w:val="clear" w:color="auto" w:fill="F2F2F2" w:themeFill="background1" w:themeFillShade="F2"/>
          </w:tcPr>
          <w:p w14:paraId="5463E680" w14:textId="0844D686" w:rsidR="000665D6" w:rsidRDefault="000665D6" w:rsidP="000665D6">
            <w:pPr>
              <w:pStyle w:val="Heading3"/>
              <w:jc w:val="center"/>
              <w:rPr>
                <w:rFonts w:asciiTheme="minorHAnsi" w:eastAsia="MS Mincho" w:hAnsiTheme="minorHAnsi"/>
                <w:i/>
                <w:color w:val="auto"/>
                <w:sz w:val="28"/>
                <w:szCs w:val="28"/>
              </w:rPr>
            </w:pPr>
            <w:r>
              <w:rPr>
                <w:rFonts w:asciiTheme="minorHAnsi" w:eastAsia="MS Mincho" w:hAnsiTheme="minorHAnsi"/>
                <w:i/>
                <w:color w:val="auto"/>
                <w:sz w:val="28"/>
                <w:szCs w:val="28"/>
              </w:rPr>
              <w:t>Other identified context items</w:t>
            </w:r>
          </w:p>
          <w:p w14:paraId="178E9D63" w14:textId="77777777" w:rsidR="000665D6" w:rsidRPr="006D07D2" w:rsidRDefault="000665D6" w:rsidP="000665D6">
            <w:pPr>
              <w:jc w:val="center"/>
              <w:rPr>
                <w:rFonts w:asciiTheme="minorHAnsi" w:hAnsiTheme="minorHAnsi"/>
                <w:sz w:val="16"/>
                <w:szCs w:val="16"/>
              </w:rPr>
            </w:pPr>
          </w:p>
        </w:tc>
      </w:tr>
      <w:tr w:rsidR="000665D6" w:rsidRPr="000D23CC" w14:paraId="5044C90B" w14:textId="77777777" w:rsidTr="006D07D2">
        <w:tc>
          <w:tcPr>
            <w:tcW w:w="6521" w:type="dxa"/>
          </w:tcPr>
          <w:p w14:paraId="758AB3E7" w14:textId="77777777" w:rsidR="000665D6" w:rsidRPr="001739A5" w:rsidRDefault="000665D6" w:rsidP="000665D6">
            <w:pPr>
              <w:rPr>
                <w:rFonts w:asciiTheme="minorHAnsi" w:hAnsiTheme="minorHAnsi" w:cs="Arial"/>
                <w:b/>
                <w:i/>
              </w:rPr>
            </w:pPr>
            <w:r w:rsidRPr="001739A5">
              <w:rPr>
                <w:rFonts w:asciiTheme="minorHAnsi" w:hAnsiTheme="minorHAnsi" w:cs="Arial"/>
                <w:b/>
                <w:i/>
              </w:rPr>
              <w:t>Internal governance:</w:t>
            </w:r>
          </w:p>
        </w:tc>
        <w:tc>
          <w:tcPr>
            <w:tcW w:w="3260" w:type="dxa"/>
          </w:tcPr>
          <w:p w14:paraId="6524965C" w14:textId="77777777" w:rsidR="000665D6" w:rsidRPr="001739A5" w:rsidRDefault="000665D6" w:rsidP="000665D6">
            <w:pPr>
              <w:rPr>
                <w:rFonts w:asciiTheme="minorHAnsi" w:hAnsiTheme="minorHAnsi" w:cs="Arial"/>
                <w:b/>
                <w:i/>
              </w:rPr>
            </w:pPr>
            <w:r w:rsidRPr="001739A5">
              <w:rPr>
                <w:rFonts w:asciiTheme="minorHAnsi" w:hAnsiTheme="minorHAnsi" w:cs="Arial"/>
                <w:b/>
                <w:i/>
              </w:rPr>
              <w:t>Identified Risks/Opportunities</w:t>
            </w:r>
          </w:p>
        </w:tc>
        <w:tc>
          <w:tcPr>
            <w:tcW w:w="2977" w:type="dxa"/>
          </w:tcPr>
          <w:p w14:paraId="47A9218F" w14:textId="77777777" w:rsidR="000665D6" w:rsidRPr="001739A5" w:rsidRDefault="000665D6" w:rsidP="000665D6">
            <w:pPr>
              <w:rPr>
                <w:rFonts w:asciiTheme="minorHAnsi" w:hAnsiTheme="minorHAnsi" w:cs="Arial"/>
                <w:b/>
                <w:i/>
              </w:rPr>
            </w:pPr>
            <w:r w:rsidRPr="001739A5">
              <w:rPr>
                <w:rFonts w:asciiTheme="minorHAnsi" w:hAnsiTheme="minorHAnsi" w:cs="Arial"/>
                <w:b/>
                <w:i/>
              </w:rPr>
              <w:t>Mitigation</w:t>
            </w:r>
          </w:p>
        </w:tc>
        <w:tc>
          <w:tcPr>
            <w:tcW w:w="2410" w:type="dxa"/>
          </w:tcPr>
          <w:p w14:paraId="3E79587F" w14:textId="77777777" w:rsidR="000665D6" w:rsidRPr="001739A5" w:rsidRDefault="000665D6" w:rsidP="000665D6">
            <w:pPr>
              <w:rPr>
                <w:rFonts w:asciiTheme="minorHAnsi" w:hAnsiTheme="minorHAnsi" w:cs="Arial"/>
                <w:b/>
                <w:i/>
              </w:rPr>
            </w:pPr>
            <w:r w:rsidRPr="001739A5">
              <w:rPr>
                <w:rFonts w:asciiTheme="minorHAnsi" w:hAnsiTheme="minorHAnsi" w:cs="Arial"/>
                <w:b/>
                <w:i/>
              </w:rPr>
              <w:t xml:space="preserve">Action/effectiveness </w:t>
            </w:r>
          </w:p>
        </w:tc>
      </w:tr>
      <w:tr w:rsidR="00A32CD9" w:rsidRPr="0051007D" w14:paraId="533B3399" w14:textId="77777777" w:rsidTr="004324CD">
        <w:trPr>
          <w:trHeight w:val="2629"/>
        </w:trPr>
        <w:tc>
          <w:tcPr>
            <w:tcW w:w="6521" w:type="dxa"/>
          </w:tcPr>
          <w:p w14:paraId="19A421CA" w14:textId="77777777" w:rsidR="00A32CD9" w:rsidRPr="0051007D" w:rsidRDefault="00A32CD9" w:rsidP="00A32CD9">
            <w:pPr>
              <w:rPr>
                <w:rFonts w:asciiTheme="minorHAnsi" w:hAnsiTheme="minorHAnsi"/>
              </w:rPr>
            </w:pPr>
            <w:bookmarkStart w:id="17" w:name="_3)_Review_the"/>
            <w:bookmarkEnd w:id="17"/>
            <w:r w:rsidRPr="0051007D">
              <w:rPr>
                <w:rFonts w:asciiTheme="minorHAnsi" w:hAnsiTheme="minorHAnsi"/>
              </w:rPr>
              <w:t xml:space="preserve">The company was established in 1988. </w:t>
            </w:r>
          </w:p>
          <w:p w14:paraId="48B0FBB4" w14:textId="77777777" w:rsidR="00A32CD9" w:rsidRPr="0051007D" w:rsidRDefault="00A32CD9" w:rsidP="00A32CD9">
            <w:pPr>
              <w:rPr>
                <w:rFonts w:asciiTheme="minorHAnsi" w:hAnsiTheme="minorHAnsi"/>
              </w:rPr>
            </w:pPr>
            <w:r w:rsidRPr="0051007D">
              <w:rPr>
                <w:rFonts w:asciiTheme="minorHAnsi" w:hAnsiTheme="minorHAnsi"/>
              </w:rPr>
              <w:t>In 2017, Directors Chris Brown and Marie Cooper joined the company and developed the business to where it is today. There are currently</w:t>
            </w:r>
            <w:r>
              <w:rPr>
                <w:rFonts w:asciiTheme="minorHAnsi" w:hAnsiTheme="minorHAnsi"/>
              </w:rPr>
              <w:t xml:space="preserve"> two </w:t>
            </w:r>
            <w:r w:rsidRPr="0051007D">
              <w:rPr>
                <w:rFonts w:asciiTheme="minorHAnsi" w:hAnsiTheme="minorHAnsi"/>
              </w:rPr>
              <w:t xml:space="preserve">company Directors: </w:t>
            </w:r>
          </w:p>
          <w:p w14:paraId="48B50082" w14:textId="77777777" w:rsidR="00A32CD9" w:rsidRPr="0051007D" w:rsidRDefault="00A32CD9" w:rsidP="00A32CD9">
            <w:pPr>
              <w:rPr>
                <w:rFonts w:asciiTheme="minorHAnsi" w:hAnsiTheme="minorHAnsi"/>
              </w:rPr>
            </w:pPr>
            <w:r w:rsidRPr="0051007D">
              <w:rPr>
                <w:rFonts w:asciiTheme="minorHAnsi" w:hAnsiTheme="minorHAnsi"/>
              </w:rPr>
              <w:t>Marie Cooper (Group CEO)</w:t>
            </w:r>
          </w:p>
          <w:p w14:paraId="62E14614" w14:textId="77777777" w:rsidR="00A32CD9" w:rsidRPr="0051007D" w:rsidRDefault="00A32CD9" w:rsidP="00A32CD9">
            <w:pPr>
              <w:rPr>
                <w:rFonts w:asciiTheme="minorHAnsi" w:hAnsiTheme="minorHAnsi"/>
              </w:rPr>
            </w:pPr>
            <w:r>
              <w:rPr>
                <w:rFonts w:asciiTheme="minorHAnsi" w:hAnsiTheme="minorHAnsi"/>
              </w:rPr>
              <w:t>Mark Lawson (MD)</w:t>
            </w:r>
          </w:p>
          <w:p w14:paraId="78A463A8" w14:textId="774A58B6" w:rsidR="00A32CD9" w:rsidRPr="004324CD" w:rsidRDefault="00A32CD9" w:rsidP="00A32CD9">
            <w:pPr>
              <w:rPr>
                <w:rFonts w:asciiTheme="minorHAnsi" w:hAnsiTheme="minorHAnsi"/>
              </w:rPr>
            </w:pPr>
            <w:r w:rsidRPr="0051007D">
              <w:rPr>
                <w:rFonts w:asciiTheme="minorHAnsi" w:hAnsiTheme="minorHAnsi" w:cs="Arial"/>
              </w:rPr>
              <w:t xml:space="preserve">The Directors maintain a close working relationship with all </w:t>
            </w:r>
            <w:proofErr w:type="gramStart"/>
            <w:r w:rsidRPr="0051007D">
              <w:rPr>
                <w:rFonts w:asciiTheme="minorHAnsi" w:hAnsiTheme="minorHAnsi" w:cs="Arial"/>
              </w:rPr>
              <w:t>staff, and</w:t>
            </w:r>
            <w:proofErr w:type="gramEnd"/>
            <w:r w:rsidRPr="0051007D">
              <w:rPr>
                <w:rFonts w:asciiTheme="minorHAnsi" w:hAnsiTheme="minorHAnsi" w:cs="Arial"/>
              </w:rPr>
              <w:t xml:space="preserve"> keenly promote open-plan office areas and interaction between all employees at all levels, in a family-like environment. </w:t>
            </w:r>
          </w:p>
        </w:tc>
        <w:tc>
          <w:tcPr>
            <w:tcW w:w="3260" w:type="dxa"/>
          </w:tcPr>
          <w:p w14:paraId="1771709C" w14:textId="246D8475" w:rsidR="00A32CD9" w:rsidRPr="0051007D" w:rsidRDefault="00A32CD9" w:rsidP="00A32CD9">
            <w:pPr>
              <w:rPr>
                <w:rFonts w:asciiTheme="minorHAnsi" w:hAnsiTheme="minorHAnsi" w:cs="Arial"/>
              </w:rPr>
            </w:pPr>
            <w:r w:rsidRPr="0051007D">
              <w:rPr>
                <w:rFonts w:asciiTheme="minorHAnsi" w:hAnsiTheme="minorHAnsi" w:cs="Arial"/>
              </w:rPr>
              <w:t>There is a broad range of skills and expertise across the board of Directors</w:t>
            </w:r>
            <w:r>
              <w:rPr>
                <w:rFonts w:asciiTheme="minorHAnsi" w:hAnsiTheme="minorHAnsi" w:cs="Arial"/>
              </w:rPr>
              <w:t xml:space="preserve"> and the Senior Management Team</w:t>
            </w:r>
            <w:r w:rsidRPr="0051007D">
              <w:rPr>
                <w:rFonts w:asciiTheme="minorHAnsi" w:hAnsiTheme="minorHAnsi" w:cs="Arial"/>
              </w:rPr>
              <w:t xml:space="preserve">. This has helped the business to develop into a dynamic and very capable organisation. </w:t>
            </w:r>
          </w:p>
        </w:tc>
        <w:tc>
          <w:tcPr>
            <w:tcW w:w="2977" w:type="dxa"/>
          </w:tcPr>
          <w:p w14:paraId="75F9D9A6" w14:textId="63633637" w:rsidR="00A32CD9" w:rsidRPr="0051007D" w:rsidRDefault="00A32CD9" w:rsidP="00A32CD9">
            <w:pPr>
              <w:rPr>
                <w:rFonts w:asciiTheme="minorHAnsi" w:hAnsiTheme="minorHAnsi" w:cs="Arial"/>
              </w:rPr>
            </w:pPr>
            <w:r w:rsidRPr="0051007D">
              <w:rPr>
                <w:rFonts w:asciiTheme="minorHAnsi" w:hAnsiTheme="minorHAnsi" w:cs="Arial"/>
              </w:rPr>
              <w:t xml:space="preserve">None currently required. </w:t>
            </w:r>
          </w:p>
        </w:tc>
        <w:tc>
          <w:tcPr>
            <w:tcW w:w="2410" w:type="dxa"/>
          </w:tcPr>
          <w:p w14:paraId="26DA75C1" w14:textId="77777777" w:rsidR="00A32CD9" w:rsidRPr="00236D87" w:rsidRDefault="00A32CD9" w:rsidP="00A32CD9">
            <w:pPr>
              <w:rPr>
                <w:rFonts w:asciiTheme="minorHAnsi" w:hAnsiTheme="minorHAnsi" w:cs="Arial"/>
              </w:rPr>
            </w:pPr>
            <w:r w:rsidRPr="00236D87">
              <w:rPr>
                <w:rFonts w:asciiTheme="minorHAnsi" w:hAnsiTheme="minorHAnsi" w:cs="Arial"/>
              </w:rPr>
              <w:t xml:space="preserve">All businesses within the CBE+ group </w:t>
            </w:r>
            <w:r w:rsidRPr="00236D87">
              <w:rPr>
                <w:rFonts w:asciiTheme="minorHAnsi" w:hAnsiTheme="minorHAnsi" w:cs="Arial"/>
                <w:color w:val="0070C0"/>
              </w:rPr>
              <w:t xml:space="preserve">encompassed within the same structure. </w:t>
            </w:r>
          </w:p>
          <w:p w14:paraId="2767C69D" w14:textId="25E42EFA" w:rsidR="00A32CD9" w:rsidRPr="0051007D" w:rsidRDefault="00A32CD9" w:rsidP="00A32CD9">
            <w:pPr>
              <w:rPr>
                <w:rFonts w:asciiTheme="minorHAnsi" w:hAnsiTheme="minorHAnsi" w:cs="Arial"/>
              </w:rPr>
            </w:pPr>
            <w:r w:rsidRPr="00236D87">
              <w:rPr>
                <w:rFonts w:asciiTheme="minorHAnsi" w:hAnsiTheme="minorHAnsi" w:cs="Arial"/>
              </w:rPr>
              <w:t>The Nitec business is now integrated fully, including geographically, into CBE+ as CBE+ ENP (Electroless Nickel Plating).</w:t>
            </w:r>
          </w:p>
        </w:tc>
      </w:tr>
      <w:tr w:rsidR="00A32CD9" w:rsidRPr="00200280" w14:paraId="38ADA0E4" w14:textId="77777777" w:rsidTr="006D07D2">
        <w:tc>
          <w:tcPr>
            <w:tcW w:w="6521" w:type="dxa"/>
          </w:tcPr>
          <w:p w14:paraId="3DEAF9B2" w14:textId="77777777" w:rsidR="00A32CD9" w:rsidRPr="00200280" w:rsidRDefault="00A32CD9" w:rsidP="00A32CD9">
            <w:pPr>
              <w:rPr>
                <w:rFonts w:asciiTheme="minorHAnsi" w:hAnsiTheme="minorHAnsi"/>
              </w:rPr>
            </w:pPr>
            <w:r w:rsidRPr="00200280">
              <w:rPr>
                <w:rFonts w:asciiTheme="minorHAnsi" w:hAnsiTheme="minorHAnsi"/>
              </w:rPr>
              <w:t>The company operates from a site in Holmewood, Chesterfield. This site is leased by the company.</w:t>
            </w:r>
          </w:p>
          <w:p w14:paraId="7A7A0970" w14:textId="77777777" w:rsidR="00A32CD9" w:rsidRPr="00200280" w:rsidRDefault="00A32CD9" w:rsidP="00A32CD9">
            <w:pPr>
              <w:rPr>
                <w:rFonts w:asciiTheme="minorHAnsi" w:hAnsiTheme="minorHAnsi" w:cs="Arial"/>
              </w:rPr>
            </w:pPr>
            <w:r w:rsidRPr="00200280">
              <w:rPr>
                <w:rFonts w:asciiTheme="minorHAnsi" w:hAnsiTheme="minorHAnsi" w:cs="Arial"/>
              </w:rPr>
              <w:t xml:space="preserve">The site includes head office (sales, planning, programming, accounts, etc), CNC machine shop, inspection room, and goods receipt/dispatch areas. </w:t>
            </w:r>
          </w:p>
          <w:p w14:paraId="1E12BC2C" w14:textId="77777777" w:rsidR="00A32CD9" w:rsidRPr="00200280" w:rsidRDefault="00A32CD9" w:rsidP="00A32CD9">
            <w:pPr>
              <w:rPr>
                <w:rFonts w:asciiTheme="minorHAnsi" w:hAnsiTheme="minorHAnsi" w:cs="Arial"/>
              </w:rPr>
            </w:pPr>
          </w:p>
        </w:tc>
        <w:tc>
          <w:tcPr>
            <w:tcW w:w="3260" w:type="dxa"/>
          </w:tcPr>
          <w:p w14:paraId="4FC99942" w14:textId="57B131D2" w:rsidR="00A32CD9" w:rsidRPr="00200280" w:rsidRDefault="00A32CD9" w:rsidP="00A32CD9">
            <w:pPr>
              <w:rPr>
                <w:rFonts w:asciiTheme="minorHAnsi" w:hAnsiTheme="minorHAnsi" w:cs="Arial"/>
              </w:rPr>
            </w:pPr>
            <w:r w:rsidRPr="00200280">
              <w:rPr>
                <w:rFonts w:asciiTheme="minorHAnsi" w:hAnsiTheme="minorHAnsi" w:cs="Arial"/>
              </w:rPr>
              <w:t xml:space="preserve">The company relies on maintaining a good relationship with the landlord, and suitable lease agreement.  </w:t>
            </w:r>
          </w:p>
        </w:tc>
        <w:tc>
          <w:tcPr>
            <w:tcW w:w="2977" w:type="dxa"/>
          </w:tcPr>
          <w:p w14:paraId="04095870" w14:textId="4B9804A6" w:rsidR="00A32CD9" w:rsidRPr="00200280" w:rsidRDefault="00A32CD9" w:rsidP="00A32CD9">
            <w:pPr>
              <w:rPr>
                <w:rFonts w:asciiTheme="minorHAnsi" w:hAnsiTheme="minorHAnsi" w:cs="Arial"/>
              </w:rPr>
            </w:pPr>
            <w:r w:rsidRPr="00200280">
              <w:rPr>
                <w:rFonts w:asciiTheme="minorHAnsi" w:hAnsiTheme="minorHAnsi" w:cs="Arial"/>
              </w:rPr>
              <w:t xml:space="preserve">Good relationship </w:t>
            </w:r>
            <w:r>
              <w:rPr>
                <w:rFonts w:asciiTheme="minorHAnsi" w:hAnsiTheme="minorHAnsi" w:cs="Arial"/>
              </w:rPr>
              <w:t xml:space="preserve">to be </w:t>
            </w:r>
            <w:r w:rsidRPr="00200280">
              <w:rPr>
                <w:rFonts w:asciiTheme="minorHAnsi" w:hAnsiTheme="minorHAnsi" w:cs="Arial"/>
              </w:rPr>
              <w:t>maintained</w:t>
            </w:r>
            <w:r>
              <w:rPr>
                <w:rFonts w:asciiTheme="minorHAnsi" w:hAnsiTheme="minorHAnsi" w:cs="Arial"/>
              </w:rPr>
              <w:t xml:space="preserve">. </w:t>
            </w:r>
            <w:r w:rsidRPr="00200280">
              <w:rPr>
                <w:rFonts w:asciiTheme="minorHAnsi" w:hAnsiTheme="minorHAnsi" w:cs="Arial"/>
              </w:rPr>
              <w:t xml:space="preserve">  </w:t>
            </w:r>
          </w:p>
        </w:tc>
        <w:tc>
          <w:tcPr>
            <w:tcW w:w="2410" w:type="dxa"/>
          </w:tcPr>
          <w:p w14:paraId="10DAE5C6" w14:textId="212E0493" w:rsidR="00A32CD9" w:rsidRPr="00200280" w:rsidRDefault="00A32CD9" w:rsidP="00A32CD9">
            <w:pPr>
              <w:rPr>
                <w:rFonts w:asciiTheme="minorHAnsi" w:hAnsiTheme="minorHAnsi" w:cs="Arial"/>
              </w:rPr>
            </w:pPr>
            <w:r w:rsidRPr="00200280">
              <w:rPr>
                <w:rFonts w:asciiTheme="minorHAnsi" w:hAnsiTheme="minorHAnsi" w:cs="Arial"/>
              </w:rPr>
              <w:t>Lease of premises provides flexibility for development and investment, change of strategy, etc.</w:t>
            </w:r>
            <w:r>
              <w:rPr>
                <w:rFonts w:asciiTheme="minorHAnsi" w:hAnsiTheme="minorHAnsi" w:cs="Arial"/>
              </w:rPr>
              <w:t xml:space="preserve">   Rent payment issues need to be resolved.</w:t>
            </w:r>
          </w:p>
        </w:tc>
      </w:tr>
      <w:tr w:rsidR="000665D6" w:rsidRPr="00200280" w14:paraId="00EEEE99" w14:textId="77777777" w:rsidTr="006D07D2">
        <w:tc>
          <w:tcPr>
            <w:tcW w:w="6521" w:type="dxa"/>
          </w:tcPr>
          <w:p w14:paraId="78021B00" w14:textId="77777777" w:rsidR="000665D6" w:rsidRPr="00200280" w:rsidRDefault="000665D6" w:rsidP="000665D6">
            <w:pPr>
              <w:rPr>
                <w:rFonts w:asciiTheme="minorHAnsi" w:hAnsiTheme="minorHAnsi" w:cs="Arial"/>
                <w:b/>
                <w:i/>
              </w:rPr>
            </w:pPr>
            <w:r w:rsidRPr="00200280">
              <w:rPr>
                <w:rFonts w:asciiTheme="minorHAnsi" w:hAnsiTheme="minorHAnsi" w:cs="Arial"/>
                <w:b/>
                <w:i/>
              </w:rPr>
              <w:t>Internal culture:</w:t>
            </w:r>
          </w:p>
        </w:tc>
        <w:tc>
          <w:tcPr>
            <w:tcW w:w="3260" w:type="dxa"/>
          </w:tcPr>
          <w:p w14:paraId="03D2B67B" w14:textId="77777777" w:rsidR="000665D6" w:rsidRPr="00200280" w:rsidRDefault="000665D6" w:rsidP="000665D6">
            <w:pPr>
              <w:rPr>
                <w:rFonts w:asciiTheme="minorHAnsi" w:hAnsiTheme="minorHAnsi" w:cs="Arial"/>
                <w:b/>
                <w:i/>
              </w:rPr>
            </w:pPr>
            <w:r w:rsidRPr="00200280">
              <w:rPr>
                <w:rFonts w:asciiTheme="minorHAnsi" w:hAnsiTheme="minorHAnsi" w:cs="Arial"/>
                <w:b/>
                <w:i/>
              </w:rPr>
              <w:t>Identified Risks/Opportunities</w:t>
            </w:r>
          </w:p>
        </w:tc>
        <w:tc>
          <w:tcPr>
            <w:tcW w:w="2977" w:type="dxa"/>
          </w:tcPr>
          <w:p w14:paraId="45AF3A51" w14:textId="77777777" w:rsidR="000665D6" w:rsidRPr="00200280" w:rsidRDefault="000665D6" w:rsidP="000665D6">
            <w:pPr>
              <w:rPr>
                <w:rFonts w:asciiTheme="minorHAnsi" w:hAnsiTheme="minorHAnsi" w:cs="Arial"/>
                <w:b/>
                <w:i/>
              </w:rPr>
            </w:pPr>
            <w:r w:rsidRPr="00200280">
              <w:rPr>
                <w:rFonts w:asciiTheme="minorHAnsi" w:hAnsiTheme="minorHAnsi" w:cs="Arial"/>
                <w:b/>
                <w:i/>
              </w:rPr>
              <w:t>Mitigation</w:t>
            </w:r>
          </w:p>
        </w:tc>
        <w:tc>
          <w:tcPr>
            <w:tcW w:w="2410" w:type="dxa"/>
          </w:tcPr>
          <w:p w14:paraId="6E5D00A7" w14:textId="77777777" w:rsidR="000665D6" w:rsidRPr="00200280" w:rsidRDefault="000665D6" w:rsidP="000665D6">
            <w:pPr>
              <w:rPr>
                <w:rFonts w:asciiTheme="minorHAnsi" w:hAnsiTheme="minorHAnsi" w:cs="Arial"/>
                <w:b/>
                <w:i/>
              </w:rPr>
            </w:pPr>
            <w:r w:rsidRPr="00200280">
              <w:rPr>
                <w:rFonts w:asciiTheme="minorHAnsi" w:hAnsiTheme="minorHAnsi" w:cs="Arial"/>
                <w:b/>
                <w:i/>
              </w:rPr>
              <w:t xml:space="preserve">Action/effectiveness </w:t>
            </w:r>
          </w:p>
        </w:tc>
      </w:tr>
      <w:tr w:rsidR="00A32CD9" w:rsidRPr="00200280" w14:paraId="61DA10B9" w14:textId="77777777" w:rsidTr="006D07D2">
        <w:tc>
          <w:tcPr>
            <w:tcW w:w="6521" w:type="dxa"/>
          </w:tcPr>
          <w:p w14:paraId="7AA44004" w14:textId="77777777" w:rsidR="00A32CD9" w:rsidRPr="00200280" w:rsidRDefault="00A32CD9" w:rsidP="00A32CD9">
            <w:pPr>
              <w:rPr>
                <w:rFonts w:asciiTheme="minorHAnsi" w:hAnsiTheme="minorHAnsi"/>
              </w:rPr>
            </w:pPr>
            <w:r w:rsidRPr="00200280">
              <w:rPr>
                <w:rFonts w:asciiTheme="minorHAnsi" w:hAnsiTheme="minorHAnsi"/>
              </w:rPr>
              <w:lastRenderedPageBreak/>
              <w:t>Most of the employees live locally.</w:t>
            </w:r>
          </w:p>
          <w:p w14:paraId="73D97042" w14:textId="77777777" w:rsidR="00A32CD9" w:rsidRPr="00200280" w:rsidRDefault="00A32CD9" w:rsidP="00A32CD9">
            <w:pPr>
              <w:rPr>
                <w:rFonts w:asciiTheme="minorHAnsi" w:hAnsiTheme="minorHAnsi" w:cs="Arial"/>
              </w:rPr>
            </w:pPr>
          </w:p>
        </w:tc>
        <w:tc>
          <w:tcPr>
            <w:tcW w:w="3260" w:type="dxa"/>
          </w:tcPr>
          <w:p w14:paraId="77B4899C" w14:textId="414ADC0E" w:rsidR="00A32CD9" w:rsidRPr="00200280" w:rsidRDefault="00A32CD9" w:rsidP="00A32CD9">
            <w:pPr>
              <w:rPr>
                <w:rFonts w:asciiTheme="minorHAnsi" w:hAnsiTheme="minorHAnsi" w:cs="Arial"/>
              </w:rPr>
            </w:pPr>
            <w:r w:rsidRPr="00200280">
              <w:rPr>
                <w:rFonts w:asciiTheme="minorHAnsi" w:hAnsiTheme="minorHAnsi" w:cs="Arial"/>
              </w:rPr>
              <w:t>None identified.</w:t>
            </w:r>
          </w:p>
        </w:tc>
        <w:tc>
          <w:tcPr>
            <w:tcW w:w="2977" w:type="dxa"/>
          </w:tcPr>
          <w:p w14:paraId="64102CC4" w14:textId="53FF18CB" w:rsidR="00A32CD9" w:rsidRPr="00200280" w:rsidRDefault="00A32CD9" w:rsidP="00A32CD9">
            <w:pPr>
              <w:rPr>
                <w:rFonts w:asciiTheme="minorHAnsi" w:hAnsiTheme="minorHAnsi" w:cs="Arial"/>
              </w:rPr>
            </w:pPr>
            <w:r>
              <w:rPr>
                <w:rFonts w:asciiTheme="minorHAnsi" w:hAnsiTheme="minorHAnsi" w:cs="Arial"/>
              </w:rPr>
              <w:t xml:space="preserve">Flexible working arrangements are available </w:t>
            </w:r>
            <w:r w:rsidRPr="00236D87">
              <w:rPr>
                <w:rFonts w:asciiTheme="minorHAnsi" w:hAnsiTheme="minorHAnsi" w:cs="Arial"/>
              </w:rPr>
              <w:t>and have been communicated to the staff.</w:t>
            </w:r>
          </w:p>
        </w:tc>
        <w:tc>
          <w:tcPr>
            <w:tcW w:w="2410" w:type="dxa"/>
          </w:tcPr>
          <w:p w14:paraId="3D683585" w14:textId="1917D2C4" w:rsidR="00A32CD9" w:rsidRPr="00200280" w:rsidRDefault="00A32CD9" w:rsidP="00A32CD9">
            <w:pPr>
              <w:rPr>
                <w:rFonts w:asciiTheme="minorHAnsi" w:hAnsiTheme="minorHAnsi" w:cs="Arial"/>
              </w:rPr>
            </w:pPr>
            <w:r w:rsidRPr="00200280">
              <w:rPr>
                <w:rFonts w:asciiTheme="minorHAnsi" w:hAnsiTheme="minorHAnsi" w:cs="Arial"/>
              </w:rPr>
              <w:t>There ha</w:t>
            </w:r>
            <w:r>
              <w:rPr>
                <w:rFonts w:asciiTheme="minorHAnsi" w:hAnsiTheme="minorHAnsi" w:cs="Arial"/>
              </w:rPr>
              <w:t xml:space="preserve">s not </w:t>
            </w:r>
            <w:r w:rsidRPr="00200280">
              <w:rPr>
                <w:rFonts w:asciiTheme="minorHAnsi" w:hAnsiTheme="minorHAnsi" w:cs="Arial"/>
              </w:rPr>
              <w:t xml:space="preserve">been </w:t>
            </w:r>
            <w:r>
              <w:rPr>
                <w:rFonts w:asciiTheme="minorHAnsi" w:hAnsiTheme="minorHAnsi" w:cs="Arial"/>
              </w:rPr>
              <w:t xml:space="preserve">a </w:t>
            </w:r>
            <w:r w:rsidRPr="005C122C">
              <w:rPr>
                <w:rFonts w:asciiTheme="minorHAnsi" w:hAnsiTheme="minorHAnsi" w:cs="Arial"/>
                <w:color w:val="0070C0"/>
              </w:rPr>
              <w:t xml:space="preserve">significant issue recently </w:t>
            </w:r>
            <w:r>
              <w:rPr>
                <w:rFonts w:asciiTheme="minorHAnsi" w:hAnsiTheme="minorHAnsi" w:cs="Arial"/>
                <w:color w:val="0070C0"/>
              </w:rPr>
              <w:t>w</w:t>
            </w:r>
            <w:r w:rsidRPr="00200280">
              <w:rPr>
                <w:rFonts w:asciiTheme="minorHAnsi" w:hAnsiTheme="minorHAnsi" w:cs="Arial"/>
              </w:rPr>
              <w:t xml:space="preserve">ith employees not being able to get in to work due to weather or other travel conditions etc. </w:t>
            </w:r>
            <w:r>
              <w:rPr>
                <w:rFonts w:asciiTheme="minorHAnsi" w:hAnsiTheme="minorHAnsi" w:cs="Arial"/>
              </w:rPr>
              <w:t xml:space="preserve"> Last issue was Mar 2023 -Snow for one day. </w:t>
            </w:r>
            <w:r w:rsidRPr="00286F72">
              <w:rPr>
                <w:rFonts w:asciiTheme="minorHAnsi" w:hAnsiTheme="minorHAnsi" w:cs="Arial"/>
                <w:color w:val="0070C0"/>
              </w:rPr>
              <w:t>No issues since.</w:t>
            </w:r>
          </w:p>
        </w:tc>
      </w:tr>
      <w:tr w:rsidR="00A32CD9" w:rsidRPr="00200280" w14:paraId="1372F02A" w14:textId="77777777" w:rsidTr="006D07D2">
        <w:tc>
          <w:tcPr>
            <w:tcW w:w="6521" w:type="dxa"/>
          </w:tcPr>
          <w:p w14:paraId="7CC4E366" w14:textId="77777777" w:rsidR="00A32CD9" w:rsidRDefault="00A32CD9" w:rsidP="00A32CD9">
            <w:pPr>
              <w:rPr>
                <w:rFonts w:asciiTheme="minorHAnsi" w:eastAsia="MS Mincho" w:hAnsiTheme="minorHAnsi"/>
              </w:rPr>
            </w:pPr>
            <w:r w:rsidRPr="00200280">
              <w:rPr>
                <w:rFonts w:asciiTheme="minorHAnsi" w:eastAsia="MS Mincho" w:hAnsiTheme="minorHAnsi"/>
              </w:rPr>
              <w:t>Employees are kept informed of plans for development of the business and are seen as key to the future success of the business.</w:t>
            </w:r>
          </w:p>
          <w:p w14:paraId="41680C3D" w14:textId="2854C20F" w:rsidR="00A32CD9" w:rsidRPr="00200280" w:rsidRDefault="00A32CD9" w:rsidP="00A32CD9">
            <w:pPr>
              <w:rPr>
                <w:rFonts w:asciiTheme="minorHAnsi" w:hAnsiTheme="minorHAnsi" w:cs="Arial"/>
              </w:rPr>
            </w:pPr>
            <w:r>
              <w:rPr>
                <w:rFonts w:asciiTheme="minorHAnsi" w:eastAsia="MS Mincho" w:hAnsiTheme="minorHAnsi"/>
              </w:rPr>
              <w:t xml:space="preserve">Employees need a good work/life balance and need to feel positive about coming to work. </w:t>
            </w:r>
          </w:p>
        </w:tc>
        <w:tc>
          <w:tcPr>
            <w:tcW w:w="3260" w:type="dxa"/>
          </w:tcPr>
          <w:p w14:paraId="242B07F1" w14:textId="77777777" w:rsidR="00A32CD9" w:rsidRDefault="00A32CD9" w:rsidP="00A32CD9">
            <w:pPr>
              <w:rPr>
                <w:rFonts w:asciiTheme="minorHAnsi" w:hAnsiTheme="minorHAnsi" w:cs="Arial"/>
              </w:rPr>
            </w:pPr>
            <w:r w:rsidRPr="007916A3">
              <w:rPr>
                <w:rFonts w:asciiTheme="minorHAnsi" w:hAnsiTheme="minorHAnsi" w:cs="Arial"/>
              </w:rPr>
              <w:t>Dissatisfied employees may choose to leave the company and recruiting suitable employees can be difficult/problematic.</w:t>
            </w:r>
          </w:p>
          <w:p w14:paraId="4FAA4DDC" w14:textId="21DC7BA6" w:rsidR="00A32CD9" w:rsidRPr="00200280" w:rsidRDefault="00A32CD9" w:rsidP="00A32CD9">
            <w:pPr>
              <w:rPr>
                <w:rFonts w:asciiTheme="minorHAnsi" w:hAnsiTheme="minorHAnsi" w:cs="Arial"/>
              </w:rPr>
            </w:pPr>
            <w:r w:rsidRPr="00DC160D">
              <w:rPr>
                <w:rFonts w:asciiTheme="minorHAnsi" w:hAnsiTheme="minorHAnsi" w:cs="Arial"/>
              </w:rPr>
              <w:t xml:space="preserve">Increased demand has led to a need for more production resource.  Candidates have been more difficult to find than normal due to the busy job </w:t>
            </w:r>
            <w:proofErr w:type="gramStart"/>
            <w:r w:rsidRPr="00236D87">
              <w:rPr>
                <w:rFonts w:asciiTheme="minorHAnsi" w:hAnsiTheme="minorHAnsi" w:cs="Arial"/>
              </w:rPr>
              <w:t>market</w:t>
            </w:r>
            <w:proofErr w:type="gramEnd"/>
            <w:r w:rsidRPr="00236D87">
              <w:rPr>
                <w:rFonts w:asciiTheme="minorHAnsi" w:hAnsiTheme="minorHAnsi" w:cs="Arial"/>
              </w:rPr>
              <w:t xml:space="preserve"> but new people have been recruited.</w:t>
            </w:r>
          </w:p>
        </w:tc>
        <w:tc>
          <w:tcPr>
            <w:tcW w:w="2977" w:type="dxa"/>
          </w:tcPr>
          <w:p w14:paraId="228053A4" w14:textId="77777777" w:rsidR="00A32CD9" w:rsidRPr="00200280" w:rsidRDefault="00A32CD9" w:rsidP="00A32CD9">
            <w:pPr>
              <w:rPr>
                <w:rFonts w:asciiTheme="minorHAnsi" w:eastAsia="MS Mincho" w:hAnsiTheme="minorHAnsi"/>
              </w:rPr>
            </w:pPr>
            <w:r w:rsidRPr="00200280">
              <w:rPr>
                <w:rFonts w:asciiTheme="minorHAnsi" w:eastAsia="MS Mincho" w:hAnsiTheme="minorHAnsi"/>
              </w:rPr>
              <w:t xml:space="preserve">Senior management maintain a good working environment for employees, provide instructions and good quality equipment etc, to ensure that they </w:t>
            </w:r>
            <w:proofErr w:type="gramStart"/>
            <w:r w:rsidRPr="00200280">
              <w:rPr>
                <w:rFonts w:asciiTheme="minorHAnsi" w:eastAsia="MS Mincho" w:hAnsiTheme="minorHAnsi"/>
              </w:rPr>
              <w:t>are able to</w:t>
            </w:r>
            <w:proofErr w:type="gramEnd"/>
            <w:r w:rsidRPr="00200280">
              <w:rPr>
                <w:rFonts w:asciiTheme="minorHAnsi" w:eastAsia="MS Mincho" w:hAnsiTheme="minorHAnsi"/>
              </w:rPr>
              <w:t xml:space="preserve"> do a good job in a safe and satisfying environment.</w:t>
            </w:r>
          </w:p>
          <w:p w14:paraId="3015873B" w14:textId="77777777" w:rsidR="00A32CD9" w:rsidRDefault="00A32CD9" w:rsidP="00A32CD9">
            <w:pPr>
              <w:rPr>
                <w:rFonts w:asciiTheme="minorHAnsi" w:hAnsiTheme="minorHAnsi" w:cs="Arial"/>
              </w:rPr>
            </w:pPr>
            <w:r>
              <w:rPr>
                <w:rFonts w:asciiTheme="minorHAnsi" w:eastAsia="MS Mincho" w:hAnsiTheme="minorHAnsi"/>
              </w:rPr>
              <w:t>A positive work/life balance is promoted for all employees by the company Directors.</w:t>
            </w:r>
          </w:p>
          <w:p w14:paraId="12863CC1" w14:textId="77777777" w:rsidR="00A32CD9" w:rsidRPr="00200280" w:rsidRDefault="00A32CD9" w:rsidP="00A32CD9">
            <w:pPr>
              <w:rPr>
                <w:rFonts w:asciiTheme="minorHAnsi" w:hAnsiTheme="minorHAnsi" w:cs="Arial"/>
              </w:rPr>
            </w:pPr>
          </w:p>
        </w:tc>
        <w:tc>
          <w:tcPr>
            <w:tcW w:w="2410" w:type="dxa"/>
          </w:tcPr>
          <w:p w14:paraId="42D57EEC" w14:textId="07C54722" w:rsidR="00A32CD9" w:rsidRPr="00200280" w:rsidRDefault="00A32CD9" w:rsidP="00A32CD9">
            <w:pPr>
              <w:rPr>
                <w:rFonts w:asciiTheme="minorHAnsi" w:hAnsiTheme="minorHAnsi" w:cs="Arial"/>
              </w:rPr>
            </w:pPr>
            <w:r w:rsidRPr="00200280">
              <w:rPr>
                <w:rFonts w:asciiTheme="minorHAnsi" w:hAnsiTheme="minorHAnsi" w:cs="Arial"/>
              </w:rPr>
              <w:t xml:space="preserve">No recent employees left the company due to problems with </w:t>
            </w:r>
            <w:r>
              <w:rPr>
                <w:rFonts w:asciiTheme="minorHAnsi" w:hAnsiTheme="minorHAnsi" w:cs="Arial"/>
              </w:rPr>
              <w:t xml:space="preserve">the </w:t>
            </w:r>
            <w:r w:rsidRPr="00200280">
              <w:rPr>
                <w:rFonts w:asciiTheme="minorHAnsi" w:hAnsiTheme="minorHAnsi" w:cs="Arial"/>
              </w:rPr>
              <w:t xml:space="preserve">working </w:t>
            </w:r>
            <w:r>
              <w:rPr>
                <w:rFonts w:asciiTheme="minorHAnsi" w:hAnsiTheme="minorHAnsi" w:cs="Arial"/>
              </w:rPr>
              <w:t xml:space="preserve">environment, </w:t>
            </w:r>
            <w:r w:rsidRPr="00200280">
              <w:rPr>
                <w:rFonts w:asciiTheme="minorHAnsi" w:hAnsiTheme="minorHAnsi" w:cs="Arial"/>
              </w:rPr>
              <w:t xml:space="preserve">conditions, </w:t>
            </w:r>
            <w:r>
              <w:rPr>
                <w:rFonts w:asciiTheme="minorHAnsi" w:eastAsia="MS Mincho" w:hAnsiTheme="minorHAnsi"/>
              </w:rPr>
              <w:t xml:space="preserve">work/life </w:t>
            </w:r>
            <w:r w:rsidRPr="001A1B37">
              <w:rPr>
                <w:rFonts w:asciiTheme="minorHAnsi" w:eastAsia="MS Mincho" w:hAnsiTheme="minorHAnsi"/>
              </w:rPr>
              <w:t xml:space="preserve">balance, </w:t>
            </w:r>
            <w:r w:rsidRPr="001A1B37">
              <w:rPr>
                <w:rFonts w:asciiTheme="minorHAnsi" w:hAnsiTheme="minorHAnsi" w:cs="Arial"/>
              </w:rPr>
              <w:t xml:space="preserve">etc. </w:t>
            </w:r>
            <w:r w:rsidRPr="00116A0F">
              <w:rPr>
                <w:rFonts w:asciiTheme="minorHAnsi" w:hAnsiTheme="minorHAnsi" w:cs="Arial"/>
              </w:rPr>
              <w:t>Regular briefs are held with staff informing them on business performance.</w:t>
            </w:r>
            <w:r>
              <w:rPr>
                <w:rFonts w:asciiTheme="minorHAnsi" w:hAnsiTheme="minorHAnsi" w:cs="Arial"/>
              </w:rPr>
              <w:t xml:space="preserve"> </w:t>
            </w:r>
            <w:r>
              <w:rPr>
                <w:rFonts w:asciiTheme="minorHAnsi" w:hAnsiTheme="minorHAnsi" w:cs="Arial"/>
                <w:color w:val="0070C0"/>
              </w:rPr>
              <w:t xml:space="preserve">Latest </w:t>
            </w:r>
            <w:r w:rsidRPr="00DC160D">
              <w:rPr>
                <w:rFonts w:asciiTheme="minorHAnsi" w:hAnsiTheme="minorHAnsi" w:cs="Arial"/>
                <w:color w:val="0070C0"/>
              </w:rPr>
              <w:t xml:space="preserve">working pattern implemented to work on </w:t>
            </w:r>
            <w:proofErr w:type="gramStart"/>
            <w:r w:rsidRPr="00DC160D">
              <w:rPr>
                <w:rFonts w:asciiTheme="minorHAnsi" w:hAnsiTheme="minorHAnsi" w:cs="Arial"/>
                <w:color w:val="0070C0"/>
              </w:rPr>
              <w:t>4 day</w:t>
            </w:r>
            <w:proofErr w:type="gramEnd"/>
            <w:r w:rsidRPr="00DC160D">
              <w:rPr>
                <w:rFonts w:asciiTheme="minorHAnsi" w:hAnsiTheme="minorHAnsi" w:cs="Arial"/>
                <w:color w:val="0070C0"/>
              </w:rPr>
              <w:t xml:space="preserve"> week</w:t>
            </w:r>
            <w:r>
              <w:rPr>
                <w:rFonts w:asciiTheme="minorHAnsi" w:hAnsiTheme="minorHAnsi" w:cs="Arial"/>
                <w:color w:val="0070C0"/>
              </w:rPr>
              <w:t xml:space="preserve"> for SF has proven successful, office retained on 5 days.</w:t>
            </w:r>
            <w:r w:rsidRPr="00DC160D">
              <w:rPr>
                <w:rFonts w:asciiTheme="minorHAnsi" w:hAnsiTheme="minorHAnsi" w:cs="Arial"/>
                <w:color w:val="0070C0"/>
              </w:rPr>
              <w:t xml:space="preserve">  </w:t>
            </w:r>
          </w:p>
        </w:tc>
      </w:tr>
      <w:tr w:rsidR="00A32CD9" w:rsidRPr="00200280" w14:paraId="4A75BE6E" w14:textId="77777777" w:rsidTr="006D07D2">
        <w:tc>
          <w:tcPr>
            <w:tcW w:w="6521" w:type="dxa"/>
          </w:tcPr>
          <w:p w14:paraId="3B743939" w14:textId="03ABCF83" w:rsidR="00A32CD9" w:rsidRPr="00200280" w:rsidRDefault="00A32CD9" w:rsidP="00A32CD9">
            <w:pPr>
              <w:rPr>
                <w:rFonts w:asciiTheme="minorHAnsi" w:hAnsiTheme="minorHAnsi" w:cs="Arial"/>
              </w:rPr>
            </w:pPr>
            <w:r w:rsidRPr="00200280">
              <w:rPr>
                <w:rFonts w:asciiTheme="minorHAnsi" w:hAnsiTheme="minorHAnsi"/>
              </w:rPr>
              <w:t>Employees</w:t>
            </w:r>
            <w:r w:rsidRPr="00200280">
              <w:rPr>
                <w:rFonts w:asciiTheme="minorHAnsi" w:hAnsiTheme="minorHAnsi" w:cs="Arial"/>
              </w:rPr>
              <w:t xml:space="preserve"> rely on our company being profitable and successful </w:t>
            </w:r>
            <w:proofErr w:type="gramStart"/>
            <w:r w:rsidRPr="00200280">
              <w:rPr>
                <w:rFonts w:asciiTheme="minorHAnsi" w:hAnsiTheme="minorHAnsi" w:cs="Arial"/>
              </w:rPr>
              <w:t>in order for</w:t>
            </w:r>
            <w:proofErr w:type="gramEnd"/>
            <w:r w:rsidRPr="00200280">
              <w:rPr>
                <w:rFonts w:asciiTheme="minorHAnsi" w:hAnsiTheme="minorHAnsi" w:cs="Arial"/>
              </w:rPr>
              <w:t xml:space="preserve"> us to provide regular employment (and payment of wages).</w:t>
            </w:r>
            <w:r w:rsidRPr="00C16542">
              <w:rPr>
                <w:rFonts w:ascii="Calibri" w:hAnsi="Calibri" w:cs="Arial"/>
                <w:b/>
                <w:color w:val="FF0000"/>
              </w:rPr>
              <w:t xml:space="preserve"> </w:t>
            </w:r>
          </w:p>
        </w:tc>
        <w:tc>
          <w:tcPr>
            <w:tcW w:w="3260" w:type="dxa"/>
          </w:tcPr>
          <w:p w14:paraId="74C421DC" w14:textId="6AE5DFB6" w:rsidR="00A32CD9" w:rsidRPr="00200280" w:rsidRDefault="00A32CD9" w:rsidP="00A32CD9">
            <w:pPr>
              <w:rPr>
                <w:rFonts w:asciiTheme="minorHAnsi" w:hAnsiTheme="minorHAnsi" w:cs="Arial"/>
              </w:rPr>
            </w:pPr>
            <w:r w:rsidRPr="00200280">
              <w:rPr>
                <w:rFonts w:asciiTheme="minorHAnsi" w:hAnsiTheme="minorHAnsi" w:cs="Arial"/>
              </w:rPr>
              <w:t>Dissatisfied employees may choose to leave the company and recruiting suitable employees can be difficult/problematic.</w:t>
            </w:r>
          </w:p>
        </w:tc>
        <w:tc>
          <w:tcPr>
            <w:tcW w:w="2977" w:type="dxa"/>
          </w:tcPr>
          <w:p w14:paraId="0FC4353E" w14:textId="77777777" w:rsidR="00A32CD9" w:rsidRDefault="00A32CD9" w:rsidP="00A32CD9">
            <w:pPr>
              <w:rPr>
                <w:rFonts w:asciiTheme="minorHAnsi" w:hAnsiTheme="minorHAnsi" w:cs="Arial"/>
              </w:rPr>
            </w:pPr>
            <w:r w:rsidRPr="00200280">
              <w:rPr>
                <w:rFonts w:asciiTheme="minorHAnsi" w:hAnsiTheme="minorHAnsi" w:cs="Arial"/>
              </w:rPr>
              <w:t xml:space="preserve">The Directors manage all aspects of finance and planning for business profitability. Senior management are aware of wages and conditions offered in similar industries </w:t>
            </w:r>
            <w:r w:rsidRPr="00200280">
              <w:rPr>
                <w:rFonts w:asciiTheme="minorHAnsi" w:hAnsiTheme="minorHAnsi" w:cs="Arial"/>
              </w:rPr>
              <w:lastRenderedPageBreak/>
              <w:t xml:space="preserve">locally and consider that the company offers a fair rate of pay, and a good working environment. </w:t>
            </w:r>
          </w:p>
          <w:p w14:paraId="5E74C1B6" w14:textId="5C42187E" w:rsidR="00A32CD9" w:rsidRPr="00200280" w:rsidRDefault="00A32CD9" w:rsidP="00A32CD9">
            <w:pPr>
              <w:rPr>
                <w:rFonts w:asciiTheme="minorHAnsi" w:hAnsiTheme="minorHAnsi" w:cs="Arial"/>
              </w:rPr>
            </w:pPr>
          </w:p>
        </w:tc>
        <w:tc>
          <w:tcPr>
            <w:tcW w:w="2410" w:type="dxa"/>
          </w:tcPr>
          <w:p w14:paraId="753B4331" w14:textId="77777777" w:rsidR="00A32CD9" w:rsidRDefault="00A32CD9" w:rsidP="00A32CD9">
            <w:pPr>
              <w:rPr>
                <w:rFonts w:asciiTheme="minorHAnsi" w:hAnsiTheme="minorHAnsi" w:cs="Arial"/>
              </w:rPr>
            </w:pPr>
            <w:r w:rsidRPr="00200280">
              <w:rPr>
                <w:rFonts w:asciiTheme="minorHAnsi" w:hAnsiTheme="minorHAnsi" w:cs="Arial"/>
              </w:rPr>
              <w:lastRenderedPageBreak/>
              <w:t>No recent employees left the company due to problems with working environment/ conditions, etc.</w:t>
            </w:r>
            <w:r>
              <w:rPr>
                <w:rFonts w:asciiTheme="minorHAnsi" w:hAnsiTheme="minorHAnsi" w:cs="Arial"/>
              </w:rPr>
              <w:t xml:space="preserve"> </w:t>
            </w:r>
            <w:r w:rsidRPr="00286F72">
              <w:rPr>
                <w:rFonts w:asciiTheme="minorHAnsi" w:hAnsiTheme="minorHAnsi" w:cs="Arial"/>
                <w:color w:val="0070C0"/>
              </w:rPr>
              <w:t xml:space="preserve">Though there has </w:t>
            </w:r>
            <w:r w:rsidRPr="00286F72">
              <w:rPr>
                <w:rFonts w:asciiTheme="minorHAnsi" w:hAnsiTheme="minorHAnsi" w:cs="Arial"/>
                <w:color w:val="0070C0"/>
              </w:rPr>
              <w:lastRenderedPageBreak/>
              <w:t>been some turnover in staff seeking new opportunities.</w:t>
            </w:r>
          </w:p>
          <w:p w14:paraId="403849D8" w14:textId="53B5E9E8" w:rsidR="00A32CD9" w:rsidRPr="00200280" w:rsidRDefault="00A32CD9" w:rsidP="00A32CD9">
            <w:pPr>
              <w:rPr>
                <w:rFonts w:asciiTheme="minorHAnsi" w:hAnsiTheme="minorHAnsi" w:cs="Arial"/>
              </w:rPr>
            </w:pPr>
          </w:p>
        </w:tc>
      </w:tr>
      <w:tr w:rsidR="000665D6" w:rsidRPr="00200280" w14:paraId="3C15069C" w14:textId="77777777" w:rsidTr="006D07D2">
        <w:tc>
          <w:tcPr>
            <w:tcW w:w="6521" w:type="dxa"/>
          </w:tcPr>
          <w:p w14:paraId="22176F6F" w14:textId="77777777" w:rsidR="000665D6" w:rsidRPr="00200280" w:rsidRDefault="000665D6" w:rsidP="000665D6">
            <w:pPr>
              <w:rPr>
                <w:rFonts w:asciiTheme="minorHAnsi" w:hAnsiTheme="minorHAnsi" w:cs="Arial"/>
                <w:b/>
                <w:i/>
              </w:rPr>
            </w:pPr>
            <w:r w:rsidRPr="00200280">
              <w:rPr>
                <w:rFonts w:asciiTheme="minorHAnsi" w:hAnsiTheme="minorHAnsi" w:cs="Arial"/>
                <w:b/>
                <w:i/>
              </w:rPr>
              <w:lastRenderedPageBreak/>
              <w:t>Knowledge and skills:</w:t>
            </w:r>
          </w:p>
        </w:tc>
        <w:tc>
          <w:tcPr>
            <w:tcW w:w="3260" w:type="dxa"/>
          </w:tcPr>
          <w:p w14:paraId="781AB742" w14:textId="77777777" w:rsidR="000665D6" w:rsidRPr="00200280" w:rsidRDefault="000665D6" w:rsidP="000665D6">
            <w:pPr>
              <w:rPr>
                <w:rFonts w:asciiTheme="minorHAnsi" w:hAnsiTheme="minorHAnsi" w:cs="Arial"/>
                <w:b/>
                <w:i/>
              </w:rPr>
            </w:pPr>
            <w:r w:rsidRPr="00200280">
              <w:rPr>
                <w:rFonts w:asciiTheme="minorHAnsi" w:hAnsiTheme="minorHAnsi" w:cs="Arial"/>
                <w:b/>
                <w:i/>
              </w:rPr>
              <w:t>Identified Risks/Opportunities</w:t>
            </w:r>
          </w:p>
        </w:tc>
        <w:tc>
          <w:tcPr>
            <w:tcW w:w="2977" w:type="dxa"/>
          </w:tcPr>
          <w:p w14:paraId="33F55930" w14:textId="77777777" w:rsidR="000665D6" w:rsidRPr="00200280" w:rsidRDefault="000665D6" w:rsidP="000665D6">
            <w:pPr>
              <w:rPr>
                <w:rFonts w:asciiTheme="minorHAnsi" w:hAnsiTheme="minorHAnsi" w:cs="Arial"/>
                <w:b/>
                <w:i/>
              </w:rPr>
            </w:pPr>
            <w:r w:rsidRPr="00200280">
              <w:rPr>
                <w:rFonts w:asciiTheme="minorHAnsi" w:hAnsiTheme="minorHAnsi" w:cs="Arial"/>
                <w:b/>
                <w:i/>
              </w:rPr>
              <w:t>Mitigation</w:t>
            </w:r>
          </w:p>
        </w:tc>
        <w:tc>
          <w:tcPr>
            <w:tcW w:w="2410" w:type="dxa"/>
          </w:tcPr>
          <w:p w14:paraId="666B43CD" w14:textId="77777777" w:rsidR="000665D6" w:rsidRPr="00200280" w:rsidRDefault="000665D6" w:rsidP="000665D6">
            <w:pPr>
              <w:rPr>
                <w:rFonts w:asciiTheme="minorHAnsi" w:hAnsiTheme="minorHAnsi" w:cs="Arial"/>
                <w:b/>
                <w:i/>
              </w:rPr>
            </w:pPr>
            <w:r w:rsidRPr="00200280">
              <w:rPr>
                <w:rFonts w:asciiTheme="minorHAnsi" w:hAnsiTheme="minorHAnsi" w:cs="Arial"/>
                <w:b/>
                <w:i/>
              </w:rPr>
              <w:t xml:space="preserve">Action/effectiveness </w:t>
            </w:r>
          </w:p>
        </w:tc>
      </w:tr>
      <w:tr w:rsidR="00A32CD9" w:rsidRPr="00200280" w14:paraId="7AE9C71F" w14:textId="77777777" w:rsidTr="006D07D2">
        <w:tc>
          <w:tcPr>
            <w:tcW w:w="6521" w:type="dxa"/>
          </w:tcPr>
          <w:p w14:paraId="61E7508E" w14:textId="77777777" w:rsidR="00A32CD9" w:rsidRPr="00200280" w:rsidRDefault="00A32CD9" w:rsidP="00A32CD9">
            <w:pPr>
              <w:pStyle w:val="PlainText"/>
              <w:rPr>
                <w:rFonts w:asciiTheme="minorHAnsi" w:hAnsiTheme="minorHAnsi" w:cs="Arial"/>
                <w:sz w:val="24"/>
                <w:szCs w:val="24"/>
              </w:rPr>
            </w:pPr>
            <w:r w:rsidRPr="00200280">
              <w:rPr>
                <w:rFonts w:asciiTheme="minorHAnsi" w:hAnsiTheme="minorHAnsi" w:cs="Arial"/>
                <w:sz w:val="24"/>
                <w:szCs w:val="24"/>
              </w:rPr>
              <w:t xml:space="preserve">Employees receive on-the-job training </w:t>
            </w:r>
            <w:proofErr w:type="gramStart"/>
            <w:r w:rsidRPr="00200280">
              <w:rPr>
                <w:rFonts w:asciiTheme="minorHAnsi" w:hAnsiTheme="minorHAnsi" w:cs="Arial"/>
                <w:sz w:val="24"/>
                <w:szCs w:val="24"/>
              </w:rPr>
              <w:t>with regard to</w:t>
            </w:r>
            <w:proofErr w:type="gramEnd"/>
            <w:r w:rsidRPr="00200280">
              <w:rPr>
                <w:rFonts w:asciiTheme="minorHAnsi" w:hAnsiTheme="minorHAnsi" w:cs="Arial"/>
                <w:sz w:val="24"/>
                <w:szCs w:val="24"/>
              </w:rPr>
              <w:t xml:space="preserve"> operating systems and products/services provided by the company.</w:t>
            </w:r>
          </w:p>
          <w:p w14:paraId="020A358D" w14:textId="77777777" w:rsidR="00A32CD9" w:rsidRPr="00200280" w:rsidRDefault="00A32CD9" w:rsidP="00A32CD9">
            <w:pPr>
              <w:pStyle w:val="PlainText"/>
              <w:rPr>
                <w:rFonts w:asciiTheme="minorHAnsi" w:hAnsiTheme="minorHAnsi" w:cs="Arial"/>
                <w:sz w:val="24"/>
                <w:szCs w:val="24"/>
              </w:rPr>
            </w:pPr>
          </w:p>
          <w:p w14:paraId="6F5AC971" w14:textId="77777777" w:rsidR="00A32CD9" w:rsidRPr="00200280" w:rsidRDefault="00A32CD9" w:rsidP="00A32CD9">
            <w:pPr>
              <w:pStyle w:val="PlainText"/>
              <w:rPr>
                <w:rFonts w:asciiTheme="minorHAnsi" w:hAnsiTheme="minorHAnsi" w:cs="Arial"/>
                <w:sz w:val="24"/>
                <w:szCs w:val="24"/>
                <w:lang w:val="en-US"/>
              </w:rPr>
            </w:pPr>
          </w:p>
        </w:tc>
        <w:tc>
          <w:tcPr>
            <w:tcW w:w="3260" w:type="dxa"/>
          </w:tcPr>
          <w:p w14:paraId="5CB50D28" w14:textId="77777777" w:rsidR="00A32CD9" w:rsidRPr="00200280" w:rsidRDefault="00A32CD9" w:rsidP="00A32CD9">
            <w:pPr>
              <w:rPr>
                <w:rFonts w:asciiTheme="minorHAnsi" w:hAnsiTheme="minorHAnsi" w:cs="Arial"/>
              </w:rPr>
            </w:pPr>
            <w:r w:rsidRPr="00200280">
              <w:rPr>
                <w:rFonts w:asciiTheme="minorHAnsi" w:hAnsiTheme="minorHAnsi" w:cs="Arial"/>
              </w:rPr>
              <w:t xml:space="preserve">On-the-job training needs to be maintained as the business grows. </w:t>
            </w:r>
            <w:proofErr w:type="gramStart"/>
            <w:r w:rsidRPr="00DC160D">
              <w:rPr>
                <w:rFonts w:asciiTheme="minorHAnsi" w:hAnsiTheme="minorHAnsi" w:cs="Arial"/>
              </w:rPr>
              <w:t>In</w:t>
            </w:r>
            <w:r w:rsidRPr="005D6D1F">
              <w:rPr>
                <w:rFonts w:asciiTheme="minorHAnsi" w:hAnsiTheme="minorHAnsi" w:cs="Arial"/>
                <w:color w:val="0070C0"/>
              </w:rPr>
              <w:t xml:space="preserve"> particular turnover</w:t>
            </w:r>
            <w:proofErr w:type="gramEnd"/>
            <w:r w:rsidRPr="005D6D1F">
              <w:rPr>
                <w:rFonts w:asciiTheme="minorHAnsi" w:hAnsiTheme="minorHAnsi" w:cs="Arial"/>
                <w:color w:val="0070C0"/>
              </w:rPr>
              <w:t xml:space="preserve"> in staff presents potential skills gaps.</w:t>
            </w:r>
          </w:p>
          <w:p w14:paraId="509EFB90" w14:textId="77777777" w:rsidR="00A32CD9" w:rsidRPr="00200280" w:rsidRDefault="00A32CD9" w:rsidP="00A32CD9">
            <w:pPr>
              <w:rPr>
                <w:rFonts w:asciiTheme="minorHAnsi" w:hAnsiTheme="minorHAnsi" w:cs="Arial"/>
              </w:rPr>
            </w:pPr>
          </w:p>
        </w:tc>
        <w:tc>
          <w:tcPr>
            <w:tcW w:w="2977" w:type="dxa"/>
          </w:tcPr>
          <w:p w14:paraId="6539ACE2" w14:textId="77777777" w:rsidR="00A32CD9" w:rsidRPr="00200280" w:rsidRDefault="00A32CD9" w:rsidP="00A32CD9">
            <w:pPr>
              <w:rPr>
                <w:rFonts w:asciiTheme="minorHAnsi" w:hAnsiTheme="minorHAnsi" w:cs="Arial"/>
              </w:rPr>
            </w:pPr>
            <w:r w:rsidRPr="00200280">
              <w:rPr>
                <w:rFonts w:asciiTheme="minorHAnsi" w:hAnsiTheme="minorHAnsi" w:cs="Arial"/>
              </w:rPr>
              <w:t>On-the-job training is promoted throughout the organisation by senior management.</w:t>
            </w:r>
            <w:r>
              <w:rPr>
                <w:rFonts w:asciiTheme="minorHAnsi" w:hAnsiTheme="minorHAnsi" w:cs="Arial"/>
              </w:rPr>
              <w:t xml:space="preserve"> </w:t>
            </w:r>
            <w:r w:rsidRPr="005D6D1F">
              <w:rPr>
                <w:rFonts w:asciiTheme="minorHAnsi" w:hAnsiTheme="minorHAnsi" w:cs="Arial"/>
                <w:color w:val="0070C0"/>
              </w:rPr>
              <w:t>Regular review of Skills Matrix.</w:t>
            </w:r>
          </w:p>
          <w:p w14:paraId="054F843B" w14:textId="70AA4146" w:rsidR="00A32CD9" w:rsidRPr="00200280" w:rsidRDefault="00A32CD9" w:rsidP="00A32CD9">
            <w:pPr>
              <w:rPr>
                <w:rFonts w:asciiTheme="minorHAnsi" w:hAnsiTheme="minorHAnsi" w:cs="Arial"/>
              </w:rPr>
            </w:pPr>
            <w:r w:rsidRPr="00200280">
              <w:rPr>
                <w:rFonts w:asciiTheme="minorHAnsi" w:hAnsiTheme="minorHAnsi" w:cs="Arial"/>
              </w:rPr>
              <w:t xml:space="preserve">  </w:t>
            </w:r>
          </w:p>
        </w:tc>
        <w:tc>
          <w:tcPr>
            <w:tcW w:w="2410" w:type="dxa"/>
          </w:tcPr>
          <w:p w14:paraId="7F870C24" w14:textId="1694E2A3" w:rsidR="00A32CD9" w:rsidRPr="00200280" w:rsidRDefault="00A32CD9" w:rsidP="00A32CD9">
            <w:pPr>
              <w:rPr>
                <w:rFonts w:asciiTheme="minorHAnsi" w:hAnsiTheme="minorHAnsi" w:cs="Arial"/>
              </w:rPr>
            </w:pPr>
            <w:r w:rsidRPr="00200280">
              <w:rPr>
                <w:rFonts w:asciiTheme="minorHAnsi" w:hAnsiTheme="minorHAnsi" w:cs="Arial"/>
              </w:rPr>
              <w:t xml:space="preserve">There </w:t>
            </w:r>
            <w:r>
              <w:rPr>
                <w:rFonts w:asciiTheme="minorHAnsi" w:hAnsiTheme="minorHAnsi" w:cs="Arial"/>
              </w:rPr>
              <w:t xml:space="preserve">is a desire to have better cover for  some machining skills but at full attendance there </w:t>
            </w:r>
            <w:r w:rsidRPr="00200280">
              <w:rPr>
                <w:rFonts w:asciiTheme="minorHAnsi" w:hAnsiTheme="minorHAnsi" w:cs="Arial"/>
              </w:rPr>
              <w:t xml:space="preserve">are no areas currently considered </w:t>
            </w:r>
            <w:r w:rsidRPr="00440CFA">
              <w:rPr>
                <w:rFonts w:asciiTheme="minorHAnsi" w:hAnsiTheme="minorHAnsi" w:cs="Arial"/>
              </w:rPr>
              <w:t>as weak in terms of lack of training or knowledge</w:t>
            </w:r>
            <w:r>
              <w:rPr>
                <w:rFonts w:asciiTheme="minorHAnsi" w:hAnsiTheme="minorHAnsi" w:cs="Arial"/>
              </w:rPr>
              <w:t xml:space="preserve"> in operations</w:t>
            </w:r>
            <w:r w:rsidRPr="00440CFA">
              <w:rPr>
                <w:rFonts w:asciiTheme="minorHAnsi" w:hAnsiTheme="minorHAnsi" w:cs="Arial"/>
              </w:rPr>
              <w:t>.</w:t>
            </w:r>
            <w:r>
              <w:rPr>
                <w:rFonts w:asciiTheme="minorHAnsi" w:hAnsiTheme="minorHAnsi" w:cs="Arial"/>
              </w:rPr>
              <w:t xml:space="preserve"> </w:t>
            </w:r>
            <w:r w:rsidRPr="005D6D1F">
              <w:rPr>
                <w:rFonts w:asciiTheme="minorHAnsi" w:hAnsiTheme="minorHAnsi" w:cs="Arial"/>
                <w:color w:val="0070C0"/>
              </w:rPr>
              <w:t>There is a skills gap currently in Purchasing</w:t>
            </w:r>
            <w:r>
              <w:rPr>
                <w:rFonts w:asciiTheme="minorHAnsi" w:hAnsiTheme="minorHAnsi" w:cs="Arial"/>
                <w:color w:val="0070C0"/>
              </w:rPr>
              <w:t xml:space="preserve">.  </w:t>
            </w:r>
            <w:r w:rsidRPr="005D6D1F">
              <w:rPr>
                <w:rFonts w:asciiTheme="minorHAnsi" w:hAnsiTheme="minorHAnsi" w:cs="Arial"/>
                <w:color w:val="0070C0"/>
              </w:rPr>
              <w:t>Technical estimating for Machining</w:t>
            </w:r>
            <w:r>
              <w:rPr>
                <w:rFonts w:asciiTheme="minorHAnsi" w:hAnsiTheme="minorHAnsi" w:cs="Arial"/>
                <w:color w:val="0070C0"/>
              </w:rPr>
              <w:t xml:space="preserve"> has been closed (new hires)</w:t>
            </w:r>
            <w:r w:rsidRPr="005D6D1F">
              <w:rPr>
                <w:rFonts w:asciiTheme="minorHAnsi" w:hAnsiTheme="minorHAnsi" w:cs="Arial"/>
                <w:color w:val="0070C0"/>
              </w:rPr>
              <w:t>. The turnover presenting gaps is being addressed through recruitment &amp; cross training</w:t>
            </w:r>
            <w:r>
              <w:rPr>
                <w:rFonts w:asciiTheme="minorHAnsi" w:hAnsiTheme="minorHAnsi" w:cs="Arial"/>
                <w:color w:val="0070C0"/>
              </w:rPr>
              <w:t xml:space="preserve"> where possible</w:t>
            </w:r>
            <w:r w:rsidRPr="005D6D1F">
              <w:rPr>
                <w:rFonts w:asciiTheme="minorHAnsi" w:hAnsiTheme="minorHAnsi" w:cs="Arial"/>
                <w:color w:val="0070C0"/>
              </w:rPr>
              <w:t xml:space="preserve">. </w:t>
            </w:r>
            <w:r w:rsidRPr="00DC160D">
              <w:rPr>
                <w:rFonts w:asciiTheme="minorHAnsi" w:hAnsiTheme="minorHAnsi" w:cs="Arial"/>
              </w:rPr>
              <w:t>Routine recruitment is still underway</w:t>
            </w:r>
            <w:r>
              <w:rPr>
                <w:rFonts w:asciiTheme="minorHAnsi" w:hAnsiTheme="minorHAnsi" w:cs="Arial"/>
              </w:rPr>
              <w:t xml:space="preserve"> for vacant positions</w:t>
            </w:r>
            <w:r w:rsidRPr="00DC160D">
              <w:rPr>
                <w:rFonts w:asciiTheme="minorHAnsi" w:hAnsiTheme="minorHAnsi" w:cs="Arial"/>
              </w:rPr>
              <w:t>.</w:t>
            </w:r>
            <w:r>
              <w:rPr>
                <w:rFonts w:asciiTheme="minorHAnsi" w:hAnsiTheme="minorHAnsi" w:cs="Arial"/>
              </w:rPr>
              <w:t xml:space="preserve">  </w:t>
            </w:r>
          </w:p>
        </w:tc>
      </w:tr>
      <w:tr w:rsidR="00A32CD9" w:rsidRPr="00440CFA" w14:paraId="36BF5ECE" w14:textId="77777777" w:rsidTr="006D07D2">
        <w:tc>
          <w:tcPr>
            <w:tcW w:w="6521" w:type="dxa"/>
          </w:tcPr>
          <w:p w14:paraId="7588EED0" w14:textId="6CD21459" w:rsidR="00A32CD9" w:rsidRPr="00440CFA" w:rsidRDefault="00A32CD9" w:rsidP="00A32CD9">
            <w:pPr>
              <w:pStyle w:val="PlainText"/>
              <w:rPr>
                <w:rFonts w:asciiTheme="minorHAnsi" w:hAnsiTheme="minorHAnsi" w:cs="Arial"/>
                <w:sz w:val="24"/>
                <w:szCs w:val="24"/>
                <w:lang w:val="en-US"/>
              </w:rPr>
            </w:pPr>
            <w:r w:rsidRPr="00440CFA">
              <w:rPr>
                <w:rFonts w:asciiTheme="minorHAnsi" w:hAnsiTheme="minorHAnsi" w:cs="Arial"/>
                <w:sz w:val="24"/>
                <w:szCs w:val="24"/>
              </w:rPr>
              <w:t xml:space="preserve">Knowledge is passed down from senior management level to other employees. Retention of key staff is considered a high priority. </w:t>
            </w:r>
          </w:p>
        </w:tc>
        <w:tc>
          <w:tcPr>
            <w:tcW w:w="3260" w:type="dxa"/>
          </w:tcPr>
          <w:p w14:paraId="213E99D3" w14:textId="4E5DD748" w:rsidR="00A32CD9" w:rsidRPr="00440CFA" w:rsidRDefault="00A32CD9" w:rsidP="00A32CD9">
            <w:pPr>
              <w:rPr>
                <w:rFonts w:asciiTheme="minorHAnsi" w:hAnsiTheme="minorHAnsi" w:cs="Arial"/>
              </w:rPr>
            </w:pPr>
            <w:r w:rsidRPr="00440CFA">
              <w:rPr>
                <w:rFonts w:asciiTheme="minorHAnsi" w:hAnsiTheme="minorHAnsi" w:cs="Arial"/>
              </w:rPr>
              <w:t xml:space="preserve">Employees having a good knowledge of products, operating methods and best practice is essential </w:t>
            </w:r>
            <w:proofErr w:type="gramStart"/>
            <w:r w:rsidRPr="00440CFA">
              <w:rPr>
                <w:rFonts w:asciiTheme="minorHAnsi" w:hAnsiTheme="minorHAnsi" w:cs="Arial"/>
              </w:rPr>
              <w:t xml:space="preserve">in order </w:t>
            </w:r>
            <w:r w:rsidRPr="00440CFA">
              <w:rPr>
                <w:rFonts w:asciiTheme="minorHAnsi" w:hAnsiTheme="minorHAnsi" w:cs="Arial"/>
              </w:rPr>
              <w:lastRenderedPageBreak/>
              <w:t>for</w:t>
            </w:r>
            <w:proofErr w:type="gramEnd"/>
            <w:r w:rsidRPr="00440CFA">
              <w:rPr>
                <w:rFonts w:asciiTheme="minorHAnsi" w:hAnsiTheme="minorHAnsi" w:cs="Arial"/>
              </w:rPr>
              <w:t xml:space="preserve"> the company to continue to be successful. </w:t>
            </w:r>
          </w:p>
        </w:tc>
        <w:tc>
          <w:tcPr>
            <w:tcW w:w="2977" w:type="dxa"/>
          </w:tcPr>
          <w:p w14:paraId="0118CE82" w14:textId="77777777" w:rsidR="00A32CD9" w:rsidRDefault="00A32CD9" w:rsidP="00A32CD9">
            <w:pPr>
              <w:pStyle w:val="PlainText"/>
              <w:rPr>
                <w:rFonts w:asciiTheme="minorHAnsi" w:hAnsiTheme="minorHAnsi" w:cs="Arial"/>
                <w:sz w:val="24"/>
                <w:szCs w:val="24"/>
              </w:rPr>
            </w:pPr>
            <w:r w:rsidRPr="00440CFA">
              <w:rPr>
                <w:rFonts w:asciiTheme="minorHAnsi" w:hAnsiTheme="minorHAnsi" w:cs="Arial"/>
                <w:sz w:val="24"/>
                <w:szCs w:val="24"/>
              </w:rPr>
              <w:lastRenderedPageBreak/>
              <w:t>Senior management ensure that there are no functions operat</w:t>
            </w:r>
            <w:r>
              <w:rPr>
                <w:rFonts w:asciiTheme="minorHAnsi" w:hAnsiTheme="minorHAnsi" w:cs="Arial"/>
                <w:sz w:val="24"/>
                <w:szCs w:val="24"/>
              </w:rPr>
              <w:t>ing</w:t>
            </w:r>
            <w:r w:rsidRPr="00440CFA">
              <w:rPr>
                <w:rFonts w:asciiTheme="minorHAnsi" w:hAnsiTheme="minorHAnsi" w:cs="Arial"/>
                <w:sz w:val="24"/>
                <w:szCs w:val="24"/>
              </w:rPr>
              <w:t xml:space="preserve"> within the organisation for which only </w:t>
            </w:r>
            <w:r w:rsidRPr="00440CFA">
              <w:rPr>
                <w:rFonts w:asciiTheme="minorHAnsi" w:hAnsiTheme="minorHAnsi" w:cs="Arial"/>
                <w:sz w:val="24"/>
                <w:szCs w:val="24"/>
              </w:rPr>
              <w:lastRenderedPageBreak/>
              <w:t xml:space="preserve">one operator/employee is competent or capable of performing due to lack of sharing knowledge. Such functions are identified on the </w:t>
            </w:r>
            <w:r w:rsidRPr="00DE5B05">
              <w:rPr>
                <w:rFonts w:asciiTheme="minorHAnsi" w:hAnsiTheme="minorHAnsi" w:cs="Arial"/>
                <w:color w:val="4F81BD" w:themeColor="accent1"/>
                <w:sz w:val="24"/>
                <w:szCs w:val="24"/>
              </w:rPr>
              <w:t>Skills Matrixes for Precision and ENP.</w:t>
            </w:r>
          </w:p>
          <w:p w14:paraId="799FFBA8" w14:textId="1ED5078B" w:rsidR="00A32CD9" w:rsidRPr="00440CFA" w:rsidRDefault="00A32CD9" w:rsidP="00A32CD9">
            <w:pPr>
              <w:pStyle w:val="PlainText"/>
              <w:rPr>
                <w:rFonts w:asciiTheme="minorHAnsi" w:hAnsiTheme="minorHAnsi" w:cs="Arial"/>
                <w:sz w:val="24"/>
                <w:szCs w:val="24"/>
              </w:rPr>
            </w:pPr>
          </w:p>
        </w:tc>
        <w:tc>
          <w:tcPr>
            <w:tcW w:w="2410" w:type="dxa"/>
          </w:tcPr>
          <w:p w14:paraId="1D756576" w14:textId="77777777" w:rsidR="00A32CD9" w:rsidRPr="00440CFA" w:rsidRDefault="00A32CD9" w:rsidP="00A32CD9">
            <w:pPr>
              <w:rPr>
                <w:rFonts w:asciiTheme="minorHAnsi" w:hAnsiTheme="minorHAnsi" w:cs="Arial"/>
              </w:rPr>
            </w:pPr>
            <w:r w:rsidRPr="00440CFA">
              <w:rPr>
                <w:rFonts w:asciiTheme="minorHAnsi" w:hAnsiTheme="minorHAnsi" w:cs="Arial"/>
              </w:rPr>
              <w:lastRenderedPageBreak/>
              <w:t xml:space="preserve">There are no areas currently considered as weak in terms of lack of training or </w:t>
            </w:r>
            <w:r w:rsidRPr="00440CFA">
              <w:rPr>
                <w:rFonts w:asciiTheme="minorHAnsi" w:hAnsiTheme="minorHAnsi" w:cs="Arial"/>
              </w:rPr>
              <w:lastRenderedPageBreak/>
              <w:t>knowledge</w:t>
            </w:r>
            <w:r>
              <w:rPr>
                <w:rFonts w:asciiTheme="minorHAnsi" w:hAnsiTheme="minorHAnsi" w:cs="Arial"/>
              </w:rPr>
              <w:t xml:space="preserve"> </w:t>
            </w:r>
            <w:r w:rsidRPr="00286F72">
              <w:rPr>
                <w:rFonts w:asciiTheme="minorHAnsi" w:hAnsiTheme="minorHAnsi" w:cs="Arial"/>
                <w:color w:val="0070C0"/>
              </w:rPr>
              <w:t xml:space="preserve">other than purchasing as mentioned above. </w:t>
            </w:r>
          </w:p>
          <w:p w14:paraId="0000B8D4" w14:textId="3BC2140E" w:rsidR="00A32CD9" w:rsidRPr="00440CFA" w:rsidRDefault="00A32CD9" w:rsidP="00A32CD9">
            <w:pPr>
              <w:rPr>
                <w:rFonts w:asciiTheme="minorHAnsi" w:hAnsiTheme="minorHAnsi" w:cs="Arial"/>
              </w:rPr>
            </w:pPr>
            <w:r w:rsidRPr="00440CFA">
              <w:rPr>
                <w:rFonts w:asciiTheme="minorHAnsi" w:hAnsiTheme="minorHAnsi" w:cs="Arial"/>
              </w:rPr>
              <w:t xml:space="preserve"> </w:t>
            </w:r>
          </w:p>
        </w:tc>
      </w:tr>
      <w:tr w:rsidR="00A32CD9" w:rsidRPr="00440CFA" w14:paraId="225F9218" w14:textId="77777777" w:rsidTr="006D07D2">
        <w:tc>
          <w:tcPr>
            <w:tcW w:w="6521" w:type="dxa"/>
          </w:tcPr>
          <w:p w14:paraId="66A4CABE" w14:textId="77EA8C4C" w:rsidR="00A32CD9" w:rsidRPr="00440CFA" w:rsidRDefault="00A32CD9" w:rsidP="00A32CD9">
            <w:pPr>
              <w:pStyle w:val="PlainText"/>
              <w:rPr>
                <w:rFonts w:asciiTheme="minorHAnsi" w:hAnsiTheme="minorHAnsi" w:cs="Arial"/>
                <w:sz w:val="24"/>
                <w:szCs w:val="24"/>
                <w:lang w:val="en-US"/>
              </w:rPr>
            </w:pPr>
            <w:r w:rsidRPr="00440CFA">
              <w:rPr>
                <w:rFonts w:asciiTheme="minorHAnsi" w:hAnsiTheme="minorHAnsi" w:cs="Arial"/>
                <w:sz w:val="24"/>
                <w:szCs w:val="24"/>
              </w:rPr>
              <w:lastRenderedPageBreak/>
              <w:t xml:space="preserve">Employees showing a particular interest, flair or talent in any of the areas of the business are actively encouraged to develop by the management team. This could include additional internal or external training or mentoring being provided to the employee to help the employee to progress.    </w:t>
            </w:r>
          </w:p>
        </w:tc>
        <w:tc>
          <w:tcPr>
            <w:tcW w:w="3260" w:type="dxa"/>
          </w:tcPr>
          <w:p w14:paraId="5B02D4B5" w14:textId="54103966" w:rsidR="00A32CD9" w:rsidRPr="00440CFA" w:rsidRDefault="00A32CD9" w:rsidP="00A32CD9">
            <w:pPr>
              <w:rPr>
                <w:rFonts w:asciiTheme="minorHAnsi" w:hAnsiTheme="minorHAnsi" w:cs="Arial"/>
              </w:rPr>
            </w:pPr>
            <w:r w:rsidRPr="00440CFA">
              <w:rPr>
                <w:rFonts w:asciiTheme="minorHAnsi" w:hAnsiTheme="minorHAnsi" w:cs="Arial"/>
              </w:rPr>
              <w:t>Employees could have ambitions or talents which are not embraced or encouraged. Dissatisfied employees may choose to leave the company and recruiting suitable employees can be difficult/problematic.</w:t>
            </w:r>
          </w:p>
        </w:tc>
        <w:tc>
          <w:tcPr>
            <w:tcW w:w="2977" w:type="dxa"/>
          </w:tcPr>
          <w:p w14:paraId="16A6FCFF" w14:textId="23567D17" w:rsidR="00A32CD9" w:rsidRPr="00440CFA" w:rsidRDefault="00A32CD9" w:rsidP="00A32CD9">
            <w:pPr>
              <w:rPr>
                <w:rFonts w:asciiTheme="minorHAnsi" w:hAnsiTheme="minorHAnsi" w:cs="Arial"/>
              </w:rPr>
            </w:pPr>
            <w:r w:rsidRPr="00440CFA">
              <w:rPr>
                <w:rFonts w:asciiTheme="minorHAnsi" w:hAnsiTheme="minorHAnsi" w:cs="Arial"/>
              </w:rPr>
              <w:t xml:space="preserve">Senior management are proactive in identifying employee ambitions and talents, </w:t>
            </w:r>
            <w:r w:rsidRPr="005D6D1F">
              <w:rPr>
                <w:rFonts w:asciiTheme="minorHAnsi" w:hAnsiTheme="minorHAnsi" w:cs="Arial"/>
              </w:rPr>
              <w:t xml:space="preserve">with a view to helping progress those ambitions and talents with the employee. </w:t>
            </w:r>
            <w:r w:rsidRPr="000D4F61">
              <w:rPr>
                <w:rFonts w:asciiTheme="minorHAnsi" w:hAnsiTheme="minorHAnsi" w:cs="Arial"/>
              </w:rPr>
              <w:t xml:space="preserve">Reviews are held regularly with the Production Managers and Managing Director and any actions are discussed between management and actioned if needed. </w:t>
            </w:r>
          </w:p>
        </w:tc>
        <w:tc>
          <w:tcPr>
            <w:tcW w:w="2410" w:type="dxa"/>
          </w:tcPr>
          <w:p w14:paraId="33B33C4A" w14:textId="77777777" w:rsidR="00A32CD9" w:rsidRDefault="00A32CD9" w:rsidP="00A32CD9">
            <w:pPr>
              <w:rPr>
                <w:rFonts w:asciiTheme="minorHAnsi" w:hAnsiTheme="minorHAnsi" w:cs="Arial"/>
              </w:rPr>
            </w:pPr>
            <w:r w:rsidRPr="00A703E1">
              <w:rPr>
                <w:rFonts w:asciiTheme="minorHAnsi" w:hAnsiTheme="minorHAnsi" w:cs="Arial"/>
              </w:rPr>
              <w:t xml:space="preserve">The company is continuing to operate its employee appraisal scheme. </w:t>
            </w:r>
          </w:p>
          <w:p w14:paraId="1F4482ED" w14:textId="7E1CBFDE" w:rsidR="00A32CD9" w:rsidRPr="00440CFA" w:rsidRDefault="00A32CD9" w:rsidP="00A32CD9">
            <w:pPr>
              <w:rPr>
                <w:rFonts w:asciiTheme="minorHAnsi" w:hAnsiTheme="minorHAnsi" w:cs="Arial"/>
              </w:rPr>
            </w:pPr>
            <w:r w:rsidRPr="00A703E1">
              <w:rPr>
                <w:rFonts w:asciiTheme="minorHAnsi" w:hAnsiTheme="minorHAnsi" w:cs="Arial"/>
              </w:rPr>
              <w:t xml:space="preserve">Apprentices employed have </w:t>
            </w:r>
            <w:r w:rsidRPr="00440CFA">
              <w:rPr>
                <w:rFonts w:asciiTheme="minorHAnsi" w:hAnsiTheme="minorHAnsi" w:cs="Arial"/>
              </w:rPr>
              <w:t>been encouraged to work in departments they are suited to, and that they feel happy/ confident in</w:t>
            </w:r>
            <w:r>
              <w:rPr>
                <w:rFonts w:asciiTheme="minorHAnsi" w:hAnsiTheme="minorHAnsi" w:cs="Arial"/>
              </w:rPr>
              <w:t xml:space="preserve"> and again are reviewed by their mentor and college tutors. </w:t>
            </w:r>
          </w:p>
        </w:tc>
      </w:tr>
      <w:tr w:rsidR="00A32CD9" w:rsidRPr="00440CFA" w14:paraId="34E40418" w14:textId="77777777" w:rsidTr="006D07D2">
        <w:tc>
          <w:tcPr>
            <w:tcW w:w="6521" w:type="dxa"/>
          </w:tcPr>
          <w:p w14:paraId="27359FDE" w14:textId="77777777" w:rsidR="00A32CD9" w:rsidRDefault="00A32CD9" w:rsidP="00A32CD9">
            <w:pPr>
              <w:pStyle w:val="PlainText"/>
              <w:rPr>
                <w:rFonts w:asciiTheme="minorHAnsi" w:eastAsia="Calibri" w:hAnsiTheme="minorHAnsi" w:cs="Arial"/>
                <w:sz w:val="24"/>
                <w:szCs w:val="24"/>
                <w:lang w:val="en-US"/>
              </w:rPr>
            </w:pPr>
            <w:proofErr w:type="gramStart"/>
            <w:r w:rsidRPr="00440CFA">
              <w:rPr>
                <w:rFonts w:asciiTheme="minorHAnsi" w:eastAsia="Calibri" w:hAnsiTheme="minorHAnsi" w:cs="Arial"/>
                <w:sz w:val="24"/>
                <w:szCs w:val="24"/>
                <w:lang w:val="en-US"/>
              </w:rPr>
              <w:t>In an effort to</w:t>
            </w:r>
            <w:proofErr w:type="gramEnd"/>
            <w:r w:rsidRPr="00440CFA">
              <w:rPr>
                <w:rFonts w:asciiTheme="minorHAnsi" w:eastAsia="Calibri" w:hAnsiTheme="minorHAnsi" w:cs="Arial"/>
                <w:sz w:val="24"/>
                <w:szCs w:val="24"/>
                <w:lang w:val="en-US"/>
              </w:rPr>
              <w:t xml:space="preserve"> reduce/prevent human error, the company is committed to expanding and continually improving the knowledge, skills, practices, methods and tools used by people, to help reduce variation and improve processes. It is intended that outcomes will be consistent, producing good results, and will be operated by people who feel good about being part of a job well done.</w:t>
            </w:r>
          </w:p>
          <w:p w14:paraId="58AAC4D7" w14:textId="77777777" w:rsidR="00A32CD9" w:rsidRPr="00440CFA" w:rsidRDefault="00A32CD9" w:rsidP="00A32CD9">
            <w:pPr>
              <w:pStyle w:val="PlainText"/>
              <w:rPr>
                <w:rFonts w:asciiTheme="minorHAnsi" w:hAnsiTheme="minorHAnsi" w:cs="Arial"/>
                <w:sz w:val="24"/>
                <w:szCs w:val="24"/>
                <w:lang w:val="en-US"/>
              </w:rPr>
            </w:pPr>
          </w:p>
        </w:tc>
        <w:tc>
          <w:tcPr>
            <w:tcW w:w="3260" w:type="dxa"/>
          </w:tcPr>
          <w:p w14:paraId="2A4E4379" w14:textId="4F8A1B5B" w:rsidR="00A32CD9" w:rsidRPr="00440CFA" w:rsidRDefault="00A32CD9" w:rsidP="00A32CD9">
            <w:pPr>
              <w:rPr>
                <w:rFonts w:asciiTheme="minorHAnsi" w:hAnsiTheme="minorHAnsi" w:cs="Arial"/>
              </w:rPr>
            </w:pPr>
            <w:r w:rsidRPr="00440CFA">
              <w:rPr>
                <w:rFonts w:asciiTheme="minorHAnsi" w:hAnsiTheme="minorHAnsi" w:cs="Arial"/>
              </w:rPr>
              <w:t>Continu</w:t>
            </w:r>
            <w:r>
              <w:rPr>
                <w:rFonts w:asciiTheme="minorHAnsi" w:hAnsiTheme="minorHAnsi" w:cs="Arial"/>
              </w:rPr>
              <w:t>ity</w:t>
            </w:r>
            <w:r w:rsidRPr="00440CFA">
              <w:rPr>
                <w:rFonts w:asciiTheme="minorHAnsi" w:hAnsiTheme="minorHAnsi" w:cs="Arial"/>
              </w:rPr>
              <w:t xml:space="preserve"> is essential </w:t>
            </w:r>
            <w:proofErr w:type="gramStart"/>
            <w:r w:rsidRPr="00440CFA">
              <w:rPr>
                <w:rFonts w:asciiTheme="minorHAnsi" w:hAnsiTheme="minorHAnsi" w:cs="Arial"/>
              </w:rPr>
              <w:t>in order to</w:t>
            </w:r>
            <w:proofErr w:type="gramEnd"/>
            <w:r w:rsidRPr="00440CFA">
              <w:rPr>
                <w:rFonts w:asciiTheme="minorHAnsi" w:hAnsiTheme="minorHAnsi" w:cs="Arial"/>
              </w:rPr>
              <w:t xml:space="preserve"> maintain consistent outcomes. </w:t>
            </w:r>
            <w:r w:rsidRPr="009A5F48">
              <w:rPr>
                <w:rFonts w:asciiTheme="minorHAnsi" w:hAnsiTheme="minorHAnsi" w:cs="Arial"/>
                <w:color w:val="00B0F0"/>
              </w:rPr>
              <w:t>Frances Crosland, experienced Commercial Administrator Retires in 2024.</w:t>
            </w:r>
          </w:p>
        </w:tc>
        <w:tc>
          <w:tcPr>
            <w:tcW w:w="2977" w:type="dxa"/>
          </w:tcPr>
          <w:p w14:paraId="177F4ADB" w14:textId="7018EDC9" w:rsidR="00A32CD9" w:rsidRPr="00440CFA" w:rsidRDefault="00A32CD9" w:rsidP="00A32CD9">
            <w:pPr>
              <w:rPr>
                <w:rFonts w:asciiTheme="minorHAnsi" w:hAnsiTheme="minorHAnsi" w:cs="Arial"/>
              </w:rPr>
            </w:pPr>
            <w:r w:rsidRPr="00440CFA">
              <w:rPr>
                <w:rFonts w:asciiTheme="minorHAnsi" w:hAnsiTheme="minorHAnsi" w:cs="Arial"/>
              </w:rPr>
              <w:t>On-the-job training is currently applied right across the organisation, at all levels. Training requirements are determined by senior management.</w:t>
            </w:r>
            <w:r>
              <w:rPr>
                <w:rFonts w:asciiTheme="minorHAnsi" w:hAnsiTheme="minorHAnsi" w:cs="Arial"/>
              </w:rPr>
              <w:t xml:space="preserve">  </w:t>
            </w:r>
            <w:r w:rsidRPr="009A5F48">
              <w:rPr>
                <w:rFonts w:asciiTheme="minorHAnsi" w:hAnsiTheme="minorHAnsi" w:cs="Arial"/>
                <w:color w:val="00B0F0"/>
              </w:rPr>
              <w:t>Sandy Kokoszka recruited to provide cover and being trained by Frances</w:t>
            </w:r>
            <w:r>
              <w:rPr>
                <w:rFonts w:asciiTheme="minorHAnsi" w:hAnsiTheme="minorHAnsi" w:cs="Arial"/>
                <w:color w:val="00B0F0"/>
              </w:rPr>
              <w:t xml:space="preserve"> -  Both have now left the business </w:t>
            </w:r>
            <w:r>
              <w:rPr>
                <w:rFonts w:asciiTheme="minorHAnsi" w:hAnsiTheme="minorHAnsi" w:cs="Arial"/>
                <w:color w:val="00B0F0"/>
              </w:rPr>
              <w:lastRenderedPageBreak/>
              <w:t>– Debbie Lewin recruited to provide cover in this area.</w:t>
            </w:r>
          </w:p>
        </w:tc>
        <w:tc>
          <w:tcPr>
            <w:tcW w:w="2410" w:type="dxa"/>
          </w:tcPr>
          <w:p w14:paraId="61F952A2" w14:textId="1BA2FCC3" w:rsidR="00A32CD9" w:rsidRPr="00440CFA" w:rsidRDefault="00A32CD9" w:rsidP="00A32CD9">
            <w:pPr>
              <w:rPr>
                <w:rFonts w:asciiTheme="minorHAnsi" w:hAnsiTheme="minorHAnsi" w:cs="Arial"/>
              </w:rPr>
            </w:pPr>
            <w:r w:rsidRPr="00440CFA">
              <w:rPr>
                <w:rFonts w:asciiTheme="minorHAnsi" w:hAnsiTheme="minorHAnsi" w:cs="Arial"/>
              </w:rPr>
              <w:lastRenderedPageBreak/>
              <w:t>There are no areas currently considered as weak in terms of lack of training or knowledge.</w:t>
            </w:r>
            <w:r>
              <w:rPr>
                <w:rFonts w:asciiTheme="minorHAnsi" w:hAnsiTheme="minorHAnsi" w:cs="Arial"/>
              </w:rPr>
              <w:t xml:space="preserve"> </w:t>
            </w:r>
            <w:r w:rsidRPr="000D4F61">
              <w:rPr>
                <w:rFonts w:asciiTheme="minorHAnsi" w:hAnsiTheme="minorHAnsi" w:cs="Arial"/>
              </w:rPr>
              <w:t>In ENP, the turnover presenting gaps was addressed through recruitment &amp; cross training. Routine recruitment is still underway.</w:t>
            </w:r>
            <w:r>
              <w:rPr>
                <w:rFonts w:asciiTheme="minorHAnsi" w:hAnsiTheme="minorHAnsi" w:cs="Arial"/>
              </w:rPr>
              <w:t xml:space="preserve"> </w:t>
            </w:r>
          </w:p>
        </w:tc>
      </w:tr>
      <w:tr w:rsidR="000665D6" w:rsidRPr="00440CFA" w14:paraId="096ED028" w14:textId="77777777" w:rsidTr="006D07D2">
        <w:tc>
          <w:tcPr>
            <w:tcW w:w="6521" w:type="dxa"/>
          </w:tcPr>
          <w:p w14:paraId="2A7DCE22" w14:textId="77777777" w:rsidR="000665D6" w:rsidRPr="00440CFA" w:rsidRDefault="000665D6" w:rsidP="000665D6">
            <w:pPr>
              <w:rPr>
                <w:rFonts w:asciiTheme="minorHAnsi" w:hAnsiTheme="minorHAnsi" w:cs="Arial"/>
                <w:b/>
                <w:i/>
              </w:rPr>
            </w:pPr>
            <w:r w:rsidRPr="00440CFA">
              <w:rPr>
                <w:rFonts w:asciiTheme="minorHAnsi" w:hAnsiTheme="minorHAnsi" w:cs="Arial"/>
                <w:b/>
                <w:i/>
              </w:rPr>
              <w:t>Marketplace:</w:t>
            </w:r>
          </w:p>
        </w:tc>
        <w:tc>
          <w:tcPr>
            <w:tcW w:w="3260" w:type="dxa"/>
          </w:tcPr>
          <w:p w14:paraId="3759B7C8" w14:textId="77777777" w:rsidR="000665D6" w:rsidRPr="00440CFA" w:rsidRDefault="000665D6" w:rsidP="000665D6">
            <w:pPr>
              <w:rPr>
                <w:rFonts w:asciiTheme="minorHAnsi" w:hAnsiTheme="minorHAnsi" w:cs="Arial"/>
                <w:b/>
                <w:i/>
              </w:rPr>
            </w:pPr>
            <w:r w:rsidRPr="00440CFA">
              <w:rPr>
                <w:rFonts w:asciiTheme="minorHAnsi" w:hAnsiTheme="minorHAnsi" w:cs="Arial"/>
                <w:b/>
                <w:i/>
              </w:rPr>
              <w:t>Identified Risks/Opportunities</w:t>
            </w:r>
          </w:p>
        </w:tc>
        <w:tc>
          <w:tcPr>
            <w:tcW w:w="2977" w:type="dxa"/>
          </w:tcPr>
          <w:p w14:paraId="07EC4DCC" w14:textId="77777777" w:rsidR="000665D6" w:rsidRPr="00440CFA" w:rsidRDefault="000665D6" w:rsidP="000665D6">
            <w:pPr>
              <w:rPr>
                <w:rFonts w:asciiTheme="minorHAnsi" w:hAnsiTheme="minorHAnsi" w:cs="Arial"/>
                <w:b/>
                <w:i/>
              </w:rPr>
            </w:pPr>
            <w:r w:rsidRPr="00440CFA">
              <w:rPr>
                <w:rFonts w:asciiTheme="minorHAnsi" w:hAnsiTheme="minorHAnsi" w:cs="Arial"/>
                <w:b/>
                <w:i/>
              </w:rPr>
              <w:t>Mitigation</w:t>
            </w:r>
          </w:p>
        </w:tc>
        <w:tc>
          <w:tcPr>
            <w:tcW w:w="2410" w:type="dxa"/>
          </w:tcPr>
          <w:p w14:paraId="0F71524B" w14:textId="77777777" w:rsidR="000665D6" w:rsidRPr="00440CFA" w:rsidRDefault="000665D6" w:rsidP="000665D6">
            <w:pPr>
              <w:rPr>
                <w:rFonts w:asciiTheme="minorHAnsi" w:hAnsiTheme="minorHAnsi" w:cs="Arial"/>
                <w:b/>
                <w:i/>
              </w:rPr>
            </w:pPr>
            <w:r w:rsidRPr="00440CFA">
              <w:rPr>
                <w:rFonts w:asciiTheme="minorHAnsi" w:hAnsiTheme="minorHAnsi" w:cs="Arial"/>
                <w:b/>
                <w:i/>
              </w:rPr>
              <w:t xml:space="preserve">Action/effectiveness </w:t>
            </w:r>
          </w:p>
        </w:tc>
      </w:tr>
      <w:tr w:rsidR="00E202F0" w:rsidRPr="00440CFA" w14:paraId="5463A022" w14:textId="77777777" w:rsidTr="006D07D2">
        <w:tc>
          <w:tcPr>
            <w:tcW w:w="6521" w:type="dxa"/>
          </w:tcPr>
          <w:p w14:paraId="42612C36" w14:textId="77777777" w:rsidR="00E202F0" w:rsidRPr="00440CFA" w:rsidRDefault="00E202F0" w:rsidP="00E202F0">
            <w:pPr>
              <w:rPr>
                <w:rFonts w:asciiTheme="minorHAnsi" w:hAnsiTheme="minorHAnsi" w:cs="Arial"/>
              </w:rPr>
            </w:pPr>
            <w:r w:rsidRPr="00440CFA">
              <w:rPr>
                <w:rFonts w:asciiTheme="minorHAnsi" w:hAnsiTheme="minorHAnsi" w:cs="Arial"/>
              </w:rPr>
              <w:t xml:space="preserve">The company currently serves a wide variety of industries, including the gas and utilities, food and beverage industries. </w:t>
            </w:r>
          </w:p>
          <w:p w14:paraId="24E9E404" w14:textId="77777777" w:rsidR="00E202F0" w:rsidRPr="00440CFA" w:rsidRDefault="00E202F0" w:rsidP="00E202F0">
            <w:pPr>
              <w:rPr>
                <w:rFonts w:asciiTheme="minorHAnsi" w:hAnsiTheme="minorHAnsi" w:cs="Arial"/>
              </w:rPr>
            </w:pPr>
            <w:r w:rsidRPr="00440CFA">
              <w:rPr>
                <w:rFonts w:asciiTheme="minorHAnsi" w:hAnsiTheme="minorHAnsi" w:cs="Arial"/>
              </w:rPr>
              <w:t xml:space="preserve">The company is currently actively seeking work in the Aviation, Space and Defence sector. </w:t>
            </w:r>
            <w:r>
              <w:rPr>
                <w:rFonts w:asciiTheme="minorHAnsi" w:hAnsiTheme="minorHAnsi" w:cs="Arial"/>
              </w:rPr>
              <w:t>For ENP there is one main customer for ASD – Aalberts Surface Treatment Ltd (Sutton in Ashfield).</w:t>
            </w:r>
          </w:p>
          <w:p w14:paraId="48F40348" w14:textId="77777777" w:rsidR="00E202F0" w:rsidRPr="00440CFA" w:rsidRDefault="00E202F0" w:rsidP="00E202F0">
            <w:pPr>
              <w:rPr>
                <w:rFonts w:asciiTheme="minorHAnsi" w:hAnsiTheme="minorHAnsi" w:cs="Arial"/>
              </w:rPr>
            </w:pPr>
          </w:p>
        </w:tc>
        <w:tc>
          <w:tcPr>
            <w:tcW w:w="3260" w:type="dxa"/>
          </w:tcPr>
          <w:p w14:paraId="3BDD4379" w14:textId="77777777" w:rsidR="00E202F0" w:rsidRPr="00440CFA" w:rsidRDefault="00E202F0" w:rsidP="00E202F0">
            <w:pPr>
              <w:rPr>
                <w:rFonts w:asciiTheme="minorHAnsi" w:hAnsiTheme="minorHAnsi" w:cs="Arial"/>
              </w:rPr>
            </w:pPr>
            <w:r w:rsidRPr="00440CFA">
              <w:rPr>
                <w:rFonts w:asciiTheme="minorHAnsi" w:hAnsiTheme="minorHAnsi" w:cs="Arial"/>
              </w:rPr>
              <w:t>The variety of industry types currently served provides opportunity to expand into any similar sectors experiencing growth/increased demand.</w:t>
            </w:r>
          </w:p>
          <w:p w14:paraId="1D41D769" w14:textId="363FA9AF" w:rsidR="00E202F0" w:rsidRPr="00440CFA" w:rsidRDefault="00E202F0" w:rsidP="00E202F0">
            <w:pPr>
              <w:rPr>
                <w:rFonts w:asciiTheme="minorHAnsi" w:hAnsiTheme="minorHAnsi" w:cs="Arial"/>
              </w:rPr>
            </w:pPr>
          </w:p>
        </w:tc>
        <w:tc>
          <w:tcPr>
            <w:tcW w:w="2977" w:type="dxa"/>
          </w:tcPr>
          <w:p w14:paraId="6421CD56" w14:textId="77777777" w:rsidR="00E202F0" w:rsidRPr="00116A0F" w:rsidRDefault="00E202F0" w:rsidP="00E202F0">
            <w:pPr>
              <w:rPr>
                <w:rFonts w:asciiTheme="minorHAnsi" w:hAnsiTheme="minorHAnsi" w:cs="Arial"/>
              </w:rPr>
            </w:pPr>
            <w:r w:rsidRPr="00116A0F">
              <w:rPr>
                <w:rFonts w:asciiTheme="minorHAnsi" w:hAnsiTheme="minorHAnsi" w:cs="Arial"/>
                <w:iCs/>
                <w:noProof/>
              </w:rPr>
              <w:t>A flexible and positive approach to new and existing customers in exploring new opportunities.  Emplo</w:t>
            </w:r>
            <w:r>
              <w:rPr>
                <w:rFonts w:asciiTheme="minorHAnsi" w:hAnsiTheme="minorHAnsi" w:cs="Arial"/>
                <w:iCs/>
                <w:noProof/>
              </w:rPr>
              <w:t>yed</w:t>
            </w:r>
            <w:r w:rsidRPr="00116A0F">
              <w:rPr>
                <w:rFonts w:asciiTheme="minorHAnsi" w:hAnsiTheme="minorHAnsi" w:cs="Arial"/>
                <w:iCs/>
                <w:noProof/>
              </w:rPr>
              <w:t xml:space="preserve"> more Sales Engineering resource to convert opportunities.</w:t>
            </w:r>
          </w:p>
          <w:p w14:paraId="01F190B2" w14:textId="7FCF3DB8" w:rsidR="00E202F0" w:rsidRPr="001626E6" w:rsidRDefault="00E202F0" w:rsidP="00E202F0">
            <w:pPr>
              <w:rPr>
                <w:rFonts w:asciiTheme="minorHAnsi" w:hAnsiTheme="minorHAnsi" w:cs="Arial"/>
                <w:color w:val="0070C0"/>
              </w:rPr>
            </w:pPr>
            <w:r w:rsidRPr="00845023">
              <w:rPr>
                <w:rFonts w:asciiTheme="minorHAnsi" w:hAnsiTheme="minorHAnsi" w:cs="Arial"/>
                <w:color w:val="00B0F0"/>
              </w:rPr>
              <w:t>Regular scrutiny of new leads and order conversion</w:t>
            </w:r>
            <w:r>
              <w:rPr>
                <w:rFonts w:asciiTheme="minorHAnsi" w:hAnsiTheme="minorHAnsi" w:cs="Arial"/>
                <w:color w:val="00B0F0"/>
              </w:rPr>
              <w:t xml:space="preserve"> </w:t>
            </w:r>
            <w:r w:rsidRPr="00116A0F">
              <w:rPr>
                <w:rFonts w:asciiTheme="minorHAnsi" w:hAnsiTheme="minorHAnsi" w:cs="Arial"/>
                <w:color w:val="0070C0"/>
              </w:rPr>
              <w:t>rates.</w:t>
            </w:r>
            <w:r>
              <w:rPr>
                <w:rFonts w:asciiTheme="minorHAnsi" w:hAnsiTheme="minorHAnsi" w:cs="Arial"/>
                <w:color w:val="0070C0"/>
              </w:rPr>
              <w:t xml:space="preserve"> </w:t>
            </w:r>
            <w:r w:rsidRPr="00845023">
              <w:rPr>
                <w:rFonts w:asciiTheme="minorHAnsi" w:hAnsiTheme="minorHAnsi" w:cs="Arial"/>
                <w:color w:val="00B0F0"/>
              </w:rPr>
              <w:t xml:space="preserve"> Routine liaison with ASD Customers</w:t>
            </w:r>
            <w:r>
              <w:rPr>
                <w:rFonts w:asciiTheme="minorHAnsi" w:hAnsiTheme="minorHAnsi" w:cs="Arial"/>
                <w:color w:val="00B0F0"/>
              </w:rPr>
              <w:t xml:space="preserve"> (Astroscale, Aalberts)</w:t>
            </w:r>
            <w:r w:rsidRPr="00845023">
              <w:rPr>
                <w:rFonts w:asciiTheme="minorHAnsi" w:hAnsiTheme="minorHAnsi" w:cs="Arial"/>
                <w:color w:val="00B0F0"/>
              </w:rPr>
              <w:t>.</w:t>
            </w:r>
          </w:p>
        </w:tc>
        <w:tc>
          <w:tcPr>
            <w:tcW w:w="2410" w:type="dxa"/>
          </w:tcPr>
          <w:p w14:paraId="1BBA47DD" w14:textId="5D2CB535" w:rsidR="00E202F0" w:rsidRPr="009A5F48" w:rsidRDefault="00E202F0" w:rsidP="00E202F0">
            <w:pPr>
              <w:rPr>
                <w:rFonts w:asciiTheme="minorHAnsi" w:hAnsiTheme="minorHAnsi" w:cs="Arial"/>
                <w:color w:val="0070C0"/>
              </w:rPr>
            </w:pPr>
            <w:r>
              <w:rPr>
                <w:rFonts w:asciiTheme="minorHAnsi" w:hAnsiTheme="minorHAnsi" w:cs="Arial"/>
              </w:rPr>
              <w:t>The Directors</w:t>
            </w:r>
            <w:r w:rsidRPr="00440CFA">
              <w:rPr>
                <w:rFonts w:asciiTheme="minorHAnsi" w:hAnsiTheme="minorHAnsi" w:cs="Arial"/>
              </w:rPr>
              <w:t xml:space="preserve"> </w:t>
            </w:r>
            <w:r>
              <w:rPr>
                <w:rFonts w:asciiTheme="minorHAnsi" w:hAnsiTheme="minorHAnsi" w:cs="Arial"/>
              </w:rPr>
              <w:t xml:space="preserve">and Sales team </w:t>
            </w:r>
            <w:r w:rsidRPr="00440CFA">
              <w:rPr>
                <w:rFonts w:asciiTheme="minorHAnsi" w:hAnsiTheme="minorHAnsi" w:cs="Arial"/>
              </w:rPr>
              <w:t>are actively seeking new business in the current marketplace as well as new markets (including the Aviation, Space and Defence sector).</w:t>
            </w:r>
            <w:r>
              <w:rPr>
                <w:rFonts w:asciiTheme="minorHAnsi" w:hAnsiTheme="minorHAnsi" w:cs="Arial"/>
              </w:rPr>
              <w:t xml:space="preserve">  </w:t>
            </w:r>
            <w:r w:rsidRPr="00845023">
              <w:rPr>
                <w:rFonts w:asciiTheme="minorHAnsi" w:hAnsiTheme="minorHAnsi" w:cs="Arial"/>
                <w:color w:val="00B0F0"/>
              </w:rPr>
              <w:t xml:space="preserve">Order Intake has increased overall but </w:t>
            </w:r>
            <w:r>
              <w:rPr>
                <w:rFonts w:asciiTheme="minorHAnsi" w:hAnsiTheme="minorHAnsi" w:cs="Arial"/>
                <w:color w:val="00B0F0"/>
              </w:rPr>
              <w:t>tight forecast for</w:t>
            </w:r>
            <w:r w:rsidRPr="00845023">
              <w:rPr>
                <w:rFonts w:asciiTheme="minorHAnsi" w:hAnsiTheme="minorHAnsi" w:cs="Arial"/>
                <w:color w:val="00B0F0"/>
              </w:rPr>
              <w:t xml:space="preserve"> </w:t>
            </w:r>
            <w:r>
              <w:rPr>
                <w:rFonts w:asciiTheme="minorHAnsi" w:hAnsiTheme="minorHAnsi" w:cs="Arial"/>
                <w:color w:val="00B0F0"/>
              </w:rPr>
              <w:t>2025</w:t>
            </w:r>
            <w:r w:rsidRPr="00845023">
              <w:rPr>
                <w:rFonts w:asciiTheme="minorHAnsi" w:hAnsiTheme="minorHAnsi" w:cs="Arial"/>
                <w:color w:val="00B0F0"/>
              </w:rPr>
              <w:t xml:space="preserve">. It remains an area of </w:t>
            </w:r>
            <w:r>
              <w:rPr>
                <w:rFonts w:asciiTheme="minorHAnsi" w:hAnsiTheme="minorHAnsi" w:cs="Arial"/>
                <w:color w:val="00B0F0"/>
              </w:rPr>
              <w:t xml:space="preserve">constant </w:t>
            </w:r>
            <w:r w:rsidRPr="00845023">
              <w:rPr>
                <w:rFonts w:asciiTheme="minorHAnsi" w:hAnsiTheme="minorHAnsi" w:cs="Arial"/>
                <w:color w:val="00B0F0"/>
              </w:rPr>
              <w:t>focus.</w:t>
            </w:r>
          </w:p>
        </w:tc>
      </w:tr>
      <w:tr w:rsidR="000665D6" w:rsidRPr="00F64BC7" w14:paraId="6BA66D10" w14:textId="77777777" w:rsidTr="006D07D2">
        <w:tc>
          <w:tcPr>
            <w:tcW w:w="6521" w:type="dxa"/>
          </w:tcPr>
          <w:p w14:paraId="0D0310B2" w14:textId="629B36BA" w:rsidR="000665D6" w:rsidRPr="00440CFA" w:rsidRDefault="000665D6" w:rsidP="000665D6">
            <w:pPr>
              <w:rPr>
                <w:rFonts w:asciiTheme="minorHAnsi" w:hAnsiTheme="minorHAnsi"/>
              </w:rPr>
            </w:pPr>
            <w:r w:rsidRPr="00440CFA">
              <w:rPr>
                <w:rFonts w:asciiTheme="minorHAnsi" w:hAnsiTheme="minorHAnsi"/>
              </w:rPr>
              <w:t xml:space="preserve">The company provides products and services to customers in the UK </w:t>
            </w:r>
            <w:proofErr w:type="gramStart"/>
            <w:r w:rsidRPr="00440CFA">
              <w:rPr>
                <w:rFonts w:asciiTheme="minorHAnsi" w:hAnsiTheme="minorHAnsi"/>
              </w:rPr>
              <w:t>and also</w:t>
            </w:r>
            <w:proofErr w:type="gramEnd"/>
            <w:r w:rsidRPr="00440CFA">
              <w:rPr>
                <w:rFonts w:asciiTheme="minorHAnsi" w:hAnsiTheme="minorHAnsi"/>
              </w:rPr>
              <w:t xml:space="preserve"> currently Germany and </w:t>
            </w:r>
            <w:r>
              <w:rPr>
                <w:rFonts w:asciiTheme="minorHAnsi" w:hAnsiTheme="minorHAnsi"/>
              </w:rPr>
              <w:t xml:space="preserve">indirectly to </w:t>
            </w:r>
            <w:r w:rsidRPr="00440CFA">
              <w:rPr>
                <w:rFonts w:asciiTheme="minorHAnsi" w:hAnsiTheme="minorHAnsi"/>
              </w:rPr>
              <w:t>the USA.</w:t>
            </w:r>
            <w:r w:rsidR="001626E6">
              <w:rPr>
                <w:rFonts w:asciiTheme="minorHAnsi" w:hAnsiTheme="minorHAnsi"/>
              </w:rPr>
              <w:t xml:space="preserve">  </w:t>
            </w:r>
            <w:r w:rsidR="001626E6" w:rsidRPr="00845023">
              <w:rPr>
                <w:rFonts w:asciiTheme="minorHAnsi" w:hAnsiTheme="minorHAnsi"/>
                <w:color w:val="00B0F0"/>
              </w:rPr>
              <w:t xml:space="preserve">ASD work has so far </w:t>
            </w:r>
            <w:r w:rsidR="00845023">
              <w:rPr>
                <w:rFonts w:asciiTheme="minorHAnsi" w:hAnsiTheme="minorHAnsi"/>
                <w:color w:val="00B0F0"/>
              </w:rPr>
              <w:t>remained</w:t>
            </w:r>
            <w:r w:rsidR="001626E6" w:rsidRPr="00845023">
              <w:rPr>
                <w:rFonts w:asciiTheme="minorHAnsi" w:hAnsiTheme="minorHAnsi"/>
                <w:color w:val="00B0F0"/>
              </w:rPr>
              <w:t xml:space="preserve"> restricted to UK customers both for Precision Machining and ENP.</w:t>
            </w:r>
          </w:p>
          <w:p w14:paraId="49A4360F" w14:textId="77777777" w:rsidR="000665D6" w:rsidRPr="00440CFA" w:rsidRDefault="000665D6" w:rsidP="000665D6">
            <w:pPr>
              <w:rPr>
                <w:rFonts w:asciiTheme="minorHAnsi" w:hAnsiTheme="minorHAnsi" w:cs="Arial"/>
              </w:rPr>
            </w:pPr>
            <w:r w:rsidRPr="00440CFA">
              <w:rPr>
                <w:rFonts w:asciiTheme="minorHAnsi" w:hAnsiTheme="minorHAnsi"/>
              </w:rPr>
              <w:t xml:space="preserve"> </w:t>
            </w:r>
          </w:p>
        </w:tc>
        <w:tc>
          <w:tcPr>
            <w:tcW w:w="3260" w:type="dxa"/>
          </w:tcPr>
          <w:p w14:paraId="3BBABC89" w14:textId="77777777" w:rsidR="000665D6" w:rsidRPr="00440CFA" w:rsidRDefault="000665D6" w:rsidP="000665D6">
            <w:pPr>
              <w:rPr>
                <w:rFonts w:asciiTheme="minorHAnsi" w:hAnsiTheme="minorHAnsi" w:cs="Arial"/>
              </w:rPr>
            </w:pPr>
            <w:r w:rsidRPr="00440CFA">
              <w:rPr>
                <w:rFonts w:asciiTheme="minorHAnsi" w:hAnsiTheme="minorHAnsi" w:cs="Arial"/>
              </w:rPr>
              <w:t>Implications of developments regarding Brexit need to be continually considered while supplying to customers within the EU.</w:t>
            </w:r>
          </w:p>
          <w:p w14:paraId="05DF9A81" w14:textId="77777777" w:rsidR="000665D6" w:rsidRPr="00440CFA" w:rsidRDefault="000665D6" w:rsidP="000665D6">
            <w:pPr>
              <w:rPr>
                <w:rFonts w:asciiTheme="minorHAnsi" w:hAnsiTheme="minorHAnsi" w:cs="Arial"/>
              </w:rPr>
            </w:pPr>
            <w:r w:rsidRPr="00440CFA">
              <w:rPr>
                <w:rFonts w:asciiTheme="minorHAnsi" w:hAnsiTheme="minorHAnsi" w:cs="Arial"/>
              </w:rPr>
              <w:t>Dealing with customers in some (particularly non-EU) countries can be problematic.</w:t>
            </w:r>
          </w:p>
          <w:p w14:paraId="6E370C52" w14:textId="77777777" w:rsidR="000665D6" w:rsidRPr="00440CFA" w:rsidRDefault="000665D6" w:rsidP="000665D6">
            <w:pPr>
              <w:rPr>
                <w:rFonts w:asciiTheme="minorHAnsi" w:hAnsiTheme="minorHAnsi" w:cs="Arial"/>
              </w:rPr>
            </w:pPr>
          </w:p>
        </w:tc>
        <w:tc>
          <w:tcPr>
            <w:tcW w:w="2977" w:type="dxa"/>
          </w:tcPr>
          <w:p w14:paraId="51BD9C17" w14:textId="42A0BDAF" w:rsidR="000665D6" w:rsidRPr="00440CFA" w:rsidRDefault="000665D6" w:rsidP="000665D6">
            <w:pPr>
              <w:rPr>
                <w:rFonts w:asciiTheme="minorHAnsi" w:hAnsiTheme="minorHAnsi" w:cs="Arial"/>
              </w:rPr>
            </w:pPr>
            <w:r w:rsidRPr="00440CFA">
              <w:rPr>
                <w:rFonts w:asciiTheme="minorHAnsi" w:hAnsiTheme="minorHAnsi" w:cs="Arial"/>
              </w:rPr>
              <w:t xml:space="preserve">The Directors continually monitor the marketplace, and will be responsible for making decisions regarding expanding into new markets, trading in different countries etc. The potential risks involved will be considered and addressed as they are identified, to help limit exposure and potential threats to the business. </w:t>
            </w:r>
          </w:p>
        </w:tc>
        <w:tc>
          <w:tcPr>
            <w:tcW w:w="2410" w:type="dxa"/>
          </w:tcPr>
          <w:p w14:paraId="721A07B4" w14:textId="0028A300" w:rsidR="000665D6" w:rsidRPr="00440CFA" w:rsidRDefault="000665D6" w:rsidP="000665D6">
            <w:pPr>
              <w:rPr>
                <w:rFonts w:asciiTheme="minorHAnsi" w:hAnsiTheme="minorHAnsi" w:cs="Arial"/>
              </w:rPr>
            </w:pPr>
            <w:r w:rsidRPr="00440CFA">
              <w:rPr>
                <w:rFonts w:asciiTheme="minorHAnsi" w:hAnsiTheme="minorHAnsi" w:cs="Arial"/>
              </w:rPr>
              <w:t xml:space="preserve">The Directors and senior management will continue to monitor the marketplace and review implications with trading within and outside the EU as required. </w:t>
            </w:r>
          </w:p>
        </w:tc>
      </w:tr>
      <w:tr w:rsidR="000665D6" w:rsidRPr="00440CFA" w14:paraId="43B36CAC" w14:textId="77777777" w:rsidTr="006D07D2">
        <w:tc>
          <w:tcPr>
            <w:tcW w:w="6521" w:type="dxa"/>
          </w:tcPr>
          <w:p w14:paraId="6AB2F592" w14:textId="30B29BE9" w:rsidR="000665D6" w:rsidRPr="00440CFA" w:rsidRDefault="000665D6" w:rsidP="000665D6">
            <w:pPr>
              <w:rPr>
                <w:rFonts w:asciiTheme="minorHAnsi" w:hAnsiTheme="minorHAnsi" w:cs="Arial"/>
                <w:b/>
                <w:i/>
              </w:rPr>
            </w:pPr>
            <w:r w:rsidRPr="00440CFA">
              <w:rPr>
                <w:rFonts w:asciiTheme="minorHAnsi" w:hAnsiTheme="minorHAnsi" w:cs="Arial"/>
                <w:b/>
                <w:i/>
              </w:rPr>
              <w:t>Competitors:</w:t>
            </w:r>
          </w:p>
        </w:tc>
        <w:tc>
          <w:tcPr>
            <w:tcW w:w="3260" w:type="dxa"/>
          </w:tcPr>
          <w:p w14:paraId="6E83DE7E" w14:textId="6077953E" w:rsidR="000665D6" w:rsidRPr="00440CFA" w:rsidRDefault="000665D6" w:rsidP="000665D6">
            <w:pPr>
              <w:rPr>
                <w:rFonts w:asciiTheme="minorHAnsi" w:hAnsiTheme="minorHAnsi" w:cs="Arial"/>
                <w:b/>
                <w:i/>
              </w:rPr>
            </w:pPr>
            <w:r w:rsidRPr="00440CFA">
              <w:rPr>
                <w:rFonts w:asciiTheme="minorHAnsi" w:hAnsiTheme="minorHAnsi" w:cs="Arial"/>
                <w:b/>
                <w:i/>
              </w:rPr>
              <w:t>Identified Risks/Opportunities</w:t>
            </w:r>
          </w:p>
        </w:tc>
        <w:tc>
          <w:tcPr>
            <w:tcW w:w="2977" w:type="dxa"/>
          </w:tcPr>
          <w:p w14:paraId="53FB7CA9" w14:textId="56EBEBDF" w:rsidR="000665D6" w:rsidRPr="00440CFA" w:rsidRDefault="000665D6" w:rsidP="000665D6">
            <w:pPr>
              <w:rPr>
                <w:rFonts w:asciiTheme="minorHAnsi" w:hAnsiTheme="minorHAnsi" w:cs="Arial"/>
                <w:b/>
                <w:i/>
              </w:rPr>
            </w:pPr>
            <w:r w:rsidRPr="00440CFA">
              <w:rPr>
                <w:rFonts w:asciiTheme="minorHAnsi" w:hAnsiTheme="minorHAnsi" w:cs="Arial"/>
                <w:b/>
                <w:i/>
              </w:rPr>
              <w:t>Mitigation</w:t>
            </w:r>
          </w:p>
        </w:tc>
        <w:tc>
          <w:tcPr>
            <w:tcW w:w="2410" w:type="dxa"/>
          </w:tcPr>
          <w:p w14:paraId="71EA4705" w14:textId="3D5E4D88" w:rsidR="000665D6" w:rsidRPr="00440CFA" w:rsidRDefault="000665D6" w:rsidP="000665D6">
            <w:pPr>
              <w:rPr>
                <w:rFonts w:asciiTheme="minorHAnsi" w:hAnsiTheme="minorHAnsi" w:cs="Arial"/>
                <w:b/>
                <w:i/>
              </w:rPr>
            </w:pPr>
            <w:r w:rsidRPr="00440CFA">
              <w:rPr>
                <w:rFonts w:asciiTheme="minorHAnsi" w:hAnsiTheme="minorHAnsi" w:cs="Arial"/>
                <w:b/>
                <w:i/>
              </w:rPr>
              <w:t xml:space="preserve">Action/effectiveness </w:t>
            </w:r>
          </w:p>
        </w:tc>
      </w:tr>
      <w:tr w:rsidR="00E202F0" w:rsidRPr="00440CFA" w14:paraId="6E6BA676" w14:textId="77777777" w:rsidTr="006D07D2">
        <w:tc>
          <w:tcPr>
            <w:tcW w:w="6521" w:type="dxa"/>
          </w:tcPr>
          <w:p w14:paraId="720A9E51" w14:textId="77777777" w:rsidR="00E202F0" w:rsidRPr="00440CFA" w:rsidRDefault="00E202F0" w:rsidP="00E202F0">
            <w:pPr>
              <w:rPr>
                <w:rFonts w:asciiTheme="minorHAnsi" w:hAnsiTheme="minorHAnsi"/>
              </w:rPr>
            </w:pPr>
            <w:r w:rsidRPr="00440CFA">
              <w:rPr>
                <w:rFonts w:asciiTheme="minorHAnsi" w:hAnsiTheme="minorHAnsi"/>
              </w:rPr>
              <w:lastRenderedPageBreak/>
              <w:t xml:space="preserve">The company is proud to provide a personal service to customers, backed by a high standard of manufacturing and inspection capability.  </w:t>
            </w:r>
          </w:p>
          <w:p w14:paraId="1C687D58" w14:textId="77777777" w:rsidR="00E202F0" w:rsidRPr="000D4F61" w:rsidRDefault="00E202F0" w:rsidP="00E202F0">
            <w:pPr>
              <w:rPr>
                <w:rFonts w:asciiTheme="minorHAnsi" w:hAnsiTheme="minorHAnsi"/>
              </w:rPr>
            </w:pPr>
            <w:r w:rsidRPr="00440CFA">
              <w:rPr>
                <w:rFonts w:asciiTheme="minorHAnsi" w:hAnsiTheme="minorHAnsi"/>
              </w:rPr>
              <w:t xml:space="preserve">Competitors </w:t>
            </w:r>
            <w:proofErr w:type="gramStart"/>
            <w:r w:rsidRPr="00440CFA">
              <w:rPr>
                <w:rFonts w:asciiTheme="minorHAnsi" w:hAnsiTheme="minorHAnsi"/>
              </w:rPr>
              <w:t>are able to</w:t>
            </w:r>
            <w:proofErr w:type="gramEnd"/>
            <w:r w:rsidRPr="00440CFA">
              <w:rPr>
                <w:rFonts w:asciiTheme="minorHAnsi" w:hAnsiTheme="minorHAnsi"/>
              </w:rPr>
              <w:t xml:space="preserve"> provide variable pricing, but </w:t>
            </w:r>
            <w:r w:rsidRPr="000D4F61">
              <w:rPr>
                <w:rFonts w:asciiTheme="minorHAnsi" w:hAnsiTheme="minorHAnsi"/>
              </w:rPr>
              <w:t xml:space="preserve">typically little in the way of personal service in comparison. </w:t>
            </w:r>
          </w:p>
          <w:p w14:paraId="6F9D4C71" w14:textId="77777777" w:rsidR="00E202F0" w:rsidRPr="000D4F61" w:rsidRDefault="00E202F0" w:rsidP="00E202F0">
            <w:pPr>
              <w:rPr>
                <w:rFonts w:asciiTheme="minorHAnsi" w:hAnsiTheme="minorHAnsi"/>
              </w:rPr>
            </w:pPr>
          </w:p>
          <w:p w14:paraId="008A8317" w14:textId="77777777" w:rsidR="00E202F0" w:rsidRPr="000D4F61" w:rsidRDefault="00E202F0" w:rsidP="00E202F0">
            <w:pPr>
              <w:rPr>
                <w:rFonts w:asciiTheme="minorHAnsi" w:hAnsiTheme="minorHAnsi"/>
              </w:rPr>
            </w:pPr>
            <w:r w:rsidRPr="000D4F61">
              <w:rPr>
                <w:rFonts w:asciiTheme="minorHAnsi" w:hAnsiTheme="minorHAnsi"/>
              </w:rPr>
              <w:t>The company has been able to achieve results from known/existing processes which competitors have struggled to achieve.</w:t>
            </w:r>
          </w:p>
          <w:p w14:paraId="5CD3BC88" w14:textId="77777777" w:rsidR="00E202F0" w:rsidRPr="00440CFA" w:rsidRDefault="00E202F0" w:rsidP="00E202F0">
            <w:pPr>
              <w:rPr>
                <w:rFonts w:asciiTheme="minorHAnsi" w:hAnsiTheme="minorHAnsi"/>
              </w:rPr>
            </w:pPr>
          </w:p>
          <w:p w14:paraId="633BCC5B" w14:textId="77777777" w:rsidR="00E202F0" w:rsidRPr="00440CFA" w:rsidRDefault="00E202F0" w:rsidP="00E202F0">
            <w:pPr>
              <w:rPr>
                <w:rFonts w:asciiTheme="minorHAnsi" w:hAnsiTheme="minorHAnsi" w:cs="Arial"/>
              </w:rPr>
            </w:pPr>
          </w:p>
        </w:tc>
        <w:tc>
          <w:tcPr>
            <w:tcW w:w="3260" w:type="dxa"/>
          </w:tcPr>
          <w:p w14:paraId="41F48992" w14:textId="77777777" w:rsidR="00E202F0" w:rsidRDefault="00E202F0" w:rsidP="00E202F0">
            <w:pPr>
              <w:rPr>
                <w:rFonts w:asciiTheme="minorHAnsi" w:hAnsiTheme="minorHAnsi" w:cs="Arial"/>
              </w:rPr>
            </w:pPr>
            <w:r w:rsidRPr="00440CFA">
              <w:rPr>
                <w:rFonts w:asciiTheme="minorHAnsi" w:hAnsiTheme="minorHAnsi" w:cs="Arial"/>
              </w:rPr>
              <w:t xml:space="preserve">Competitors will be keen to take business/accounts from the company. </w:t>
            </w:r>
          </w:p>
          <w:p w14:paraId="5D4E7503" w14:textId="77777777" w:rsidR="00E202F0" w:rsidRPr="00440CFA" w:rsidRDefault="00E202F0" w:rsidP="00E202F0">
            <w:pPr>
              <w:rPr>
                <w:rFonts w:asciiTheme="minorHAnsi" w:hAnsiTheme="minorHAnsi" w:cs="Arial"/>
              </w:rPr>
            </w:pPr>
            <w:r>
              <w:rPr>
                <w:rFonts w:asciiTheme="minorHAnsi" w:hAnsiTheme="minorHAnsi" w:cs="Arial"/>
              </w:rPr>
              <w:t>Strong personalised service enables further growth with existing customers.</w:t>
            </w:r>
          </w:p>
          <w:p w14:paraId="2A8B2A44" w14:textId="77777777" w:rsidR="00E202F0" w:rsidRPr="00440CFA" w:rsidRDefault="00E202F0" w:rsidP="00E202F0">
            <w:pPr>
              <w:rPr>
                <w:rFonts w:asciiTheme="minorHAnsi" w:hAnsiTheme="minorHAnsi" w:cs="Arial"/>
              </w:rPr>
            </w:pPr>
          </w:p>
        </w:tc>
        <w:tc>
          <w:tcPr>
            <w:tcW w:w="2977" w:type="dxa"/>
          </w:tcPr>
          <w:p w14:paraId="64DD1763" w14:textId="77777777" w:rsidR="00E202F0" w:rsidRDefault="00E202F0" w:rsidP="00E202F0">
            <w:pPr>
              <w:rPr>
                <w:rFonts w:asciiTheme="minorHAnsi" w:hAnsiTheme="minorHAnsi" w:cs="Arial"/>
              </w:rPr>
            </w:pPr>
            <w:r w:rsidRPr="00440CFA">
              <w:rPr>
                <w:rFonts w:asciiTheme="minorHAnsi" w:hAnsiTheme="minorHAnsi" w:cs="Arial"/>
              </w:rPr>
              <w:t xml:space="preserve">The company is proud to maintain a personal service to customers during continued growth, with close working relationships maintained. </w:t>
            </w:r>
          </w:p>
          <w:p w14:paraId="10D71599" w14:textId="77777777" w:rsidR="00E202F0" w:rsidRPr="000D4F61" w:rsidRDefault="00E202F0" w:rsidP="00E202F0">
            <w:pPr>
              <w:rPr>
                <w:rFonts w:asciiTheme="minorHAnsi" w:hAnsiTheme="minorHAnsi" w:cs="Arial"/>
              </w:rPr>
            </w:pPr>
            <w:r w:rsidRPr="000D4F61">
              <w:rPr>
                <w:rFonts w:asciiTheme="minorHAnsi" w:hAnsiTheme="minorHAnsi" w:cs="Arial"/>
              </w:rPr>
              <w:t>There are significant technical barriers for any new organisations who may attempt to compete with us on ENP.</w:t>
            </w:r>
          </w:p>
          <w:p w14:paraId="26643FE3" w14:textId="77777777" w:rsidR="00E202F0" w:rsidRPr="00440CFA" w:rsidRDefault="00E202F0" w:rsidP="00E202F0">
            <w:pPr>
              <w:rPr>
                <w:rFonts w:asciiTheme="minorHAnsi" w:hAnsiTheme="minorHAnsi" w:cs="Arial"/>
              </w:rPr>
            </w:pPr>
          </w:p>
          <w:p w14:paraId="7A26384B" w14:textId="6EF3AEDE" w:rsidR="00E202F0" w:rsidRPr="00440CFA" w:rsidRDefault="00E202F0" w:rsidP="00E202F0">
            <w:pPr>
              <w:rPr>
                <w:rFonts w:asciiTheme="minorHAnsi" w:hAnsiTheme="minorHAnsi" w:cs="Arial"/>
              </w:rPr>
            </w:pPr>
            <w:r w:rsidRPr="00440CFA">
              <w:rPr>
                <w:rFonts w:asciiTheme="minorHAnsi" w:hAnsiTheme="minorHAnsi" w:cs="Arial"/>
              </w:rPr>
              <w:t xml:space="preserve"> </w:t>
            </w:r>
          </w:p>
        </w:tc>
        <w:tc>
          <w:tcPr>
            <w:tcW w:w="2410" w:type="dxa"/>
          </w:tcPr>
          <w:p w14:paraId="30762804" w14:textId="77777777" w:rsidR="00E202F0" w:rsidRPr="00440CFA" w:rsidRDefault="00E202F0" w:rsidP="00E202F0">
            <w:pPr>
              <w:rPr>
                <w:rFonts w:asciiTheme="minorHAnsi" w:hAnsiTheme="minorHAnsi" w:cs="Arial"/>
              </w:rPr>
            </w:pPr>
            <w:r w:rsidRPr="00440CFA">
              <w:rPr>
                <w:rFonts w:asciiTheme="minorHAnsi" w:hAnsiTheme="minorHAnsi" w:cs="Arial"/>
              </w:rPr>
              <w:t xml:space="preserve">There are </w:t>
            </w:r>
            <w:proofErr w:type="gramStart"/>
            <w:r w:rsidRPr="00440CFA">
              <w:rPr>
                <w:rFonts w:asciiTheme="minorHAnsi" w:hAnsiTheme="minorHAnsi" w:cs="Arial"/>
              </w:rPr>
              <w:t>a number of</w:t>
            </w:r>
            <w:proofErr w:type="gramEnd"/>
            <w:r w:rsidRPr="00440CFA">
              <w:rPr>
                <w:rFonts w:asciiTheme="minorHAnsi" w:hAnsiTheme="minorHAnsi" w:cs="Arial"/>
              </w:rPr>
              <w:t xml:space="preserve"> regular long-term customers providing repeat work.</w:t>
            </w:r>
          </w:p>
          <w:p w14:paraId="6FB0D86C" w14:textId="3FE9E03E" w:rsidR="00E202F0" w:rsidRPr="00440CFA" w:rsidRDefault="00E202F0" w:rsidP="00E202F0">
            <w:pPr>
              <w:rPr>
                <w:rFonts w:asciiTheme="minorHAnsi" w:hAnsiTheme="minorHAnsi" w:cs="Arial"/>
              </w:rPr>
            </w:pPr>
            <w:r w:rsidRPr="00440CFA">
              <w:rPr>
                <w:rFonts w:asciiTheme="minorHAnsi" w:hAnsiTheme="minorHAnsi" w:cs="Arial"/>
              </w:rPr>
              <w:t>There is also continued interest from potential new customers</w:t>
            </w:r>
            <w:r>
              <w:rPr>
                <w:rFonts w:asciiTheme="minorHAnsi" w:hAnsiTheme="minorHAnsi" w:cs="Arial"/>
              </w:rPr>
              <w:t xml:space="preserve">. </w:t>
            </w:r>
            <w:r w:rsidRPr="00B74E58">
              <w:rPr>
                <w:rFonts w:asciiTheme="minorHAnsi" w:hAnsiTheme="minorHAnsi" w:cs="Arial"/>
                <w:color w:val="00B0F0"/>
              </w:rPr>
              <w:t>Flexible offering continues to attract new customers.</w:t>
            </w:r>
          </w:p>
        </w:tc>
      </w:tr>
      <w:tr w:rsidR="00E202F0" w:rsidRPr="004F49C5" w14:paraId="356B0DA8" w14:textId="77777777" w:rsidTr="006D07D2">
        <w:tc>
          <w:tcPr>
            <w:tcW w:w="6521" w:type="dxa"/>
          </w:tcPr>
          <w:p w14:paraId="32DDE731" w14:textId="01FE4DE8" w:rsidR="00E202F0" w:rsidRPr="004F49C5" w:rsidRDefault="00E202F0" w:rsidP="00E202F0">
            <w:pPr>
              <w:rPr>
                <w:rFonts w:asciiTheme="minorHAnsi" w:hAnsiTheme="minorHAnsi" w:cs="Arial"/>
              </w:rPr>
            </w:pPr>
            <w:r w:rsidRPr="004F49C5">
              <w:rPr>
                <w:rFonts w:asciiTheme="minorHAnsi" w:hAnsiTheme="minorHAnsi"/>
              </w:rPr>
              <w:t xml:space="preserve">The company is continually growing and must remain competitive on pricing. </w:t>
            </w:r>
          </w:p>
        </w:tc>
        <w:tc>
          <w:tcPr>
            <w:tcW w:w="3260" w:type="dxa"/>
          </w:tcPr>
          <w:p w14:paraId="05FB130E" w14:textId="4829F483" w:rsidR="00E202F0" w:rsidRPr="004F49C5" w:rsidRDefault="00E202F0" w:rsidP="00E202F0">
            <w:pPr>
              <w:rPr>
                <w:rFonts w:asciiTheme="minorHAnsi" w:hAnsiTheme="minorHAnsi" w:cs="Arial"/>
              </w:rPr>
            </w:pPr>
            <w:r w:rsidRPr="004F49C5">
              <w:rPr>
                <w:rFonts w:asciiTheme="minorHAnsi" w:hAnsiTheme="minorHAnsi" w:cs="Arial"/>
              </w:rPr>
              <w:t>Running costs and overheads must be carefully managed to allow competitive pricing.</w:t>
            </w:r>
          </w:p>
        </w:tc>
        <w:tc>
          <w:tcPr>
            <w:tcW w:w="2977" w:type="dxa"/>
          </w:tcPr>
          <w:p w14:paraId="0C961308" w14:textId="77777777" w:rsidR="00E202F0" w:rsidRDefault="00E202F0" w:rsidP="00E202F0">
            <w:pPr>
              <w:rPr>
                <w:rFonts w:asciiTheme="minorHAnsi" w:hAnsiTheme="minorHAnsi" w:cs="Arial"/>
              </w:rPr>
            </w:pPr>
            <w:r w:rsidRPr="004F49C5">
              <w:rPr>
                <w:rFonts w:asciiTheme="minorHAnsi" w:hAnsiTheme="minorHAnsi" w:cs="Arial"/>
              </w:rPr>
              <w:t xml:space="preserve">The Directors manage the business plan and business strategy, which includes forecasting and spending. </w:t>
            </w:r>
          </w:p>
          <w:p w14:paraId="7464D5FF" w14:textId="77777777" w:rsidR="00E202F0" w:rsidRPr="004F49C5" w:rsidRDefault="00E202F0" w:rsidP="00E202F0">
            <w:pPr>
              <w:rPr>
                <w:rFonts w:asciiTheme="minorHAnsi" w:hAnsiTheme="minorHAnsi" w:cs="Arial"/>
              </w:rPr>
            </w:pPr>
            <w:r>
              <w:rPr>
                <w:rFonts w:asciiTheme="minorHAnsi" w:hAnsiTheme="minorHAnsi" w:cs="Arial"/>
              </w:rPr>
              <w:t>The directors hold regular board meetings with senior management to discuss company growth and pricing structures.</w:t>
            </w:r>
          </w:p>
          <w:p w14:paraId="5B728B66" w14:textId="77777777" w:rsidR="00E202F0" w:rsidRPr="004F49C5" w:rsidRDefault="00E202F0" w:rsidP="00E202F0">
            <w:pPr>
              <w:rPr>
                <w:rFonts w:asciiTheme="minorHAnsi" w:hAnsiTheme="minorHAnsi" w:cs="Arial"/>
              </w:rPr>
            </w:pPr>
          </w:p>
          <w:p w14:paraId="545ABA52" w14:textId="77777777" w:rsidR="00E202F0" w:rsidRPr="004F49C5" w:rsidRDefault="00E202F0" w:rsidP="00E202F0">
            <w:pPr>
              <w:rPr>
                <w:rFonts w:asciiTheme="minorHAnsi" w:hAnsiTheme="minorHAnsi" w:cs="Arial"/>
              </w:rPr>
            </w:pPr>
          </w:p>
          <w:p w14:paraId="00F0FD5C" w14:textId="77777777" w:rsidR="00E202F0" w:rsidRPr="004F49C5" w:rsidRDefault="00E202F0" w:rsidP="00E202F0">
            <w:pPr>
              <w:rPr>
                <w:rFonts w:asciiTheme="minorHAnsi" w:hAnsiTheme="minorHAnsi" w:cs="Arial"/>
              </w:rPr>
            </w:pPr>
          </w:p>
        </w:tc>
        <w:tc>
          <w:tcPr>
            <w:tcW w:w="2410" w:type="dxa"/>
          </w:tcPr>
          <w:p w14:paraId="6389B82A" w14:textId="2B099308" w:rsidR="00E202F0" w:rsidRPr="0039339A" w:rsidRDefault="00E202F0" w:rsidP="00E202F0">
            <w:pPr>
              <w:rPr>
                <w:rFonts w:asciiTheme="minorHAnsi" w:hAnsiTheme="minorHAnsi" w:cs="Arial"/>
              </w:rPr>
            </w:pPr>
            <w:r w:rsidRPr="004F49C5">
              <w:rPr>
                <w:rFonts w:asciiTheme="minorHAnsi" w:hAnsiTheme="minorHAnsi" w:cs="Arial"/>
              </w:rPr>
              <w:t xml:space="preserve">Investment in the latest technology and new equipment </w:t>
            </w:r>
            <w:r>
              <w:rPr>
                <w:rFonts w:asciiTheme="minorHAnsi" w:hAnsiTheme="minorHAnsi" w:cs="Arial"/>
              </w:rPr>
              <w:t xml:space="preserve">and further networking events and company open days, </w:t>
            </w:r>
            <w:r w:rsidRPr="004F49C5">
              <w:rPr>
                <w:rFonts w:asciiTheme="minorHAnsi" w:hAnsiTheme="minorHAnsi" w:cs="Arial"/>
              </w:rPr>
              <w:t xml:space="preserve">has attracted </w:t>
            </w:r>
            <w:proofErr w:type="gramStart"/>
            <w:r w:rsidRPr="004F49C5">
              <w:rPr>
                <w:rFonts w:asciiTheme="minorHAnsi" w:hAnsiTheme="minorHAnsi" w:cs="Arial"/>
              </w:rPr>
              <w:t>a number of</w:t>
            </w:r>
            <w:proofErr w:type="gramEnd"/>
            <w:r w:rsidRPr="004F49C5">
              <w:rPr>
                <w:rFonts w:asciiTheme="minorHAnsi" w:hAnsiTheme="minorHAnsi" w:cs="Arial"/>
              </w:rPr>
              <w:t xml:space="preserve"> new and potential new customers. This continued investment has enabled the company to maintain efficient working practices and competitive pricing.</w:t>
            </w:r>
          </w:p>
        </w:tc>
      </w:tr>
      <w:tr w:rsidR="000665D6" w:rsidRPr="004F49C5" w14:paraId="438C6379" w14:textId="77777777" w:rsidTr="006D07D2">
        <w:tc>
          <w:tcPr>
            <w:tcW w:w="6521" w:type="dxa"/>
          </w:tcPr>
          <w:p w14:paraId="66F7BD2C" w14:textId="12E70F3F" w:rsidR="000665D6" w:rsidRPr="004F49C5" w:rsidRDefault="000665D6" w:rsidP="000665D6">
            <w:pPr>
              <w:rPr>
                <w:rFonts w:asciiTheme="minorHAnsi" w:hAnsiTheme="minorHAnsi" w:cs="Arial"/>
                <w:b/>
                <w:i/>
              </w:rPr>
            </w:pPr>
            <w:r w:rsidRPr="004F49C5">
              <w:rPr>
                <w:rFonts w:asciiTheme="minorHAnsi" w:hAnsiTheme="minorHAnsi" w:cs="Arial"/>
                <w:b/>
                <w:i/>
              </w:rPr>
              <w:t>Legislation:</w:t>
            </w:r>
          </w:p>
        </w:tc>
        <w:tc>
          <w:tcPr>
            <w:tcW w:w="3260" w:type="dxa"/>
          </w:tcPr>
          <w:p w14:paraId="49212457" w14:textId="3067B61C" w:rsidR="000665D6" w:rsidRPr="004F49C5" w:rsidRDefault="000665D6" w:rsidP="000665D6">
            <w:pPr>
              <w:rPr>
                <w:rFonts w:asciiTheme="minorHAnsi" w:hAnsiTheme="minorHAnsi" w:cs="Arial"/>
                <w:b/>
                <w:i/>
              </w:rPr>
            </w:pPr>
            <w:r w:rsidRPr="004F49C5">
              <w:rPr>
                <w:rFonts w:asciiTheme="minorHAnsi" w:hAnsiTheme="minorHAnsi" w:cs="Arial"/>
                <w:b/>
                <w:i/>
              </w:rPr>
              <w:t>Identified Risks/Opportunities</w:t>
            </w:r>
          </w:p>
        </w:tc>
        <w:tc>
          <w:tcPr>
            <w:tcW w:w="2977" w:type="dxa"/>
          </w:tcPr>
          <w:p w14:paraId="177BF1E7" w14:textId="26BD2F1E" w:rsidR="000665D6" w:rsidRPr="004F49C5" w:rsidRDefault="000665D6" w:rsidP="000665D6">
            <w:pPr>
              <w:rPr>
                <w:rFonts w:asciiTheme="minorHAnsi" w:hAnsiTheme="minorHAnsi" w:cs="Arial"/>
                <w:b/>
                <w:i/>
              </w:rPr>
            </w:pPr>
            <w:r w:rsidRPr="004F49C5">
              <w:rPr>
                <w:rFonts w:asciiTheme="minorHAnsi" w:hAnsiTheme="minorHAnsi" w:cs="Arial"/>
                <w:b/>
                <w:i/>
              </w:rPr>
              <w:t>Mitigation</w:t>
            </w:r>
          </w:p>
        </w:tc>
        <w:tc>
          <w:tcPr>
            <w:tcW w:w="2410" w:type="dxa"/>
          </w:tcPr>
          <w:p w14:paraId="08FBEBA9" w14:textId="7375A341" w:rsidR="000665D6" w:rsidRPr="004F49C5" w:rsidRDefault="000665D6" w:rsidP="000665D6">
            <w:pPr>
              <w:rPr>
                <w:rFonts w:asciiTheme="minorHAnsi" w:hAnsiTheme="minorHAnsi" w:cs="Arial"/>
                <w:b/>
                <w:i/>
              </w:rPr>
            </w:pPr>
            <w:r w:rsidRPr="004F49C5">
              <w:rPr>
                <w:rFonts w:asciiTheme="minorHAnsi" w:hAnsiTheme="minorHAnsi" w:cs="Arial"/>
                <w:b/>
                <w:i/>
              </w:rPr>
              <w:t xml:space="preserve">Action/effectiveness </w:t>
            </w:r>
          </w:p>
        </w:tc>
      </w:tr>
      <w:tr w:rsidR="00E202F0" w:rsidRPr="004F49C5" w14:paraId="0B0DFF59" w14:textId="77777777" w:rsidTr="006D07D2">
        <w:tc>
          <w:tcPr>
            <w:tcW w:w="6521" w:type="dxa"/>
          </w:tcPr>
          <w:p w14:paraId="7AD2B509" w14:textId="77777777" w:rsidR="00E202F0" w:rsidRPr="000F5CD2" w:rsidRDefault="00E202F0" w:rsidP="00E202F0">
            <w:pPr>
              <w:rPr>
                <w:rFonts w:asciiTheme="minorHAnsi" w:hAnsiTheme="minorHAnsi"/>
              </w:rPr>
            </w:pPr>
            <w:r>
              <w:rPr>
                <w:rFonts w:asciiTheme="minorHAnsi" w:hAnsiTheme="minorHAnsi"/>
              </w:rPr>
              <w:t xml:space="preserve">Aside from ITAR, </w:t>
            </w:r>
            <w:r w:rsidRPr="000D4F61">
              <w:rPr>
                <w:rFonts w:asciiTheme="minorHAnsi" w:hAnsiTheme="minorHAnsi"/>
                <w:color w:val="0070C0"/>
              </w:rPr>
              <w:t>(</w:t>
            </w:r>
            <w:r w:rsidRPr="000F5CD2">
              <w:rPr>
                <w:rFonts w:asciiTheme="minorHAnsi" w:hAnsiTheme="minorHAnsi"/>
              </w:rPr>
              <w:t>Covered via our Customer, Aalberts’ ITAR registration) the company is not aware of any legislative requirements relating directly to the products manufactured.</w:t>
            </w:r>
          </w:p>
          <w:p w14:paraId="19D9EF77" w14:textId="007819F4" w:rsidR="00E202F0" w:rsidRPr="004F49C5" w:rsidRDefault="00E202F0" w:rsidP="00E202F0">
            <w:pPr>
              <w:rPr>
                <w:rFonts w:asciiTheme="minorHAnsi" w:hAnsiTheme="minorHAnsi"/>
              </w:rPr>
            </w:pPr>
            <w:r w:rsidRPr="000F5CD2">
              <w:rPr>
                <w:rFonts w:asciiTheme="minorHAnsi" w:hAnsiTheme="minorHAnsi"/>
              </w:rPr>
              <w:t xml:space="preserve">PED sometimes is raised as a question but does not cover CBE+ activities directly to date. </w:t>
            </w:r>
            <w:r>
              <w:rPr>
                <w:rFonts w:asciiTheme="minorHAnsi" w:hAnsiTheme="minorHAnsi"/>
              </w:rPr>
              <w:t xml:space="preserve">Our products are currently REACH and </w:t>
            </w:r>
            <w:r>
              <w:rPr>
                <w:rFonts w:asciiTheme="minorHAnsi" w:hAnsiTheme="minorHAnsi"/>
              </w:rPr>
              <w:lastRenderedPageBreak/>
              <w:t xml:space="preserve">RoHS Compliant.  </w:t>
            </w:r>
            <w:r>
              <w:rPr>
                <w:rFonts w:asciiTheme="minorHAnsi" w:hAnsiTheme="minorHAnsi"/>
                <w:color w:val="0070C0"/>
              </w:rPr>
              <w:t>PFAS is being raised by an increasing number of customers and affects one of our products (Ni-PTFE)</w:t>
            </w:r>
          </w:p>
        </w:tc>
        <w:tc>
          <w:tcPr>
            <w:tcW w:w="3260" w:type="dxa"/>
          </w:tcPr>
          <w:p w14:paraId="58C46A8A" w14:textId="7906C5A4" w:rsidR="00E202F0" w:rsidRPr="000F5CD2" w:rsidRDefault="00E202F0" w:rsidP="00E202F0">
            <w:pPr>
              <w:rPr>
                <w:rFonts w:asciiTheme="minorHAnsi" w:hAnsiTheme="minorHAnsi" w:cs="Arial"/>
                <w:color w:val="0070C0"/>
              </w:rPr>
            </w:pPr>
            <w:r w:rsidRPr="000F5CD2">
              <w:rPr>
                <w:rFonts w:asciiTheme="minorHAnsi" w:hAnsiTheme="minorHAnsi" w:cs="Arial"/>
                <w:color w:val="0070C0"/>
              </w:rPr>
              <w:lastRenderedPageBreak/>
              <w:t xml:space="preserve">REACH or RoHS items lists constantly change so could shift to include our products and make selling them impossible. PFAS requirements </w:t>
            </w:r>
            <w:r w:rsidRPr="000F5CD2">
              <w:rPr>
                <w:rFonts w:asciiTheme="minorHAnsi" w:hAnsiTheme="minorHAnsi" w:cs="Arial"/>
                <w:color w:val="0070C0"/>
              </w:rPr>
              <w:lastRenderedPageBreak/>
              <w:t>may affect our ability to sell Ni-PTFE to certain customers.</w:t>
            </w:r>
          </w:p>
        </w:tc>
        <w:tc>
          <w:tcPr>
            <w:tcW w:w="2977" w:type="dxa"/>
          </w:tcPr>
          <w:p w14:paraId="023826D3" w14:textId="0BFBF32A" w:rsidR="00E202F0" w:rsidRPr="004F49C5" w:rsidRDefault="00E202F0" w:rsidP="00E202F0">
            <w:pPr>
              <w:rPr>
                <w:rFonts w:asciiTheme="minorHAnsi" w:hAnsiTheme="minorHAnsi" w:cs="Arial"/>
              </w:rPr>
            </w:pPr>
            <w:r w:rsidRPr="000F5CD2">
              <w:rPr>
                <w:rFonts w:asciiTheme="minorHAnsi" w:hAnsiTheme="minorHAnsi" w:cs="Arial"/>
                <w:color w:val="0070C0"/>
              </w:rPr>
              <w:lastRenderedPageBreak/>
              <w:t>Engage with MacDermid Enthone regarding alternative, PFAS compliant Ni-PTFE Chemistry.</w:t>
            </w:r>
          </w:p>
        </w:tc>
        <w:tc>
          <w:tcPr>
            <w:tcW w:w="2410" w:type="dxa"/>
          </w:tcPr>
          <w:p w14:paraId="5BAC4CB3" w14:textId="77777777" w:rsidR="00E202F0" w:rsidRPr="000F5CD2" w:rsidRDefault="00E202F0" w:rsidP="00E202F0">
            <w:pPr>
              <w:rPr>
                <w:rFonts w:asciiTheme="minorHAnsi" w:hAnsiTheme="minorHAnsi" w:cs="Arial"/>
                <w:color w:val="0070C0"/>
              </w:rPr>
            </w:pPr>
            <w:r w:rsidRPr="000F5CD2">
              <w:rPr>
                <w:rFonts w:asciiTheme="minorHAnsi" w:hAnsiTheme="minorHAnsi" w:cs="Arial"/>
                <w:color w:val="0070C0"/>
              </w:rPr>
              <w:t>No further action required currently – MacDermid Engaged for alternative</w:t>
            </w:r>
            <w:r>
              <w:rPr>
                <w:rFonts w:asciiTheme="minorHAnsi" w:hAnsiTheme="minorHAnsi" w:cs="Arial"/>
                <w:color w:val="0070C0"/>
              </w:rPr>
              <w:t xml:space="preserve"> </w:t>
            </w:r>
            <w:proofErr w:type="spellStart"/>
            <w:r>
              <w:rPr>
                <w:rFonts w:asciiTheme="minorHAnsi" w:hAnsiTheme="minorHAnsi" w:cs="Arial"/>
                <w:color w:val="0070C0"/>
              </w:rPr>
              <w:t>ni</w:t>
            </w:r>
            <w:proofErr w:type="spellEnd"/>
            <w:r>
              <w:rPr>
                <w:rFonts w:asciiTheme="minorHAnsi" w:hAnsiTheme="minorHAnsi" w:cs="Arial"/>
                <w:color w:val="0070C0"/>
              </w:rPr>
              <w:t xml:space="preserve">-PTFE. </w:t>
            </w:r>
            <w:r w:rsidRPr="000F5CD2">
              <w:rPr>
                <w:rFonts w:asciiTheme="minorHAnsi" w:hAnsiTheme="minorHAnsi" w:cs="Arial"/>
                <w:color w:val="0070C0"/>
              </w:rPr>
              <w:t xml:space="preserve"> REACH and </w:t>
            </w:r>
            <w:r w:rsidRPr="000F5CD2">
              <w:rPr>
                <w:rFonts w:asciiTheme="minorHAnsi" w:hAnsiTheme="minorHAnsi" w:cs="Arial"/>
                <w:color w:val="0070C0"/>
              </w:rPr>
              <w:lastRenderedPageBreak/>
              <w:t>RoH</w:t>
            </w:r>
            <w:r>
              <w:rPr>
                <w:rFonts w:asciiTheme="minorHAnsi" w:hAnsiTheme="minorHAnsi" w:cs="Arial"/>
                <w:color w:val="0070C0"/>
              </w:rPr>
              <w:t>S are</w:t>
            </w:r>
            <w:r w:rsidRPr="000F5CD2">
              <w:rPr>
                <w:rFonts w:asciiTheme="minorHAnsi" w:hAnsiTheme="minorHAnsi" w:cs="Arial"/>
                <w:color w:val="0070C0"/>
              </w:rPr>
              <w:t xml:space="preserve"> reviewed annually.</w:t>
            </w:r>
          </w:p>
          <w:p w14:paraId="030FAA89" w14:textId="7835D2A1" w:rsidR="00E202F0" w:rsidRPr="004F49C5" w:rsidRDefault="00E202F0" w:rsidP="00E202F0">
            <w:pPr>
              <w:rPr>
                <w:rFonts w:asciiTheme="minorHAnsi" w:hAnsiTheme="minorHAnsi" w:cs="Arial"/>
              </w:rPr>
            </w:pPr>
          </w:p>
        </w:tc>
      </w:tr>
      <w:tr w:rsidR="00E202F0" w:rsidRPr="004F49C5" w14:paraId="3C6BAD12" w14:textId="77777777" w:rsidTr="006D07D2">
        <w:tc>
          <w:tcPr>
            <w:tcW w:w="6521" w:type="dxa"/>
          </w:tcPr>
          <w:p w14:paraId="3309A7F1" w14:textId="7E7AB3B9" w:rsidR="00E202F0" w:rsidRPr="0039339A" w:rsidRDefault="00E202F0" w:rsidP="00E202F0">
            <w:pPr>
              <w:rPr>
                <w:rFonts w:asciiTheme="minorHAnsi" w:hAnsiTheme="minorHAnsi"/>
              </w:rPr>
            </w:pPr>
            <w:r w:rsidRPr="000D4F61">
              <w:rPr>
                <w:rFonts w:asciiTheme="minorHAnsi" w:hAnsiTheme="minorHAnsi"/>
              </w:rPr>
              <w:lastRenderedPageBreak/>
              <w:t>Employment law and HR management:</w:t>
            </w:r>
            <w:r w:rsidRPr="000D4F61">
              <w:rPr>
                <w:rFonts w:asciiTheme="minorHAnsi" w:hAnsiTheme="minorHAnsi" w:cs="Arial"/>
              </w:rPr>
              <w:t xml:space="preserve"> the company utilises Directors Marie Cooper and Mark Lawson for support with employment law and HR management aspects. </w:t>
            </w:r>
            <w:r>
              <w:rPr>
                <w:rFonts w:asciiTheme="minorHAnsi" w:hAnsiTheme="minorHAnsi" w:cs="Arial"/>
              </w:rPr>
              <w:t xml:space="preserve"> </w:t>
            </w:r>
            <w:r w:rsidRPr="007B7F5A">
              <w:rPr>
                <w:rFonts w:asciiTheme="minorHAnsi" w:hAnsiTheme="minorHAnsi" w:cs="Arial"/>
                <w:color w:val="0070C0"/>
              </w:rPr>
              <w:t xml:space="preserve">The company also retains </w:t>
            </w:r>
            <w:proofErr w:type="spellStart"/>
            <w:r w:rsidRPr="007B7F5A">
              <w:rPr>
                <w:rFonts w:asciiTheme="minorHAnsi" w:hAnsiTheme="minorHAnsi" w:cs="Arial"/>
                <w:color w:val="0070C0"/>
              </w:rPr>
              <w:t>Freeths</w:t>
            </w:r>
            <w:proofErr w:type="spellEnd"/>
            <w:r w:rsidRPr="007B7F5A">
              <w:rPr>
                <w:rFonts w:asciiTheme="minorHAnsi" w:hAnsiTheme="minorHAnsi" w:cs="Arial"/>
                <w:color w:val="0070C0"/>
              </w:rPr>
              <w:t xml:space="preserve"> Lawyers for more formal legal support where required.</w:t>
            </w:r>
          </w:p>
        </w:tc>
        <w:tc>
          <w:tcPr>
            <w:tcW w:w="3260" w:type="dxa"/>
          </w:tcPr>
          <w:p w14:paraId="147C9246" w14:textId="73BEE634" w:rsidR="00E202F0" w:rsidRPr="004F49C5" w:rsidRDefault="00E202F0" w:rsidP="00E202F0">
            <w:pPr>
              <w:rPr>
                <w:rFonts w:asciiTheme="minorHAnsi" w:hAnsiTheme="minorHAnsi"/>
              </w:rPr>
            </w:pPr>
            <w:r w:rsidRPr="004F49C5">
              <w:rPr>
                <w:rFonts w:asciiTheme="minorHAnsi" w:hAnsiTheme="minorHAnsi" w:cs="Arial"/>
              </w:rPr>
              <w:t xml:space="preserve">The company needs to be aware of </w:t>
            </w:r>
            <w:r w:rsidRPr="004F49C5">
              <w:rPr>
                <w:rFonts w:asciiTheme="minorHAnsi" w:hAnsiTheme="minorHAnsi"/>
              </w:rPr>
              <w:t xml:space="preserve">employment law and HR management requirements to ensure that it meets its legal obligations to avoid the risk of prosecution. </w:t>
            </w:r>
          </w:p>
        </w:tc>
        <w:tc>
          <w:tcPr>
            <w:tcW w:w="2977" w:type="dxa"/>
          </w:tcPr>
          <w:p w14:paraId="614481A5" w14:textId="6ECA8992" w:rsidR="00E202F0" w:rsidRPr="004F49C5" w:rsidRDefault="00E202F0" w:rsidP="00E202F0">
            <w:pPr>
              <w:rPr>
                <w:rFonts w:asciiTheme="minorHAnsi" w:hAnsiTheme="minorHAnsi" w:cs="Arial"/>
              </w:rPr>
            </w:pPr>
            <w:r w:rsidRPr="00116A0F">
              <w:rPr>
                <w:rFonts w:asciiTheme="minorHAnsi" w:hAnsiTheme="minorHAnsi" w:cs="Arial"/>
              </w:rPr>
              <w:t>Mark Lawson recruited as General Manager in February 2022 and continues to monitor requirements alongside Marie Cooper.</w:t>
            </w:r>
          </w:p>
        </w:tc>
        <w:tc>
          <w:tcPr>
            <w:tcW w:w="2410" w:type="dxa"/>
          </w:tcPr>
          <w:p w14:paraId="1C2E6F2C" w14:textId="5B199AE5" w:rsidR="00E202F0" w:rsidRPr="004F49C5" w:rsidRDefault="00E202F0" w:rsidP="00E202F0">
            <w:pPr>
              <w:rPr>
                <w:rFonts w:asciiTheme="minorHAnsi" w:hAnsiTheme="minorHAnsi" w:cs="Arial"/>
              </w:rPr>
            </w:pPr>
            <w:r w:rsidRPr="004F49C5">
              <w:rPr>
                <w:rFonts w:asciiTheme="minorHAnsi" w:hAnsiTheme="minorHAnsi" w:cs="Arial"/>
              </w:rPr>
              <w:t>There have been no recent problems, concerns or issues raised regarding employment law and HR.</w:t>
            </w:r>
          </w:p>
        </w:tc>
      </w:tr>
      <w:tr w:rsidR="00E202F0" w:rsidRPr="004F49C5" w14:paraId="52BF84FF" w14:textId="77777777" w:rsidTr="006D07D2">
        <w:tc>
          <w:tcPr>
            <w:tcW w:w="6521" w:type="dxa"/>
          </w:tcPr>
          <w:p w14:paraId="00CB59C4" w14:textId="77777777" w:rsidR="00E202F0" w:rsidRDefault="00E202F0" w:rsidP="00E202F0">
            <w:pPr>
              <w:rPr>
                <w:rFonts w:asciiTheme="minorHAnsi" w:hAnsiTheme="minorHAnsi" w:cs="Arial"/>
              </w:rPr>
            </w:pPr>
            <w:r w:rsidRPr="5CECEC7C">
              <w:rPr>
                <w:rFonts w:asciiTheme="minorHAnsi" w:hAnsiTheme="minorHAnsi" w:cs="Arial"/>
              </w:rPr>
              <w:t>It is understood that maintaining ISO</w:t>
            </w:r>
            <w:r>
              <w:rPr>
                <w:rFonts w:asciiTheme="minorHAnsi" w:hAnsiTheme="minorHAnsi" w:cs="Arial"/>
              </w:rPr>
              <w:t xml:space="preserve"> 45</w:t>
            </w:r>
            <w:r w:rsidRPr="5CECEC7C">
              <w:rPr>
                <w:rFonts w:asciiTheme="minorHAnsi" w:hAnsiTheme="minorHAnsi" w:cs="Arial"/>
              </w:rPr>
              <w:t>001 certification does NOT mean the company is necessarily legally compliant, but it has helped the company to achieve understanding of its obligations, and to put robust systems in place to ensure effective H&amp;S management.</w:t>
            </w:r>
          </w:p>
          <w:p w14:paraId="41FDBE34" w14:textId="34F0AA4E" w:rsidR="00E202F0" w:rsidRPr="004F49C5" w:rsidRDefault="00E202F0" w:rsidP="00E202F0">
            <w:pPr>
              <w:rPr>
                <w:rFonts w:asciiTheme="minorHAnsi" w:hAnsiTheme="minorHAnsi"/>
              </w:rPr>
            </w:pPr>
          </w:p>
        </w:tc>
        <w:tc>
          <w:tcPr>
            <w:tcW w:w="3260" w:type="dxa"/>
          </w:tcPr>
          <w:p w14:paraId="143F5CE4" w14:textId="77777777" w:rsidR="00E202F0" w:rsidRPr="00EE246D" w:rsidRDefault="00E202F0" w:rsidP="00E202F0">
            <w:pPr>
              <w:rPr>
                <w:rFonts w:asciiTheme="minorHAnsi" w:hAnsiTheme="minorHAnsi"/>
              </w:rPr>
            </w:pPr>
            <w:r w:rsidRPr="00EE246D">
              <w:rPr>
                <w:rFonts w:asciiTheme="minorHAnsi" w:hAnsiTheme="minorHAnsi" w:cs="Arial"/>
              </w:rPr>
              <w:t xml:space="preserve">The company needs to be aware of </w:t>
            </w:r>
            <w:r w:rsidRPr="00EE246D">
              <w:rPr>
                <w:rFonts w:asciiTheme="minorHAnsi" w:hAnsiTheme="minorHAnsi"/>
              </w:rPr>
              <w:t>H</w:t>
            </w:r>
            <w:r>
              <w:rPr>
                <w:rFonts w:asciiTheme="minorHAnsi" w:hAnsiTheme="minorHAnsi"/>
              </w:rPr>
              <w:t>&amp;</w:t>
            </w:r>
            <w:r w:rsidRPr="00EE246D">
              <w:rPr>
                <w:rFonts w:asciiTheme="minorHAnsi" w:hAnsiTheme="minorHAnsi"/>
              </w:rPr>
              <w:t xml:space="preserve">S </w:t>
            </w:r>
            <w:r>
              <w:rPr>
                <w:rFonts w:asciiTheme="minorHAnsi" w:hAnsiTheme="minorHAnsi"/>
              </w:rPr>
              <w:t>M</w:t>
            </w:r>
            <w:r w:rsidRPr="00EE246D">
              <w:rPr>
                <w:rFonts w:asciiTheme="minorHAnsi" w:hAnsiTheme="minorHAnsi"/>
              </w:rPr>
              <w:t xml:space="preserve">anagement requirements to ensure that it meets its legal obligations </w:t>
            </w:r>
            <w:r>
              <w:rPr>
                <w:rFonts w:asciiTheme="minorHAnsi" w:hAnsiTheme="minorHAnsi"/>
              </w:rPr>
              <w:t>and</w:t>
            </w:r>
            <w:r w:rsidRPr="00EE246D">
              <w:rPr>
                <w:rFonts w:asciiTheme="minorHAnsi" w:hAnsiTheme="minorHAnsi"/>
              </w:rPr>
              <w:t xml:space="preserve"> avoid the risk of prosecution. </w:t>
            </w:r>
          </w:p>
          <w:p w14:paraId="673633FC" w14:textId="77777777" w:rsidR="00E202F0" w:rsidRPr="004F49C5" w:rsidRDefault="00E202F0" w:rsidP="00E202F0">
            <w:pPr>
              <w:rPr>
                <w:rFonts w:asciiTheme="minorHAnsi" w:hAnsiTheme="minorHAnsi"/>
              </w:rPr>
            </w:pPr>
          </w:p>
        </w:tc>
        <w:tc>
          <w:tcPr>
            <w:tcW w:w="2977" w:type="dxa"/>
          </w:tcPr>
          <w:p w14:paraId="445EE5BD" w14:textId="77777777" w:rsidR="00E202F0" w:rsidRPr="00116A0F" w:rsidRDefault="00E202F0" w:rsidP="00E202F0">
            <w:pPr>
              <w:rPr>
                <w:rFonts w:asciiTheme="minorHAnsi" w:hAnsiTheme="minorHAnsi" w:cs="Arial"/>
                <w:color w:val="0070C0"/>
              </w:rPr>
            </w:pPr>
            <w:r w:rsidRPr="000D4F61">
              <w:rPr>
                <w:rFonts w:asciiTheme="minorHAnsi" w:hAnsiTheme="minorHAnsi" w:cs="Arial"/>
              </w:rPr>
              <w:t>Citation via their Atlas portal now employed to manage documents and Luke Dunster contracted to help with bringing the company’s documentation up to standard across the group ahead of sitewide certification to ISO45001.</w:t>
            </w:r>
          </w:p>
          <w:p w14:paraId="1F31BFE4" w14:textId="07A050FD" w:rsidR="00E202F0" w:rsidRPr="004F49C5" w:rsidRDefault="00E202F0" w:rsidP="00E202F0">
            <w:pPr>
              <w:rPr>
                <w:rFonts w:asciiTheme="minorHAnsi" w:hAnsiTheme="minorHAnsi" w:cs="Arial"/>
              </w:rPr>
            </w:pPr>
            <w:r w:rsidRPr="00EE246D">
              <w:rPr>
                <w:rFonts w:asciiTheme="minorHAnsi" w:hAnsiTheme="minorHAnsi" w:cs="Arial"/>
              </w:rPr>
              <w:t xml:space="preserve"> </w:t>
            </w:r>
          </w:p>
        </w:tc>
        <w:tc>
          <w:tcPr>
            <w:tcW w:w="2410" w:type="dxa"/>
          </w:tcPr>
          <w:p w14:paraId="2B360737" w14:textId="0A5662A3" w:rsidR="00E202F0" w:rsidRPr="004F49C5" w:rsidRDefault="00E202F0" w:rsidP="00E202F0">
            <w:pPr>
              <w:rPr>
                <w:rFonts w:asciiTheme="minorHAnsi" w:hAnsiTheme="minorHAnsi" w:cs="Arial"/>
              </w:rPr>
            </w:pPr>
            <w:r>
              <w:rPr>
                <w:rFonts w:asciiTheme="minorHAnsi" w:hAnsiTheme="minorHAnsi" w:cs="Arial"/>
              </w:rPr>
              <w:t xml:space="preserve">Citation has proven ineffective.  </w:t>
            </w:r>
            <w:r w:rsidRPr="00116A0F">
              <w:rPr>
                <w:rFonts w:asciiTheme="minorHAnsi" w:hAnsiTheme="minorHAnsi" w:cs="Arial"/>
              </w:rPr>
              <w:t xml:space="preserve">Citation </w:t>
            </w:r>
            <w:proofErr w:type="gramStart"/>
            <w:r w:rsidRPr="00116A0F">
              <w:rPr>
                <w:rFonts w:asciiTheme="minorHAnsi" w:hAnsiTheme="minorHAnsi" w:cs="Arial"/>
              </w:rPr>
              <w:t>provide</w:t>
            </w:r>
            <w:proofErr w:type="gramEnd"/>
            <w:r w:rsidRPr="00116A0F">
              <w:rPr>
                <w:rFonts w:asciiTheme="minorHAnsi" w:hAnsiTheme="minorHAnsi" w:cs="Arial"/>
              </w:rPr>
              <w:t xml:space="preserve"> </w:t>
            </w:r>
            <w:r>
              <w:rPr>
                <w:rFonts w:asciiTheme="minorHAnsi" w:hAnsiTheme="minorHAnsi" w:cs="Arial"/>
              </w:rPr>
              <w:t xml:space="preserve">a documentation </w:t>
            </w:r>
            <w:r w:rsidRPr="00986152">
              <w:rPr>
                <w:rFonts w:asciiTheme="minorHAnsi" w:hAnsiTheme="minorHAnsi" w:cs="Arial"/>
              </w:rPr>
              <w:t xml:space="preserve">platform only and Luke Dunster (Consultant) supports with Certification and Legislative insight.  Extra support sought to update the HSE System to encompass full scope of operations. </w:t>
            </w:r>
            <w:r>
              <w:rPr>
                <w:rFonts w:asciiTheme="minorHAnsi" w:hAnsiTheme="minorHAnsi" w:cs="Arial"/>
                <w:color w:val="0070C0"/>
              </w:rPr>
              <w:t>Recertification Audit completed June 2024 – some NCR’s identified that still require closing. Certificate achieved.</w:t>
            </w:r>
          </w:p>
        </w:tc>
      </w:tr>
      <w:tr w:rsidR="00E202F0" w:rsidRPr="004F49C5" w14:paraId="0A074662" w14:textId="77777777" w:rsidTr="006D07D2">
        <w:tc>
          <w:tcPr>
            <w:tcW w:w="6521" w:type="dxa"/>
          </w:tcPr>
          <w:p w14:paraId="47C11853" w14:textId="77777777" w:rsidR="00E202F0" w:rsidRPr="00EE246D" w:rsidRDefault="00E202F0" w:rsidP="00E202F0">
            <w:pPr>
              <w:rPr>
                <w:rFonts w:asciiTheme="minorHAnsi" w:hAnsiTheme="minorHAnsi" w:cs="Arial"/>
              </w:rPr>
            </w:pPr>
            <w:r w:rsidRPr="00EE246D">
              <w:rPr>
                <w:rFonts w:asciiTheme="minorHAnsi" w:hAnsiTheme="minorHAnsi"/>
              </w:rPr>
              <w:t>Environmental management:</w:t>
            </w:r>
            <w:r w:rsidRPr="00EE246D">
              <w:rPr>
                <w:rFonts w:asciiTheme="minorHAnsi" w:hAnsiTheme="minorHAnsi" w:cs="Arial"/>
              </w:rPr>
              <w:t xml:space="preserve"> </w:t>
            </w:r>
          </w:p>
          <w:p w14:paraId="55CF1386" w14:textId="77777777" w:rsidR="00E202F0" w:rsidRPr="006E5ED6" w:rsidRDefault="00E202F0" w:rsidP="00E202F0">
            <w:pPr>
              <w:rPr>
                <w:rFonts w:asciiTheme="minorHAnsi" w:hAnsiTheme="minorHAnsi" w:cs="Arial"/>
                <w:b/>
                <w:bCs/>
                <w:color w:val="0070C0"/>
              </w:rPr>
            </w:pPr>
            <w:r w:rsidRPr="006E5ED6">
              <w:rPr>
                <w:rFonts w:asciiTheme="minorHAnsi" w:hAnsiTheme="minorHAnsi" w:cs="Arial"/>
                <w:b/>
                <w:bCs/>
                <w:color w:val="0070C0"/>
              </w:rPr>
              <w:t>No current ISO14001 Certification.</w:t>
            </w:r>
          </w:p>
          <w:p w14:paraId="3D8B3669" w14:textId="042CE0B0" w:rsidR="00E202F0" w:rsidRPr="00CA5C24" w:rsidRDefault="00E202F0" w:rsidP="00E202F0">
            <w:pPr>
              <w:rPr>
                <w:rFonts w:asciiTheme="minorHAnsi" w:hAnsiTheme="minorHAnsi" w:cs="Arial"/>
                <w:bCs/>
                <w:iCs/>
              </w:rPr>
            </w:pPr>
            <w:r w:rsidRPr="006E5ED6">
              <w:rPr>
                <w:rFonts w:asciiTheme="minorHAnsi" w:hAnsiTheme="minorHAnsi" w:cs="Arial"/>
                <w:color w:val="0070C0"/>
              </w:rPr>
              <w:t xml:space="preserve">It is understood that obtaining ISO14001 certification </w:t>
            </w:r>
            <w:r>
              <w:rPr>
                <w:rFonts w:asciiTheme="minorHAnsi" w:hAnsiTheme="minorHAnsi" w:cs="Arial"/>
                <w:color w:val="0070C0"/>
              </w:rPr>
              <w:t>will</w:t>
            </w:r>
            <w:r w:rsidRPr="006E5ED6">
              <w:rPr>
                <w:rFonts w:asciiTheme="minorHAnsi" w:hAnsiTheme="minorHAnsi" w:cs="Arial"/>
                <w:color w:val="0070C0"/>
              </w:rPr>
              <w:t xml:space="preserve"> NOT mean the company is necessarily legally compliant, but it will help the company to achieve understanding of its obligations, </w:t>
            </w:r>
            <w:r w:rsidRPr="006E5ED6">
              <w:rPr>
                <w:rFonts w:asciiTheme="minorHAnsi" w:hAnsiTheme="minorHAnsi" w:cs="Arial"/>
                <w:color w:val="0070C0"/>
              </w:rPr>
              <w:lastRenderedPageBreak/>
              <w:t>and to put robust systems in place to ensure effective environmental management.</w:t>
            </w:r>
          </w:p>
        </w:tc>
        <w:tc>
          <w:tcPr>
            <w:tcW w:w="3260" w:type="dxa"/>
          </w:tcPr>
          <w:p w14:paraId="48B46DB8" w14:textId="77777777" w:rsidR="00E202F0" w:rsidRPr="00EE246D" w:rsidRDefault="00E202F0" w:rsidP="00E202F0">
            <w:pPr>
              <w:rPr>
                <w:rFonts w:asciiTheme="minorHAnsi" w:hAnsiTheme="minorHAnsi"/>
              </w:rPr>
            </w:pPr>
            <w:r w:rsidRPr="00EE246D">
              <w:rPr>
                <w:rFonts w:asciiTheme="minorHAnsi" w:hAnsiTheme="minorHAnsi" w:cs="Arial"/>
              </w:rPr>
              <w:lastRenderedPageBreak/>
              <w:t xml:space="preserve">The company needs to be aware of </w:t>
            </w:r>
            <w:r w:rsidRPr="00EE246D">
              <w:rPr>
                <w:rFonts w:asciiTheme="minorHAnsi" w:hAnsiTheme="minorHAnsi"/>
              </w:rPr>
              <w:t xml:space="preserve">environmental management requirements to ensure that it meets its legal </w:t>
            </w:r>
            <w:r w:rsidRPr="00EE246D">
              <w:rPr>
                <w:rFonts w:asciiTheme="minorHAnsi" w:hAnsiTheme="minorHAnsi"/>
              </w:rPr>
              <w:lastRenderedPageBreak/>
              <w:t xml:space="preserve">obligations to avoid the risk of prosecution. </w:t>
            </w:r>
          </w:p>
          <w:p w14:paraId="20B32AB2" w14:textId="77777777" w:rsidR="00E202F0" w:rsidRPr="00CA5C24" w:rsidRDefault="00E202F0" w:rsidP="00E202F0">
            <w:pPr>
              <w:rPr>
                <w:rFonts w:asciiTheme="minorHAnsi" w:hAnsiTheme="minorHAnsi" w:cs="Arial"/>
                <w:bCs/>
                <w:iCs/>
              </w:rPr>
            </w:pPr>
          </w:p>
        </w:tc>
        <w:tc>
          <w:tcPr>
            <w:tcW w:w="2977" w:type="dxa"/>
          </w:tcPr>
          <w:p w14:paraId="1479AC42" w14:textId="15E6FD6A" w:rsidR="00E202F0" w:rsidRPr="00CA5C24" w:rsidRDefault="00E202F0" w:rsidP="00E202F0">
            <w:pPr>
              <w:rPr>
                <w:rFonts w:asciiTheme="minorHAnsi" w:hAnsiTheme="minorHAnsi" w:cs="Arial"/>
                <w:bCs/>
                <w:iCs/>
              </w:rPr>
            </w:pPr>
            <w:r w:rsidRPr="006E5ED6">
              <w:rPr>
                <w:rFonts w:asciiTheme="minorHAnsi" w:hAnsiTheme="minorHAnsi" w:cs="Arial"/>
                <w:color w:val="0070C0"/>
              </w:rPr>
              <w:lastRenderedPageBreak/>
              <w:t xml:space="preserve">No current external support for Environmental Management though Luke Dunster who provides H&amp;S support can provide this too </w:t>
            </w:r>
            <w:r>
              <w:rPr>
                <w:rFonts w:asciiTheme="minorHAnsi" w:hAnsiTheme="minorHAnsi" w:cs="Arial"/>
                <w:color w:val="0070C0"/>
              </w:rPr>
              <w:lastRenderedPageBreak/>
              <w:t>when</w:t>
            </w:r>
            <w:r w:rsidRPr="006E5ED6">
              <w:rPr>
                <w:rFonts w:asciiTheme="minorHAnsi" w:hAnsiTheme="minorHAnsi" w:cs="Arial"/>
                <w:color w:val="0070C0"/>
              </w:rPr>
              <w:t xml:space="preserve"> required.</w:t>
            </w:r>
            <w:r>
              <w:rPr>
                <w:rFonts w:asciiTheme="minorHAnsi" w:hAnsiTheme="minorHAnsi" w:cs="Arial"/>
                <w:color w:val="0070C0"/>
              </w:rPr>
              <w:t xml:space="preserve">  This will require full consideration once H&amp;S cert reacquired.</w:t>
            </w:r>
          </w:p>
        </w:tc>
        <w:tc>
          <w:tcPr>
            <w:tcW w:w="2410" w:type="dxa"/>
          </w:tcPr>
          <w:p w14:paraId="1AD21F4B" w14:textId="30963E32" w:rsidR="00E202F0" w:rsidRPr="00CA5C24" w:rsidRDefault="00E202F0" w:rsidP="00E202F0">
            <w:pPr>
              <w:rPr>
                <w:rFonts w:asciiTheme="minorHAnsi" w:hAnsiTheme="minorHAnsi" w:cs="Arial"/>
                <w:bCs/>
                <w:iCs/>
              </w:rPr>
            </w:pPr>
            <w:r w:rsidRPr="00CA5C24">
              <w:rPr>
                <w:rFonts w:asciiTheme="minorHAnsi" w:hAnsiTheme="minorHAnsi" w:cs="Arial"/>
                <w:color w:val="0070C0"/>
              </w:rPr>
              <w:lastRenderedPageBreak/>
              <w:t>There ha</w:t>
            </w:r>
            <w:r>
              <w:rPr>
                <w:rFonts w:asciiTheme="minorHAnsi" w:hAnsiTheme="minorHAnsi" w:cs="Arial"/>
                <w:color w:val="0070C0"/>
              </w:rPr>
              <w:t>s</w:t>
            </w:r>
            <w:r w:rsidRPr="00CA5C24">
              <w:rPr>
                <w:rFonts w:asciiTheme="minorHAnsi" w:hAnsiTheme="minorHAnsi" w:cs="Arial"/>
                <w:color w:val="0070C0"/>
              </w:rPr>
              <w:t xml:space="preserve"> been </w:t>
            </w:r>
            <w:r>
              <w:rPr>
                <w:rFonts w:asciiTheme="minorHAnsi" w:hAnsiTheme="minorHAnsi" w:cs="Arial"/>
                <w:color w:val="0070C0"/>
              </w:rPr>
              <w:t xml:space="preserve">1 incidents </w:t>
            </w:r>
            <w:r w:rsidRPr="00CA5C24">
              <w:rPr>
                <w:rFonts w:asciiTheme="minorHAnsi" w:hAnsiTheme="minorHAnsi" w:cs="Arial"/>
                <w:color w:val="0070C0"/>
              </w:rPr>
              <w:t xml:space="preserve">regarding discharge limits to Yorkshire Water, which have been </w:t>
            </w:r>
            <w:r w:rsidRPr="00CA5C24">
              <w:rPr>
                <w:rFonts w:asciiTheme="minorHAnsi" w:hAnsiTheme="minorHAnsi" w:cs="Arial"/>
                <w:color w:val="0070C0"/>
              </w:rPr>
              <w:lastRenderedPageBreak/>
              <w:t>managed directly with the</w:t>
            </w:r>
            <w:r>
              <w:rPr>
                <w:rFonts w:asciiTheme="minorHAnsi" w:hAnsiTheme="minorHAnsi" w:cs="Arial"/>
                <w:color w:val="0070C0"/>
              </w:rPr>
              <w:t>m</w:t>
            </w:r>
            <w:r w:rsidRPr="00CA5C24">
              <w:rPr>
                <w:rFonts w:asciiTheme="minorHAnsi" w:hAnsiTheme="minorHAnsi" w:cs="Arial"/>
                <w:color w:val="0070C0"/>
              </w:rPr>
              <w:t xml:space="preserve"> – th</w:t>
            </w:r>
            <w:r>
              <w:rPr>
                <w:rFonts w:asciiTheme="minorHAnsi" w:hAnsiTheme="minorHAnsi" w:cs="Arial"/>
                <w:color w:val="0070C0"/>
              </w:rPr>
              <w:t>is</w:t>
            </w:r>
            <w:r w:rsidRPr="00CA5C24">
              <w:rPr>
                <w:rFonts w:asciiTheme="minorHAnsi" w:hAnsiTheme="minorHAnsi" w:cs="Arial"/>
                <w:color w:val="0070C0"/>
              </w:rPr>
              <w:t xml:space="preserve"> were</w:t>
            </w:r>
            <w:r>
              <w:rPr>
                <w:rFonts w:asciiTheme="minorHAnsi" w:hAnsiTheme="minorHAnsi" w:cs="Arial"/>
                <w:color w:val="0070C0"/>
              </w:rPr>
              <w:t xml:space="preserve"> viewed as</w:t>
            </w:r>
            <w:r w:rsidRPr="00CA5C24">
              <w:rPr>
                <w:rFonts w:asciiTheme="minorHAnsi" w:hAnsiTheme="minorHAnsi" w:cs="Arial"/>
                <w:color w:val="0070C0"/>
              </w:rPr>
              <w:t xml:space="preserve"> minor</w:t>
            </w:r>
            <w:r>
              <w:rPr>
                <w:rFonts w:asciiTheme="minorHAnsi" w:hAnsiTheme="minorHAnsi" w:cs="Arial"/>
                <w:color w:val="0070C0"/>
              </w:rPr>
              <w:t xml:space="preserve"> </w:t>
            </w:r>
            <w:proofErr w:type="gramStart"/>
            <w:r>
              <w:rPr>
                <w:rFonts w:asciiTheme="minorHAnsi" w:hAnsiTheme="minorHAnsi" w:cs="Arial"/>
                <w:color w:val="0070C0"/>
              </w:rPr>
              <w:t>and  under</w:t>
            </w:r>
            <w:proofErr w:type="gramEnd"/>
            <w:r>
              <w:rPr>
                <w:rFonts w:asciiTheme="minorHAnsi" w:hAnsiTheme="minorHAnsi" w:cs="Arial"/>
                <w:color w:val="0070C0"/>
              </w:rPr>
              <w:t xml:space="preserve"> control</w:t>
            </w:r>
            <w:r w:rsidRPr="00CA5C24">
              <w:rPr>
                <w:rFonts w:asciiTheme="minorHAnsi" w:hAnsiTheme="minorHAnsi" w:cs="Arial"/>
                <w:color w:val="0070C0"/>
              </w:rPr>
              <w:t xml:space="preserve">.  </w:t>
            </w:r>
            <w:r>
              <w:rPr>
                <w:rFonts w:asciiTheme="minorHAnsi" w:hAnsiTheme="minorHAnsi" w:cs="Arial"/>
                <w:color w:val="0070C0"/>
              </w:rPr>
              <w:t>No other incidents recorded.</w:t>
            </w:r>
          </w:p>
        </w:tc>
      </w:tr>
      <w:tr w:rsidR="00E202F0" w:rsidRPr="004F49C5" w14:paraId="4B10FBA5" w14:textId="77777777" w:rsidTr="006D07D2">
        <w:tc>
          <w:tcPr>
            <w:tcW w:w="6521" w:type="dxa"/>
          </w:tcPr>
          <w:p w14:paraId="77443847" w14:textId="42FD4113" w:rsidR="00E202F0" w:rsidRPr="00CA5C24" w:rsidRDefault="00E202F0" w:rsidP="00E202F0">
            <w:pPr>
              <w:rPr>
                <w:rFonts w:asciiTheme="minorHAnsi" w:hAnsiTheme="minorHAnsi" w:cs="Arial"/>
                <w:bCs/>
                <w:iCs/>
              </w:rPr>
            </w:pPr>
            <w:r w:rsidRPr="00366AEE">
              <w:rPr>
                <w:rFonts w:asciiTheme="minorHAnsi" w:hAnsiTheme="minorHAnsi"/>
              </w:rPr>
              <w:lastRenderedPageBreak/>
              <w:t>Environmental aspects such as trade waste licensing, waste disposal and COSHH regulation requirements</w:t>
            </w:r>
            <w:r>
              <w:rPr>
                <w:rFonts w:asciiTheme="minorHAnsi" w:hAnsiTheme="minorHAnsi"/>
              </w:rPr>
              <w:t xml:space="preserve"> </w:t>
            </w:r>
            <w:r w:rsidRPr="000E5C86">
              <w:rPr>
                <w:rFonts w:asciiTheme="minorHAnsi" w:hAnsiTheme="minorHAnsi"/>
                <w:color w:val="0070C0"/>
              </w:rPr>
              <w:t xml:space="preserve">need to be adhered to. </w:t>
            </w:r>
          </w:p>
        </w:tc>
        <w:tc>
          <w:tcPr>
            <w:tcW w:w="3260" w:type="dxa"/>
          </w:tcPr>
          <w:p w14:paraId="08B6603B" w14:textId="77777777" w:rsidR="00E202F0" w:rsidRPr="00366AEE" w:rsidRDefault="00E202F0" w:rsidP="00E202F0">
            <w:pPr>
              <w:rPr>
                <w:rFonts w:asciiTheme="minorHAnsi" w:hAnsiTheme="minorHAnsi" w:cs="Arial"/>
              </w:rPr>
            </w:pPr>
            <w:r w:rsidRPr="00366AEE">
              <w:rPr>
                <w:rFonts w:asciiTheme="minorHAnsi" w:hAnsiTheme="minorHAnsi" w:cs="Arial"/>
              </w:rPr>
              <w:t xml:space="preserve">Non-compliance with regulatory requirements could have legal implications for the company and Directors. </w:t>
            </w:r>
          </w:p>
          <w:p w14:paraId="0F2FEB11" w14:textId="77777777" w:rsidR="00E202F0" w:rsidRPr="00CA5C24" w:rsidRDefault="00E202F0" w:rsidP="00E202F0">
            <w:pPr>
              <w:rPr>
                <w:rFonts w:asciiTheme="minorHAnsi" w:hAnsiTheme="minorHAnsi" w:cs="Arial"/>
                <w:bCs/>
                <w:iCs/>
              </w:rPr>
            </w:pPr>
          </w:p>
        </w:tc>
        <w:tc>
          <w:tcPr>
            <w:tcW w:w="2977" w:type="dxa"/>
          </w:tcPr>
          <w:p w14:paraId="3F1D6F00" w14:textId="77777777" w:rsidR="00E202F0" w:rsidRPr="00366AEE" w:rsidRDefault="00E202F0" w:rsidP="00E202F0">
            <w:pPr>
              <w:rPr>
                <w:rFonts w:asciiTheme="minorHAnsi" w:hAnsiTheme="minorHAnsi" w:cs="Arial"/>
              </w:rPr>
            </w:pPr>
            <w:r w:rsidRPr="5CECEC7C">
              <w:rPr>
                <w:rFonts w:asciiTheme="minorHAnsi" w:hAnsiTheme="minorHAnsi" w:cs="Arial"/>
              </w:rPr>
              <w:t xml:space="preserve">All known requirements are either being met to the best of our </w:t>
            </w:r>
            <w:proofErr w:type="gramStart"/>
            <w:r w:rsidRPr="5CECEC7C">
              <w:rPr>
                <w:rFonts w:asciiTheme="minorHAnsi" w:hAnsiTheme="minorHAnsi" w:cs="Arial"/>
              </w:rPr>
              <w:t>knowledge, or</w:t>
            </w:r>
            <w:proofErr w:type="gramEnd"/>
            <w:r w:rsidRPr="5CECEC7C">
              <w:rPr>
                <w:rFonts w:asciiTheme="minorHAnsi" w:hAnsiTheme="minorHAnsi" w:cs="Arial"/>
              </w:rPr>
              <w:t xml:space="preserve"> are being developed and suitably managed to achieve compliance.</w:t>
            </w:r>
          </w:p>
          <w:p w14:paraId="3C59949D" w14:textId="673826EB" w:rsidR="00E202F0" w:rsidRPr="00CA5C24" w:rsidRDefault="00E202F0" w:rsidP="00E202F0">
            <w:pPr>
              <w:rPr>
                <w:rFonts w:asciiTheme="minorHAnsi" w:hAnsiTheme="minorHAnsi" w:cs="Arial"/>
                <w:bCs/>
                <w:iCs/>
              </w:rPr>
            </w:pPr>
            <w:r w:rsidRPr="00366AEE">
              <w:rPr>
                <w:rFonts w:asciiTheme="minorHAnsi" w:hAnsiTheme="minorHAnsi" w:cs="Arial"/>
              </w:rPr>
              <w:t xml:space="preserve">Records are maintained. </w:t>
            </w:r>
          </w:p>
        </w:tc>
        <w:tc>
          <w:tcPr>
            <w:tcW w:w="2410" w:type="dxa"/>
          </w:tcPr>
          <w:p w14:paraId="79B8CF51" w14:textId="77777777" w:rsidR="00E202F0" w:rsidRDefault="00E202F0" w:rsidP="00E202F0">
            <w:pPr>
              <w:rPr>
                <w:rFonts w:asciiTheme="minorHAnsi" w:hAnsiTheme="minorHAnsi" w:cs="Arial"/>
                <w:bCs/>
              </w:rPr>
            </w:pPr>
            <w:r w:rsidRPr="0007378C">
              <w:rPr>
                <w:rFonts w:asciiTheme="minorHAnsi" w:hAnsiTheme="minorHAnsi" w:cs="Arial"/>
                <w:bCs/>
              </w:rPr>
              <w:t xml:space="preserve">See SWOT Analysis data above. </w:t>
            </w:r>
          </w:p>
          <w:p w14:paraId="53A70FAB" w14:textId="41F653EE" w:rsidR="00E202F0" w:rsidRPr="00FA333B" w:rsidRDefault="00E202F0" w:rsidP="00E202F0">
            <w:pPr>
              <w:rPr>
                <w:rFonts w:asciiTheme="minorHAnsi" w:hAnsiTheme="minorHAnsi" w:cs="Arial"/>
                <w:bCs/>
                <w:iCs/>
              </w:rPr>
            </w:pPr>
            <w:r w:rsidRPr="00FA333B">
              <w:rPr>
                <w:rFonts w:asciiTheme="minorHAnsi" w:hAnsiTheme="minorHAnsi" w:cs="Arial"/>
                <w:bCs/>
              </w:rPr>
              <w:t xml:space="preserve">Environmental </w:t>
            </w:r>
            <w:r w:rsidRPr="00FA333B">
              <w:rPr>
                <w:rFonts w:asciiTheme="minorHAnsi" w:hAnsiTheme="minorHAnsi" w:cs="Arial"/>
                <w:bCs/>
                <w:color w:val="0070C0"/>
              </w:rPr>
              <w:t>ISO14001</w:t>
            </w:r>
            <w:r w:rsidRPr="00FA333B">
              <w:rPr>
                <w:rFonts w:asciiTheme="minorHAnsi" w:hAnsiTheme="minorHAnsi" w:cs="Arial"/>
                <w:bCs/>
              </w:rPr>
              <w:t xml:space="preserve"> Certificate was allowed to expire in 2022 due to the audit schedule being incompatible with site move timing.  </w:t>
            </w:r>
            <w:r w:rsidRPr="00FA333B">
              <w:rPr>
                <w:rFonts w:asciiTheme="minorHAnsi" w:hAnsiTheme="minorHAnsi" w:cs="Arial"/>
                <w:bCs/>
                <w:color w:val="0070C0"/>
              </w:rPr>
              <w:t>Certificate to re</w:t>
            </w:r>
            <w:r>
              <w:rPr>
                <w:rFonts w:asciiTheme="minorHAnsi" w:hAnsiTheme="minorHAnsi" w:cs="Arial"/>
                <w:bCs/>
                <w:color w:val="0070C0"/>
              </w:rPr>
              <w:t>consider</w:t>
            </w:r>
            <w:r w:rsidRPr="00FA333B">
              <w:rPr>
                <w:rFonts w:asciiTheme="minorHAnsi" w:hAnsiTheme="minorHAnsi" w:cs="Arial"/>
                <w:bCs/>
                <w:color w:val="0070C0"/>
              </w:rPr>
              <w:t xml:space="preserve"> in 202</w:t>
            </w:r>
            <w:r>
              <w:rPr>
                <w:rFonts w:asciiTheme="minorHAnsi" w:hAnsiTheme="minorHAnsi" w:cs="Arial"/>
                <w:bCs/>
                <w:color w:val="0070C0"/>
              </w:rPr>
              <w:t>5</w:t>
            </w:r>
            <w:r w:rsidRPr="00FA333B">
              <w:rPr>
                <w:rFonts w:asciiTheme="minorHAnsi" w:hAnsiTheme="minorHAnsi" w:cs="Arial"/>
                <w:bCs/>
                <w:color w:val="0070C0"/>
              </w:rPr>
              <w:t>.</w:t>
            </w:r>
          </w:p>
        </w:tc>
      </w:tr>
      <w:tr w:rsidR="00E202F0" w:rsidRPr="004F49C5" w14:paraId="64B3ED11" w14:textId="77777777" w:rsidTr="006D07D2">
        <w:tc>
          <w:tcPr>
            <w:tcW w:w="6521" w:type="dxa"/>
          </w:tcPr>
          <w:p w14:paraId="44A49F14" w14:textId="5EC77F82" w:rsidR="00E202F0" w:rsidRPr="00CA5C24" w:rsidRDefault="00E202F0" w:rsidP="00E202F0">
            <w:pPr>
              <w:rPr>
                <w:rFonts w:asciiTheme="minorHAnsi" w:hAnsiTheme="minorHAnsi" w:cs="Arial"/>
                <w:bCs/>
                <w:iCs/>
              </w:rPr>
            </w:pPr>
            <w:r w:rsidRPr="00077E0A">
              <w:rPr>
                <w:rFonts w:asciiTheme="minorHAnsi" w:hAnsiTheme="minorHAnsi"/>
              </w:rPr>
              <w:t>IPPC License Application Ongoing</w:t>
            </w:r>
          </w:p>
        </w:tc>
        <w:tc>
          <w:tcPr>
            <w:tcW w:w="3260" w:type="dxa"/>
          </w:tcPr>
          <w:p w14:paraId="7A77950F" w14:textId="3819A71B" w:rsidR="00E202F0" w:rsidRPr="00CA5C24" w:rsidRDefault="00E202F0" w:rsidP="00E202F0">
            <w:pPr>
              <w:rPr>
                <w:rFonts w:asciiTheme="minorHAnsi" w:hAnsiTheme="minorHAnsi" w:cs="Arial"/>
                <w:bCs/>
                <w:iCs/>
              </w:rPr>
            </w:pPr>
            <w:r w:rsidRPr="00077E0A">
              <w:rPr>
                <w:rFonts w:asciiTheme="minorHAnsi" w:hAnsiTheme="minorHAnsi" w:cs="Arial"/>
              </w:rPr>
              <w:t xml:space="preserve">This allows continuation of the </w:t>
            </w:r>
            <w:proofErr w:type="gramStart"/>
            <w:r w:rsidRPr="00077E0A">
              <w:rPr>
                <w:rFonts w:asciiTheme="minorHAnsi" w:hAnsiTheme="minorHAnsi" w:cs="Arial"/>
              </w:rPr>
              <w:t>Nickel Plating</w:t>
            </w:r>
            <w:proofErr w:type="gramEnd"/>
            <w:r w:rsidRPr="00077E0A">
              <w:rPr>
                <w:rFonts w:asciiTheme="minorHAnsi" w:hAnsiTheme="minorHAnsi" w:cs="Arial"/>
              </w:rPr>
              <w:t xml:space="preserve"> business.</w:t>
            </w:r>
          </w:p>
        </w:tc>
        <w:tc>
          <w:tcPr>
            <w:tcW w:w="2977" w:type="dxa"/>
          </w:tcPr>
          <w:p w14:paraId="589E55A3" w14:textId="063A930D" w:rsidR="00E202F0" w:rsidRPr="00CA5C24" w:rsidRDefault="00E202F0" w:rsidP="00E202F0">
            <w:pPr>
              <w:rPr>
                <w:rFonts w:asciiTheme="minorHAnsi" w:hAnsiTheme="minorHAnsi" w:cs="Arial"/>
                <w:bCs/>
                <w:iCs/>
              </w:rPr>
            </w:pPr>
            <w:r w:rsidRPr="00077E0A">
              <w:rPr>
                <w:rFonts w:asciiTheme="minorHAnsi" w:hAnsiTheme="minorHAnsi" w:cs="Arial"/>
              </w:rPr>
              <w:t xml:space="preserve">Monitoring via. core samples </w:t>
            </w:r>
            <w:proofErr w:type="gramStart"/>
            <w:r w:rsidRPr="00077E0A">
              <w:rPr>
                <w:rFonts w:asciiTheme="minorHAnsi" w:hAnsiTheme="minorHAnsi" w:cs="Arial"/>
              </w:rPr>
              <w:t>has</w:t>
            </w:r>
            <w:proofErr w:type="gramEnd"/>
            <w:r w:rsidRPr="00077E0A">
              <w:rPr>
                <w:rFonts w:asciiTheme="minorHAnsi" w:hAnsiTheme="minorHAnsi" w:cs="Arial"/>
              </w:rPr>
              <w:t xml:space="preserve"> been done.</w:t>
            </w:r>
          </w:p>
        </w:tc>
        <w:tc>
          <w:tcPr>
            <w:tcW w:w="2410" w:type="dxa"/>
          </w:tcPr>
          <w:p w14:paraId="102813A5" w14:textId="77777777" w:rsidR="00E202F0" w:rsidRPr="00FA333B" w:rsidRDefault="00E202F0" w:rsidP="00E202F0">
            <w:pPr>
              <w:rPr>
                <w:rFonts w:asciiTheme="minorHAnsi" w:hAnsiTheme="minorHAnsi" w:cs="Arial"/>
              </w:rPr>
            </w:pPr>
            <w:r w:rsidRPr="00FA333B">
              <w:rPr>
                <w:rFonts w:asciiTheme="minorHAnsi" w:hAnsiTheme="minorHAnsi" w:cs="Arial"/>
              </w:rPr>
              <w:t>Application approved for the Enterprise drive site.</w:t>
            </w:r>
          </w:p>
          <w:p w14:paraId="4D482B5A" w14:textId="3E8F3027" w:rsidR="00E202F0" w:rsidRPr="00E23316" w:rsidRDefault="00E202F0" w:rsidP="00E202F0">
            <w:pPr>
              <w:rPr>
                <w:rFonts w:asciiTheme="minorHAnsi" w:hAnsiTheme="minorHAnsi" w:cs="Arial"/>
                <w:b/>
                <w:bCs/>
                <w:iCs/>
              </w:rPr>
            </w:pPr>
          </w:p>
        </w:tc>
      </w:tr>
      <w:tr w:rsidR="00CA5C24" w:rsidRPr="004F49C5" w14:paraId="221DA466" w14:textId="77777777" w:rsidTr="006D07D2">
        <w:tc>
          <w:tcPr>
            <w:tcW w:w="6521" w:type="dxa"/>
          </w:tcPr>
          <w:p w14:paraId="185E176F" w14:textId="15020C57" w:rsidR="00CA5C24" w:rsidRPr="004F49C5" w:rsidRDefault="00CA5C24" w:rsidP="00CA5C24">
            <w:pPr>
              <w:rPr>
                <w:rFonts w:asciiTheme="minorHAnsi" w:hAnsiTheme="minorHAnsi" w:cs="Arial"/>
                <w:b/>
                <w:i/>
              </w:rPr>
            </w:pPr>
            <w:r w:rsidRPr="004F49C5">
              <w:rPr>
                <w:rFonts w:asciiTheme="minorHAnsi" w:hAnsiTheme="minorHAnsi" w:cs="Arial"/>
                <w:b/>
                <w:i/>
              </w:rPr>
              <w:t>Other internal and external issues identified:</w:t>
            </w:r>
          </w:p>
        </w:tc>
        <w:tc>
          <w:tcPr>
            <w:tcW w:w="3260" w:type="dxa"/>
          </w:tcPr>
          <w:p w14:paraId="6CB5CD45" w14:textId="5B5F271C" w:rsidR="00CA5C24" w:rsidRPr="004F49C5" w:rsidRDefault="00CA5C24" w:rsidP="00CA5C24">
            <w:pPr>
              <w:rPr>
                <w:rFonts w:asciiTheme="minorHAnsi" w:hAnsiTheme="minorHAnsi" w:cs="Arial"/>
                <w:b/>
                <w:i/>
              </w:rPr>
            </w:pPr>
            <w:r w:rsidRPr="004F49C5">
              <w:rPr>
                <w:rFonts w:asciiTheme="minorHAnsi" w:hAnsiTheme="minorHAnsi" w:cs="Arial"/>
                <w:b/>
                <w:i/>
              </w:rPr>
              <w:t>Identified Risks/Opportunities</w:t>
            </w:r>
          </w:p>
        </w:tc>
        <w:tc>
          <w:tcPr>
            <w:tcW w:w="2977" w:type="dxa"/>
          </w:tcPr>
          <w:p w14:paraId="1590C901" w14:textId="5F08D415" w:rsidR="00CA5C24" w:rsidRPr="004F49C5" w:rsidRDefault="00CA5C24" w:rsidP="00CA5C24">
            <w:pPr>
              <w:rPr>
                <w:rFonts w:asciiTheme="minorHAnsi" w:hAnsiTheme="minorHAnsi" w:cs="Arial"/>
                <w:b/>
                <w:i/>
              </w:rPr>
            </w:pPr>
            <w:r w:rsidRPr="004F49C5">
              <w:rPr>
                <w:rFonts w:asciiTheme="minorHAnsi" w:hAnsiTheme="minorHAnsi" w:cs="Arial"/>
                <w:b/>
                <w:i/>
              </w:rPr>
              <w:t>Mitigation</w:t>
            </w:r>
          </w:p>
        </w:tc>
        <w:tc>
          <w:tcPr>
            <w:tcW w:w="2410" w:type="dxa"/>
          </w:tcPr>
          <w:p w14:paraId="6E7BE56E" w14:textId="5CB03A47" w:rsidR="00CA5C24" w:rsidRPr="004F49C5" w:rsidRDefault="00CA5C24" w:rsidP="00CA5C24">
            <w:pPr>
              <w:rPr>
                <w:rFonts w:asciiTheme="minorHAnsi" w:hAnsiTheme="minorHAnsi" w:cs="Arial"/>
                <w:b/>
                <w:i/>
              </w:rPr>
            </w:pPr>
            <w:r w:rsidRPr="004F49C5">
              <w:rPr>
                <w:rFonts w:asciiTheme="minorHAnsi" w:hAnsiTheme="minorHAnsi" w:cs="Arial"/>
                <w:b/>
                <w:i/>
              </w:rPr>
              <w:t xml:space="preserve">Action/effectiveness </w:t>
            </w:r>
          </w:p>
        </w:tc>
      </w:tr>
      <w:tr w:rsidR="00E202F0" w:rsidRPr="00D937ED" w14:paraId="071BD84C" w14:textId="77777777" w:rsidTr="006D07D2">
        <w:tc>
          <w:tcPr>
            <w:tcW w:w="6521" w:type="dxa"/>
          </w:tcPr>
          <w:p w14:paraId="12F8B54D" w14:textId="77777777" w:rsidR="00E202F0" w:rsidRPr="00366AEE" w:rsidRDefault="00E202F0" w:rsidP="00E202F0">
            <w:pPr>
              <w:rPr>
                <w:rFonts w:asciiTheme="minorHAnsi" w:hAnsiTheme="minorHAnsi" w:cs="Arial"/>
              </w:rPr>
            </w:pPr>
            <w:r w:rsidRPr="00366AEE">
              <w:rPr>
                <w:rFonts w:asciiTheme="minorHAnsi" w:hAnsiTheme="minorHAnsi" w:cs="Arial"/>
              </w:rPr>
              <w:t>Brexit:</w:t>
            </w:r>
          </w:p>
          <w:p w14:paraId="6A4FF920" w14:textId="77777777" w:rsidR="00E202F0" w:rsidRPr="00366AEE" w:rsidRDefault="00E202F0" w:rsidP="00E202F0">
            <w:pPr>
              <w:rPr>
                <w:rFonts w:asciiTheme="minorHAnsi" w:hAnsiTheme="minorHAnsi" w:cs="Arial"/>
              </w:rPr>
            </w:pPr>
            <w:r w:rsidRPr="00366AEE">
              <w:rPr>
                <w:rFonts w:asciiTheme="minorHAnsi" w:hAnsiTheme="minorHAnsi" w:cs="Arial"/>
              </w:rPr>
              <w:t>Exchange rates and fluctuation of material prices as result of Brexit to date have not had significant negative impact on the business.</w:t>
            </w:r>
          </w:p>
          <w:p w14:paraId="19153CA2" w14:textId="77777777" w:rsidR="00E202F0" w:rsidRPr="00366AEE" w:rsidRDefault="00E202F0" w:rsidP="00E202F0">
            <w:pPr>
              <w:rPr>
                <w:rFonts w:asciiTheme="minorHAnsi" w:hAnsiTheme="minorHAnsi" w:cs="Arial"/>
              </w:rPr>
            </w:pPr>
            <w:r w:rsidRPr="00366AEE">
              <w:rPr>
                <w:rFonts w:asciiTheme="minorHAnsi" w:hAnsiTheme="minorHAnsi" w:cs="Arial"/>
              </w:rPr>
              <w:t>Implications of developments regarding Brexit need to be continually considered while trading with/purchasing from within the EU.</w:t>
            </w:r>
          </w:p>
          <w:p w14:paraId="5EC3DDEE" w14:textId="77777777" w:rsidR="00E202F0" w:rsidRDefault="00E202F0" w:rsidP="00E202F0">
            <w:pPr>
              <w:rPr>
                <w:rFonts w:asciiTheme="minorHAnsi" w:hAnsiTheme="minorHAnsi" w:cs="Arial"/>
              </w:rPr>
            </w:pPr>
            <w:r w:rsidRPr="5CECEC7C">
              <w:rPr>
                <w:rFonts w:asciiTheme="minorHAnsi" w:hAnsiTheme="minorHAnsi" w:cs="Arial"/>
              </w:rPr>
              <w:t>Restrictions on migrant workers.</w:t>
            </w:r>
          </w:p>
          <w:p w14:paraId="1B25CD74" w14:textId="77777777" w:rsidR="00E202F0" w:rsidRDefault="00E202F0" w:rsidP="00E202F0">
            <w:pPr>
              <w:rPr>
                <w:rFonts w:asciiTheme="minorHAnsi" w:hAnsiTheme="minorHAnsi" w:cs="Arial"/>
              </w:rPr>
            </w:pPr>
          </w:p>
          <w:p w14:paraId="14479464" w14:textId="77777777" w:rsidR="00E202F0" w:rsidRPr="00366AEE" w:rsidRDefault="00E202F0" w:rsidP="00E202F0">
            <w:pPr>
              <w:rPr>
                <w:rFonts w:asciiTheme="minorHAnsi" w:hAnsiTheme="minorHAnsi" w:cs="Arial"/>
              </w:rPr>
            </w:pPr>
          </w:p>
          <w:p w14:paraId="19146B1D" w14:textId="77777777" w:rsidR="00E202F0" w:rsidRPr="00366AEE" w:rsidRDefault="00E202F0" w:rsidP="00E202F0">
            <w:pPr>
              <w:rPr>
                <w:rFonts w:asciiTheme="minorHAnsi" w:hAnsiTheme="minorHAnsi" w:cs="Arial"/>
              </w:rPr>
            </w:pPr>
          </w:p>
          <w:p w14:paraId="45CED028" w14:textId="77777777" w:rsidR="00E202F0" w:rsidRPr="00D937ED" w:rsidRDefault="00E202F0" w:rsidP="00E202F0">
            <w:pPr>
              <w:rPr>
                <w:rFonts w:asciiTheme="minorHAnsi" w:hAnsiTheme="minorHAnsi" w:cs="Arial"/>
              </w:rPr>
            </w:pPr>
          </w:p>
        </w:tc>
        <w:tc>
          <w:tcPr>
            <w:tcW w:w="3260" w:type="dxa"/>
          </w:tcPr>
          <w:p w14:paraId="3F5E0683" w14:textId="77777777" w:rsidR="00E202F0" w:rsidRPr="00366AEE" w:rsidRDefault="00E202F0" w:rsidP="00E202F0">
            <w:pPr>
              <w:rPr>
                <w:rFonts w:asciiTheme="minorHAnsi" w:hAnsiTheme="minorHAnsi" w:cs="Arial"/>
              </w:rPr>
            </w:pPr>
            <w:r w:rsidRPr="00366AEE">
              <w:rPr>
                <w:rFonts w:asciiTheme="minorHAnsi" w:hAnsiTheme="minorHAnsi" w:cs="Arial"/>
              </w:rPr>
              <w:t>There is potential for Brexit to have impact on the business, as its implementation develops/progresses.</w:t>
            </w:r>
          </w:p>
          <w:p w14:paraId="152C944D" w14:textId="77777777" w:rsidR="00E202F0" w:rsidRPr="00366AEE" w:rsidRDefault="00E202F0" w:rsidP="00E202F0">
            <w:pPr>
              <w:rPr>
                <w:rFonts w:asciiTheme="minorHAnsi" w:hAnsiTheme="minorHAnsi" w:cs="Arial"/>
              </w:rPr>
            </w:pPr>
            <w:r w:rsidRPr="00366AEE">
              <w:rPr>
                <w:rFonts w:asciiTheme="minorHAnsi" w:hAnsiTheme="minorHAnsi" w:cs="Arial"/>
              </w:rPr>
              <w:t xml:space="preserve">There could be impact felt by our customers, </w:t>
            </w:r>
            <w:proofErr w:type="gramStart"/>
            <w:r w:rsidRPr="00366AEE">
              <w:rPr>
                <w:rFonts w:asciiTheme="minorHAnsi" w:hAnsiTheme="minorHAnsi" w:cs="Arial"/>
              </w:rPr>
              <w:t>from sourcing of materials/machining,</w:t>
            </w:r>
            <w:proofErr w:type="gramEnd"/>
            <w:r w:rsidRPr="00366AEE">
              <w:rPr>
                <w:rFonts w:asciiTheme="minorHAnsi" w:hAnsiTheme="minorHAnsi" w:cs="Arial"/>
              </w:rPr>
              <w:t xml:space="preserve"> to potential marketplace fluctuation. </w:t>
            </w:r>
          </w:p>
          <w:p w14:paraId="6A42171A" w14:textId="77777777" w:rsidR="00E202F0" w:rsidRPr="00366AEE" w:rsidRDefault="00E202F0" w:rsidP="00E202F0">
            <w:pPr>
              <w:rPr>
                <w:rFonts w:asciiTheme="minorHAnsi" w:hAnsiTheme="minorHAnsi" w:cs="Arial"/>
              </w:rPr>
            </w:pPr>
            <w:r w:rsidRPr="5CECEC7C">
              <w:rPr>
                <w:rFonts w:asciiTheme="minorHAnsi" w:hAnsiTheme="minorHAnsi" w:cs="Arial"/>
              </w:rPr>
              <w:t xml:space="preserve">There is likelihood for restrictions on employment of migrant workers. </w:t>
            </w:r>
          </w:p>
          <w:p w14:paraId="3A5E1A4C" w14:textId="1037822A" w:rsidR="00E202F0" w:rsidRPr="00D937ED" w:rsidRDefault="00E202F0" w:rsidP="00E202F0">
            <w:pPr>
              <w:rPr>
                <w:rFonts w:asciiTheme="minorHAnsi" w:hAnsiTheme="minorHAnsi" w:cs="Arial"/>
              </w:rPr>
            </w:pPr>
          </w:p>
        </w:tc>
        <w:tc>
          <w:tcPr>
            <w:tcW w:w="2977" w:type="dxa"/>
          </w:tcPr>
          <w:p w14:paraId="50042191" w14:textId="77777777" w:rsidR="00E202F0" w:rsidRPr="00366AEE" w:rsidRDefault="00E202F0" w:rsidP="00E202F0">
            <w:pPr>
              <w:rPr>
                <w:rFonts w:asciiTheme="minorHAnsi" w:hAnsiTheme="minorHAnsi" w:cs="Arial"/>
              </w:rPr>
            </w:pPr>
            <w:r w:rsidRPr="00366AEE">
              <w:rPr>
                <w:rFonts w:asciiTheme="minorHAnsi" w:hAnsiTheme="minorHAnsi" w:cs="Arial"/>
              </w:rPr>
              <w:lastRenderedPageBreak/>
              <w:t>The Brexit situation is being closely monitored by the Directors.</w:t>
            </w:r>
          </w:p>
          <w:p w14:paraId="3CCFBA51" w14:textId="4988A572" w:rsidR="00E202F0" w:rsidRPr="00D937ED" w:rsidRDefault="00E202F0" w:rsidP="00E202F0">
            <w:pPr>
              <w:rPr>
                <w:rFonts w:asciiTheme="minorHAnsi" w:hAnsiTheme="minorHAnsi" w:cs="Arial"/>
              </w:rPr>
            </w:pPr>
            <w:r w:rsidRPr="00C2754B">
              <w:rPr>
                <w:rFonts w:asciiTheme="minorHAnsi" w:hAnsiTheme="minorHAnsi" w:cs="Arial"/>
              </w:rPr>
              <w:t>Tudor</w:t>
            </w:r>
            <w:r>
              <w:rPr>
                <w:rFonts w:asciiTheme="minorHAnsi" w:hAnsiTheme="minorHAnsi" w:cs="Arial"/>
              </w:rPr>
              <w:t xml:space="preserve"> </w:t>
            </w:r>
            <w:r w:rsidRPr="00C2754B">
              <w:rPr>
                <w:rFonts w:asciiTheme="minorHAnsi" w:hAnsiTheme="minorHAnsi" w:cs="Arial"/>
              </w:rPr>
              <w:t xml:space="preserve">Export Ltd used for arranging </w:t>
            </w:r>
            <w:r>
              <w:rPr>
                <w:rFonts w:asciiTheme="minorHAnsi" w:hAnsiTheme="minorHAnsi" w:cs="Arial"/>
              </w:rPr>
              <w:t xml:space="preserve">and expediting </w:t>
            </w:r>
            <w:r w:rsidRPr="00C2754B">
              <w:rPr>
                <w:rFonts w:asciiTheme="minorHAnsi" w:hAnsiTheme="minorHAnsi" w:cs="Arial"/>
              </w:rPr>
              <w:t>transport documentation.</w:t>
            </w:r>
          </w:p>
        </w:tc>
        <w:tc>
          <w:tcPr>
            <w:tcW w:w="2410" w:type="dxa"/>
          </w:tcPr>
          <w:p w14:paraId="1A3FE43A" w14:textId="77777777" w:rsidR="00E202F0" w:rsidRPr="00D937ED" w:rsidRDefault="00E202F0" w:rsidP="00E202F0">
            <w:pPr>
              <w:rPr>
                <w:rFonts w:asciiTheme="minorHAnsi" w:hAnsiTheme="minorHAnsi" w:cs="Arial"/>
              </w:rPr>
            </w:pPr>
            <w:r w:rsidRPr="5CECEC7C">
              <w:rPr>
                <w:rFonts w:asciiTheme="minorHAnsi" w:hAnsiTheme="minorHAnsi" w:cs="Arial"/>
              </w:rPr>
              <w:t>No direct action currently required. Situation being closely monitored by the Directors.</w:t>
            </w:r>
            <w:r>
              <w:rPr>
                <w:rFonts w:asciiTheme="minorHAnsi" w:hAnsiTheme="minorHAnsi" w:cs="Arial"/>
              </w:rPr>
              <w:t xml:space="preserve">  Export work requires manual intervention and extra planning, but this is in hand </w:t>
            </w:r>
            <w:r w:rsidRPr="00185A6A">
              <w:rPr>
                <w:rFonts w:asciiTheme="minorHAnsi" w:hAnsiTheme="minorHAnsi" w:cs="Arial"/>
                <w:color w:val="0070C0"/>
              </w:rPr>
              <w:t>as a matter of routine.</w:t>
            </w:r>
            <w:r>
              <w:rPr>
                <w:rFonts w:asciiTheme="minorHAnsi" w:hAnsiTheme="minorHAnsi" w:cs="Arial"/>
                <w:color w:val="0070C0"/>
              </w:rPr>
              <w:t xml:space="preserve">  Remove for next review.</w:t>
            </w:r>
          </w:p>
          <w:p w14:paraId="082B7B0A" w14:textId="1EC0C53A" w:rsidR="00E202F0" w:rsidRPr="00D937ED" w:rsidRDefault="00E202F0" w:rsidP="00E202F0">
            <w:pPr>
              <w:rPr>
                <w:rFonts w:asciiTheme="minorHAnsi" w:hAnsiTheme="minorHAnsi" w:cs="Arial"/>
              </w:rPr>
            </w:pPr>
          </w:p>
        </w:tc>
      </w:tr>
      <w:tr w:rsidR="00CA5C24" w:rsidRPr="002E3D94" w14:paraId="523088BF" w14:textId="77777777" w:rsidTr="006D07D2">
        <w:tc>
          <w:tcPr>
            <w:tcW w:w="6521" w:type="dxa"/>
          </w:tcPr>
          <w:p w14:paraId="52458EC9" w14:textId="41A61E91" w:rsidR="00CA5C24" w:rsidRPr="002E3D94" w:rsidRDefault="00CA5C24" w:rsidP="00CA5C24">
            <w:pPr>
              <w:rPr>
                <w:rFonts w:asciiTheme="minorHAnsi" w:hAnsiTheme="minorHAnsi"/>
              </w:rPr>
            </w:pPr>
            <w:r w:rsidRPr="002E3D94">
              <w:rPr>
                <w:rFonts w:asciiTheme="minorHAnsi" w:hAnsiTheme="minorHAnsi"/>
              </w:rPr>
              <w:t xml:space="preserve">Environmental aspects such as trade waste licensing, waste disposal and COSHH regulation requirements. </w:t>
            </w:r>
          </w:p>
        </w:tc>
        <w:tc>
          <w:tcPr>
            <w:tcW w:w="3260" w:type="dxa"/>
          </w:tcPr>
          <w:p w14:paraId="5183912E" w14:textId="77777777" w:rsidR="00CA5C24" w:rsidRDefault="00CA5C24" w:rsidP="00CA5C24">
            <w:pPr>
              <w:rPr>
                <w:rFonts w:asciiTheme="minorHAnsi" w:hAnsiTheme="minorHAnsi" w:cs="Arial"/>
              </w:rPr>
            </w:pPr>
            <w:r>
              <w:rPr>
                <w:rFonts w:asciiTheme="minorHAnsi" w:hAnsiTheme="minorHAnsi" w:cs="Arial"/>
              </w:rPr>
              <w:t xml:space="preserve">Non-compliance with regulatory requirements could have legal implications for the company and Directors. </w:t>
            </w:r>
          </w:p>
          <w:p w14:paraId="3F657B96" w14:textId="77777777" w:rsidR="00CA5C24" w:rsidRPr="002E3D94" w:rsidRDefault="00CA5C24" w:rsidP="00CA5C24">
            <w:pPr>
              <w:rPr>
                <w:rFonts w:asciiTheme="minorHAnsi" w:hAnsiTheme="minorHAnsi" w:cs="Arial"/>
              </w:rPr>
            </w:pPr>
          </w:p>
        </w:tc>
        <w:tc>
          <w:tcPr>
            <w:tcW w:w="2977" w:type="dxa"/>
          </w:tcPr>
          <w:p w14:paraId="3342F638" w14:textId="77777777" w:rsidR="00CA5C24" w:rsidRPr="002E3D94" w:rsidRDefault="00CA5C24" w:rsidP="00CA5C24">
            <w:pPr>
              <w:rPr>
                <w:rFonts w:asciiTheme="minorHAnsi" w:hAnsiTheme="minorHAnsi" w:cs="Arial"/>
              </w:rPr>
            </w:pPr>
            <w:r>
              <w:rPr>
                <w:rFonts w:asciiTheme="minorHAnsi" w:hAnsiTheme="minorHAnsi" w:cs="Arial"/>
              </w:rPr>
              <w:t>All known requirements are being met to the best of our knowledge, and records are maintained (see legislation section above).</w:t>
            </w:r>
          </w:p>
        </w:tc>
        <w:tc>
          <w:tcPr>
            <w:tcW w:w="2410" w:type="dxa"/>
          </w:tcPr>
          <w:p w14:paraId="2C4CD3D5" w14:textId="77777777" w:rsidR="00CA5C24" w:rsidRDefault="00CA5C24" w:rsidP="00CA5C24">
            <w:pPr>
              <w:rPr>
                <w:rFonts w:asciiTheme="minorHAnsi" w:hAnsiTheme="minorHAnsi" w:cs="Arial"/>
              </w:rPr>
            </w:pPr>
            <w:r>
              <w:rPr>
                <w:rFonts w:asciiTheme="minorHAnsi" w:hAnsiTheme="minorHAnsi" w:cs="Arial"/>
              </w:rPr>
              <w:t xml:space="preserve">No further action currently required. </w:t>
            </w:r>
          </w:p>
          <w:p w14:paraId="2AEC9C2F" w14:textId="477806B9" w:rsidR="00CA5C24" w:rsidRPr="002E3D94" w:rsidRDefault="00CA5C24" w:rsidP="00CA5C24">
            <w:pPr>
              <w:rPr>
                <w:rFonts w:asciiTheme="minorHAnsi" w:hAnsiTheme="minorHAnsi" w:cs="Arial"/>
              </w:rPr>
            </w:pPr>
          </w:p>
        </w:tc>
      </w:tr>
      <w:tr w:rsidR="00E202F0" w:rsidRPr="00D937ED" w14:paraId="53D52AED" w14:textId="77777777" w:rsidTr="006D07D2">
        <w:tc>
          <w:tcPr>
            <w:tcW w:w="6521" w:type="dxa"/>
          </w:tcPr>
          <w:p w14:paraId="15739A6C" w14:textId="77777777" w:rsidR="00E202F0" w:rsidRPr="00D937ED" w:rsidRDefault="00E202F0" w:rsidP="00E202F0">
            <w:pPr>
              <w:rPr>
                <w:rFonts w:asciiTheme="minorHAnsi" w:hAnsiTheme="minorHAnsi"/>
              </w:rPr>
            </w:pPr>
            <w:r w:rsidRPr="00D937ED">
              <w:rPr>
                <w:rFonts w:asciiTheme="minorHAnsi" w:hAnsiTheme="minorHAnsi"/>
              </w:rPr>
              <w:t xml:space="preserve">Non-conformances, complaints and returned products are all recorded, and data produced is analysed and reviewed to help improve the quality of our products and service. </w:t>
            </w:r>
          </w:p>
          <w:p w14:paraId="758E0084" w14:textId="77777777" w:rsidR="00E202F0" w:rsidRPr="00D937ED" w:rsidRDefault="00E202F0" w:rsidP="00E202F0">
            <w:pPr>
              <w:rPr>
                <w:rFonts w:asciiTheme="minorHAnsi" w:hAnsiTheme="minorHAnsi"/>
              </w:rPr>
            </w:pPr>
          </w:p>
        </w:tc>
        <w:tc>
          <w:tcPr>
            <w:tcW w:w="3260" w:type="dxa"/>
          </w:tcPr>
          <w:p w14:paraId="63B6BA11" w14:textId="56DB8271" w:rsidR="00E202F0" w:rsidRPr="00D937ED" w:rsidRDefault="00E202F0" w:rsidP="00E202F0">
            <w:pPr>
              <w:rPr>
                <w:rFonts w:asciiTheme="minorHAnsi" w:hAnsiTheme="minorHAnsi" w:cs="Arial"/>
              </w:rPr>
            </w:pPr>
            <w:r w:rsidRPr="00D937ED">
              <w:rPr>
                <w:rFonts w:asciiTheme="minorHAnsi" w:hAnsiTheme="minorHAnsi" w:cs="Arial"/>
              </w:rPr>
              <w:t xml:space="preserve">As the company grows, it is essential that this process continues. </w:t>
            </w:r>
          </w:p>
        </w:tc>
        <w:tc>
          <w:tcPr>
            <w:tcW w:w="2977" w:type="dxa"/>
          </w:tcPr>
          <w:p w14:paraId="1FA1FAE6" w14:textId="77777777" w:rsidR="00E202F0" w:rsidRDefault="00E202F0" w:rsidP="00E202F0">
            <w:pPr>
              <w:rPr>
                <w:rFonts w:asciiTheme="minorHAnsi" w:hAnsiTheme="minorHAnsi" w:cs="Arial"/>
              </w:rPr>
            </w:pPr>
            <w:r w:rsidRPr="00D937ED">
              <w:rPr>
                <w:rFonts w:asciiTheme="minorHAnsi" w:hAnsiTheme="minorHAnsi" w:cs="Arial"/>
              </w:rPr>
              <w:t>The process in monitored by the Quality department staff</w:t>
            </w:r>
            <w:r>
              <w:rPr>
                <w:rFonts w:asciiTheme="minorHAnsi" w:hAnsiTheme="minorHAnsi" w:cs="Arial"/>
              </w:rPr>
              <w:t xml:space="preserve"> </w:t>
            </w:r>
            <w:r w:rsidRPr="00B23FBD">
              <w:rPr>
                <w:rFonts w:asciiTheme="minorHAnsi" w:hAnsiTheme="minorHAnsi" w:cs="Arial"/>
                <w:color w:val="0070C0"/>
              </w:rPr>
              <w:t>and shared with Operations.</w:t>
            </w:r>
          </w:p>
          <w:p w14:paraId="344258B5" w14:textId="2423159C" w:rsidR="00E202F0" w:rsidRPr="00F945D5" w:rsidRDefault="00E202F0" w:rsidP="00E202F0">
            <w:pPr>
              <w:rPr>
                <w:rFonts w:asciiTheme="minorHAnsi" w:hAnsiTheme="minorHAnsi" w:cs="Arial"/>
                <w:color w:val="00B050"/>
              </w:rPr>
            </w:pPr>
            <w:r w:rsidRPr="00143CE5">
              <w:rPr>
                <w:rFonts w:asciiTheme="minorHAnsi" w:hAnsiTheme="minorHAnsi" w:cs="Arial"/>
                <w:color w:val="0070C0"/>
              </w:rPr>
              <w:t xml:space="preserve">Chris Sloan </w:t>
            </w:r>
            <w:r w:rsidRPr="00C2754B">
              <w:rPr>
                <w:rFonts w:asciiTheme="minorHAnsi" w:hAnsiTheme="minorHAnsi" w:cs="Arial"/>
              </w:rPr>
              <w:t xml:space="preserve">is Group Quality Engineer and registers </w:t>
            </w:r>
            <w:proofErr w:type="gramStart"/>
            <w:r w:rsidRPr="00C2754B">
              <w:rPr>
                <w:rFonts w:asciiTheme="minorHAnsi" w:hAnsiTheme="minorHAnsi" w:cs="Arial"/>
              </w:rPr>
              <w:t>the majority of</w:t>
            </w:r>
            <w:proofErr w:type="gramEnd"/>
            <w:r w:rsidRPr="00C2754B">
              <w:rPr>
                <w:rFonts w:asciiTheme="minorHAnsi" w:hAnsiTheme="minorHAnsi" w:cs="Arial"/>
              </w:rPr>
              <w:t xml:space="preserve"> NCRs alongside Kelvin</w:t>
            </w:r>
            <w:r>
              <w:rPr>
                <w:rFonts w:asciiTheme="minorHAnsi" w:hAnsiTheme="minorHAnsi" w:cs="Arial"/>
              </w:rPr>
              <w:t xml:space="preserve"> Davison.</w:t>
            </w:r>
          </w:p>
        </w:tc>
        <w:tc>
          <w:tcPr>
            <w:tcW w:w="2410" w:type="dxa"/>
          </w:tcPr>
          <w:p w14:paraId="1149B5EE" w14:textId="454BCC4B" w:rsidR="00E202F0" w:rsidRPr="00D937ED" w:rsidRDefault="00E202F0" w:rsidP="00E202F0">
            <w:pPr>
              <w:rPr>
                <w:rFonts w:asciiTheme="minorHAnsi" w:hAnsiTheme="minorHAnsi" w:cs="Arial"/>
              </w:rPr>
            </w:pPr>
            <w:r w:rsidRPr="00D937ED">
              <w:rPr>
                <w:rFonts w:asciiTheme="minorHAnsi" w:hAnsiTheme="minorHAnsi" w:cs="Arial"/>
              </w:rPr>
              <w:t xml:space="preserve">Analysis of data </w:t>
            </w:r>
            <w:r>
              <w:rPr>
                <w:rFonts w:asciiTheme="minorHAnsi" w:hAnsiTheme="minorHAnsi" w:cs="Arial"/>
              </w:rPr>
              <w:t xml:space="preserve">through the (KPIs) is </w:t>
            </w:r>
            <w:r w:rsidRPr="00D937ED">
              <w:rPr>
                <w:rFonts w:asciiTheme="minorHAnsi" w:hAnsiTheme="minorHAnsi" w:cs="Arial"/>
              </w:rPr>
              <w:t xml:space="preserve">used to help improve products/services. </w:t>
            </w:r>
            <w:r w:rsidRPr="00143CE5">
              <w:rPr>
                <w:rFonts w:asciiTheme="minorHAnsi" w:hAnsiTheme="minorHAnsi" w:cs="Arial"/>
                <w:color w:val="0070C0"/>
              </w:rPr>
              <w:t>Reviews with Operations Team regarding nature of NCRs to push through corrective actions</w:t>
            </w:r>
            <w:r>
              <w:rPr>
                <w:rFonts w:asciiTheme="minorHAnsi" w:hAnsiTheme="minorHAnsi" w:cs="Arial"/>
                <w:color w:val="0070C0"/>
              </w:rPr>
              <w:t xml:space="preserve"> identify trends and develop improvement plans</w:t>
            </w:r>
            <w:r w:rsidRPr="00143CE5">
              <w:rPr>
                <w:rFonts w:asciiTheme="minorHAnsi" w:hAnsiTheme="minorHAnsi" w:cs="Arial"/>
                <w:color w:val="0070C0"/>
              </w:rPr>
              <w:t>.</w:t>
            </w:r>
          </w:p>
        </w:tc>
      </w:tr>
      <w:tr w:rsidR="00E202F0" w:rsidRPr="00D937ED" w14:paraId="336BAA39" w14:textId="77777777" w:rsidTr="006D07D2">
        <w:tc>
          <w:tcPr>
            <w:tcW w:w="6521" w:type="dxa"/>
          </w:tcPr>
          <w:p w14:paraId="33DC9A2B" w14:textId="1994EC87" w:rsidR="00E202F0" w:rsidRPr="00D937ED" w:rsidRDefault="00E202F0" w:rsidP="00E202F0">
            <w:pPr>
              <w:rPr>
                <w:rFonts w:asciiTheme="minorHAnsi" w:hAnsiTheme="minorHAnsi" w:cs="Arial"/>
              </w:rPr>
            </w:pPr>
            <w:r w:rsidRPr="00D937ED">
              <w:rPr>
                <w:rFonts w:asciiTheme="minorHAnsi" w:hAnsiTheme="minorHAnsi"/>
              </w:rPr>
              <w:t>The company relies on maintaining a good working relationship with suppliers</w:t>
            </w:r>
            <w:r>
              <w:rPr>
                <w:rFonts w:asciiTheme="minorHAnsi" w:hAnsiTheme="minorHAnsi"/>
              </w:rPr>
              <w:t>.</w:t>
            </w:r>
          </w:p>
        </w:tc>
        <w:tc>
          <w:tcPr>
            <w:tcW w:w="3260" w:type="dxa"/>
          </w:tcPr>
          <w:p w14:paraId="311335D2" w14:textId="76B3F50D" w:rsidR="00E202F0" w:rsidRPr="00D937ED" w:rsidRDefault="00E202F0" w:rsidP="00E202F0">
            <w:pPr>
              <w:rPr>
                <w:rFonts w:asciiTheme="minorHAnsi" w:hAnsiTheme="minorHAnsi" w:cs="Arial"/>
              </w:rPr>
            </w:pPr>
            <w:r w:rsidRPr="00D937ED">
              <w:rPr>
                <w:rFonts w:asciiTheme="minorHAnsi" w:hAnsiTheme="minorHAnsi" w:cs="Arial"/>
              </w:rPr>
              <w:t>Working with unfamiliar suppliers or suppliers with a poor relationship can lead to supply problems, unreliability and inconsistency.</w:t>
            </w:r>
          </w:p>
        </w:tc>
        <w:tc>
          <w:tcPr>
            <w:tcW w:w="2977" w:type="dxa"/>
          </w:tcPr>
          <w:p w14:paraId="490476BB" w14:textId="0320D818" w:rsidR="00E202F0" w:rsidRPr="00D937ED" w:rsidRDefault="00E202F0" w:rsidP="00E202F0">
            <w:pPr>
              <w:rPr>
                <w:rFonts w:asciiTheme="minorHAnsi" w:hAnsiTheme="minorHAnsi" w:cs="Arial"/>
              </w:rPr>
            </w:pPr>
            <w:r w:rsidRPr="00D937ED">
              <w:rPr>
                <w:rFonts w:asciiTheme="minorHAnsi" w:hAnsiTheme="minorHAnsi" w:cs="Arial"/>
              </w:rPr>
              <w:t>Good relationships are maintained with key suppliers, particularly suppliers of castin</w:t>
            </w:r>
            <w:r>
              <w:rPr>
                <w:rFonts w:asciiTheme="minorHAnsi" w:hAnsiTheme="minorHAnsi" w:cs="Arial"/>
              </w:rPr>
              <w:t xml:space="preserve">gs, </w:t>
            </w:r>
            <w:r w:rsidRPr="00D937ED">
              <w:rPr>
                <w:rFonts w:asciiTheme="minorHAnsi" w:hAnsiTheme="minorHAnsi" w:cs="Arial"/>
              </w:rPr>
              <w:t>raw materials</w:t>
            </w:r>
            <w:r>
              <w:rPr>
                <w:rFonts w:asciiTheme="minorHAnsi" w:hAnsiTheme="minorHAnsi" w:cs="Arial"/>
              </w:rPr>
              <w:t xml:space="preserve"> and plating consumables</w:t>
            </w:r>
            <w:r w:rsidRPr="00D937ED">
              <w:rPr>
                <w:rFonts w:asciiTheme="minorHAnsi" w:hAnsiTheme="minorHAnsi" w:cs="Arial"/>
              </w:rPr>
              <w:t xml:space="preserve">. </w:t>
            </w:r>
          </w:p>
        </w:tc>
        <w:tc>
          <w:tcPr>
            <w:tcW w:w="2410" w:type="dxa"/>
          </w:tcPr>
          <w:p w14:paraId="4B4BBBAD" w14:textId="354A9DB4" w:rsidR="00E202F0" w:rsidRPr="00143CE5" w:rsidRDefault="00E202F0" w:rsidP="00E202F0">
            <w:pPr>
              <w:rPr>
                <w:rFonts w:asciiTheme="minorHAnsi" w:hAnsiTheme="minorHAnsi" w:cs="Arial"/>
                <w:color w:val="0070C0"/>
              </w:rPr>
            </w:pPr>
            <w:r>
              <w:rPr>
                <w:rFonts w:asciiTheme="minorHAnsi" w:hAnsiTheme="minorHAnsi" w:cs="Arial"/>
                <w:color w:val="0070C0"/>
              </w:rPr>
              <w:t xml:space="preserve">Some </w:t>
            </w:r>
            <w:r w:rsidRPr="00143CE5">
              <w:rPr>
                <w:rFonts w:asciiTheme="minorHAnsi" w:hAnsiTheme="minorHAnsi" w:cs="Arial"/>
                <w:color w:val="0070C0"/>
              </w:rPr>
              <w:t xml:space="preserve">issues with delivery performance from suppliers, </w:t>
            </w:r>
            <w:r>
              <w:rPr>
                <w:rFonts w:asciiTheme="minorHAnsi" w:hAnsiTheme="minorHAnsi" w:cs="Arial"/>
                <w:color w:val="0070C0"/>
              </w:rPr>
              <w:t xml:space="preserve">some related to payment issues but also </w:t>
            </w:r>
            <w:r w:rsidRPr="00143CE5">
              <w:rPr>
                <w:rFonts w:asciiTheme="minorHAnsi" w:hAnsiTheme="minorHAnsi" w:cs="Arial"/>
                <w:color w:val="0070C0"/>
              </w:rPr>
              <w:t>raw material stocks are tight everywhere</w:t>
            </w:r>
            <w:r>
              <w:rPr>
                <w:rFonts w:asciiTheme="minorHAnsi" w:hAnsiTheme="minorHAnsi" w:cs="Arial"/>
                <w:color w:val="0070C0"/>
              </w:rPr>
              <w:t xml:space="preserve"> on certain grades,</w:t>
            </w:r>
            <w:r w:rsidRPr="00143CE5">
              <w:rPr>
                <w:rFonts w:asciiTheme="minorHAnsi" w:hAnsiTheme="minorHAnsi" w:cs="Arial"/>
                <w:color w:val="0070C0"/>
              </w:rPr>
              <w:t xml:space="preserve"> which has led to longer </w:t>
            </w:r>
            <w:proofErr w:type="spellStart"/>
            <w:r w:rsidRPr="00143CE5">
              <w:rPr>
                <w:rFonts w:asciiTheme="minorHAnsi" w:hAnsiTheme="minorHAnsi" w:cs="Arial"/>
                <w:color w:val="0070C0"/>
              </w:rPr>
              <w:t>leadtimes</w:t>
            </w:r>
            <w:proofErr w:type="spellEnd"/>
            <w:r>
              <w:rPr>
                <w:rFonts w:asciiTheme="minorHAnsi" w:hAnsiTheme="minorHAnsi" w:cs="Arial"/>
                <w:color w:val="0070C0"/>
              </w:rPr>
              <w:t xml:space="preserve"> and the need to seek alternatives from time to time</w:t>
            </w:r>
            <w:r w:rsidRPr="00143CE5">
              <w:rPr>
                <w:rFonts w:asciiTheme="minorHAnsi" w:hAnsiTheme="minorHAnsi" w:cs="Arial"/>
                <w:color w:val="0070C0"/>
              </w:rPr>
              <w:t xml:space="preserve">.  </w:t>
            </w:r>
          </w:p>
        </w:tc>
      </w:tr>
      <w:tr w:rsidR="00E202F0" w:rsidRPr="00D937ED" w14:paraId="1732FB7F" w14:textId="77777777" w:rsidTr="006D07D2">
        <w:tc>
          <w:tcPr>
            <w:tcW w:w="6521" w:type="dxa"/>
          </w:tcPr>
          <w:p w14:paraId="6EE86B4F" w14:textId="77777777" w:rsidR="00E202F0" w:rsidRPr="00A43B54" w:rsidRDefault="00E202F0" w:rsidP="00E202F0">
            <w:pPr>
              <w:rPr>
                <w:rFonts w:asciiTheme="minorHAnsi" w:hAnsiTheme="minorHAnsi" w:cs="Arial"/>
              </w:rPr>
            </w:pPr>
            <w:r w:rsidRPr="00A43B54">
              <w:rPr>
                <w:rFonts w:asciiTheme="minorHAnsi" w:hAnsiTheme="minorHAnsi" w:cs="Arial"/>
              </w:rPr>
              <w:t>Global COVID-19 Pandemic.</w:t>
            </w:r>
          </w:p>
          <w:p w14:paraId="2C8F1147" w14:textId="77777777" w:rsidR="00E202F0" w:rsidRPr="00D937ED" w:rsidRDefault="00E202F0" w:rsidP="00E202F0">
            <w:pPr>
              <w:rPr>
                <w:rFonts w:asciiTheme="minorHAnsi" w:hAnsiTheme="minorHAnsi"/>
              </w:rPr>
            </w:pPr>
          </w:p>
        </w:tc>
        <w:tc>
          <w:tcPr>
            <w:tcW w:w="3260" w:type="dxa"/>
          </w:tcPr>
          <w:p w14:paraId="6569B394" w14:textId="77777777" w:rsidR="00E202F0" w:rsidRPr="008B1FB5" w:rsidRDefault="00E202F0" w:rsidP="00E202F0">
            <w:pPr>
              <w:rPr>
                <w:rFonts w:asciiTheme="minorHAnsi" w:hAnsiTheme="minorHAnsi" w:cs="Arial"/>
                <w:color w:val="0070C0"/>
              </w:rPr>
            </w:pPr>
            <w:r w:rsidRPr="008B1FB5">
              <w:rPr>
                <w:rFonts w:asciiTheme="minorHAnsi" w:hAnsiTheme="minorHAnsi" w:cs="Arial"/>
                <w:color w:val="0070C0"/>
              </w:rPr>
              <w:t>The global economic situation has recovered significantly since the pandemic.</w:t>
            </w:r>
          </w:p>
          <w:p w14:paraId="0796A8B0" w14:textId="77777777" w:rsidR="00E202F0" w:rsidRPr="00D937ED" w:rsidRDefault="00E202F0" w:rsidP="00E202F0">
            <w:pPr>
              <w:rPr>
                <w:rFonts w:asciiTheme="minorHAnsi" w:hAnsiTheme="minorHAnsi" w:cs="Arial"/>
              </w:rPr>
            </w:pPr>
          </w:p>
        </w:tc>
        <w:tc>
          <w:tcPr>
            <w:tcW w:w="2977" w:type="dxa"/>
          </w:tcPr>
          <w:p w14:paraId="231B149A" w14:textId="77777777" w:rsidR="00E202F0" w:rsidRPr="00A43B54" w:rsidRDefault="00E202F0" w:rsidP="00E202F0">
            <w:pPr>
              <w:rPr>
                <w:rFonts w:asciiTheme="minorHAnsi" w:hAnsiTheme="minorHAnsi" w:cs="Arial"/>
              </w:rPr>
            </w:pPr>
            <w:r w:rsidRPr="00A43B54">
              <w:rPr>
                <w:rFonts w:asciiTheme="minorHAnsi" w:hAnsiTheme="minorHAnsi" w:cs="Arial"/>
              </w:rPr>
              <w:lastRenderedPageBreak/>
              <w:t>Portfolio is diversified across different markets to spread the risk.</w:t>
            </w:r>
          </w:p>
          <w:p w14:paraId="60F217A2" w14:textId="77777777" w:rsidR="00E202F0" w:rsidRPr="008B1FB5" w:rsidRDefault="00E202F0" w:rsidP="00E202F0">
            <w:pPr>
              <w:rPr>
                <w:rFonts w:asciiTheme="minorHAnsi" w:hAnsiTheme="minorHAnsi" w:cs="Arial"/>
                <w:color w:val="0070C0"/>
              </w:rPr>
            </w:pPr>
            <w:r w:rsidRPr="00A43B54">
              <w:rPr>
                <w:rFonts w:asciiTheme="minorHAnsi" w:hAnsiTheme="minorHAnsi" w:cs="Arial"/>
              </w:rPr>
              <w:lastRenderedPageBreak/>
              <w:t>Modern IT solutions facilitate remote working if required</w:t>
            </w:r>
            <w:r w:rsidRPr="008B1FB5">
              <w:rPr>
                <w:rFonts w:asciiTheme="minorHAnsi" w:hAnsiTheme="minorHAnsi" w:cs="Arial"/>
                <w:color w:val="0070C0"/>
              </w:rPr>
              <w:t>.  Flexible working patterns used where possible.</w:t>
            </w:r>
          </w:p>
          <w:p w14:paraId="39D21DE3" w14:textId="77777777" w:rsidR="00E202F0" w:rsidRPr="00D937ED" w:rsidRDefault="00E202F0" w:rsidP="00E202F0">
            <w:pPr>
              <w:rPr>
                <w:rFonts w:asciiTheme="minorHAnsi" w:hAnsiTheme="minorHAnsi" w:cs="Arial"/>
              </w:rPr>
            </w:pPr>
          </w:p>
        </w:tc>
        <w:tc>
          <w:tcPr>
            <w:tcW w:w="2410" w:type="dxa"/>
          </w:tcPr>
          <w:p w14:paraId="4CD15EE9" w14:textId="7EB7ACD8" w:rsidR="00E202F0" w:rsidRPr="00D937ED" w:rsidRDefault="00E202F0" w:rsidP="00E202F0">
            <w:pPr>
              <w:rPr>
                <w:rFonts w:asciiTheme="minorHAnsi" w:hAnsiTheme="minorHAnsi" w:cs="Arial"/>
              </w:rPr>
            </w:pPr>
            <w:r w:rsidRPr="00A43B54">
              <w:rPr>
                <w:rFonts w:asciiTheme="minorHAnsi" w:hAnsiTheme="minorHAnsi" w:cs="Arial"/>
              </w:rPr>
              <w:lastRenderedPageBreak/>
              <w:t xml:space="preserve">The business maintained a full operation throughout </w:t>
            </w:r>
            <w:r w:rsidRPr="00A43B54">
              <w:rPr>
                <w:rFonts w:asciiTheme="minorHAnsi" w:hAnsiTheme="minorHAnsi" w:cs="Arial"/>
              </w:rPr>
              <w:lastRenderedPageBreak/>
              <w:t>the UK Lockdown</w:t>
            </w:r>
            <w:r>
              <w:rPr>
                <w:rFonts w:asciiTheme="minorHAnsi" w:hAnsiTheme="minorHAnsi" w:cs="Arial"/>
              </w:rPr>
              <w:t xml:space="preserve"> </w:t>
            </w:r>
            <w:r w:rsidRPr="008B1FB5">
              <w:rPr>
                <w:rFonts w:asciiTheme="minorHAnsi" w:hAnsiTheme="minorHAnsi" w:cs="Arial"/>
                <w:color w:val="0070C0"/>
              </w:rPr>
              <w:t xml:space="preserve">retains flexibility in </w:t>
            </w:r>
            <w:proofErr w:type="spellStart"/>
            <w:proofErr w:type="gramStart"/>
            <w:r w:rsidRPr="008B1FB5">
              <w:rPr>
                <w:rFonts w:asciiTheme="minorHAnsi" w:hAnsiTheme="minorHAnsi" w:cs="Arial"/>
                <w:color w:val="0070C0"/>
              </w:rPr>
              <w:t>it’s</w:t>
            </w:r>
            <w:proofErr w:type="spellEnd"/>
            <w:proofErr w:type="gramEnd"/>
            <w:r w:rsidRPr="008B1FB5">
              <w:rPr>
                <w:rFonts w:asciiTheme="minorHAnsi" w:hAnsiTheme="minorHAnsi" w:cs="Arial"/>
                <w:color w:val="0070C0"/>
              </w:rPr>
              <w:t xml:space="preserve"> operating pattern</w:t>
            </w:r>
            <w:r>
              <w:rPr>
                <w:rFonts w:asciiTheme="minorHAnsi" w:hAnsiTheme="minorHAnsi" w:cs="Arial"/>
                <w:color w:val="0070C0"/>
              </w:rPr>
              <w:t xml:space="preserve"> and reviews working arrangements regularly</w:t>
            </w:r>
            <w:r w:rsidRPr="008B1FB5">
              <w:rPr>
                <w:rFonts w:asciiTheme="minorHAnsi" w:hAnsiTheme="minorHAnsi" w:cs="Arial"/>
                <w:color w:val="0070C0"/>
              </w:rPr>
              <w:t>.</w:t>
            </w:r>
            <w:r>
              <w:rPr>
                <w:rFonts w:asciiTheme="minorHAnsi" w:hAnsiTheme="minorHAnsi" w:cs="Arial"/>
                <w:color w:val="0070C0"/>
              </w:rPr>
              <w:t xml:space="preserve">  Remove for next review.</w:t>
            </w:r>
          </w:p>
        </w:tc>
      </w:tr>
    </w:tbl>
    <w:p w14:paraId="446E2665" w14:textId="77777777" w:rsidR="006D07D2" w:rsidRDefault="006D07D2" w:rsidP="00B761ED">
      <w:pPr>
        <w:rPr>
          <w:rFonts w:asciiTheme="minorHAnsi" w:hAnsiTheme="minorHAnsi" w:cs="Arial"/>
          <w:sz w:val="28"/>
          <w:szCs w:val="28"/>
        </w:rPr>
      </w:pPr>
      <w:bookmarkStart w:id="18" w:name="_13)_Review_the"/>
      <w:bookmarkEnd w:id="18"/>
    </w:p>
    <w:tbl>
      <w:tblPr>
        <w:tblStyle w:val="TableGrid"/>
        <w:tblW w:w="15168" w:type="dxa"/>
        <w:tblInd w:w="-34" w:type="dxa"/>
        <w:tblLayout w:type="fixed"/>
        <w:tblLook w:val="04A0" w:firstRow="1" w:lastRow="0" w:firstColumn="1" w:lastColumn="0" w:noHBand="0" w:noVBand="1"/>
      </w:tblPr>
      <w:tblGrid>
        <w:gridCol w:w="2592"/>
        <w:gridCol w:w="2558"/>
        <w:gridCol w:w="2559"/>
        <w:gridCol w:w="2559"/>
        <w:gridCol w:w="2490"/>
        <w:gridCol w:w="2410"/>
      </w:tblGrid>
      <w:tr w:rsidR="004D149F" w:rsidRPr="000D23CC" w14:paraId="04AD5905" w14:textId="77777777" w:rsidTr="008469E0">
        <w:tc>
          <w:tcPr>
            <w:tcW w:w="15168" w:type="dxa"/>
            <w:gridSpan w:val="6"/>
            <w:shd w:val="clear" w:color="auto" w:fill="F2F2F2" w:themeFill="background1" w:themeFillShade="F2"/>
          </w:tcPr>
          <w:p w14:paraId="50C3DACA" w14:textId="77777777" w:rsidR="004D149F" w:rsidRPr="001739A5" w:rsidRDefault="004D149F" w:rsidP="00D937ED">
            <w:pPr>
              <w:pStyle w:val="Heading3"/>
              <w:rPr>
                <w:rFonts w:asciiTheme="minorHAnsi" w:hAnsiTheme="minorHAnsi" w:cs="Arial"/>
                <w:i/>
                <w:color w:val="auto"/>
                <w:sz w:val="28"/>
                <w:szCs w:val="28"/>
              </w:rPr>
            </w:pPr>
            <w:bookmarkStart w:id="19" w:name="_3)_Review_the_1"/>
            <w:bookmarkEnd w:id="19"/>
            <w:r w:rsidRPr="001739A5">
              <w:rPr>
                <w:rFonts w:asciiTheme="minorHAnsi" w:eastAsia="MS Mincho" w:hAnsiTheme="minorHAnsi"/>
                <w:i/>
                <w:color w:val="auto"/>
                <w:sz w:val="28"/>
                <w:szCs w:val="28"/>
              </w:rPr>
              <w:t>3) Review the needs and expectations of interested parties</w:t>
            </w:r>
          </w:p>
        </w:tc>
      </w:tr>
      <w:tr w:rsidR="004D149F" w:rsidRPr="003D7779" w14:paraId="741C6DD3" w14:textId="77777777" w:rsidTr="008469E0">
        <w:tc>
          <w:tcPr>
            <w:tcW w:w="2592" w:type="dxa"/>
          </w:tcPr>
          <w:p w14:paraId="093CBBEF" w14:textId="77777777" w:rsidR="004D149F" w:rsidRPr="001739A5" w:rsidRDefault="004D149F" w:rsidP="00D937ED">
            <w:pPr>
              <w:rPr>
                <w:rFonts w:asciiTheme="minorHAnsi" w:hAnsiTheme="minorHAnsi" w:cs="Arial"/>
                <w:b/>
                <w:i/>
              </w:rPr>
            </w:pPr>
            <w:r w:rsidRPr="001739A5">
              <w:rPr>
                <w:rFonts w:asciiTheme="minorHAnsi" w:hAnsiTheme="minorHAnsi" w:cs="Arial"/>
                <w:b/>
                <w:i/>
              </w:rPr>
              <w:t>Shareholders:</w:t>
            </w:r>
          </w:p>
        </w:tc>
        <w:tc>
          <w:tcPr>
            <w:tcW w:w="2558" w:type="dxa"/>
          </w:tcPr>
          <w:p w14:paraId="7A026C41" w14:textId="77777777" w:rsidR="004D149F" w:rsidRPr="001739A5" w:rsidRDefault="004D149F" w:rsidP="00D937ED">
            <w:pPr>
              <w:rPr>
                <w:rFonts w:asciiTheme="minorHAnsi" w:hAnsiTheme="minorHAnsi" w:cs="Arial"/>
                <w:b/>
                <w:i/>
              </w:rPr>
            </w:pPr>
            <w:r w:rsidRPr="001739A5">
              <w:rPr>
                <w:rFonts w:asciiTheme="minorHAnsi" w:hAnsiTheme="minorHAnsi" w:cs="Arial"/>
                <w:b/>
                <w:i/>
              </w:rPr>
              <w:t>Needs</w:t>
            </w:r>
          </w:p>
        </w:tc>
        <w:tc>
          <w:tcPr>
            <w:tcW w:w="2559" w:type="dxa"/>
          </w:tcPr>
          <w:p w14:paraId="49FFEECD" w14:textId="77777777" w:rsidR="004D149F" w:rsidRPr="001739A5" w:rsidRDefault="004D149F" w:rsidP="00D937ED">
            <w:pPr>
              <w:rPr>
                <w:rFonts w:asciiTheme="minorHAnsi" w:hAnsiTheme="minorHAnsi" w:cs="Arial"/>
                <w:b/>
                <w:i/>
              </w:rPr>
            </w:pPr>
            <w:r w:rsidRPr="001739A5">
              <w:rPr>
                <w:rFonts w:asciiTheme="minorHAnsi" w:hAnsiTheme="minorHAnsi" w:cs="Arial"/>
                <w:b/>
                <w:i/>
              </w:rPr>
              <w:t>Expectations</w:t>
            </w:r>
          </w:p>
        </w:tc>
        <w:tc>
          <w:tcPr>
            <w:tcW w:w="2559" w:type="dxa"/>
          </w:tcPr>
          <w:p w14:paraId="7A790B9B" w14:textId="77777777" w:rsidR="004D149F" w:rsidRPr="001739A5" w:rsidRDefault="004D149F" w:rsidP="00D937ED">
            <w:pPr>
              <w:rPr>
                <w:rFonts w:asciiTheme="minorHAnsi" w:hAnsiTheme="minorHAnsi" w:cs="Arial"/>
                <w:b/>
                <w:i/>
              </w:rPr>
            </w:pPr>
            <w:r w:rsidRPr="001739A5">
              <w:rPr>
                <w:rFonts w:asciiTheme="minorHAnsi" w:hAnsiTheme="minorHAnsi" w:cs="Arial"/>
                <w:b/>
                <w:i/>
              </w:rPr>
              <w:t>Identified Risks/Opportunities</w:t>
            </w:r>
          </w:p>
        </w:tc>
        <w:tc>
          <w:tcPr>
            <w:tcW w:w="2490" w:type="dxa"/>
          </w:tcPr>
          <w:p w14:paraId="10BF310C" w14:textId="77777777" w:rsidR="004D149F" w:rsidRPr="001739A5" w:rsidRDefault="004D149F" w:rsidP="00D937ED">
            <w:pPr>
              <w:rPr>
                <w:rFonts w:asciiTheme="minorHAnsi" w:hAnsiTheme="minorHAnsi" w:cs="Arial"/>
                <w:b/>
                <w:i/>
              </w:rPr>
            </w:pPr>
            <w:r w:rsidRPr="001739A5">
              <w:rPr>
                <w:rFonts w:asciiTheme="minorHAnsi" w:hAnsiTheme="minorHAnsi" w:cs="Arial"/>
                <w:b/>
                <w:i/>
              </w:rPr>
              <w:t>Mitigation</w:t>
            </w:r>
          </w:p>
        </w:tc>
        <w:tc>
          <w:tcPr>
            <w:tcW w:w="2410" w:type="dxa"/>
          </w:tcPr>
          <w:p w14:paraId="11C95707" w14:textId="77777777" w:rsidR="004D149F" w:rsidRPr="001739A5" w:rsidRDefault="004D149F" w:rsidP="00D937ED">
            <w:pPr>
              <w:rPr>
                <w:rFonts w:asciiTheme="minorHAnsi" w:hAnsiTheme="minorHAnsi" w:cs="Arial"/>
                <w:b/>
                <w:i/>
              </w:rPr>
            </w:pPr>
            <w:r w:rsidRPr="001739A5">
              <w:rPr>
                <w:rFonts w:asciiTheme="minorHAnsi" w:hAnsiTheme="minorHAnsi" w:cs="Arial"/>
                <w:b/>
                <w:i/>
              </w:rPr>
              <w:t xml:space="preserve">Action/effectiveness </w:t>
            </w:r>
          </w:p>
        </w:tc>
      </w:tr>
      <w:tr w:rsidR="00E202F0" w:rsidRPr="00D937ED" w14:paraId="2639F8B9" w14:textId="77777777" w:rsidTr="008469E0">
        <w:tc>
          <w:tcPr>
            <w:tcW w:w="2592" w:type="dxa"/>
          </w:tcPr>
          <w:p w14:paraId="6A67825A" w14:textId="77777777" w:rsidR="00E202F0" w:rsidRPr="00A43B54" w:rsidRDefault="00E202F0" w:rsidP="00E202F0">
            <w:pPr>
              <w:pStyle w:val="PlainText"/>
              <w:rPr>
                <w:rFonts w:asciiTheme="minorHAnsi" w:eastAsia="MS Mincho" w:hAnsiTheme="minorHAnsi"/>
                <w:color w:val="E36C0A" w:themeColor="accent6" w:themeShade="BF"/>
                <w:sz w:val="24"/>
                <w:szCs w:val="24"/>
              </w:rPr>
            </w:pPr>
            <w:bookmarkStart w:id="20" w:name="_4)_Customer_satisfaction_1"/>
            <w:bookmarkEnd w:id="20"/>
            <w:r w:rsidRPr="59F3A737">
              <w:rPr>
                <w:rFonts w:asciiTheme="minorHAnsi" w:eastAsia="MS Mincho" w:hAnsiTheme="minorHAnsi"/>
                <w:sz w:val="24"/>
                <w:szCs w:val="24"/>
              </w:rPr>
              <w:t xml:space="preserve">There are currently </w:t>
            </w:r>
            <w:r w:rsidRPr="00143CE5">
              <w:rPr>
                <w:rFonts w:asciiTheme="minorHAnsi" w:eastAsia="MS Mincho" w:hAnsiTheme="minorHAnsi"/>
                <w:color w:val="0070C0"/>
                <w:sz w:val="24"/>
                <w:szCs w:val="24"/>
              </w:rPr>
              <w:t xml:space="preserve">two </w:t>
            </w:r>
            <w:r w:rsidRPr="0084536E">
              <w:rPr>
                <w:rFonts w:asciiTheme="minorHAnsi" w:eastAsia="MS Mincho" w:hAnsiTheme="minorHAnsi"/>
                <w:sz w:val="24"/>
                <w:szCs w:val="24"/>
              </w:rPr>
              <w:t xml:space="preserve">company Directors (The Senior Leadership Team </w:t>
            </w:r>
            <w:r>
              <w:rPr>
                <w:rFonts w:asciiTheme="minorHAnsi" w:eastAsia="MS Mincho" w:hAnsiTheme="minorHAnsi"/>
                <w:sz w:val="24"/>
                <w:szCs w:val="24"/>
              </w:rPr>
              <w:t>(</w:t>
            </w:r>
            <w:r w:rsidRPr="00143CE5">
              <w:rPr>
                <w:rFonts w:asciiTheme="minorHAnsi" w:eastAsia="MS Mincho" w:hAnsiTheme="minorHAnsi"/>
                <w:color w:val="0070C0"/>
                <w:sz w:val="24"/>
                <w:szCs w:val="24"/>
              </w:rPr>
              <w:t>SLT</w:t>
            </w:r>
            <w:r>
              <w:rPr>
                <w:rFonts w:asciiTheme="minorHAnsi" w:eastAsia="MS Mincho" w:hAnsiTheme="minorHAnsi"/>
                <w:color w:val="0070C0"/>
                <w:sz w:val="24"/>
                <w:szCs w:val="24"/>
              </w:rPr>
              <w:t>)</w:t>
            </w:r>
            <w:r w:rsidRPr="00143CE5">
              <w:rPr>
                <w:rFonts w:asciiTheme="minorHAnsi" w:eastAsia="MS Mincho" w:hAnsiTheme="minorHAnsi"/>
                <w:color w:val="0070C0"/>
                <w:sz w:val="24"/>
                <w:szCs w:val="24"/>
              </w:rPr>
              <w:t xml:space="preserve"> = Marie Cooper and Mark Lawson).</w:t>
            </w:r>
          </w:p>
          <w:p w14:paraId="100F876F" w14:textId="37AA8C5B" w:rsidR="00E202F0" w:rsidRPr="00D937ED" w:rsidRDefault="00E202F0" w:rsidP="00E202F0">
            <w:pPr>
              <w:rPr>
                <w:rFonts w:asciiTheme="minorHAnsi" w:eastAsia="MS Mincho" w:hAnsiTheme="minorHAnsi"/>
              </w:rPr>
            </w:pPr>
          </w:p>
        </w:tc>
        <w:tc>
          <w:tcPr>
            <w:tcW w:w="2558" w:type="dxa"/>
          </w:tcPr>
          <w:p w14:paraId="3ECB6D77" w14:textId="517920A5" w:rsidR="00E202F0" w:rsidRPr="00D937ED" w:rsidRDefault="00E202F0" w:rsidP="00E202F0">
            <w:pPr>
              <w:rPr>
                <w:rFonts w:asciiTheme="minorHAnsi" w:hAnsiTheme="minorHAnsi" w:cs="Arial"/>
              </w:rPr>
            </w:pPr>
            <w:r w:rsidRPr="00366AEE">
              <w:rPr>
                <w:rFonts w:asciiTheme="minorHAnsi" w:hAnsiTheme="minorHAnsi" w:cs="Arial"/>
              </w:rPr>
              <w:t xml:space="preserve">The Directors need the company to be successful and financially viable/ profitable, and for its operation to be legally compliant, safe and satisfying. </w:t>
            </w:r>
          </w:p>
        </w:tc>
        <w:tc>
          <w:tcPr>
            <w:tcW w:w="2559" w:type="dxa"/>
          </w:tcPr>
          <w:p w14:paraId="544B6410" w14:textId="77777777" w:rsidR="00E202F0" w:rsidRPr="00366AEE" w:rsidRDefault="00E202F0" w:rsidP="00E202F0">
            <w:pPr>
              <w:rPr>
                <w:rFonts w:asciiTheme="minorHAnsi" w:hAnsiTheme="minorHAnsi" w:cs="Arial"/>
              </w:rPr>
            </w:pPr>
            <w:r w:rsidRPr="00366AEE">
              <w:rPr>
                <w:rFonts w:asciiTheme="minorHAnsi" w:hAnsiTheme="minorHAnsi" w:cs="Arial"/>
              </w:rPr>
              <w:t>For the company to show continual growth and increasing profits. For the management structure and delegated responsibility to provide robust and reliable performance against objectives and targets.</w:t>
            </w:r>
          </w:p>
          <w:p w14:paraId="448F364E" w14:textId="6B4AA2A3" w:rsidR="00E202F0" w:rsidRPr="00D937ED" w:rsidRDefault="00E202F0" w:rsidP="00E202F0">
            <w:pPr>
              <w:rPr>
                <w:rFonts w:asciiTheme="minorHAnsi" w:hAnsiTheme="minorHAnsi" w:cs="Arial"/>
              </w:rPr>
            </w:pPr>
            <w:r w:rsidRPr="00366AEE">
              <w:rPr>
                <w:rFonts w:asciiTheme="minorHAnsi" w:hAnsiTheme="minorHAnsi" w:cs="Arial"/>
              </w:rPr>
              <w:t xml:space="preserve">For continual improvement and development of products and services. </w:t>
            </w:r>
          </w:p>
        </w:tc>
        <w:tc>
          <w:tcPr>
            <w:tcW w:w="2559" w:type="dxa"/>
          </w:tcPr>
          <w:p w14:paraId="36008047" w14:textId="77777777" w:rsidR="00E202F0" w:rsidRDefault="00E202F0" w:rsidP="00E202F0">
            <w:pPr>
              <w:rPr>
                <w:rFonts w:asciiTheme="minorHAnsi" w:hAnsiTheme="minorHAnsi" w:cs="Arial"/>
              </w:rPr>
            </w:pPr>
            <w:r w:rsidRPr="00366AEE">
              <w:rPr>
                <w:rFonts w:asciiTheme="minorHAnsi" w:hAnsiTheme="minorHAnsi" w:cs="Arial"/>
              </w:rPr>
              <w:t xml:space="preserve">Any breakdown in communication and delegated responsibility could lead to loss of control of some critical business elements. </w:t>
            </w:r>
          </w:p>
          <w:p w14:paraId="45232CAC" w14:textId="4C45FE28" w:rsidR="00E202F0" w:rsidRPr="00D937ED" w:rsidRDefault="00E202F0" w:rsidP="00E202F0">
            <w:pPr>
              <w:rPr>
                <w:rFonts w:asciiTheme="minorHAnsi" w:hAnsiTheme="minorHAnsi" w:cs="Arial"/>
              </w:rPr>
            </w:pPr>
            <w:r w:rsidRPr="00AB656F">
              <w:rPr>
                <w:rFonts w:asciiTheme="minorHAnsi" w:hAnsiTheme="minorHAnsi" w:cs="Arial"/>
                <w:color w:val="0070C0"/>
              </w:rPr>
              <w:t>Lean Management Team allows quick action on important items.</w:t>
            </w:r>
          </w:p>
        </w:tc>
        <w:tc>
          <w:tcPr>
            <w:tcW w:w="2490" w:type="dxa"/>
          </w:tcPr>
          <w:p w14:paraId="71759042" w14:textId="4ED4304E" w:rsidR="00E202F0" w:rsidRPr="00D937ED" w:rsidRDefault="00E202F0" w:rsidP="00E202F0">
            <w:pPr>
              <w:rPr>
                <w:rFonts w:asciiTheme="minorHAnsi" w:hAnsiTheme="minorHAnsi" w:cs="Arial"/>
              </w:rPr>
            </w:pPr>
            <w:r w:rsidRPr="00366AEE">
              <w:rPr>
                <w:rFonts w:asciiTheme="minorHAnsi" w:hAnsiTheme="minorHAnsi" w:cs="Arial"/>
              </w:rPr>
              <w:t xml:space="preserve">Senior management meet on a regular basis to review company strategy and business planning. The Directors are responsible for all top-level decision making, including sign-off for significant expenditure. </w:t>
            </w:r>
          </w:p>
        </w:tc>
        <w:tc>
          <w:tcPr>
            <w:tcW w:w="2410" w:type="dxa"/>
          </w:tcPr>
          <w:p w14:paraId="462C22A5" w14:textId="722A7189" w:rsidR="00E202F0" w:rsidRPr="00D42094" w:rsidRDefault="00E202F0" w:rsidP="00E202F0">
            <w:pPr>
              <w:rPr>
                <w:rFonts w:asciiTheme="minorHAnsi" w:hAnsiTheme="minorHAnsi" w:cs="Arial"/>
              </w:rPr>
            </w:pPr>
            <w:r w:rsidRPr="00366AEE">
              <w:rPr>
                <w:rFonts w:asciiTheme="minorHAnsi" w:hAnsiTheme="minorHAnsi" w:cs="Arial"/>
              </w:rPr>
              <w:t xml:space="preserve">The company is currently profitable and </w:t>
            </w:r>
            <w:r w:rsidRPr="00143CE5">
              <w:rPr>
                <w:rFonts w:asciiTheme="minorHAnsi" w:hAnsiTheme="minorHAnsi" w:cs="Arial"/>
                <w:color w:val="0070C0"/>
              </w:rPr>
              <w:t>still</w:t>
            </w:r>
            <w:r>
              <w:rPr>
                <w:rFonts w:asciiTheme="minorHAnsi" w:hAnsiTheme="minorHAnsi" w:cs="Arial"/>
              </w:rPr>
              <w:t xml:space="preserve"> </w:t>
            </w:r>
            <w:r w:rsidRPr="00366AEE">
              <w:rPr>
                <w:rFonts w:asciiTheme="minorHAnsi" w:hAnsiTheme="minorHAnsi" w:cs="Arial"/>
              </w:rPr>
              <w:t xml:space="preserve">experiencing growth. </w:t>
            </w:r>
          </w:p>
        </w:tc>
      </w:tr>
      <w:tr w:rsidR="00D937ED" w:rsidRPr="00D937ED" w14:paraId="180205AA" w14:textId="77777777" w:rsidTr="008469E0">
        <w:tc>
          <w:tcPr>
            <w:tcW w:w="2592" w:type="dxa"/>
          </w:tcPr>
          <w:p w14:paraId="19079073" w14:textId="745BDE46" w:rsidR="00D937ED" w:rsidRPr="00D937ED" w:rsidRDefault="00D937ED" w:rsidP="00D937ED">
            <w:pPr>
              <w:rPr>
                <w:rFonts w:asciiTheme="minorHAnsi" w:hAnsiTheme="minorHAnsi" w:cs="Arial"/>
                <w:b/>
                <w:i/>
              </w:rPr>
            </w:pPr>
            <w:r w:rsidRPr="00D937ED">
              <w:rPr>
                <w:rFonts w:asciiTheme="minorHAnsi" w:hAnsiTheme="minorHAnsi" w:cs="Arial"/>
                <w:b/>
                <w:i/>
              </w:rPr>
              <w:t>Employees:</w:t>
            </w:r>
          </w:p>
        </w:tc>
        <w:tc>
          <w:tcPr>
            <w:tcW w:w="2558" w:type="dxa"/>
          </w:tcPr>
          <w:p w14:paraId="523D4AF1" w14:textId="4D995E2E" w:rsidR="00D937ED" w:rsidRPr="00D937ED" w:rsidRDefault="00D937ED" w:rsidP="00D937ED">
            <w:pPr>
              <w:rPr>
                <w:rFonts w:asciiTheme="minorHAnsi" w:hAnsiTheme="minorHAnsi" w:cs="Arial"/>
                <w:b/>
                <w:i/>
              </w:rPr>
            </w:pPr>
            <w:r w:rsidRPr="00D937ED">
              <w:rPr>
                <w:rFonts w:asciiTheme="minorHAnsi" w:hAnsiTheme="minorHAnsi" w:cs="Arial"/>
                <w:b/>
                <w:i/>
              </w:rPr>
              <w:t>Needs</w:t>
            </w:r>
          </w:p>
        </w:tc>
        <w:tc>
          <w:tcPr>
            <w:tcW w:w="2559" w:type="dxa"/>
          </w:tcPr>
          <w:p w14:paraId="1470DE1D" w14:textId="460AD9DD" w:rsidR="00D937ED" w:rsidRPr="00D937ED" w:rsidRDefault="00D937ED" w:rsidP="00D937ED">
            <w:pPr>
              <w:rPr>
                <w:rFonts w:asciiTheme="minorHAnsi" w:hAnsiTheme="minorHAnsi" w:cs="Arial"/>
                <w:b/>
                <w:i/>
              </w:rPr>
            </w:pPr>
            <w:r w:rsidRPr="00D937ED">
              <w:rPr>
                <w:rFonts w:asciiTheme="minorHAnsi" w:hAnsiTheme="minorHAnsi" w:cs="Arial"/>
                <w:b/>
                <w:i/>
              </w:rPr>
              <w:t>Expectations</w:t>
            </w:r>
          </w:p>
        </w:tc>
        <w:tc>
          <w:tcPr>
            <w:tcW w:w="2559" w:type="dxa"/>
          </w:tcPr>
          <w:p w14:paraId="4905BADA" w14:textId="4B962A97" w:rsidR="00D937ED" w:rsidRPr="00D937ED" w:rsidRDefault="00D937ED" w:rsidP="00D937ED">
            <w:pPr>
              <w:rPr>
                <w:rFonts w:asciiTheme="minorHAnsi" w:hAnsiTheme="minorHAnsi" w:cs="Arial"/>
                <w:b/>
                <w:i/>
              </w:rPr>
            </w:pPr>
            <w:r w:rsidRPr="00D937ED">
              <w:rPr>
                <w:rFonts w:asciiTheme="minorHAnsi" w:hAnsiTheme="minorHAnsi" w:cs="Arial"/>
                <w:b/>
                <w:i/>
              </w:rPr>
              <w:t>Identified Risks/Opportunities</w:t>
            </w:r>
          </w:p>
        </w:tc>
        <w:tc>
          <w:tcPr>
            <w:tcW w:w="2490" w:type="dxa"/>
          </w:tcPr>
          <w:p w14:paraId="7BDE1F7F" w14:textId="74EE5E06" w:rsidR="00D937ED" w:rsidRPr="00D937ED" w:rsidRDefault="00D937ED" w:rsidP="00D937ED">
            <w:pPr>
              <w:rPr>
                <w:rFonts w:asciiTheme="minorHAnsi" w:hAnsiTheme="minorHAnsi" w:cs="Arial"/>
                <w:b/>
                <w:i/>
              </w:rPr>
            </w:pPr>
            <w:r w:rsidRPr="00D937ED">
              <w:rPr>
                <w:rFonts w:asciiTheme="minorHAnsi" w:hAnsiTheme="minorHAnsi" w:cs="Arial"/>
                <w:b/>
                <w:i/>
              </w:rPr>
              <w:t>Mitigation</w:t>
            </w:r>
          </w:p>
        </w:tc>
        <w:tc>
          <w:tcPr>
            <w:tcW w:w="2410" w:type="dxa"/>
          </w:tcPr>
          <w:p w14:paraId="136B5755" w14:textId="26825DF0" w:rsidR="00D937ED" w:rsidRPr="00D937ED" w:rsidRDefault="00D937ED" w:rsidP="00D937ED">
            <w:pPr>
              <w:rPr>
                <w:rFonts w:asciiTheme="minorHAnsi" w:hAnsiTheme="minorHAnsi" w:cs="Arial"/>
                <w:b/>
                <w:i/>
              </w:rPr>
            </w:pPr>
            <w:r w:rsidRPr="00D937ED">
              <w:rPr>
                <w:rFonts w:asciiTheme="minorHAnsi" w:hAnsiTheme="minorHAnsi" w:cs="Arial"/>
                <w:b/>
                <w:i/>
              </w:rPr>
              <w:t xml:space="preserve">Action/effectiveness </w:t>
            </w:r>
          </w:p>
        </w:tc>
      </w:tr>
      <w:tr w:rsidR="00691819" w:rsidRPr="00D937ED" w14:paraId="372FD6F7" w14:textId="77777777" w:rsidTr="008469E0">
        <w:tc>
          <w:tcPr>
            <w:tcW w:w="2592" w:type="dxa"/>
          </w:tcPr>
          <w:p w14:paraId="209FFD90" w14:textId="7FC60F9F" w:rsidR="00691819" w:rsidRPr="00D937ED" w:rsidRDefault="00691819" w:rsidP="00691819">
            <w:pPr>
              <w:rPr>
                <w:rFonts w:asciiTheme="minorHAnsi" w:hAnsiTheme="minorHAnsi" w:cs="Arial"/>
              </w:rPr>
            </w:pPr>
            <w:r w:rsidRPr="00D937ED">
              <w:rPr>
                <w:rFonts w:asciiTheme="minorHAnsi" w:hAnsiTheme="minorHAnsi" w:cs="Arial"/>
              </w:rPr>
              <w:t>All employees.</w:t>
            </w:r>
          </w:p>
        </w:tc>
        <w:tc>
          <w:tcPr>
            <w:tcW w:w="2558" w:type="dxa"/>
          </w:tcPr>
          <w:p w14:paraId="2900DFEE" w14:textId="77777777" w:rsidR="00691819" w:rsidRDefault="00691819" w:rsidP="00691819">
            <w:pPr>
              <w:rPr>
                <w:rFonts w:asciiTheme="minorHAnsi" w:hAnsiTheme="minorHAnsi" w:cs="Arial"/>
              </w:rPr>
            </w:pPr>
            <w:r w:rsidRPr="00D937ED">
              <w:rPr>
                <w:rFonts w:asciiTheme="minorHAnsi" w:hAnsiTheme="minorHAnsi"/>
              </w:rPr>
              <w:t>Employees</w:t>
            </w:r>
            <w:r w:rsidRPr="00D937ED">
              <w:rPr>
                <w:rFonts w:ascii="Calibri" w:hAnsi="Calibri" w:cs="Arial"/>
              </w:rPr>
              <w:t xml:space="preserve"> rely on our company being profitable and successful for us to provide regular </w:t>
            </w:r>
            <w:r w:rsidRPr="00D937ED">
              <w:rPr>
                <w:rFonts w:ascii="Calibri" w:hAnsi="Calibri" w:cs="Arial"/>
              </w:rPr>
              <w:lastRenderedPageBreak/>
              <w:t>employment (and payment of wages</w:t>
            </w:r>
            <w:r w:rsidRPr="00D937ED">
              <w:rPr>
                <w:rFonts w:asciiTheme="minorHAnsi" w:hAnsiTheme="minorHAnsi" w:cs="Arial"/>
              </w:rPr>
              <w:t>).</w:t>
            </w:r>
          </w:p>
          <w:p w14:paraId="0C6FBCF9" w14:textId="219B7FCF" w:rsidR="00691819" w:rsidRPr="00D937ED" w:rsidRDefault="00691819" w:rsidP="00691819">
            <w:pPr>
              <w:rPr>
                <w:rFonts w:asciiTheme="minorHAnsi" w:hAnsiTheme="minorHAnsi" w:cs="Arial"/>
              </w:rPr>
            </w:pPr>
            <w:r>
              <w:rPr>
                <w:rFonts w:asciiTheme="minorHAnsi" w:hAnsiTheme="minorHAnsi" w:cs="Arial"/>
              </w:rPr>
              <w:t>Employees need to feel valued and respected, responsible and empowered. Employees need to be kept safe when at work.</w:t>
            </w:r>
          </w:p>
        </w:tc>
        <w:tc>
          <w:tcPr>
            <w:tcW w:w="2559" w:type="dxa"/>
          </w:tcPr>
          <w:p w14:paraId="35B140F3" w14:textId="6BC74443" w:rsidR="00691819" w:rsidRPr="00D937ED" w:rsidRDefault="00691819" w:rsidP="00691819">
            <w:pPr>
              <w:rPr>
                <w:rFonts w:asciiTheme="minorHAnsi" w:hAnsiTheme="minorHAnsi" w:cs="Arial"/>
              </w:rPr>
            </w:pPr>
            <w:r w:rsidRPr="00D937ED">
              <w:rPr>
                <w:rFonts w:asciiTheme="minorHAnsi" w:hAnsiTheme="minorHAnsi" w:cs="Arial"/>
              </w:rPr>
              <w:lastRenderedPageBreak/>
              <w:t xml:space="preserve">Employees expect to be treated with respect, in a good working environment, they expect to be paid a regular and decent </w:t>
            </w:r>
            <w:r w:rsidRPr="00D937ED">
              <w:rPr>
                <w:rFonts w:asciiTheme="minorHAnsi" w:hAnsiTheme="minorHAnsi" w:cs="Arial"/>
              </w:rPr>
              <w:lastRenderedPageBreak/>
              <w:t>wage, and the opportunity to progress.</w:t>
            </w:r>
          </w:p>
        </w:tc>
        <w:tc>
          <w:tcPr>
            <w:tcW w:w="2559" w:type="dxa"/>
          </w:tcPr>
          <w:p w14:paraId="55099EA9" w14:textId="77777777" w:rsidR="00691819" w:rsidRDefault="00691819" w:rsidP="00691819">
            <w:pPr>
              <w:rPr>
                <w:rFonts w:asciiTheme="minorHAnsi" w:hAnsiTheme="minorHAnsi" w:cs="Arial"/>
              </w:rPr>
            </w:pPr>
            <w:r w:rsidRPr="00D937ED">
              <w:rPr>
                <w:rFonts w:asciiTheme="minorHAnsi" w:hAnsiTheme="minorHAnsi" w:cs="Arial"/>
              </w:rPr>
              <w:lastRenderedPageBreak/>
              <w:t xml:space="preserve">Dissatisfied employees may not work as hard or diligently/effectively as the company would like and are likely to be considering </w:t>
            </w:r>
            <w:r w:rsidRPr="00D937ED">
              <w:rPr>
                <w:rFonts w:asciiTheme="minorHAnsi" w:hAnsiTheme="minorHAnsi" w:cs="Arial"/>
              </w:rPr>
              <w:lastRenderedPageBreak/>
              <w:t xml:space="preserve">employment elsewhere. The costs of ineffective working, and of interviewing/ employing and training new staff are significant and need to be avoided where possible. </w:t>
            </w:r>
          </w:p>
          <w:p w14:paraId="6C156F5C" w14:textId="6D18A0A5" w:rsidR="00691819" w:rsidRPr="00D937ED" w:rsidRDefault="00691819" w:rsidP="00691819">
            <w:pPr>
              <w:rPr>
                <w:rFonts w:asciiTheme="minorHAnsi" w:hAnsiTheme="minorHAnsi" w:cs="Arial"/>
              </w:rPr>
            </w:pPr>
            <w:r>
              <w:rPr>
                <w:rFonts w:asciiTheme="minorHAnsi" w:hAnsiTheme="minorHAnsi" w:cs="Arial"/>
                <w:color w:val="0070C0"/>
              </w:rPr>
              <w:t>An e</w:t>
            </w:r>
            <w:r w:rsidRPr="00AB656F">
              <w:rPr>
                <w:rFonts w:asciiTheme="minorHAnsi" w:hAnsiTheme="minorHAnsi" w:cs="Arial"/>
                <w:color w:val="0070C0"/>
              </w:rPr>
              <w:t>ngaged workforce will be productive and actively seek opportunities for improvement.</w:t>
            </w:r>
          </w:p>
        </w:tc>
        <w:tc>
          <w:tcPr>
            <w:tcW w:w="2490" w:type="dxa"/>
          </w:tcPr>
          <w:p w14:paraId="43D37D7D" w14:textId="77777777" w:rsidR="00691819" w:rsidRDefault="00691819" w:rsidP="00691819">
            <w:pPr>
              <w:rPr>
                <w:rFonts w:asciiTheme="minorHAnsi" w:eastAsia="MS Mincho" w:hAnsiTheme="minorHAnsi"/>
              </w:rPr>
            </w:pPr>
            <w:r w:rsidRPr="00D937ED">
              <w:rPr>
                <w:rFonts w:asciiTheme="minorHAnsi" w:eastAsia="MS Mincho" w:hAnsiTheme="minorHAnsi"/>
              </w:rPr>
              <w:lastRenderedPageBreak/>
              <w:t xml:space="preserve">Employees are kept informed of plans for development of the business and are seen as key to the future success of the </w:t>
            </w:r>
            <w:r w:rsidRPr="00D937ED">
              <w:rPr>
                <w:rFonts w:asciiTheme="minorHAnsi" w:eastAsia="MS Mincho" w:hAnsiTheme="minorHAnsi"/>
              </w:rPr>
              <w:lastRenderedPageBreak/>
              <w:t xml:space="preserve">business. Senior management are keen to maintain a good working environment for employees, and to provide instructions and good quality equipment etc, to ensure that they </w:t>
            </w:r>
            <w:proofErr w:type="gramStart"/>
            <w:r w:rsidRPr="00D937ED">
              <w:rPr>
                <w:rFonts w:asciiTheme="minorHAnsi" w:eastAsia="MS Mincho" w:hAnsiTheme="minorHAnsi"/>
              </w:rPr>
              <w:t>are able to</w:t>
            </w:r>
            <w:proofErr w:type="gramEnd"/>
            <w:r w:rsidRPr="00D937ED">
              <w:rPr>
                <w:rFonts w:asciiTheme="minorHAnsi" w:eastAsia="MS Mincho" w:hAnsiTheme="minorHAnsi"/>
              </w:rPr>
              <w:t xml:space="preserve"> do a good job in a safe and satisfying environment.</w:t>
            </w:r>
          </w:p>
          <w:p w14:paraId="2381EFF1" w14:textId="77777777" w:rsidR="00691819" w:rsidRDefault="00691819" w:rsidP="00691819">
            <w:pPr>
              <w:rPr>
                <w:rFonts w:asciiTheme="minorHAnsi" w:eastAsia="MS Mincho" w:hAnsiTheme="minorHAnsi"/>
              </w:rPr>
            </w:pPr>
            <w:r w:rsidRPr="007154B3">
              <w:rPr>
                <w:rFonts w:asciiTheme="minorHAnsi" w:eastAsia="MS Mincho" w:hAnsiTheme="minorHAnsi"/>
              </w:rPr>
              <w:t>Sensible precautions in line with Government guidelines were taken for COVID to ensure employee safety whilst working. Continue to review operating practices and COVID situation nationally.</w:t>
            </w:r>
            <w:r>
              <w:rPr>
                <w:rFonts w:asciiTheme="minorHAnsi" w:eastAsia="MS Mincho" w:hAnsiTheme="minorHAnsi"/>
              </w:rPr>
              <w:t xml:space="preserve"> Risk Assessments in place for all tasks.</w:t>
            </w:r>
          </w:p>
          <w:p w14:paraId="4ADEA79F" w14:textId="77777777" w:rsidR="00691819" w:rsidRDefault="00691819" w:rsidP="00691819">
            <w:pPr>
              <w:rPr>
                <w:rFonts w:asciiTheme="minorHAnsi" w:eastAsia="MS Mincho" w:hAnsiTheme="minorHAnsi"/>
              </w:rPr>
            </w:pPr>
          </w:p>
          <w:p w14:paraId="7CFA57E3" w14:textId="64D7BF51" w:rsidR="00691819" w:rsidRPr="00A341EE" w:rsidRDefault="00691819" w:rsidP="00691819">
            <w:pPr>
              <w:rPr>
                <w:rFonts w:asciiTheme="minorHAnsi" w:eastAsia="MS Mincho" w:hAnsiTheme="minorHAnsi"/>
              </w:rPr>
            </w:pPr>
          </w:p>
        </w:tc>
        <w:tc>
          <w:tcPr>
            <w:tcW w:w="2410" w:type="dxa"/>
          </w:tcPr>
          <w:p w14:paraId="5AD16C01" w14:textId="77777777" w:rsidR="00691819" w:rsidRPr="00D937ED" w:rsidRDefault="00691819" w:rsidP="00691819">
            <w:pPr>
              <w:rPr>
                <w:rFonts w:asciiTheme="minorHAnsi" w:hAnsiTheme="minorHAnsi" w:cs="Arial"/>
              </w:rPr>
            </w:pPr>
            <w:r w:rsidRPr="00D937ED">
              <w:rPr>
                <w:rFonts w:asciiTheme="minorHAnsi" w:hAnsiTheme="minorHAnsi" w:cs="Arial"/>
              </w:rPr>
              <w:lastRenderedPageBreak/>
              <w:t xml:space="preserve">The working environment is maintained in very good order, with continued investment in new machinery, </w:t>
            </w:r>
            <w:r w:rsidRPr="00D937ED">
              <w:rPr>
                <w:rFonts w:asciiTheme="minorHAnsi" w:hAnsiTheme="minorHAnsi" w:cs="Arial"/>
              </w:rPr>
              <w:lastRenderedPageBreak/>
              <w:t xml:space="preserve">technology, and comfortable/well equipped rest areas. </w:t>
            </w:r>
          </w:p>
          <w:p w14:paraId="2F295C20" w14:textId="77777777" w:rsidR="00691819" w:rsidRDefault="00691819" w:rsidP="00691819">
            <w:pPr>
              <w:rPr>
                <w:rFonts w:asciiTheme="minorHAnsi" w:hAnsiTheme="minorHAnsi" w:cs="Arial"/>
              </w:rPr>
            </w:pPr>
            <w:r w:rsidRPr="00D937ED">
              <w:rPr>
                <w:rFonts w:asciiTheme="minorHAnsi" w:hAnsiTheme="minorHAnsi" w:cs="Arial"/>
              </w:rPr>
              <w:t xml:space="preserve">The company is currently providing competitive wages. </w:t>
            </w:r>
          </w:p>
          <w:p w14:paraId="60BFF178" w14:textId="77777777" w:rsidR="00691819" w:rsidRDefault="00691819" w:rsidP="00691819">
            <w:pPr>
              <w:rPr>
                <w:rFonts w:asciiTheme="minorHAnsi" w:hAnsiTheme="minorHAnsi" w:cs="Arial"/>
              </w:rPr>
            </w:pPr>
            <w:r>
              <w:rPr>
                <w:rFonts w:asciiTheme="minorHAnsi" w:hAnsiTheme="minorHAnsi" w:cs="Arial"/>
              </w:rPr>
              <w:t xml:space="preserve">The Directors promote a culture of openness and fairness, which continues to be well received by employees. </w:t>
            </w:r>
          </w:p>
          <w:p w14:paraId="3E9F6B20" w14:textId="77777777" w:rsidR="00691819" w:rsidRDefault="00691819" w:rsidP="00691819">
            <w:pPr>
              <w:rPr>
                <w:rFonts w:asciiTheme="minorHAnsi" w:hAnsiTheme="minorHAnsi" w:cs="Arial"/>
              </w:rPr>
            </w:pPr>
          </w:p>
          <w:p w14:paraId="1A0B1BA2" w14:textId="62431B73" w:rsidR="00691819" w:rsidRPr="00D937ED" w:rsidRDefault="00691819" w:rsidP="00691819">
            <w:pPr>
              <w:rPr>
                <w:rFonts w:asciiTheme="minorHAnsi" w:hAnsiTheme="minorHAnsi" w:cs="Arial"/>
              </w:rPr>
            </w:pPr>
          </w:p>
        </w:tc>
      </w:tr>
      <w:tr w:rsidR="00D937ED" w:rsidRPr="00D937ED" w14:paraId="0967F732" w14:textId="77777777" w:rsidTr="008469E0">
        <w:tc>
          <w:tcPr>
            <w:tcW w:w="2592" w:type="dxa"/>
          </w:tcPr>
          <w:p w14:paraId="415695A7" w14:textId="77777777" w:rsidR="00D937ED" w:rsidRPr="00D937ED" w:rsidRDefault="00D937ED" w:rsidP="00D937ED">
            <w:pPr>
              <w:rPr>
                <w:rFonts w:asciiTheme="minorHAnsi" w:hAnsiTheme="minorHAnsi" w:cs="Arial"/>
                <w:b/>
                <w:i/>
              </w:rPr>
            </w:pPr>
            <w:r w:rsidRPr="00D937ED">
              <w:rPr>
                <w:rFonts w:asciiTheme="minorHAnsi" w:hAnsiTheme="minorHAnsi" w:cs="Arial"/>
                <w:b/>
                <w:i/>
              </w:rPr>
              <w:lastRenderedPageBreak/>
              <w:t>Customers:</w:t>
            </w:r>
          </w:p>
        </w:tc>
        <w:tc>
          <w:tcPr>
            <w:tcW w:w="2558" w:type="dxa"/>
          </w:tcPr>
          <w:p w14:paraId="31B7EBEE" w14:textId="77777777" w:rsidR="00D937ED" w:rsidRPr="00D937ED" w:rsidRDefault="00D937ED" w:rsidP="00D937ED">
            <w:pPr>
              <w:rPr>
                <w:rFonts w:asciiTheme="minorHAnsi" w:hAnsiTheme="minorHAnsi" w:cs="Arial"/>
                <w:b/>
                <w:i/>
              </w:rPr>
            </w:pPr>
            <w:r w:rsidRPr="00D937ED">
              <w:rPr>
                <w:rFonts w:asciiTheme="minorHAnsi" w:hAnsiTheme="minorHAnsi" w:cs="Arial"/>
                <w:b/>
                <w:i/>
              </w:rPr>
              <w:t>Needs</w:t>
            </w:r>
          </w:p>
        </w:tc>
        <w:tc>
          <w:tcPr>
            <w:tcW w:w="2559" w:type="dxa"/>
          </w:tcPr>
          <w:p w14:paraId="77E2CF24" w14:textId="77777777" w:rsidR="00D937ED" w:rsidRPr="00D937ED" w:rsidRDefault="00D937ED" w:rsidP="00D937ED">
            <w:pPr>
              <w:rPr>
                <w:rFonts w:asciiTheme="minorHAnsi" w:hAnsiTheme="minorHAnsi" w:cs="Arial"/>
                <w:b/>
                <w:i/>
              </w:rPr>
            </w:pPr>
            <w:r w:rsidRPr="00D937ED">
              <w:rPr>
                <w:rFonts w:asciiTheme="minorHAnsi" w:hAnsiTheme="minorHAnsi" w:cs="Arial"/>
                <w:b/>
                <w:i/>
              </w:rPr>
              <w:t>Expectations</w:t>
            </w:r>
          </w:p>
        </w:tc>
        <w:tc>
          <w:tcPr>
            <w:tcW w:w="2559" w:type="dxa"/>
          </w:tcPr>
          <w:p w14:paraId="5331956F" w14:textId="77777777" w:rsidR="00D937ED" w:rsidRPr="00D937ED" w:rsidRDefault="00D937ED" w:rsidP="00D937ED">
            <w:pPr>
              <w:rPr>
                <w:rFonts w:asciiTheme="minorHAnsi" w:hAnsiTheme="minorHAnsi" w:cs="Arial"/>
                <w:b/>
                <w:i/>
              </w:rPr>
            </w:pPr>
            <w:r w:rsidRPr="00D937ED">
              <w:rPr>
                <w:rFonts w:asciiTheme="minorHAnsi" w:hAnsiTheme="minorHAnsi" w:cs="Arial"/>
                <w:b/>
                <w:i/>
              </w:rPr>
              <w:t>Identified Risks/Opportunities</w:t>
            </w:r>
          </w:p>
        </w:tc>
        <w:tc>
          <w:tcPr>
            <w:tcW w:w="2490" w:type="dxa"/>
          </w:tcPr>
          <w:p w14:paraId="303E98D2" w14:textId="77777777" w:rsidR="00D937ED" w:rsidRPr="00D937ED" w:rsidRDefault="00D937ED" w:rsidP="00D937ED">
            <w:pPr>
              <w:rPr>
                <w:rFonts w:asciiTheme="minorHAnsi" w:hAnsiTheme="minorHAnsi" w:cs="Arial"/>
                <w:b/>
                <w:i/>
              </w:rPr>
            </w:pPr>
            <w:r w:rsidRPr="00D937ED">
              <w:rPr>
                <w:rFonts w:asciiTheme="minorHAnsi" w:hAnsiTheme="minorHAnsi" w:cs="Arial"/>
                <w:b/>
                <w:i/>
              </w:rPr>
              <w:t>Mitigation</w:t>
            </w:r>
          </w:p>
        </w:tc>
        <w:tc>
          <w:tcPr>
            <w:tcW w:w="2410" w:type="dxa"/>
          </w:tcPr>
          <w:p w14:paraId="6C796D6E" w14:textId="77777777" w:rsidR="00D937ED" w:rsidRPr="00D937ED" w:rsidRDefault="00D937ED" w:rsidP="00D937ED">
            <w:pPr>
              <w:rPr>
                <w:rFonts w:asciiTheme="minorHAnsi" w:hAnsiTheme="minorHAnsi" w:cs="Arial"/>
                <w:b/>
                <w:i/>
              </w:rPr>
            </w:pPr>
            <w:r w:rsidRPr="00D937ED">
              <w:rPr>
                <w:rFonts w:asciiTheme="minorHAnsi" w:hAnsiTheme="minorHAnsi" w:cs="Arial"/>
                <w:b/>
                <w:i/>
              </w:rPr>
              <w:t xml:space="preserve">Action/effectiveness </w:t>
            </w:r>
          </w:p>
        </w:tc>
      </w:tr>
      <w:tr w:rsidR="00691819" w:rsidRPr="00D937ED" w14:paraId="09605795" w14:textId="77777777" w:rsidTr="008469E0">
        <w:tc>
          <w:tcPr>
            <w:tcW w:w="2592" w:type="dxa"/>
          </w:tcPr>
          <w:p w14:paraId="7482F1BB" w14:textId="49616A22" w:rsidR="00691819" w:rsidRPr="00D937ED" w:rsidRDefault="00691819" w:rsidP="00691819">
            <w:pPr>
              <w:rPr>
                <w:rFonts w:asciiTheme="minorHAnsi" w:hAnsiTheme="minorHAnsi" w:cs="Arial"/>
              </w:rPr>
            </w:pPr>
            <w:r w:rsidRPr="00D937ED">
              <w:rPr>
                <w:rFonts w:asciiTheme="minorHAnsi" w:hAnsiTheme="minorHAnsi" w:cs="Arial"/>
              </w:rPr>
              <w:t>Existing and potential new customers.</w:t>
            </w:r>
          </w:p>
        </w:tc>
        <w:tc>
          <w:tcPr>
            <w:tcW w:w="2558" w:type="dxa"/>
          </w:tcPr>
          <w:p w14:paraId="39316C79" w14:textId="77777777" w:rsidR="00691819" w:rsidRDefault="00691819" w:rsidP="00691819">
            <w:pPr>
              <w:rPr>
                <w:rFonts w:asciiTheme="minorHAnsi" w:hAnsiTheme="minorHAnsi" w:cs="Arial"/>
              </w:rPr>
            </w:pPr>
            <w:r w:rsidRPr="00D937ED">
              <w:rPr>
                <w:rFonts w:asciiTheme="minorHAnsi" w:hAnsiTheme="minorHAnsi" w:cs="Arial"/>
              </w:rPr>
              <w:t xml:space="preserve">Customers rely on the company supplying good quality products and service. </w:t>
            </w:r>
          </w:p>
          <w:p w14:paraId="381B3ACB" w14:textId="77777777" w:rsidR="00691819" w:rsidRPr="00D937ED" w:rsidRDefault="00691819" w:rsidP="00691819">
            <w:pPr>
              <w:rPr>
                <w:rFonts w:asciiTheme="minorHAnsi" w:hAnsiTheme="minorHAnsi" w:cs="Arial"/>
              </w:rPr>
            </w:pPr>
          </w:p>
          <w:p w14:paraId="07AB599D" w14:textId="77777777" w:rsidR="00691819" w:rsidRPr="00D937ED" w:rsidRDefault="00691819" w:rsidP="00691819">
            <w:pPr>
              <w:rPr>
                <w:rFonts w:asciiTheme="minorHAnsi" w:hAnsiTheme="minorHAnsi" w:cs="Arial"/>
              </w:rPr>
            </w:pPr>
          </w:p>
          <w:p w14:paraId="01130856" w14:textId="77777777" w:rsidR="00691819" w:rsidRPr="00D937ED" w:rsidRDefault="00691819" w:rsidP="00691819">
            <w:pPr>
              <w:rPr>
                <w:rFonts w:asciiTheme="minorHAnsi" w:hAnsiTheme="minorHAnsi" w:cs="Arial"/>
              </w:rPr>
            </w:pPr>
          </w:p>
        </w:tc>
        <w:tc>
          <w:tcPr>
            <w:tcW w:w="2559" w:type="dxa"/>
          </w:tcPr>
          <w:p w14:paraId="435D3AB2" w14:textId="77777777" w:rsidR="00691819" w:rsidRPr="00557FBA" w:rsidRDefault="00691819" w:rsidP="00691819">
            <w:pPr>
              <w:rPr>
                <w:rFonts w:asciiTheme="minorHAnsi" w:hAnsiTheme="minorHAnsi" w:cs="Arial"/>
                <w:color w:val="0070C0"/>
              </w:rPr>
            </w:pPr>
            <w:r w:rsidRPr="00D937ED">
              <w:rPr>
                <w:rFonts w:asciiTheme="minorHAnsi" w:hAnsiTheme="minorHAnsi" w:cs="Arial"/>
              </w:rPr>
              <w:t xml:space="preserve">Customers expect that products will generally be supplied right first-time, they will perform as intended, and that the products will be delivered on time (to </w:t>
            </w:r>
            <w:r w:rsidRPr="00D937ED">
              <w:rPr>
                <w:rFonts w:asciiTheme="minorHAnsi" w:hAnsiTheme="minorHAnsi" w:cs="Arial"/>
              </w:rPr>
              <w:lastRenderedPageBreak/>
              <w:t xml:space="preserve">their requirements). They expect effective documentation, and certification/ traceability where required. </w:t>
            </w:r>
          </w:p>
          <w:p w14:paraId="52338576" w14:textId="6AA19701" w:rsidR="00691819" w:rsidRPr="00D937ED" w:rsidRDefault="00691819" w:rsidP="00691819">
            <w:pPr>
              <w:rPr>
                <w:rFonts w:asciiTheme="minorHAnsi" w:hAnsiTheme="minorHAnsi" w:cs="Arial"/>
              </w:rPr>
            </w:pPr>
            <w:r w:rsidRPr="00101B24">
              <w:rPr>
                <w:rFonts w:asciiTheme="minorHAnsi" w:hAnsiTheme="minorHAnsi" w:cs="Arial"/>
                <w:color w:val="00B0F0"/>
              </w:rPr>
              <w:t xml:space="preserve">Customers expect us to retain valid </w:t>
            </w:r>
            <w:proofErr w:type="gramStart"/>
            <w:r w:rsidRPr="00101B24">
              <w:rPr>
                <w:rFonts w:asciiTheme="minorHAnsi" w:hAnsiTheme="minorHAnsi" w:cs="Arial"/>
                <w:color w:val="00B0F0"/>
              </w:rPr>
              <w:t>third party</w:t>
            </w:r>
            <w:proofErr w:type="gramEnd"/>
            <w:r w:rsidRPr="00101B24">
              <w:rPr>
                <w:rFonts w:asciiTheme="minorHAnsi" w:hAnsiTheme="minorHAnsi" w:cs="Arial"/>
                <w:color w:val="00B0F0"/>
              </w:rPr>
              <w:t xml:space="preserve"> Quality Certification to recognised standards AS9100 &amp; ISO9001.</w:t>
            </w:r>
          </w:p>
        </w:tc>
        <w:tc>
          <w:tcPr>
            <w:tcW w:w="2559" w:type="dxa"/>
          </w:tcPr>
          <w:p w14:paraId="0C0B4159" w14:textId="77777777" w:rsidR="00691819" w:rsidRDefault="00691819" w:rsidP="00691819">
            <w:pPr>
              <w:rPr>
                <w:rFonts w:asciiTheme="minorHAnsi" w:hAnsiTheme="minorHAnsi" w:cs="Arial"/>
              </w:rPr>
            </w:pPr>
            <w:r w:rsidRPr="00D937ED">
              <w:rPr>
                <w:rFonts w:asciiTheme="minorHAnsi" w:hAnsiTheme="minorHAnsi" w:cs="Arial"/>
              </w:rPr>
              <w:lastRenderedPageBreak/>
              <w:t xml:space="preserve">Customers experiencing dissatisfaction with either poor products or services are likely to go elsewhere. </w:t>
            </w:r>
          </w:p>
          <w:p w14:paraId="26D6BA11" w14:textId="77777777" w:rsidR="00691819" w:rsidRPr="00557FBA" w:rsidRDefault="00691819" w:rsidP="00691819">
            <w:pPr>
              <w:rPr>
                <w:rFonts w:asciiTheme="minorHAnsi" w:hAnsiTheme="minorHAnsi" w:cs="Arial"/>
              </w:rPr>
            </w:pPr>
            <w:r w:rsidRPr="00557FBA">
              <w:rPr>
                <w:rFonts w:asciiTheme="minorHAnsi" w:hAnsiTheme="minorHAnsi" w:cs="Arial"/>
              </w:rPr>
              <w:lastRenderedPageBreak/>
              <w:t>Our capabilities, expertise and tailored offering encourage our customers to place repeat orders.</w:t>
            </w:r>
          </w:p>
          <w:p w14:paraId="1D93DEE1" w14:textId="16ACE3A3" w:rsidR="00691819" w:rsidRPr="00D937ED" w:rsidRDefault="00691819" w:rsidP="00691819">
            <w:pPr>
              <w:rPr>
                <w:rFonts w:asciiTheme="minorHAnsi" w:hAnsiTheme="minorHAnsi" w:cs="Arial"/>
              </w:rPr>
            </w:pPr>
            <w:r w:rsidRPr="00101B24">
              <w:rPr>
                <w:rFonts w:asciiTheme="minorHAnsi" w:hAnsiTheme="minorHAnsi" w:cs="Arial"/>
                <w:color w:val="00B0F0"/>
              </w:rPr>
              <w:t xml:space="preserve">Appetite for challenging work </w:t>
            </w:r>
            <w:proofErr w:type="gramStart"/>
            <w:r w:rsidRPr="00101B24">
              <w:rPr>
                <w:rFonts w:asciiTheme="minorHAnsi" w:hAnsiTheme="minorHAnsi" w:cs="Arial"/>
                <w:color w:val="00B0F0"/>
              </w:rPr>
              <w:t>recruits</w:t>
            </w:r>
            <w:proofErr w:type="gramEnd"/>
            <w:r w:rsidRPr="00101B24">
              <w:rPr>
                <w:rFonts w:asciiTheme="minorHAnsi" w:hAnsiTheme="minorHAnsi" w:cs="Arial"/>
                <w:color w:val="00B0F0"/>
              </w:rPr>
              <w:t xml:space="preserve"> orders other companies avoid.</w:t>
            </w:r>
          </w:p>
        </w:tc>
        <w:tc>
          <w:tcPr>
            <w:tcW w:w="2490" w:type="dxa"/>
          </w:tcPr>
          <w:p w14:paraId="01A5A64E" w14:textId="77777777" w:rsidR="00691819" w:rsidRPr="00D937ED" w:rsidRDefault="00691819" w:rsidP="00691819">
            <w:pPr>
              <w:rPr>
                <w:rFonts w:asciiTheme="minorHAnsi" w:hAnsiTheme="minorHAnsi"/>
              </w:rPr>
            </w:pPr>
            <w:r w:rsidRPr="00D937ED">
              <w:rPr>
                <w:rFonts w:asciiTheme="minorHAnsi" w:hAnsiTheme="minorHAnsi"/>
              </w:rPr>
              <w:lastRenderedPageBreak/>
              <w:t xml:space="preserve">The quality of products and service is maintained at a very high standard, at least equal to or better than our competitors. Senior management </w:t>
            </w:r>
            <w:r w:rsidRPr="00D937ED">
              <w:rPr>
                <w:rFonts w:asciiTheme="minorHAnsi" w:hAnsiTheme="minorHAnsi"/>
              </w:rPr>
              <w:lastRenderedPageBreak/>
              <w:t xml:space="preserve">actively manage and maintain these </w:t>
            </w:r>
            <w:r w:rsidRPr="00143CE5">
              <w:rPr>
                <w:rFonts w:asciiTheme="minorHAnsi" w:hAnsiTheme="minorHAnsi"/>
              </w:rPr>
              <w:t>standards</w:t>
            </w:r>
            <w:r w:rsidRPr="00143CE5">
              <w:rPr>
                <w:rFonts w:asciiTheme="minorHAnsi" w:hAnsiTheme="minorHAnsi"/>
                <w:color w:val="0070C0"/>
              </w:rPr>
              <w:t xml:space="preserve"> </w:t>
            </w:r>
            <w:r w:rsidRPr="00080730">
              <w:rPr>
                <w:rFonts w:asciiTheme="minorHAnsi" w:hAnsiTheme="minorHAnsi"/>
              </w:rPr>
              <w:t xml:space="preserve">with the support and empowerment of all employees.  New and existing Customers are actively welcomed to visit our site to see the new facility as a demonstration of our commitment to sustainable business. </w:t>
            </w:r>
          </w:p>
          <w:p w14:paraId="686273A7" w14:textId="77777777" w:rsidR="00691819" w:rsidRPr="00D937ED" w:rsidRDefault="00691819" w:rsidP="00691819">
            <w:pPr>
              <w:rPr>
                <w:rFonts w:asciiTheme="minorHAnsi" w:hAnsiTheme="minorHAnsi" w:cs="Arial"/>
              </w:rPr>
            </w:pPr>
          </w:p>
        </w:tc>
        <w:tc>
          <w:tcPr>
            <w:tcW w:w="2410" w:type="dxa"/>
          </w:tcPr>
          <w:p w14:paraId="0387FC88" w14:textId="77777777" w:rsidR="00691819" w:rsidRPr="00D937ED" w:rsidRDefault="00691819" w:rsidP="00691819">
            <w:pPr>
              <w:rPr>
                <w:rFonts w:asciiTheme="minorHAnsi" w:hAnsiTheme="minorHAnsi" w:cs="Arial"/>
              </w:rPr>
            </w:pPr>
            <w:r w:rsidRPr="00D937ED">
              <w:rPr>
                <w:rFonts w:asciiTheme="minorHAnsi" w:hAnsiTheme="minorHAnsi" w:cs="Arial"/>
              </w:rPr>
              <w:lastRenderedPageBreak/>
              <w:t xml:space="preserve">There are </w:t>
            </w:r>
            <w:proofErr w:type="gramStart"/>
            <w:r w:rsidRPr="00D937ED">
              <w:rPr>
                <w:rFonts w:asciiTheme="minorHAnsi" w:hAnsiTheme="minorHAnsi" w:cs="Arial"/>
              </w:rPr>
              <w:t>a number of</w:t>
            </w:r>
            <w:proofErr w:type="gramEnd"/>
            <w:r w:rsidRPr="00D937ED">
              <w:rPr>
                <w:rFonts w:asciiTheme="minorHAnsi" w:hAnsiTheme="minorHAnsi" w:cs="Arial"/>
              </w:rPr>
              <w:t xml:space="preserve"> regular long-term customers providing repeat work.</w:t>
            </w:r>
            <w:r>
              <w:rPr>
                <w:rFonts w:asciiTheme="minorHAnsi" w:hAnsiTheme="minorHAnsi" w:cs="Arial"/>
              </w:rPr>
              <w:t xml:space="preserve"> The company keenly promotes a can-do attitude while being </w:t>
            </w:r>
            <w:r>
              <w:rPr>
                <w:rFonts w:asciiTheme="minorHAnsi" w:hAnsiTheme="minorHAnsi" w:cs="Arial"/>
              </w:rPr>
              <w:lastRenderedPageBreak/>
              <w:t>realistic and honest with customers and only committing to achievable goals.</w:t>
            </w:r>
          </w:p>
          <w:p w14:paraId="78E52243" w14:textId="12EF9D10" w:rsidR="00691819" w:rsidRPr="00D937ED" w:rsidRDefault="00691819" w:rsidP="00691819">
            <w:pPr>
              <w:rPr>
                <w:rFonts w:asciiTheme="minorHAnsi" w:hAnsiTheme="minorHAnsi" w:cs="Arial"/>
              </w:rPr>
            </w:pPr>
            <w:r w:rsidRPr="00D937ED">
              <w:rPr>
                <w:rFonts w:asciiTheme="minorHAnsi" w:hAnsiTheme="minorHAnsi" w:cs="Arial"/>
              </w:rPr>
              <w:t>There is continued interest from potential new customers.</w:t>
            </w:r>
            <w:r>
              <w:rPr>
                <w:rFonts w:asciiTheme="minorHAnsi" w:hAnsiTheme="minorHAnsi" w:cs="Arial"/>
              </w:rPr>
              <w:t xml:space="preserve"> </w:t>
            </w:r>
            <w:r w:rsidRPr="00A341EE">
              <w:rPr>
                <w:rFonts w:asciiTheme="minorHAnsi" w:hAnsiTheme="minorHAnsi" w:cs="Arial"/>
                <w:color w:val="00B0F0"/>
              </w:rPr>
              <w:t>Some issues have been experienced for New Customers</w:t>
            </w:r>
            <w:r>
              <w:rPr>
                <w:rFonts w:asciiTheme="minorHAnsi" w:hAnsiTheme="minorHAnsi" w:cs="Arial"/>
                <w:color w:val="00B0F0"/>
              </w:rPr>
              <w:t>, which have hampered development of new business.  Extra focus being applied.</w:t>
            </w:r>
          </w:p>
        </w:tc>
      </w:tr>
      <w:tr w:rsidR="00691819" w:rsidRPr="004F30D3" w14:paraId="36C79C8E" w14:textId="77777777" w:rsidTr="008469E0">
        <w:tc>
          <w:tcPr>
            <w:tcW w:w="2592" w:type="dxa"/>
          </w:tcPr>
          <w:p w14:paraId="166FCCC3" w14:textId="77777777" w:rsidR="00691819" w:rsidRPr="004F30D3" w:rsidRDefault="00691819" w:rsidP="00691819">
            <w:pPr>
              <w:rPr>
                <w:rFonts w:asciiTheme="minorHAnsi" w:hAnsiTheme="minorHAnsi" w:cs="Arial"/>
              </w:rPr>
            </w:pPr>
            <w:r w:rsidRPr="004F30D3">
              <w:rPr>
                <w:rFonts w:asciiTheme="minorHAnsi" w:hAnsiTheme="minorHAnsi" w:cs="Arial"/>
              </w:rPr>
              <w:lastRenderedPageBreak/>
              <w:t xml:space="preserve">Potential ASD industry customers. </w:t>
            </w:r>
          </w:p>
          <w:p w14:paraId="11E34DAC" w14:textId="77777777" w:rsidR="00691819" w:rsidRPr="004F30D3" w:rsidRDefault="00691819" w:rsidP="00691819">
            <w:pPr>
              <w:rPr>
                <w:rFonts w:asciiTheme="minorHAnsi" w:hAnsiTheme="minorHAnsi" w:cs="Arial"/>
              </w:rPr>
            </w:pPr>
          </w:p>
        </w:tc>
        <w:tc>
          <w:tcPr>
            <w:tcW w:w="2558" w:type="dxa"/>
          </w:tcPr>
          <w:p w14:paraId="5A0F03F8" w14:textId="77777777" w:rsidR="00691819" w:rsidRPr="004F30D3" w:rsidRDefault="00691819" w:rsidP="00691819">
            <w:pPr>
              <w:rPr>
                <w:rFonts w:asciiTheme="minorHAnsi" w:hAnsiTheme="minorHAnsi" w:cs="Arial"/>
              </w:rPr>
            </w:pPr>
            <w:r w:rsidRPr="004F30D3">
              <w:rPr>
                <w:rFonts w:asciiTheme="minorHAnsi" w:hAnsiTheme="minorHAnsi" w:cs="Arial"/>
              </w:rPr>
              <w:t xml:space="preserve">ASD industry customers have industry-driven requirements for compliance and conformity, accountability and traceability. </w:t>
            </w:r>
          </w:p>
          <w:p w14:paraId="7B4166BF" w14:textId="77777777" w:rsidR="00691819" w:rsidRPr="004F30D3" w:rsidRDefault="00691819" w:rsidP="00691819">
            <w:pPr>
              <w:rPr>
                <w:rFonts w:asciiTheme="minorHAnsi" w:hAnsiTheme="minorHAnsi" w:cs="Arial"/>
              </w:rPr>
            </w:pPr>
          </w:p>
        </w:tc>
        <w:tc>
          <w:tcPr>
            <w:tcW w:w="2559" w:type="dxa"/>
          </w:tcPr>
          <w:p w14:paraId="0D18249A" w14:textId="77777777" w:rsidR="00691819" w:rsidRPr="00D42094" w:rsidRDefault="00691819" w:rsidP="00691819">
            <w:pPr>
              <w:rPr>
                <w:rFonts w:asciiTheme="minorHAnsi" w:hAnsiTheme="minorHAnsi" w:cs="Arial"/>
              </w:rPr>
            </w:pPr>
            <w:r w:rsidRPr="00D42094">
              <w:rPr>
                <w:rFonts w:asciiTheme="minorHAnsi" w:hAnsiTheme="minorHAnsi" w:cs="Arial"/>
              </w:rPr>
              <w:t xml:space="preserve">ASD industry customers have very high expectations in terms of review and control of their orders, to ensure compliance and conformity, accountability and traceability. </w:t>
            </w:r>
          </w:p>
          <w:p w14:paraId="7240E3CF" w14:textId="77777777" w:rsidR="00691819" w:rsidRPr="00D42094" w:rsidRDefault="00691819" w:rsidP="00691819">
            <w:pPr>
              <w:rPr>
                <w:rFonts w:asciiTheme="minorHAnsi" w:hAnsiTheme="minorHAnsi" w:cs="Arial"/>
              </w:rPr>
            </w:pPr>
            <w:r w:rsidRPr="00D42094">
              <w:rPr>
                <w:rFonts w:asciiTheme="minorHAnsi" w:hAnsiTheme="minorHAnsi" w:cs="Arial"/>
              </w:rPr>
              <w:t xml:space="preserve">The Aerospace industry </w:t>
            </w:r>
            <w:r w:rsidRPr="00101B24">
              <w:rPr>
                <w:rFonts w:asciiTheme="minorHAnsi" w:hAnsiTheme="minorHAnsi" w:cs="Arial"/>
                <w:color w:val="00B0F0"/>
              </w:rPr>
              <w:t xml:space="preserve">is recovering following </w:t>
            </w:r>
            <w:r w:rsidRPr="00D42094">
              <w:rPr>
                <w:rFonts w:asciiTheme="minorHAnsi" w:hAnsiTheme="minorHAnsi" w:cs="Arial"/>
              </w:rPr>
              <w:t>the Global Pandemic.</w:t>
            </w:r>
          </w:p>
          <w:p w14:paraId="4BEB74FC" w14:textId="5211324A" w:rsidR="00691819" w:rsidRPr="00D42094" w:rsidRDefault="00691819" w:rsidP="00691819">
            <w:pPr>
              <w:rPr>
                <w:rFonts w:asciiTheme="minorHAnsi" w:hAnsiTheme="minorHAnsi" w:cs="Arial"/>
              </w:rPr>
            </w:pPr>
          </w:p>
        </w:tc>
        <w:tc>
          <w:tcPr>
            <w:tcW w:w="2559" w:type="dxa"/>
          </w:tcPr>
          <w:p w14:paraId="22F3D64B" w14:textId="7D21E492" w:rsidR="00691819" w:rsidRPr="004F30D3" w:rsidRDefault="00691819" w:rsidP="00691819">
            <w:pPr>
              <w:rPr>
                <w:rFonts w:asciiTheme="minorHAnsi" w:hAnsiTheme="minorHAnsi" w:cs="Arial"/>
              </w:rPr>
            </w:pPr>
            <w:r w:rsidRPr="004F30D3">
              <w:rPr>
                <w:rFonts w:asciiTheme="minorHAnsi" w:hAnsiTheme="minorHAnsi" w:cs="Arial"/>
              </w:rPr>
              <w:t xml:space="preserve">Serving the ASD industry represents higher risk than for serving certain other industries. Being able to demonstrate capability to meet the requirements and expectations of the ASD industry provides many potential new commercial opportunities for the company.  </w:t>
            </w:r>
          </w:p>
        </w:tc>
        <w:tc>
          <w:tcPr>
            <w:tcW w:w="2490" w:type="dxa"/>
          </w:tcPr>
          <w:p w14:paraId="05FAF322" w14:textId="77777777" w:rsidR="00691819" w:rsidRPr="004F30D3" w:rsidRDefault="00691819" w:rsidP="00691819">
            <w:pPr>
              <w:rPr>
                <w:rFonts w:asciiTheme="minorHAnsi" w:hAnsiTheme="minorHAnsi" w:cs="Arial"/>
              </w:rPr>
            </w:pPr>
            <w:r>
              <w:rPr>
                <w:rFonts w:asciiTheme="minorHAnsi" w:hAnsiTheme="minorHAnsi" w:cs="Arial"/>
              </w:rPr>
              <w:t>With</w:t>
            </w:r>
            <w:r w:rsidRPr="004F30D3">
              <w:rPr>
                <w:rFonts w:asciiTheme="minorHAnsi" w:hAnsiTheme="minorHAnsi" w:cs="Arial"/>
              </w:rPr>
              <w:t xml:space="preserve"> AS9100 certification the company </w:t>
            </w:r>
            <w:r>
              <w:rPr>
                <w:rFonts w:asciiTheme="minorHAnsi" w:hAnsiTheme="minorHAnsi" w:cs="Arial"/>
              </w:rPr>
              <w:t>continues to meet</w:t>
            </w:r>
            <w:r w:rsidRPr="004F30D3">
              <w:rPr>
                <w:rFonts w:asciiTheme="minorHAnsi" w:hAnsiTheme="minorHAnsi" w:cs="Arial"/>
              </w:rPr>
              <w:t xml:space="preserve"> the high expectations/ requirements of the ASD industry. </w:t>
            </w:r>
          </w:p>
          <w:p w14:paraId="2397E21A" w14:textId="074E0DA9" w:rsidR="00691819" w:rsidRPr="004F30D3" w:rsidRDefault="00691819" w:rsidP="00691819">
            <w:pPr>
              <w:rPr>
                <w:rFonts w:asciiTheme="minorHAnsi" w:hAnsiTheme="minorHAnsi" w:cs="Arial"/>
              </w:rPr>
            </w:pPr>
            <w:r>
              <w:rPr>
                <w:rFonts w:asciiTheme="minorHAnsi" w:hAnsiTheme="minorHAnsi" w:cs="Arial"/>
              </w:rPr>
              <w:t xml:space="preserve">The </w:t>
            </w:r>
            <w:r w:rsidRPr="004F30D3">
              <w:rPr>
                <w:rFonts w:asciiTheme="minorHAnsi" w:hAnsiTheme="minorHAnsi" w:cs="Arial"/>
              </w:rPr>
              <w:t xml:space="preserve">AS9100 certification will help ensure compliance with ASD industry expectations. </w:t>
            </w:r>
          </w:p>
        </w:tc>
        <w:tc>
          <w:tcPr>
            <w:tcW w:w="2410" w:type="dxa"/>
          </w:tcPr>
          <w:p w14:paraId="1B4EBD79" w14:textId="2D394EDF" w:rsidR="00691819" w:rsidRPr="00D42094" w:rsidRDefault="00691819" w:rsidP="00691819">
            <w:pPr>
              <w:rPr>
                <w:rFonts w:asciiTheme="minorHAnsi" w:hAnsiTheme="minorHAnsi" w:cs="Arial"/>
              </w:rPr>
            </w:pPr>
            <w:r w:rsidRPr="29FA0360">
              <w:rPr>
                <w:rFonts w:asciiTheme="minorHAnsi" w:hAnsiTheme="minorHAnsi" w:cs="Arial"/>
              </w:rPr>
              <w:t>The Directors continually monitor the ASD industry marketplace (including attendance at industry events etc) and are actively seeking new customers</w:t>
            </w:r>
            <w:r w:rsidRPr="00B559C8">
              <w:rPr>
                <w:rFonts w:asciiTheme="minorHAnsi" w:hAnsiTheme="minorHAnsi" w:cs="Arial"/>
              </w:rPr>
              <w:t xml:space="preserve">.   </w:t>
            </w:r>
            <w:r w:rsidRPr="00D80534">
              <w:rPr>
                <w:rFonts w:asciiTheme="minorHAnsi" w:hAnsiTheme="minorHAnsi" w:cs="Arial"/>
                <w:color w:val="0070C0"/>
              </w:rPr>
              <w:t xml:space="preserve">Events have been </w:t>
            </w:r>
            <w:r>
              <w:rPr>
                <w:rFonts w:asciiTheme="minorHAnsi" w:hAnsiTheme="minorHAnsi" w:cs="Arial"/>
                <w:color w:val="0070C0"/>
              </w:rPr>
              <w:t>reviewed for effectiveness and a smaller number have been attended in 2024. 2025 under review for events to attend.</w:t>
            </w:r>
          </w:p>
        </w:tc>
      </w:tr>
      <w:tr w:rsidR="00691819" w:rsidRPr="004F30D3" w14:paraId="57A8F9EF" w14:textId="77777777" w:rsidTr="008469E0">
        <w:tc>
          <w:tcPr>
            <w:tcW w:w="2592" w:type="dxa"/>
          </w:tcPr>
          <w:p w14:paraId="7DA32D87" w14:textId="7BCAAF2F" w:rsidR="00691819" w:rsidRPr="004F30D3" w:rsidRDefault="00691819" w:rsidP="00691819">
            <w:pPr>
              <w:rPr>
                <w:rFonts w:asciiTheme="minorHAnsi" w:hAnsiTheme="minorHAnsi" w:cs="Arial"/>
              </w:rPr>
            </w:pPr>
            <w:r w:rsidRPr="00EA6E7B">
              <w:rPr>
                <w:rFonts w:asciiTheme="minorHAnsi" w:hAnsiTheme="minorHAnsi" w:cs="Arial"/>
              </w:rPr>
              <w:t>Visitors to site</w:t>
            </w:r>
          </w:p>
        </w:tc>
        <w:tc>
          <w:tcPr>
            <w:tcW w:w="2558" w:type="dxa"/>
          </w:tcPr>
          <w:p w14:paraId="78167EE3" w14:textId="51749A3F" w:rsidR="00691819" w:rsidRPr="004F30D3" w:rsidRDefault="00691819" w:rsidP="00691819">
            <w:pPr>
              <w:rPr>
                <w:rFonts w:asciiTheme="minorHAnsi" w:hAnsiTheme="minorHAnsi" w:cs="Arial"/>
              </w:rPr>
            </w:pPr>
            <w:r w:rsidRPr="00EA6E7B">
              <w:rPr>
                <w:rFonts w:asciiTheme="minorHAnsi" w:hAnsiTheme="minorHAnsi" w:cs="Arial"/>
              </w:rPr>
              <w:t>Customers on site have a need to be kept safe</w:t>
            </w:r>
            <w:r>
              <w:rPr>
                <w:rFonts w:asciiTheme="minorHAnsi" w:hAnsiTheme="minorHAnsi" w:cs="Arial"/>
              </w:rPr>
              <w:t>.</w:t>
            </w:r>
          </w:p>
        </w:tc>
        <w:tc>
          <w:tcPr>
            <w:tcW w:w="2559" w:type="dxa"/>
          </w:tcPr>
          <w:p w14:paraId="014E4067" w14:textId="77777777" w:rsidR="00691819" w:rsidRPr="00EA6E7B" w:rsidRDefault="00691819" w:rsidP="00691819">
            <w:pPr>
              <w:rPr>
                <w:rFonts w:asciiTheme="minorHAnsi" w:hAnsiTheme="minorHAnsi" w:cs="Arial"/>
              </w:rPr>
            </w:pPr>
            <w:r w:rsidRPr="00EA6E7B">
              <w:rPr>
                <w:rFonts w:asciiTheme="minorHAnsi" w:hAnsiTheme="minorHAnsi" w:cs="Arial"/>
              </w:rPr>
              <w:t xml:space="preserve">Visitors expect to be kept safe and secure and have their property </w:t>
            </w:r>
            <w:r w:rsidRPr="00EA6E7B">
              <w:rPr>
                <w:rFonts w:asciiTheme="minorHAnsi" w:hAnsiTheme="minorHAnsi" w:cs="Arial"/>
              </w:rPr>
              <w:lastRenderedPageBreak/>
              <w:t>unmolested during their visit.</w:t>
            </w:r>
          </w:p>
          <w:p w14:paraId="120ECB92" w14:textId="77777777" w:rsidR="00691819" w:rsidRPr="00D42094" w:rsidRDefault="00691819" w:rsidP="00691819">
            <w:pPr>
              <w:rPr>
                <w:rFonts w:asciiTheme="minorHAnsi" w:hAnsiTheme="minorHAnsi" w:cs="Arial"/>
              </w:rPr>
            </w:pPr>
          </w:p>
        </w:tc>
        <w:tc>
          <w:tcPr>
            <w:tcW w:w="2559" w:type="dxa"/>
          </w:tcPr>
          <w:p w14:paraId="5CA45251" w14:textId="2B57D18F" w:rsidR="00691819" w:rsidRPr="004F30D3" w:rsidRDefault="00691819" w:rsidP="00691819">
            <w:pPr>
              <w:rPr>
                <w:rFonts w:asciiTheme="minorHAnsi" w:hAnsiTheme="minorHAnsi" w:cs="Arial"/>
              </w:rPr>
            </w:pPr>
            <w:r w:rsidRPr="00EA6E7B">
              <w:rPr>
                <w:rFonts w:asciiTheme="minorHAnsi" w:hAnsiTheme="minorHAnsi" w:cs="Arial"/>
              </w:rPr>
              <w:lastRenderedPageBreak/>
              <w:t xml:space="preserve">Unregistered or unexpected visitors could hurt themselves </w:t>
            </w:r>
            <w:r w:rsidRPr="00EA6E7B">
              <w:rPr>
                <w:rFonts w:asciiTheme="minorHAnsi" w:hAnsiTheme="minorHAnsi" w:cs="Arial"/>
              </w:rPr>
              <w:lastRenderedPageBreak/>
              <w:t>on site, or damage vehicles without correct supervision.</w:t>
            </w:r>
          </w:p>
        </w:tc>
        <w:tc>
          <w:tcPr>
            <w:tcW w:w="2490" w:type="dxa"/>
          </w:tcPr>
          <w:p w14:paraId="630F20AB" w14:textId="77777777" w:rsidR="00691819" w:rsidRDefault="00691819" w:rsidP="00691819">
            <w:pPr>
              <w:rPr>
                <w:rFonts w:asciiTheme="minorHAnsi" w:hAnsiTheme="minorHAnsi" w:cs="Arial"/>
                <w:color w:val="0070C0"/>
              </w:rPr>
            </w:pPr>
            <w:r w:rsidRPr="00EA6E7B">
              <w:rPr>
                <w:rFonts w:asciiTheme="minorHAnsi" w:hAnsiTheme="minorHAnsi" w:cs="Arial"/>
              </w:rPr>
              <w:lastRenderedPageBreak/>
              <w:t xml:space="preserve">Visitors </w:t>
            </w:r>
            <w:proofErr w:type="gramStart"/>
            <w:r w:rsidRPr="00EA6E7B">
              <w:rPr>
                <w:rFonts w:asciiTheme="minorHAnsi" w:hAnsiTheme="minorHAnsi" w:cs="Arial"/>
              </w:rPr>
              <w:t>have to</w:t>
            </w:r>
            <w:proofErr w:type="gramEnd"/>
            <w:r w:rsidRPr="00EA6E7B">
              <w:rPr>
                <w:rFonts w:asciiTheme="minorHAnsi" w:hAnsiTheme="minorHAnsi" w:cs="Arial"/>
              </w:rPr>
              <w:t xml:space="preserve"> register on site, the entrance is entry code </w:t>
            </w:r>
            <w:r w:rsidRPr="00EA6E7B">
              <w:rPr>
                <w:rFonts w:asciiTheme="minorHAnsi" w:hAnsiTheme="minorHAnsi" w:cs="Arial"/>
              </w:rPr>
              <w:lastRenderedPageBreak/>
              <w:t>protected.  Extensive signage round site and commitment from the company to ensure visitors safety</w:t>
            </w:r>
            <w:r w:rsidRPr="00D80534">
              <w:rPr>
                <w:rFonts w:asciiTheme="minorHAnsi" w:hAnsiTheme="minorHAnsi" w:cs="Arial"/>
              </w:rPr>
              <w:t xml:space="preserve">.  Visitor attendance is reviewed </w:t>
            </w:r>
            <w:r>
              <w:rPr>
                <w:rFonts w:asciiTheme="minorHAnsi" w:hAnsiTheme="minorHAnsi" w:cs="Arial"/>
              </w:rPr>
              <w:t>weekly.</w:t>
            </w:r>
            <w:r w:rsidRPr="00D80534">
              <w:rPr>
                <w:rFonts w:asciiTheme="minorHAnsi" w:hAnsiTheme="minorHAnsi" w:cs="Arial"/>
              </w:rPr>
              <w:t xml:space="preserve"> </w:t>
            </w:r>
            <w:r w:rsidRPr="00080730">
              <w:rPr>
                <w:rFonts w:asciiTheme="minorHAnsi" w:hAnsiTheme="minorHAnsi" w:cs="Arial"/>
              </w:rPr>
              <w:t>New login system makes it easier to monitor visitor attendance and encompass in our site control procedures.</w:t>
            </w:r>
          </w:p>
          <w:p w14:paraId="56652DC7" w14:textId="77777777" w:rsidR="00691819" w:rsidRPr="00101B24" w:rsidRDefault="00691819" w:rsidP="00691819">
            <w:pPr>
              <w:rPr>
                <w:rFonts w:asciiTheme="minorHAnsi" w:hAnsiTheme="minorHAnsi" w:cs="Arial"/>
                <w:color w:val="00B0F0"/>
              </w:rPr>
            </w:pPr>
            <w:r w:rsidRPr="00101B24">
              <w:rPr>
                <w:rFonts w:asciiTheme="minorHAnsi" w:hAnsiTheme="minorHAnsi" w:cs="Arial"/>
                <w:color w:val="00B0F0"/>
              </w:rPr>
              <w:t xml:space="preserve">Unaccompanied visitors without visible passes will be challenged. </w:t>
            </w:r>
          </w:p>
          <w:p w14:paraId="029A11CD" w14:textId="77777777" w:rsidR="00691819" w:rsidRDefault="00691819" w:rsidP="00691819">
            <w:pPr>
              <w:rPr>
                <w:rFonts w:asciiTheme="minorHAnsi" w:hAnsiTheme="minorHAnsi" w:cs="Arial"/>
                <w:color w:val="0070C0"/>
              </w:rPr>
            </w:pPr>
          </w:p>
          <w:p w14:paraId="6BA9852A" w14:textId="77777777" w:rsidR="00691819" w:rsidRDefault="00691819" w:rsidP="00691819">
            <w:pPr>
              <w:rPr>
                <w:rFonts w:asciiTheme="minorHAnsi" w:hAnsiTheme="minorHAnsi" w:cs="Arial"/>
                <w:color w:val="0070C0"/>
              </w:rPr>
            </w:pPr>
          </w:p>
          <w:p w14:paraId="26F6C2B2" w14:textId="65EBBA9D" w:rsidR="00691819" w:rsidRDefault="00691819" w:rsidP="00691819">
            <w:pPr>
              <w:rPr>
                <w:rFonts w:asciiTheme="minorHAnsi" w:hAnsiTheme="minorHAnsi" w:cs="Arial"/>
              </w:rPr>
            </w:pPr>
          </w:p>
        </w:tc>
        <w:tc>
          <w:tcPr>
            <w:tcW w:w="2410" w:type="dxa"/>
          </w:tcPr>
          <w:p w14:paraId="3798EE9C" w14:textId="77777777" w:rsidR="00691819" w:rsidRDefault="00691819" w:rsidP="00691819">
            <w:pPr>
              <w:rPr>
                <w:rFonts w:asciiTheme="minorHAnsi" w:hAnsiTheme="minorHAnsi" w:cs="Arial"/>
                <w:color w:val="00B0F0"/>
              </w:rPr>
            </w:pPr>
            <w:r w:rsidRPr="00EA6E7B">
              <w:rPr>
                <w:rFonts w:asciiTheme="minorHAnsi" w:hAnsiTheme="minorHAnsi" w:cs="Arial"/>
              </w:rPr>
              <w:lastRenderedPageBreak/>
              <w:t>No injuries to visitors on site</w:t>
            </w:r>
            <w:r>
              <w:rPr>
                <w:rFonts w:asciiTheme="minorHAnsi" w:hAnsiTheme="minorHAnsi" w:cs="Arial"/>
              </w:rPr>
              <w:t xml:space="preserve"> through 2023 </w:t>
            </w:r>
            <w:r w:rsidRPr="00101B24">
              <w:rPr>
                <w:rFonts w:asciiTheme="minorHAnsi" w:hAnsiTheme="minorHAnsi" w:cs="Arial"/>
                <w:color w:val="00B0F0"/>
              </w:rPr>
              <w:t xml:space="preserve">– continue to monitor </w:t>
            </w:r>
            <w:r w:rsidRPr="00101B24">
              <w:rPr>
                <w:rFonts w:asciiTheme="minorHAnsi" w:hAnsiTheme="minorHAnsi" w:cs="Arial"/>
                <w:color w:val="00B0F0"/>
              </w:rPr>
              <w:lastRenderedPageBreak/>
              <w:t>and review in monthly H&amp;S Committee meetings.  Registration when attending site and PPE adherence continues to be challenged.</w:t>
            </w:r>
          </w:p>
          <w:p w14:paraId="6397F543" w14:textId="0106B2FD" w:rsidR="00691819" w:rsidRPr="29FA0360" w:rsidRDefault="00691819" w:rsidP="00691819">
            <w:pPr>
              <w:rPr>
                <w:rFonts w:asciiTheme="minorHAnsi" w:hAnsiTheme="minorHAnsi" w:cs="Arial"/>
              </w:rPr>
            </w:pPr>
            <w:r>
              <w:rPr>
                <w:rFonts w:asciiTheme="minorHAnsi" w:hAnsiTheme="minorHAnsi" w:cs="Arial"/>
                <w:color w:val="00B0F0"/>
              </w:rPr>
              <w:t>PLOD introduced to ensure only registered visitors are on site.</w:t>
            </w:r>
          </w:p>
        </w:tc>
      </w:tr>
      <w:tr w:rsidR="00D937ED" w:rsidRPr="004F30D3" w14:paraId="456F5899" w14:textId="77777777" w:rsidTr="008469E0">
        <w:tc>
          <w:tcPr>
            <w:tcW w:w="2592" w:type="dxa"/>
          </w:tcPr>
          <w:p w14:paraId="22CDC602" w14:textId="77777777" w:rsidR="00D937ED" w:rsidRPr="004F30D3" w:rsidRDefault="00D937ED" w:rsidP="00D937ED">
            <w:pPr>
              <w:rPr>
                <w:rFonts w:asciiTheme="minorHAnsi" w:hAnsiTheme="minorHAnsi" w:cs="Arial"/>
                <w:b/>
                <w:i/>
              </w:rPr>
            </w:pPr>
            <w:r w:rsidRPr="004F30D3">
              <w:rPr>
                <w:rFonts w:asciiTheme="minorHAnsi" w:hAnsiTheme="minorHAnsi" w:cs="Arial"/>
                <w:b/>
                <w:i/>
              </w:rPr>
              <w:lastRenderedPageBreak/>
              <w:t>Suppliers:</w:t>
            </w:r>
          </w:p>
        </w:tc>
        <w:tc>
          <w:tcPr>
            <w:tcW w:w="2558" w:type="dxa"/>
          </w:tcPr>
          <w:p w14:paraId="4B320D13" w14:textId="77777777" w:rsidR="00D937ED" w:rsidRPr="004F30D3" w:rsidRDefault="00D937ED" w:rsidP="00D937ED">
            <w:pPr>
              <w:rPr>
                <w:rFonts w:asciiTheme="minorHAnsi" w:hAnsiTheme="minorHAnsi" w:cs="Arial"/>
                <w:b/>
                <w:i/>
              </w:rPr>
            </w:pPr>
            <w:r w:rsidRPr="004F30D3">
              <w:rPr>
                <w:rFonts w:asciiTheme="minorHAnsi" w:hAnsiTheme="minorHAnsi" w:cs="Arial"/>
                <w:b/>
                <w:i/>
              </w:rPr>
              <w:t>Needs</w:t>
            </w:r>
          </w:p>
        </w:tc>
        <w:tc>
          <w:tcPr>
            <w:tcW w:w="2559" w:type="dxa"/>
          </w:tcPr>
          <w:p w14:paraId="5A2C5D47" w14:textId="77777777" w:rsidR="00D937ED" w:rsidRPr="004F30D3" w:rsidRDefault="00D937ED" w:rsidP="00D937ED">
            <w:pPr>
              <w:rPr>
                <w:rFonts w:asciiTheme="minorHAnsi" w:hAnsiTheme="minorHAnsi" w:cs="Arial"/>
                <w:b/>
                <w:i/>
              </w:rPr>
            </w:pPr>
            <w:r w:rsidRPr="004F30D3">
              <w:rPr>
                <w:rFonts w:asciiTheme="minorHAnsi" w:hAnsiTheme="minorHAnsi" w:cs="Arial"/>
                <w:b/>
                <w:i/>
              </w:rPr>
              <w:t>Expectations</w:t>
            </w:r>
          </w:p>
        </w:tc>
        <w:tc>
          <w:tcPr>
            <w:tcW w:w="2559" w:type="dxa"/>
          </w:tcPr>
          <w:p w14:paraId="730362A7" w14:textId="77777777" w:rsidR="00D937ED" w:rsidRPr="004F30D3" w:rsidRDefault="00D937ED" w:rsidP="00D937ED">
            <w:pPr>
              <w:rPr>
                <w:rFonts w:asciiTheme="minorHAnsi" w:hAnsiTheme="minorHAnsi" w:cs="Arial"/>
                <w:b/>
                <w:i/>
              </w:rPr>
            </w:pPr>
            <w:r w:rsidRPr="004F30D3">
              <w:rPr>
                <w:rFonts w:asciiTheme="minorHAnsi" w:hAnsiTheme="minorHAnsi" w:cs="Arial"/>
                <w:b/>
                <w:i/>
              </w:rPr>
              <w:t>Identified Risks/Opportunities</w:t>
            </w:r>
          </w:p>
        </w:tc>
        <w:tc>
          <w:tcPr>
            <w:tcW w:w="2490" w:type="dxa"/>
          </w:tcPr>
          <w:p w14:paraId="63EC9627" w14:textId="77777777" w:rsidR="00D937ED" w:rsidRPr="004F30D3" w:rsidRDefault="00D937ED" w:rsidP="00D937ED">
            <w:pPr>
              <w:rPr>
                <w:rFonts w:asciiTheme="minorHAnsi" w:hAnsiTheme="minorHAnsi" w:cs="Arial"/>
                <w:b/>
                <w:i/>
              </w:rPr>
            </w:pPr>
            <w:r w:rsidRPr="004F30D3">
              <w:rPr>
                <w:rFonts w:asciiTheme="minorHAnsi" w:hAnsiTheme="minorHAnsi" w:cs="Arial"/>
                <w:b/>
                <w:i/>
              </w:rPr>
              <w:t>Mitigation</w:t>
            </w:r>
          </w:p>
        </w:tc>
        <w:tc>
          <w:tcPr>
            <w:tcW w:w="2410" w:type="dxa"/>
          </w:tcPr>
          <w:p w14:paraId="06494F2E" w14:textId="77777777" w:rsidR="00D937ED" w:rsidRPr="004F30D3" w:rsidRDefault="00D937ED" w:rsidP="00D937ED">
            <w:pPr>
              <w:rPr>
                <w:rFonts w:asciiTheme="minorHAnsi" w:hAnsiTheme="minorHAnsi" w:cs="Arial"/>
                <w:b/>
                <w:i/>
              </w:rPr>
            </w:pPr>
            <w:r w:rsidRPr="004F30D3">
              <w:rPr>
                <w:rFonts w:asciiTheme="minorHAnsi" w:hAnsiTheme="minorHAnsi" w:cs="Arial"/>
                <w:b/>
                <w:i/>
              </w:rPr>
              <w:t xml:space="preserve">Action/effectiveness </w:t>
            </w:r>
          </w:p>
        </w:tc>
      </w:tr>
      <w:tr w:rsidR="00691819" w:rsidRPr="004F30D3" w14:paraId="7D1E3B6B" w14:textId="77777777" w:rsidTr="008469E0">
        <w:tc>
          <w:tcPr>
            <w:tcW w:w="2592" w:type="dxa"/>
          </w:tcPr>
          <w:p w14:paraId="5BA6CAF5" w14:textId="5268C322" w:rsidR="00691819" w:rsidRPr="004F30D3" w:rsidRDefault="00691819" w:rsidP="00691819">
            <w:pPr>
              <w:rPr>
                <w:rFonts w:asciiTheme="minorHAnsi" w:hAnsiTheme="minorHAnsi" w:cs="Arial"/>
              </w:rPr>
            </w:pPr>
            <w:r w:rsidRPr="004F30D3">
              <w:rPr>
                <w:rFonts w:asciiTheme="minorHAnsi" w:hAnsiTheme="minorHAnsi" w:cs="Arial"/>
              </w:rPr>
              <w:t xml:space="preserve">Suppliers of products/materials and services. </w:t>
            </w:r>
          </w:p>
        </w:tc>
        <w:tc>
          <w:tcPr>
            <w:tcW w:w="2558" w:type="dxa"/>
          </w:tcPr>
          <w:p w14:paraId="28C50FFE" w14:textId="26C82B6D" w:rsidR="00691819" w:rsidRPr="004F30D3" w:rsidRDefault="00691819" w:rsidP="00691819">
            <w:pPr>
              <w:rPr>
                <w:rFonts w:asciiTheme="minorHAnsi" w:hAnsiTheme="minorHAnsi" w:cs="Arial"/>
              </w:rPr>
            </w:pPr>
            <w:r w:rsidRPr="004F30D3">
              <w:rPr>
                <w:rFonts w:asciiTheme="minorHAnsi" w:hAnsiTheme="minorHAnsi" w:cs="Arial"/>
              </w:rPr>
              <w:t xml:space="preserve">Suppliers may rely on the business provided by the company </w:t>
            </w:r>
            <w:proofErr w:type="gramStart"/>
            <w:r w:rsidRPr="004F30D3">
              <w:rPr>
                <w:rFonts w:asciiTheme="minorHAnsi" w:hAnsiTheme="minorHAnsi" w:cs="Arial"/>
              </w:rPr>
              <w:t>in order for</w:t>
            </w:r>
            <w:proofErr w:type="gramEnd"/>
            <w:r w:rsidRPr="004F30D3">
              <w:rPr>
                <w:rFonts w:asciiTheme="minorHAnsi" w:hAnsiTheme="minorHAnsi" w:cs="Arial"/>
              </w:rPr>
              <w:t xml:space="preserve"> them to be successful and profitable. </w:t>
            </w:r>
          </w:p>
        </w:tc>
        <w:tc>
          <w:tcPr>
            <w:tcW w:w="2559" w:type="dxa"/>
          </w:tcPr>
          <w:p w14:paraId="2B0347D6" w14:textId="18E55882" w:rsidR="00691819" w:rsidRPr="004F30D3" w:rsidRDefault="00691819" w:rsidP="00691819">
            <w:pPr>
              <w:rPr>
                <w:rFonts w:asciiTheme="minorHAnsi" w:hAnsiTheme="minorHAnsi" w:cs="Arial"/>
              </w:rPr>
            </w:pPr>
            <w:r w:rsidRPr="004F30D3">
              <w:rPr>
                <w:rFonts w:asciiTheme="minorHAnsi" w:hAnsiTheme="minorHAnsi" w:cs="Arial"/>
              </w:rPr>
              <w:t xml:space="preserve">Suppliers will expect to receive clear and realistic instructions, and to be paid in a reasonable time following delivery of products/services. </w:t>
            </w:r>
          </w:p>
        </w:tc>
        <w:tc>
          <w:tcPr>
            <w:tcW w:w="2559" w:type="dxa"/>
          </w:tcPr>
          <w:p w14:paraId="470F0703" w14:textId="77777777" w:rsidR="00691819" w:rsidRDefault="00691819" w:rsidP="00691819">
            <w:pPr>
              <w:rPr>
                <w:rFonts w:asciiTheme="minorHAnsi" w:hAnsiTheme="minorHAnsi" w:cs="Arial"/>
              </w:rPr>
            </w:pPr>
            <w:r w:rsidRPr="004F30D3">
              <w:rPr>
                <w:rFonts w:asciiTheme="minorHAnsi" w:hAnsiTheme="minorHAnsi" w:cs="Arial"/>
              </w:rPr>
              <w:t xml:space="preserve">If good relationships are not maintained with suppliers, we may not be able to rely upon their support in providing good quality products/services on time. </w:t>
            </w:r>
          </w:p>
          <w:p w14:paraId="37E797F0" w14:textId="268CE7E4" w:rsidR="00691819" w:rsidRPr="004F30D3" w:rsidRDefault="00691819" w:rsidP="00691819">
            <w:pPr>
              <w:rPr>
                <w:rFonts w:asciiTheme="minorHAnsi" w:hAnsiTheme="minorHAnsi" w:cs="Arial"/>
              </w:rPr>
            </w:pPr>
            <w:r w:rsidRPr="00101B24">
              <w:rPr>
                <w:rFonts w:asciiTheme="minorHAnsi" w:hAnsiTheme="minorHAnsi" w:cs="Arial"/>
                <w:color w:val="00B0F0"/>
              </w:rPr>
              <w:t>Prompt payment to suppliers is vital to maintaining continuity of supply.</w:t>
            </w:r>
          </w:p>
        </w:tc>
        <w:tc>
          <w:tcPr>
            <w:tcW w:w="2490" w:type="dxa"/>
          </w:tcPr>
          <w:p w14:paraId="06A8DB97" w14:textId="77777777" w:rsidR="00691819" w:rsidRDefault="00691819" w:rsidP="00691819">
            <w:pPr>
              <w:pStyle w:val="PlainText"/>
              <w:rPr>
                <w:rFonts w:asciiTheme="minorHAnsi" w:eastAsia="MS Mincho" w:hAnsiTheme="minorHAnsi"/>
                <w:sz w:val="24"/>
                <w:szCs w:val="24"/>
              </w:rPr>
            </w:pPr>
            <w:r w:rsidRPr="004F30D3">
              <w:rPr>
                <w:rFonts w:asciiTheme="minorHAnsi" w:eastAsia="MS Mincho" w:hAnsiTheme="minorHAnsi"/>
                <w:sz w:val="24"/>
                <w:szCs w:val="24"/>
              </w:rPr>
              <w:t>Good working and financial relationships with suppliers are maintained by senior management.</w:t>
            </w:r>
          </w:p>
          <w:p w14:paraId="16FCE775" w14:textId="77777777" w:rsidR="00691819" w:rsidRPr="00101B24" w:rsidRDefault="00691819" w:rsidP="00691819">
            <w:pPr>
              <w:pStyle w:val="PlainText"/>
              <w:rPr>
                <w:rFonts w:asciiTheme="minorHAnsi" w:eastAsia="MS Mincho" w:hAnsiTheme="minorHAnsi"/>
                <w:color w:val="00B0F0"/>
                <w:sz w:val="24"/>
                <w:szCs w:val="24"/>
              </w:rPr>
            </w:pPr>
            <w:r w:rsidRPr="00101B24">
              <w:rPr>
                <w:rFonts w:asciiTheme="minorHAnsi" w:eastAsia="MS Mincho" w:hAnsiTheme="minorHAnsi"/>
                <w:color w:val="00B0F0"/>
                <w:sz w:val="24"/>
                <w:szCs w:val="24"/>
              </w:rPr>
              <w:t>Accounts team regularly monitor payment performance to suppliers</w:t>
            </w:r>
            <w:r>
              <w:rPr>
                <w:rFonts w:asciiTheme="minorHAnsi" w:eastAsia="MS Mincho" w:hAnsiTheme="minorHAnsi"/>
                <w:color w:val="00B0F0"/>
                <w:sz w:val="24"/>
                <w:szCs w:val="24"/>
              </w:rPr>
              <w:t xml:space="preserve"> and manage prioritised payments</w:t>
            </w:r>
            <w:r w:rsidRPr="00101B24">
              <w:rPr>
                <w:rFonts w:asciiTheme="minorHAnsi" w:eastAsia="MS Mincho" w:hAnsiTheme="minorHAnsi"/>
                <w:color w:val="00B0F0"/>
                <w:sz w:val="24"/>
                <w:szCs w:val="24"/>
              </w:rPr>
              <w:t>.</w:t>
            </w:r>
          </w:p>
          <w:p w14:paraId="7F481E6F" w14:textId="77777777" w:rsidR="00691819" w:rsidRPr="004F30D3" w:rsidRDefault="00691819" w:rsidP="00691819">
            <w:pPr>
              <w:pStyle w:val="PlainText"/>
              <w:rPr>
                <w:rFonts w:asciiTheme="minorHAnsi" w:eastAsia="MS Mincho" w:hAnsiTheme="minorHAnsi"/>
                <w:sz w:val="24"/>
                <w:szCs w:val="24"/>
              </w:rPr>
            </w:pPr>
          </w:p>
          <w:p w14:paraId="403ABB95" w14:textId="77777777" w:rsidR="00691819" w:rsidRPr="004F30D3" w:rsidRDefault="00691819" w:rsidP="00691819">
            <w:pPr>
              <w:rPr>
                <w:rFonts w:asciiTheme="minorHAnsi" w:hAnsiTheme="minorHAnsi" w:cs="Arial"/>
              </w:rPr>
            </w:pPr>
          </w:p>
        </w:tc>
        <w:tc>
          <w:tcPr>
            <w:tcW w:w="2410" w:type="dxa"/>
          </w:tcPr>
          <w:p w14:paraId="283B1195" w14:textId="6B2C4F69" w:rsidR="00691819" w:rsidRPr="00101B24" w:rsidRDefault="00691819" w:rsidP="00691819">
            <w:pPr>
              <w:rPr>
                <w:rFonts w:asciiTheme="minorHAnsi" w:hAnsiTheme="minorHAnsi" w:cs="Arial"/>
                <w:color w:val="00B0F0"/>
              </w:rPr>
            </w:pPr>
            <w:r w:rsidRPr="00101B24">
              <w:rPr>
                <w:rFonts w:asciiTheme="minorHAnsi" w:hAnsiTheme="minorHAnsi" w:cs="Arial"/>
                <w:color w:val="00B0F0"/>
              </w:rPr>
              <w:t xml:space="preserve">There have been ongoing issues regarding payment timing to suppliers throughout 2023 due to tightness on cashflow within CBE+. Good working relationships are maintained via engagement by the CEO and our accounts team with prioritised </w:t>
            </w:r>
            <w:r w:rsidRPr="00101B24">
              <w:rPr>
                <w:rFonts w:asciiTheme="minorHAnsi" w:hAnsiTheme="minorHAnsi" w:cs="Arial"/>
                <w:color w:val="00B0F0"/>
              </w:rPr>
              <w:lastRenderedPageBreak/>
              <w:t xml:space="preserve">payment plans and routine management.  This has proven increasingly important </w:t>
            </w:r>
            <w:proofErr w:type="gramStart"/>
            <w:r w:rsidRPr="00101B24">
              <w:rPr>
                <w:rFonts w:asciiTheme="minorHAnsi" w:hAnsiTheme="minorHAnsi" w:cs="Arial"/>
                <w:color w:val="00B0F0"/>
              </w:rPr>
              <w:t>in light of</w:t>
            </w:r>
            <w:proofErr w:type="gramEnd"/>
            <w:r w:rsidRPr="00101B24">
              <w:rPr>
                <w:rFonts w:asciiTheme="minorHAnsi" w:hAnsiTheme="minorHAnsi" w:cs="Arial"/>
                <w:color w:val="00B0F0"/>
              </w:rPr>
              <w:t xml:space="preserve"> tight supply chains. </w:t>
            </w:r>
          </w:p>
        </w:tc>
      </w:tr>
      <w:tr w:rsidR="00D937ED" w:rsidRPr="004F30D3" w14:paraId="071F0E09" w14:textId="77777777" w:rsidTr="008469E0">
        <w:tc>
          <w:tcPr>
            <w:tcW w:w="2592" w:type="dxa"/>
          </w:tcPr>
          <w:p w14:paraId="0BDA8437" w14:textId="2F489BBA" w:rsidR="00D937ED" w:rsidRPr="004F30D3" w:rsidRDefault="00D937ED" w:rsidP="00D937ED">
            <w:pPr>
              <w:rPr>
                <w:rFonts w:asciiTheme="minorHAnsi" w:hAnsiTheme="minorHAnsi" w:cs="Arial"/>
                <w:b/>
                <w:i/>
              </w:rPr>
            </w:pPr>
            <w:r w:rsidRPr="004F30D3">
              <w:rPr>
                <w:rFonts w:asciiTheme="minorHAnsi" w:hAnsiTheme="minorHAnsi" w:cs="Arial"/>
                <w:b/>
                <w:i/>
              </w:rPr>
              <w:lastRenderedPageBreak/>
              <w:t>Statutory and regulatory bodies:</w:t>
            </w:r>
          </w:p>
        </w:tc>
        <w:tc>
          <w:tcPr>
            <w:tcW w:w="2558" w:type="dxa"/>
          </w:tcPr>
          <w:p w14:paraId="590EEDB2" w14:textId="30CB4EDE" w:rsidR="00D937ED" w:rsidRPr="004F30D3" w:rsidRDefault="00D937ED" w:rsidP="00D937ED">
            <w:pPr>
              <w:rPr>
                <w:rFonts w:asciiTheme="minorHAnsi" w:hAnsiTheme="minorHAnsi" w:cs="Arial"/>
                <w:b/>
                <w:i/>
              </w:rPr>
            </w:pPr>
            <w:r w:rsidRPr="004F30D3">
              <w:rPr>
                <w:rFonts w:asciiTheme="minorHAnsi" w:hAnsiTheme="minorHAnsi" w:cs="Arial"/>
                <w:b/>
                <w:i/>
              </w:rPr>
              <w:t>Needs</w:t>
            </w:r>
          </w:p>
        </w:tc>
        <w:tc>
          <w:tcPr>
            <w:tcW w:w="2559" w:type="dxa"/>
          </w:tcPr>
          <w:p w14:paraId="2CC1BCF4" w14:textId="4FCE698F" w:rsidR="00D937ED" w:rsidRPr="004F30D3" w:rsidRDefault="00D937ED" w:rsidP="00D937ED">
            <w:pPr>
              <w:rPr>
                <w:rFonts w:asciiTheme="minorHAnsi" w:hAnsiTheme="minorHAnsi" w:cs="Arial"/>
                <w:b/>
                <w:i/>
              </w:rPr>
            </w:pPr>
            <w:r w:rsidRPr="004F30D3">
              <w:rPr>
                <w:rFonts w:asciiTheme="minorHAnsi" w:hAnsiTheme="minorHAnsi" w:cs="Arial"/>
                <w:b/>
                <w:i/>
              </w:rPr>
              <w:t>Expectations</w:t>
            </w:r>
          </w:p>
        </w:tc>
        <w:tc>
          <w:tcPr>
            <w:tcW w:w="2559" w:type="dxa"/>
          </w:tcPr>
          <w:p w14:paraId="1F7A96B6" w14:textId="73DA8F3B" w:rsidR="00D937ED" w:rsidRPr="004F30D3" w:rsidRDefault="00D937ED" w:rsidP="00D937ED">
            <w:pPr>
              <w:rPr>
                <w:rFonts w:asciiTheme="minorHAnsi" w:hAnsiTheme="minorHAnsi" w:cs="Arial"/>
                <w:b/>
                <w:i/>
              </w:rPr>
            </w:pPr>
            <w:r w:rsidRPr="004F30D3">
              <w:rPr>
                <w:rFonts w:asciiTheme="minorHAnsi" w:hAnsiTheme="minorHAnsi" w:cs="Arial"/>
                <w:b/>
                <w:i/>
              </w:rPr>
              <w:t>Identified Risks/Opportunities</w:t>
            </w:r>
          </w:p>
        </w:tc>
        <w:tc>
          <w:tcPr>
            <w:tcW w:w="2490" w:type="dxa"/>
          </w:tcPr>
          <w:p w14:paraId="3CF49531" w14:textId="7EC83CE0" w:rsidR="00D937ED" w:rsidRPr="004F30D3" w:rsidRDefault="00D937ED" w:rsidP="00D937ED">
            <w:pPr>
              <w:rPr>
                <w:rFonts w:asciiTheme="minorHAnsi" w:hAnsiTheme="minorHAnsi" w:cs="Arial"/>
                <w:b/>
                <w:i/>
              </w:rPr>
            </w:pPr>
            <w:r w:rsidRPr="004F30D3">
              <w:rPr>
                <w:rFonts w:asciiTheme="minorHAnsi" w:hAnsiTheme="minorHAnsi" w:cs="Arial"/>
                <w:b/>
                <w:i/>
              </w:rPr>
              <w:t>Mitigation</w:t>
            </w:r>
          </w:p>
        </w:tc>
        <w:tc>
          <w:tcPr>
            <w:tcW w:w="2410" w:type="dxa"/>
          </w:tcPr>
          <w:p w14:paraId="0E0C40CF" w14:textId="73FB234E" w:rsidR="00D937ED" w:rsidRPr="004F30D3" w:rsidRDefault="00D937ED" w:rsidP="00D937ED">
            <w:pPr>
              <w:rPr>
                <w:rFonts w:asciiTheme="minorHAnsi" w:hAnsiTheme="minorHAnsi" w:cs="Arial"/>
                <w:b/>
                <w:i/>
              </w:rPr>
            </w:pPr>
            <w:r w:rsidRPr="004F30D3">
              <w:rPr>
                <w:rFonts w:asciiTheme="minorHAnsi" w:hAnsiTheme="minorHAnsi" w:cs="Arial"/>
                <w:b/>
                <w:i/>
              </w:rPr>
              <w:t xml:space="preserve">Action/effectiveness </w:t>
            </w:r>
          </w:p>
        </w:tc>
      </w:tr>
      <w:tr w:rsidR="00691819" w:rsidRPr="004F30D3" w14:paraId="224433FD" w14:textId="77777777" w:rsidTr="008469E0">
        <w:tc>
          <w:tcPr>
            <w:tcW w:w="2592" w:type="dxa"/>
          </w:tcPr>
          <w:p w14:paraId="7D33DF88" w14:textId="77777777" w:rsidR="00691819" w:rsidRDefault="00691819" w:rsidP="00691819">
            <w:pPr>
              <w:rPr>
                <w:rFonts w:asciiTheme="minorHAnsi" w:hAnsiTheme="minorHAnsi" w:cs="Arial"/>
              </w:rPr>
            </w:pPr>
            <w:r w:rsidRPr="00EA6E7B">
              <w:rPr>
                <w:rFonts w:asciiTheme="minorHAnsi" w:hAnsiTheme="minorHAnsi" w:cs="Arial"/>
              </w:rPr>
              <w:t xml:space="preserve">The business must continue to operate within the restrictions of the appropriate statutory and regulatory bodies. </w:t>
            </w:r>
          </w:p>
          <w:p w14:paraId="4A136F19" w14:textId="77777777" w:rsidR="00691819" w:rsidRDefault="00691819" w:rsidP="00691819">
            <w:pPr>
              <w:rPr>
                <w:rFonts w:asciiTheme="minorHAnsi" w:hAnsiTheme="minorHAnsi" w:cs="Arial"/>
              </w:rPr>
            </w:pPr>
          </w:p>
          <w:p w14:paraId="6699F450" w14:textId="77777777" w:rsidR="00691819" w:rsidRPr="00EA6E7B" w:rsidRDefault="00691819" w:rsidP="00691819">
            <w:pPr>
              <w:rPr>
                <w:rFonts w:asciiTheme="minorHAnsi" w:hAnsiTheme="minorHAnsi" w:cs="Arial"/>
              </w:rPr>
            </w:pPr>
            <w:r>
              <w:rPr>
                <w:rFonts w:asciiTheme="minorHAnsi" w:hAnsiTheme="minorHAnsi" w:cs="Arial"/>
              </w:rPr>
              <w:t>Have we had any discharge issues</w:t>
            </w:r>
          </w:p>
          <w:p w14:paraId="3B3E7FEC" w14:textId="77777777" w:rsidR="00691819" w:rsidRPr="004F30D3" w:rsidRDefault="00691819" w:rsidP="00691819">
            <w:pPr>
              <w:rPr>
                <w:rFonts w:asciiTheme="minorHAnsi" w:hAnsiTheme="minorHAnsi" w:cs="Arial"/>
              </w:rPr>
            </w:pPr>
          </w:p>
          <w:p w14:paraId="6A9B88C4" w14:textId="77777777" w:rsidR="00691819" w:rsidRPr="004F30D3" w:rsidRDefault="00691819" w:rsidP="00691819">
            <w:pPr>
              <w:rPr>
                <w:rFonts w:asciiTheme="minorHAnsi" w:hAnsiTheme="minorHAnsi" w:cs="Arial"/>
              </w:rPr>
            </w:pPr>
          </w:p>
        </w:tc>
        <w:tc>
          <w:tcPr>
            <w:tcW w:w="2558" w:type="dxa"/>
          </w:tcPr>
          <w:p w14:paraId="67BE58EC" w14:textId="77777777" w:rsidR="00691819" w:rsidRPr="004F30D3" w:rsidRDefault="00691819" w:rsidP="00691819">
            <w:pPr>
              <w:rPr>
                <w:rFonts w:asciiTheme="minorHAnsi" w:hAnsiTheme="minorHAnsi" w:cs="Arial"/>
              </w:rPr>
            </w:pPr>
            <w:r w:rsidRPr="004F30D3">
              <w:rPr>
                <w:rFonts w:asciiTheme="minorHAnsi" w:hAnsiTheme="minorHAnsi" w:cs="Arial"/>
              </w:rPr>
              <w:t>There are basic statutory requirements which the Directors must ensure the company adheres to (</w:t>
            </w:r>
            <w:proofErr w:type="gramStart"/>
            <w:r w:rsidRPr="004F30D3">
              <w:rPr>
                <w:rFonts w:asciiTheme="minorHAnsi" w:hAnsiTheme="minorHAnsi" w:cs="Arial"/>
              </w:rPr>
              <w:t>with regard to</w:t>
            </w:r>
            <w:proofErr w:type="gramEnd"/>
            <w:r w:rsidRPr="004F30D3">
              <w:rPr>
                <w:rFonts w:asciiTheme="minorHAnsi" w:hAnsiTheme="minorHAnsi" w:cs="Arial"/>
              </w:rPr>
              <w:t xml:space="preserve"> H&amp;S,</w:t>
            </w:r>
            <w:r>
              <w:rPr>
                <w:rFonts w:asciiTheme="minorHAnsi" w:hAnsiTheme="minorHAnsi" w:cs="Arial"/>
              </w:rPr>
              <w:t xml:space="preserve"> </w:t>
            </w:r>
            <w:r w:rsidRPr="00101B24">
              <w:rPr>
                <w:rFonts w:asciiTheme="minorHAnsi" w:hAnsiTheme="minorHAnsi" w:cs="Arial"/>
                <w:color w:val="00B0F0"/>
              </w:rPr>
              <w:t xml:space="preserve">Environmental, </w:t>
            </w:r>
            <w:r w:rsidRPr="004F30D3">
              <w:rPr>
                <w:rFonts w:asciiTheme="minorHAnsi" w:hAnsiTheme="minorHAnsi" w:cs="Arial"/>
              </w:rPr>
              <w:t xml:space="preserve">employment law, etc).  </w:t>
            </w:r>
          </w:p>
          <w:p w14:paraId="4018955F" w14:textId="77777777" w:rsidR="00691819" w:rsidRPr="004F30D3" w:rsidRDefault="00691819" w:rsidP="00691819">
            <w:pPr>
              <w:rPr>
                <w:rFonts w:asciiTheme="minorHAnsi" w:hAnsiTheme="minorHAnsi" w:cs="Arial"/>
              </w:rPr>
            </w:pPr>
          </w:p>
        </w:tc>
        <w:tc>
          <w:tcPr>
            <w:tcW w:w="2559" w:type="dxa"/>
          </w:tcPr>
          <w:p w14:paraId="0C664DEC" w14:textId="77777777" w:rsidR="00691819" w:rsidRDefault="00691819" w:rsidP="00691819">
            <w:pPr>
              <w:rPr>
                <w:rFonts w:asciiTheme="minorHAnsi" w:hAnsiTheme="minorHAnsi" w:cs="Arial"/>
              </w:rPr>
            </w:pPr>
            <w:r w:rsidRPr="004F30D3">
              <w:rPr>
                <w:rFonts w:asciiTheme="minorHAnsi" w:hAnsiTheme="minorHAnsi" w:cs="Arial"/>
              </w:rPr>
              <w:t>The company is expected to comply with all known statutory and regulatory requirements.</w:t>
            </w:r>
          </w:p>
          <w:p w14:paraId="4BC817B2" w14:textId="77777777" w:rsidR="00691819" w:rsidRDefault="00691819" w:rsidP="00691819">
            <w:pPr>
              <w:rPr>
                <w:rFonts w:asciiTheme="minorHAnsi" w:hAnsiTheme="minorHAnsi" w:cs="Arial"/>
              </w:rPr>
            </w:pPr>
          </w:p>
          <w:p w14:paraId="5641F402" w14:textId="77777777" w:rsidR="00691819" w:rsidRDefault="00691819" w:rsidP="00691819">
            <w:pPr>
              <w:rPr>
                <w:rFonts w:asciiTheme="minorHAnsi" w:hAnsiTheme="minorHAnsi" w:cs="Arial"/>
              </w:rPr>
            </w:pPr>
          </w:p>
          <w:p w14:paraId="0A27370E" w14:textId="0EE08BD3" w:rsidR="00691819" w:rsidRPr="00D04BD2" w:rsidRDefault="00691819" w:rsidP="00691819">
            <w:pPr>
              <w:rPr>
                <w:rFonts w:asciiTheme="minorHAnsi" w:hAnsiTheme="minorHAnsi" w:cs="Arial"/>
                <w:b/>
                <w:bCs/>
                <w:sz w:val="32"/>
                <w:szCs w:val="32"/>
              </w:rPr>
            </w:pPr>
          </w:p>
        </w:tc>
        <w:tc>
          <w:tcPr>
            <w:tcW w:w="2559" w:type="dxa"/>
          </w:tcPr>
          <w:p w14:paraId="3B3AE398" w14:textId="77777777" w:rsidR="00691819" w:rsidRPr="004F30D3" w:rsidRDefault="00691819" w:rsidP="00691819">
            <w:pPr>
              <w:rPr>
                <w:rFonts w:asciiTheme="minorHAnsi" w:hAnsiTheme="minorHAnsi" w:cs="Arial"/>
              </w:rPr>
            </w:pPr>
            <w:r w:rsidRPr="004F30D3">
              <w:rPr>
                <w:rFonts w:asciiTheme="minorHAnsi" w:hAnsiTheme="minorHAnsi" w:cs="Arial"/>
              </w:rPr>
              <w:t>Not complying with H&amp;S</w:t>
            </w:r>
            <w:r>
              <w:rPr>
                <w:rFonts w:asciiTheme="minorHAnsi" w:hAnsiTheme="minorHAnsi" w:cs="Arial"/>
              </w:rPr>
              <w:t xml:space="preserve">, </w:t>
            </w:r>
            <w:r w:rsidRPr="00101B24">
              <w:rPr>
                <w:rFonts w:asciiTheme="minorHAnsi" w:hAnsiTheme="minorHAnsi" w:cs="Arial"/>
                <w:color w:val="00B0F0"/>
              </w:rPr>
              <w:t xml:space="preserve">Environmental or </w:t>
            </w:r>
            <w:r w:rsidRPr="004F30D3">
              <w:rPr>
                <w:rFonts w:asciiTheme="minorHAnsi" w:hAnsiTheme="minorHAnsi" w:cs="Arial"/>
              </w:rPr>
              <w:t>employment law could lead to legal action/ prosecution.</w:t>
            </w:r>
          </w:p>
          <w:p w14:paraId="1788CCFA" w14:textId="77777777" w:rsidR="00691819" w:rsidRPr="004F30D3" w:rsidRDefault="00691819" w:rsidP="00691819">
            <w:pPr>
              <w:rPr>
                <w:rFonts w:asciiTheme="minorHAnsi" w:hAnsiTheme="minorHAnsi" w:cs="Arial"/>
              </w:rPr>
            </w:pPr>
          </w:p>
        </w:tc>
        <w:tc>
          <w:tcPr>
            <w:tcW w:w="2490" w:type="dxa"/>
          </w:tcPr>
          <w:p w14:paraId="1597CD35" w14:textId="77777777" w:rsidR="00691819" w:rsidRPr="004F30D3" w:rsidRDefault="00691819" w:rsidP="00691819">
            <w:pPr>
              <w:rPr>
                <w:rFonts w:asciiTheme="minorHAnsi" w:hAnsiTheme="minorHAnsi" w:cs="Arial"/>
              </w:rPr>
            </w:pPr>
            <w:r w:rsidRPr="00B559C8">
              <w:rPr>
                <w:rFonts w:asciiTheme="minorHAnsi" w:hAnsiTheme="minorHAnsi" w:cs="Arial"/>
                <w:color w:val="0070C0"/>
              </w:rPr>
              <w:t>Mark Lawson and Marie Cooper plus Citation (3</w:t>
            </w:r>
            <w:r w:rsidRPr="00B559C8">
              <w:rPr>
                <w:rFonts w:asciiTheme="minorHAnsi" w:hAnsiTheme="minorHAnsi" w:cs="Arial"/>
                <w:color w:val="0070C0"/>
                <w:vertAlign w:val="superscript"/>
              </w:rPr>
              <w:t>rd</w:t>
            </w:r>
            <w:r w:rsidRPr="00B559C8">
              <w:rPr>
                <w:rFonts w:asciiTheme="minorHAnsi" w:hAnsiTheme="minorHAnsi" w:cs="Arial"/>
                <w:color w:val="0070C0"/>
              </w:rPr>
              <w:t xml:space="preserve"> Party</w:t>
            </w:r>
            <w:r>
              <w:rPr>
                <w:rFonts w:asciiTheme="minorHAnsi" w:hAnsiTheme="minorHAnsi" w:cs="Arial"/>
                <w:color w:val="0070C0"/>
              </w:rPr>
              <w:t xml:space="preserve"> Provider</w:t>
            </w:r>
            <w:r w:rsidRPr="00B559C8">
              <w:rPr>
                <w:rFonts w:asciiTheme="minorHAnsi" w:hAnsiTheme="minorHAnsi" w:cs="Arial"/>
                <w:color w:val="0070C0"/>
              </w:rPr>
              <w:t xml:space="preserve">) </w:t>
            </w:r>
            <w:r>
              <w:rPr>
                <w:rFonts w:asciiTheme="minorHAnsi" w:hAnsiTheme="minorHAnsi" w:cs="Arial"/>
              </w:rPr>
              <w:t xml:space="preserve">provide </w:t>
            </w:r>
            <w:r w:rsidRPr="00D42094">
              <w:rPr>
                <w:rFonts w:asciiTheme="minorHAnsi" w:hAnsiTheme="minorHAnsi" w:cs="Arial"/>
              </w:rPr>
              <w:t xml:space="preserve">support with H&amp;S and </w:t>
            </w:r>
            <w:r w:rsidRPr="004F30D3">
              <w:rPr>
                <w:rFonts w:asciiTheme="minorHAnsi" w:hAnsiTheme="minorHAnsi" w:cs="Arial"/>
              </w:rPr>
              <w:t>employment law requirements</w:t>
            </w:r>
            <w:r w:rsidRPr="00101B24">
              <w:rPr>
                <w:rFonts w:asciiTheme="minorHAnsi" w:hAnsiTheme="minorHAnsi" w:cs="Arial"/>
                <w:color w:val="00B0F0"/>
              </w:rPr>
              <w:t xml:space="preserve">.  </w:t>
            </w:r>
            <w:proofErr w:type="spellStart"/>
            <w:r w:rsidRPr="00101B24">
              <w:rPr>
                <w:rFonts w:asciiTheme="minorHAnsi" w:hAnsiTheme="minorHAnsi" w:cs="Arial"/>
                <w:color w:val="00B0F0"/>
              </w:rPr>
              <w:t>Freeths</w:t>
            </w:r>
            <w:proofErr w:type="spellEnd"/>
            <w:r w:rsidRPr="00101B24">
              <w:rPr>
                <w:rFonts w:asciiTheme="minorHAnsi" w:hAnsiTheme="minorHAnsi" w:cs="Arial"/>
                <w:color w:val="00B0F0"/>
              </w:rPr>
              <w:t xml:space="preserve"> Lawyers and Make UK also provide advice and support.</w:t>
            </w:r>
          </w:p>
          <w:p w14:paraId="1F5A57B3" w14:textId="7BA81C27" w:rsidR="00691819" w:rsidRPr="004F30D3" w:rsidRDefault="00691819" w:rsidP="00691819">
            <w:pPr>
              <w:rPr>
                <w:rFonts w:asciiTheme="minorHAnsi" w:hAnsiTheme="minorHAnsi" w:cs="Arial"/>
              </w:rPr>
            </w:pPr>
            <w:r w:rsidRPr="004F30D3">
              <w:rPr>
                <w:rFonts w:asciiTheme="minorHAnsi" w:hAnsiTheme="minorHAnsi" w:cs="Arial"/>
              </w:rPr>
              <w:t xml:space="preserve">  </w:t>
            </w:r>
          </w:p>
        </w:tc>
        <w:tc>
          <w:tcPr>
            <w:tcW w:w="2410" w:type="dxa"/>
          </w:tcPr>
          <w:p w14:paraId="54854411" w14:textId="77777777" w:rsidR="00691819" w:rsidRDefault="00691819" w:rsidP="00691819">
            <w:pPr>
              <w:rPr>
                <w:rFonts w:asciiTheme="minorHAnsi" w:hAnsiTheme="minorHAnsi" w:cs="Arial"/>
              </w:rPr>
            </w:pPr>
            <w:r w:rsidRPr="004F30D3">
              <w:rPr>
                <w:rFonts w:asciiTheme="minorHAnsi" w:hAnsiTheme="minorHAnsi" w:cs="Arial"/>
              </w:rPr>
              <w:t xml:space="preserve">There have been no recent significant problems, concerns or issues raised </w:t>
            </w:r>
            <w:proofErr w:type="gramStart"/>
            <w:r w:rsidRPr="004F30D3">
              <w:rPr>
                <w:rFonts w:asciiTheme="minorHAnsi" w:hAnsiTheme="minorHAnsi" w:cs="Arial"/>
              </w:rPr>
              <w:t>with regard to</w:t>
            </w:r>
            <w:proofErr w:type="gramEnd"/>
            <w:r w:rsidRPr="004F30D3">
              <w:rPr>
                <w:rFonts w:asciiTheme="minorHAnsi" w:hAnsiTheme="minorHAnsi" w:cs="Arial"/>
              </w:rPr>
              <w:t xml:space="preserve"> H&amp;S</w:t>
            </w:r>
            <w:r>
              <w:rPr>
                <w:rFonts w:asciiTheme="minorHAnsi" w:hAnsiTheme="minorHAnsi" w:cs="Arial"/>
              </w:rPr>
              <w:t>, Environmental</w:t>
            </w:r>
            <w:r w:rsidRPr="004F30D3">
              <w:rPr>
                <w:rFonts w:asciiTheme="minorHAnsi" w:hAnsiTheme="minorHAnsi" w:cs="Arial"/>
              </w:rPr>
              <w:t xml:space="preserve"> </w:t>
            </w:r>
            <w:r>
              <w:rPr>
                <w:rFonts w:asciiTheme="minorHAnsi" w:hAnsiTheme="minorHAnsi" w:cs="Arial"/>
              </w:rPr>
              <w:t>or</w:t>
            </w:r>
            <w:r w:rsidRPr="004F30D3">
              <w:rPr>
                <w:rFonts w:asciiTheme="minorHAnsi" w:hAnsiTheme="minorHAnsi" w:cs="Arial"/>
              </w:rPr>
              <w:t xml:space="preserve"> employment law. </w:t>
            </w:r>
          </w:p>
          <w:p w14:paraId="14126F4A" w14:textId="179133F1" w:rsidR="00691819" w:rsidRPr="004F30D3" w:rsidRDefault="00691819" w:rsidP="00691819">
            <w:pPr>
              <w:rPr>
                <w:rFonts w:asciiTheme="minorHAnsi" w:hAnsiTheme="minorHAnsi" w:cs="Arial"/>
              </w:rPr>
            </w:pPr>
            <w:r w:rsidRPr="00EA4263">
              <w:rPr>
                <w:rFonts w:asciiTheme="minorHAnsi" w:hAnsiTheme="minorHAnsi" w:cs="Arial"/>
                <w:color w:val="0070C0"/>
              </w:rPr>
              <w:t xml:space="preserve">There has been </w:t>
            </w:r>
            <w:r>
              <w:rPr>
                <w:rFonts w:asciiTheme="minorHAnsi" w:hAnsiTheme="minorHAnsi" w:cs="Arial"/>
                <w:color w:val="0070C0"/>
              </w:rPr>
              <w:t xml:space="preserve">one </w:t>
            </w:r>
            <w:r w:rsidRPr="00EA4263">
              <w:rPr>
                <w:rFonts w:asciiTheme="minorHAnsi" w:hAnsiTheme="minorHAnsi" w:cs="Arial"/>
                <w:color w:val="0070C0"/>
              </w:rPr>
              <w:t>exceed</w:t>
            </w:r>
            <w:r>
              <w:rPr>
                <w:rFonts w:asciiTheme="minorHAnsi" w:hAnsiTheme="minorHAnsi" w:cs="Arial"/>
                <w:color w:val="0070C0"/>
              </w:rPr>
              <w:t xml:space="preserve">ing of </w:t>
            </w:r>
            <w:r w:rsidRPr="00EA4263">
              <w:rPr>
                <w:rFonts w:asciiTheme="minorHAnsi" w:hAnsiTheme="minorHAnsi" w:cs="Arial"/>
                <w:color w:val="0070C0"/>
              </w:rPr>
              <w:t xml:space="preserve">discharge limits since the last review. Yorkshire Water picked up a </w:t>
            </w:r>
            <w:r>
              <w:rPr>
                <w:rFonts w:asciiTheme="minorHAnsi" w:hAnsiTheme="minorHAnsi" w:cs="Arial"/>
                <w:color w:val="0070C0"/>
              </w:rPr>
              <w:t xml:space="preserve">raised Nickel level.  No further action taken by them and improved controls put in place at CBE. </w:t>
            </w:r>
          </w:p>
        </w:tc>
      </w:tr>
      <w:tr w:rsidR="00D937ED" w:rsidRPr="004F30D3" w14:paraId="2513F8BB" w14:textId="77777777" w:rsidTr="008469E0">
        <w:tc>
          <w:tcPr>
            <w:tcW w:w="2592" w:type="dxa"/>
          </w:tcPr>
          <w:p w14:paraId="2D8B3D0A" w14:textId="77777777" w:rsidR="00D937ED" w:rsidRPr="004F30D3" w:rsidRDefault="00D937ED" w:rsidP="00D937ED">
            <w:pPr>
              <w:rPr>
                <w:rFonts w:asciiTheme="minorHAnsi" w:hAnsiTheme="minorHAnsi" w:cs="Arial"/>
                <w:b/>
                <w:i/>
              </w:rPr>
            </w:pPr>
            <w:r w:rsidRPr="004F30D3">
              <w:rPr>
                <w:rFonts w:asciiTheme="minorHAnsi" w:hAnsiTheme="minorHAnsi" w:cs="Arial"/>
                <w:b/>
                <w:i/>
              </w:rPr>
              <w:t>Pressure groups:</w:t>
            </w:r>
          </w:p>
        </w:tc>
        <w:tc>
          <w:tcPr>
            <w:tcW w:w="2558" w:type="dxa"/>
          </w:tcPr>
          <w:p w14:paraId="51B17116" w14:textId="77777777" w:rsidR="00D937ED" w:rsidRPr="004F30D3" w:rsidRDefault="00D937ED" w:rsidP="00D937ED">
            <w:pPr>
              <w:rPr>
                <w:rFonts w:asciiTheme="minorHAnsi" w:hAnsiTheme="minorHAnsi" w:cs="Arial"/>
                <w:b/>
                <w:i/>
              </w:rPr>
            </w:pPr>
            <w:r w:rsidRPr="004F30D3">
              <w:rPr>
                <w:rFonts w:asciiTheme="minorHAnsi" w:hAnsiTheme="minorHAnsi" w:cs="Arial"/>
                <w:b/>
                <w:i/>
              </w:rPr>
              <w:t>Needs</w:t>
            </w:r>
          </w:p>
        </w:tc>
        <w:tc>
          <w:tcPr>
            <w:tcW w:w="2559" w:type="dxa"/>
          </w:tcPr>
          <w:p w14:paraId="1F4C4BA3" w14:textId="77777777" w:rsidR="00D937ED" w:rsidRPr="004F30D3" w:rsidRDefault="00D937ED" w:rsidP="00D937ED">
            <w:pPr>
              <w:rPr>
                <w:rFonts w:asciiTheme="minorHAnsi" w:hAnsiTheme="minorHAnsi" w:cs="Arial"/>
                <w:b/>
                <w:i/>
              </w:rPr>
            </w:pPr>
            <w:r w:rsidRPr="004F30D3">
              <w:rPr>
                <w:rFonts w:asciiTheme="minorHAnsi" w:hAnsiTheme="minorHAnsi" w:cs="Arial"/>
                <w:b/>
                <w:i/>
              </w:rPr>
              <w:t>Expectations</w:t>
            </w:r>
          </w:p>
        </w:tc>
        <w:tc>
          <w:tcPr>
            <w:tcW w:w="2559" w:type="dxa"/>
          </w:tcPr>
          <w:p w14:paraId="4CFE5C3E" w14:textId="77777777" w:rsidR="00D937ED" w:rsidRPr="004F30D3" w:rsidRDefault="00D937ED" w:rsidP="00D937ED">
            <w:pPr>
              <w:rPr>
                <w:rFonts w:asciiTheme="minorHAnsi" w:hAnsiTheme="minorHAnsi" w:cs="Arial"/>
                <w:b/>
                <w:i/>
              </w:rPr>
            </w:pPr>
            <w:r w:rsidRPr="004F30D3">
              <w:rPr>
                <w:rFonts w:asciiTheme="minorHAnsi" w:hAnsiTheme="minorHAnsi" w:cs="Arial"/>
                <w:b/>
                <w:i/>
              </w:rPr>
              <w:t>Identified Risks/Opportunities</w:t>
            </w:r>
          </w:p>
        </w:tc>
        <w:tc>
          <w:tcPr>
            <w:tcW w:w="2490" w:type="dxa"/>
          </w:tcPr>
          <w:p w14:paraId="5525A0EC" w14:textId="77777777" w:rsidR="00D937ED" w:rsidRPr="004F30D3" w:rsidRDefault="00D937ED" w:rsidP="00D937ED">
            <w:pPr>
              <w:rPr>
                <w:rFonts w:asciiTheme="minorHAnsi" w:hAnsiTheme="minorHAnsi" w:cs="Arial"/>
                <w:b/>
                <w:i/>
              </w:rPr>
            </w:pPr>
            <w:r w:rsidRPr="004F30D3">
              <w:rPr>
                <w:rFonts w:asciiTheme="minorHAnsi" w:hAnsiTheme="minorHAnsi" w:cs="Arial"/>
                <w:b/>
                <w:i/>
              </w:rPr>
              <w:t>Mitigation</w:t>
            </w:r>
          </w:p>
        </w:tc>
        <w:tc>
          <w:tcPr>
            <w:tcW w:w="2410" w:type="dxa"/>
          </w:tcPr>
          <w:p w14:paraId="1F9B54E1" w14:textId="77777777" w:rsidR="00D937ED" w:rsidRPr="004F30D3" w:rsidRDefault="00D937ED" w:rsidP="00D937ED">
            <w:pPr>
              <w:rPr>
                <w:rFonts w:asciiTheme="minorHAnsi" w:hAnsiTheme="minorHAnsi" w:cs="Arial"/>
                <w:b/>
                <w:i/>
              </w:rPr>
            </w:pPr>
            <w:r w:rsidRPr="004F30D3">
              <w:rPr>
                <w:rFonts w:asciiTheme="minorHAnsi" w:hAnsiTheme="minorHAnsi" w:cs="Arial"/>
                <w:b/>
                <w:i/>
              </w:rPr>
              <w:t xml:space="preserve">Action/effectiveness </w:t>
            </w:r>
          </w:p>
        </w:tc>
      </w:tr>
      <w:tr w:rsidR="00691819" w:rsidRPr="004F30D3" w14:paraId="35F7DF5B" w14:textId="77777777" w:rsidTr="008469E0">
        <w:tc>
          <w:tcPr>
            <w:tcW w:w="2592" w:type="dxa"/>
          </w:tcPr>
          <w:p w14:paraId="0A39F23B" w14:textId="50F797BB" w:rsidR="00691819" w:rsidRPr="004F30D3" w:rsidRDefault="00691819" w:rsidP="00691819">
            <w:pPr>
              <w:rPr>
                <w:rFonts w:asciiTheme="minorHAnsi" w:hAnsiTheme="minorHAnsi" w:cs="Arial"/>
              </w:rPr>
            </w:pPr>
            <w:r w:rsidRPr="004F30D3">
              <w:rPr>
                <w:rFonts w:asciiTheme="minorHAnsi" w:hAnsiTheme="minorHAnsi" w:cs="Arial"/>
              </w:rPr>
              <w:t xml:space="preserve">There </w:t>
            </w:r>
            <w:proofErr w:type="gramStart"/>
            <w:r w:rsidRPr="004F30D3">
              <w:rPr>
                <w:rFonts w:asciiTheme="minorHAnsi" w:hAnsiTheme="minorHAnsi" w:cs="Arial"/>
              </w:rPr>
              <w:t>are</w:t>
            </w:r>
            <w:proofErr w:type="gramEnd"/>
            <w:r w:rsidRPr="004F30D3">
              <w:rPr>
                <w:rFonts w:asciiTheme="minorHAnsi" w:hAnsiTheme="minorHAnsi" w:cs="Arial"/>
              </w:rPr>
              <w:t xml:space="preserve"> no current pressure groups identified as having impact or potential impact on our business operations.</w:t>
            </w:r>
          </w:p>
        </w:tc>
        <w:tc>
          <w:tcPr>
            <w:tcW w:w="2558" w:type="dxa"/>
          </w:tcPr>
          <w:p w14:paraId="6C0E822B" w14:textId="0F79D58E" w:rsidR="00691819" w:rsidRPr="004F30D3" w:rsidRDefault="00691819" w:rsidP="00691819">
            <w:pPr>
              <w:rPr>
                <w:rFonts w:asciiTheme="minorHAnsi" w:hAnsiTheme="minorHAnsi" w:cs="Arial"/>
              </w:rPr>
            </w:pPr>
            <w:r w:rsidRPr="004F30D3">
              <w:rPr>
                <w:rFonts w:asciiTheme="minorHAnsi" w:hAnsiTheme="minorHAnsi" w:cs="Arial"/>
              </w:rPr>
              <w:t>None identified.</w:t>
            </w:r>
          </w:p>
        </w:tc>
        <w:tc>
          <w:tcPr>
            <w:tcW w:w="2559" w:type="dxa"/>
          </w:tcPr>
          <w:p w14:paraId="03A4A96E" w14:textId="052B2825" w:rsidR="00691819" w:rsidRPr="004F30D3" w:rsidRDefault="00691819" w:rsidP="00691819">
            <w:pPr>
              <w:rPr>
                <w:rFonts w:asciiTheme="minorHAnsi" w:hAnsiTheme="minorHAnsi" w:cs="Arial"/>
              </w:rPr>
            </w:pPr>
            <w:r w:rsidRPr="004F30D3">
              <w:rPr>
                <w:rFonts w:asciiTheme="minorHAnsi" w:hAnsiTheme="minorHAnsi" w:cs="Arial"/>
              </w:rPr>
              <w:t>None identified.</w:t>
            </w:r>
          </w:p>
        </w:tc>
        <w:tc>
          <w:tcPr>
            <w:tcW w:w="2559" w:type="dxa"/>
          </w:tcPr>
          <w:p w14:paraId="5F049389" w14:textId="689A409C" w:rsidR="00691819" w:rsidRPr="004F30D3" w:rsidRDefault="00691819" w:rsidP="00691819">
            <w:pPr>
              <w:rPr>
                <w:rFonts w:asciiTheme="minorHAnsi" w:hAnsiTheme="minorHAnsi" w:cs="Arial"/>
              </w:rPr>
            </w:pPr>
            <w:r w:rsidRPr="004F30D3">
              <w:rPr>
                <w:rFonts w:asciiTheme="minorHAnsi" w:hAnsiTheme="minorHAnsi" w:cs="Arial"/>
              </w:rPr>
              <w:t>None identified.</w:t>
            </w:r>
          </w:p>
        </w:tc>
        <w:tc>
          <w:tcPr>
            <w:tcW w:w="2490" w:type="dxa"/>
          </w:tcPr>
          <w:p w14:paraId="4D9CDFE9" w14:textId="1FA58730" w:rsidR="00691819" w:rsidRPr="004F30D3" w:rsidRDefault="00691819" w:rsidP="00691819">
            <w:pPr>
              <w:rPr>
                <w:rFonts w:asciiTheme="minorHAnsi" w:hAnsiTheme="minorHAnsi" w:cs="Arial"/>
              </w:rPr>
            </w:pPr>
            <w:r w:rsidRPr="004F30D3">
              <w:rPr>
                <w:rFonts w:asciiTheme="minorHAnsi" w:hAnsiTheme="minorHAnsi" w:cs="Arial"/>
              </w:rPr>
              <w:t>None identified.</w:t>
            </w:r>
          </w:p>
        </w:tc>
        <w:tc>
          <w:tcPr>
            <w:tcW w:w="2410" w:type="dxa"/>
          </w:tcPr>
          <w:p w14:paraId="1646D220" w14:textId="2E5664FD" w:rsidR="00691819" w:rsidRPr="004F30D3" w:rsidRDefault="00691819" w:rsidP="00691819">
            <w:pPr>
              <w:rPr>
                <w:rFonts w:asciiTheme="minorHAnsi" w:hAnsiTheme="minorHAnsi" w:cs="Arial"/>
              </w:rPr>
            </w:pPr>
            <w:r w:rsidRPr="004F30D3">
              <w:rPr>
                <w:rFonts w:asciiTheme="minorHAnsi" w:hAnsiTheme="minorHAnsi" w:cs="Arial"/>
              </w:rPr>
              <w:t>No action currently required.</w:t>
            </w:r>
          </w:p>
        </w:tc>
      </w:tr>
      <w:tr w:rsidR="00D937ED" w:rsidRPr="004F30D3" w14:paraId="0DA132E2" w14:textId="77777777" w:rsidTr="008469E0">
        <w:tc>
          <w:tcPr>
            <w:tcW w:w="2592" w:type="dxa"/>
          </w:tcPr>
          <w:p w14:paraId="014075B6" w14:textId="77777777" w:rsidR="00D937ED" w:rsidRPr="004F30D3" w:rsidRDefault="00D937ED" w:rsidP="00D937ED">
            <w:pPr>
              <w:rPr>
                <w:rFonts w:asciiTheme="minorHAnsi" w:hAnsiTheme="minorHAnsi" w:cs="Arial"/>
                <w:b/>
                <w:i/>
              </w:rPr>
            </w:pPr>
            <w:r w:rsidRPr="004F30D3">
              <w:rPr>
                <w:rFonts w:asciiTheme="minorHAnsi" w:hAnsiTheme="minorHAnsi" w:cs="Arial"/>
                <w:b/>
                <w:i/>
              </w:rPr>
              <w:lastRenderedPageBreak/>
              <w:t>Other interested parties:</w:t>
            </w:r>
          </w:p>
        </w:tc>
        <w:tc>
          <w:tcPr>
            <w:tcW w:w="2558" w:type="dxa"/>
          </w:tcPr>
          <w:p w14:paraId="20F07DD1" w14:textId="77777777" w:rsidR="00D937ED" w:rsidRPr="004F30D3" w:rsidRDefault="00D937ED" w:rsidP="00D937ED">
            <w:pPr>
              <w:rPr>
                <w:rFonts w:asciiTheme="minorHAnsi" w:hAnsiTheme="minorHAnsi" w:cs="Arial"/>
                <w:b/>
                <w:i/>
              </w:rPr>
            </w:pPr>
            <w:r w:rsidRPr="004F30D3">
              <w:rPr>
                <w:rFonts w:asciiTheme="minorHAnsi" w:hAnsiTheme="minorHAnsi" w:cs="Arial"/>
                <w:b/>
                <w:i/>
              </w:rPr>
              <w:t>Needs</w:t>
            </w:r>
          </w:p>
        </w:tc>
        <w:tc>
          <w:tcPr>
            <w:tcW w:w="2559" w:type="dxa"/>
          </w:tcPr>
          <w:p w14:paraId="45178555" w14:textId="77777777" w:rsidR="00D937ED" w:rsidRPr="004F30D3" w:rsidRDefault="00D937ED" w:rsidP="00D937ED">
            <w:pPr>
              <w:rPr>
                <w:rFonts w:asciiTheme="minorHAnsi" w:hAnsiTheme="minorHAnsi" w:cs="Arial"/>
                <w:b/>
                <w:i/>
              </w:rPr>
            </w:pPr>
            <w:r w:rsidRPr="004F30D3">
              <w:rPr>
                <w:rFonts w:asciiTheme="minorHAnsi" w:hAnsiTheme="minorHAnsi" w:cs="Arial"/>
                <w:b/>
                <w:i/>
              </w:rPr>
              <w:t>Expectations</w:t>
            </w:r>
          </w:p>
        </w:tc>
        <w:tc>
          <w:tcPr>
            <w:tcW w:w="2559" w:type="dxa"/>
          </w:tcPr>
          <w:p w14:paraId="3262DB05" w14:textId="77777777" w:rsidR="00D937ED" w:rsidRPr="004F30D3" w:rsidRDefault="00D937ED" w:rsidP="00D937ED">
            <w:pPr>
              <w:rPr>
                <w:rFonts w:asciiTheme="minorHAnsi" w:hAnsiTheme="minorHAnsi" w:cs="Arial"/>
                <w:b/>
                <w:i/>
              </w:rPr>
            </w:pPr>
            <w:r w:rsidRPr="004F30D3">
              <w:rPr>
                <w:rFonts w:asciiTheme="minorHAnsi" w:hAnsiTheme="minorHAnsi" w:cs="Arial"/>
                <w:b/>
                <w:i/>
              </w:rPr>
              <w:t>Identified Risks/Opportunities</w:t>
            </w:r>
          </w:p>
        </w:tc>
        <w:tc>
          <w:tcPr>
            <w:tcW w:w="2490" w:type="dxa"/>
          </w:tcPr>
          <w:p w14:paraId="15791567" w14:textId="77777777" w:rsidR="00D937ED" w:rsidRPr="004F30D3" w:rsidRDefault="00D937ED" w:rsidP="00D937ED">
            <w:pPr>
              <w:rPr>
                <w:rFonts w:asciiTheme="minorHAnsi" w:hAnsiTheme="minorHAnsi" w:cs="Arial"/>
                <w:b/>
                <w:i/>
              </w:rPr>
            </w:pPr>
            <w:r w:rsidRPr="004F30D3">
              <w:rPr>
                <w:rFonts w:asciiTheme="minorHAnsi" w:hAnsiTheme="minorHAnsi" w:cs="Arial"/>
                <w:b/>
                <w:i/>
              </w:rPr>
              <w:t>Mitigation</w:t>
            </w:r>
          </w:p>
        </w:tc>
        <w:tc>
          <w:tcPr>
            <w:tcW w:w="2410" w:type="dxa"/>
          </w:tcPr>
          <w:p w14:paraId="6136C7F0" w14:textId="77777777" w:rsidR="00D937ED" w:rsidRPr="004F30D3" w:rsidRDefault="00D937ED" w:rsidP="00D937ED">
            <w:pPr>
              <w:rPr>
                <w:rFonts w:asciiTheme="minorHAnsi" w:hAnsiTheme="minorHAnsi" w:cs="Arial"/>
                <w:b/>
                <w:i/>
              </w:rPr>
            </w:pPr>
            <w:r w:rsidRPr="004F30D3">
              <w:rPr>
                <w:rFonts w:asciiTheme="minorHAnsi" w:hAnsiTheme="minorHAnsi" w:cs="Arial"/>
                <w:b/>
                <w:i/>
              </w:rPr>
              <w:t xml:space="preserve">Action/effectiveness </w:t>
            </w:r>
          </w:p>
        </w:tc>
      </w:tr>
      <w:tr w:rsidR="00691819" w:rsidRPr="004F30D3" w14:paraId="76024966" w14:textId="77777777" w:rsidTr="008469E0">
        <w:tc>
          <w:tcPr>
            <w:tcW w:w="2592" w:type="dxa"/>
          </w:tcPr>
          <w:p w14:paraId="7C29C2C4" w14:textId="151226DA" w:rsidR="00691819" w:rsidRPr="004F30D3" w:rsidRDefault="00691819" w:rsidP="00691819">
            <w:pPr>
              <w:rPr>
                <w:rFonts w:asciiTheme="minorHAnsi" w:hAnsiTheme="minorHAnsi" w:cs="Arial"/>
              </w:rPr>
            </w:pPr>
            <w:r w:rsidRPr="004F30D3">
              <w:rPr>
                <w:rFonts w:asciiTheme="minorHAnsi" w:eastAsia="MS Mincho" w:hAnsiTheme="minorHAnsi"/>
              </w:rPr>
              <w:t>Neighbouring businesses.</w:t>
            </w:r>
          </w:p>
        </w:tc>
        <w:tc>
          <w:tcPr>
            <w:tcW w:w="2558" w:type="dxa"/>
          </w:tcPr>
          <w:p w14:paraId="6921E205" w14:textId="01063E1E" w:rsidR="00691819" w:rsidRPr="004F30D3" w:rsidRDefault="00691819" w:rsidP="00691819">
            <w:pPr>
              <w:rPr>
                <w:rFonts w:asciiTheme="minorHAnsi" w:hAnsiTheme="minorHAnsi" w:cs="Arial"/>
              </w:rPr>
            </w:pPr>
            <w:r w:rsidRPr="004F30D3">
              <w:rPr>
                <w:rFonts w:asciiTheme="minorHAnsi" w:eastAsia="MS Mincho" w:hAnsiTheme="minorHAnsi"/>
              </w:rPr>
              <w:t xml:space="preserve">Neighbouring businesses need for our operation not to impact on their activities. </w:t>
            </w:r>
          </w:p>
        </w:tc>
        <w:tc>
          <w:tcPr>
            <w:tcW w:w="2559" w:type="dxa"/>
          </w:tcPr>
          <w:p w14:paraId="53E8CDBB" w14:textId="2AF43B38" w:rsidR="00691819" w:rsidRPr="001C4690" w:rsidRDefault="00691819" w:rsidP="00691819">
            <w:pPr>
              <w:rPr>
                <w:rFonts w:asciiTheme="minorHAnsi" w:eastAsia="MS Mincho" w:hAnsiTheme="minorHAnsi"/>
              </w:rPr>
            </w:pPr>
            <w:r w:rsidRPr="004F30D3">
              <w:rPr>
                <w:rFonts w:asciiTheme="minorHAnsi" w:eastAsia="MS Mincho" w:hAnsiTheme="minorHAnsi"/>
              </w:rPr>
              <w:t xml:space="preserve">Neighbouring businesses would expect for our operation not to impact on their activities. </w:t>
            </w:r>
            <w:r>
              <w:rPr>
                <w:rFonts w:asciiTheme="minorHAnsi" w:eastAsia="MS Mincho" w:hAnsiTheme="minorHAnsi"/>
              </w:rPr>
              <w:t>They would expect to be consulted on any proposed changes which may have impact on their business or activities, either short or longer term.</w:t>
            </w:r>
          </w:p>
        </w:tc>
        <w:tc>
          <w:tcPr>
            <w:tcW w:w="2559" w:type="dxa"/>
          </w:tcPr>
          <w:p w14:paraId="26B29CDC" w14:textId="77777777" w:rsidR="00691819" w:rsidRDefault="00691819" w:rsidP="00691819">
            <w:pPr>
              <w:rPr>
                <w:rFonts w:asciiTheme="minorHAnsi" w:hAnsiTheme="minorHAnsi" w:cs="Arial"/>
              </w:rPr>
            </w:pPr>
            <w:r w:rsidRPr="004F30D3">
              <w:rPr>
                <w:rFonts w:asciiTheme="minorHAnsi" w:hAnsiTheme="minorHAnsi" w:cs="Arial"/>
              </w:rPr>
              <w:t xml:space="preserve">Risk of potential complaints from neighbouring businesses, local council etc. </w:t>
            </w:r>
          </w:p>
          <w:p w14:paraId="252958B3" w14:textId="2D3879DE" w:rsidR="00691819" w:rsidRPr="004F30D3" w:rsidRDefault="00691819" w:rsidP="00691819">
            <w:pPr>
              <w:rPr>
                <w:rFonts w:asciiTheme="minorHAnsi" w:hAnsiTheme="minorHAnsi" w:cs="Arial"/>
              </w:rPr>
            </w:pPr>
            <w:r w:rsidRPr="00506882">
              <w:rPr>
                <w:rFonts w:asciiTheme="minorHAnsi" w:hAnsiTheme="minorHAnsi" w:cs="Arial"/>
                <w:color w:val="0070C0"/>
              </w:rPr>
              <w:t>DSFS now rent office space within the Enterprise Drive facility</w:t>
            </w:r>
            <w:r>
              <w:rPr>
                <w:rFonts w:asciiTheme="minorHAnsi" w:hAnsiTheme="minorHAnsi" w:cs="Arial"/>
                <w:color w:val="0070C0"/>
              </w:rPr>
              <w:t xml:space="preserve"> and fall under the scope of our responsibility from an H&amp;S perspective</w:t>
            </w:r>
            <w:r w:rsidRPr="00506882">
              <w:rPr>
                <w:rFonts w:asciiTheme="minorHAnsi" w:hAnsiTheme="minorHAnsi" w:cs="Arial"/>
                <w:color w:val="0070C0"/>
              </w:rPr>
              <w:t xml:space="preserve">.  </w:t>
            </w:r>
            <w:r>
              <w:rPr>
                <w:rFonts w:asciiTheme="minorHAnsi" w:hAnsiTheme="minorHAnsi" w:cs="Arial"/>
                <w:color w:val="0070C0"/>
              </w:rPr>
              <w:t>The NHS also rents some training space.</w:t>
            </w:r>
          </w:p>
        </w:tc>
        <w:tc>
          <w:tcPr>
            <w:tcW w:w="2490" w:type="dxa"/>
          </w:tcPr>
          <w:p w14:paraId="4937BFAA" w14:textId="77777777" w:rsidR="00691819" w:rsidRPr="004F30D3" w:rsidRDefault="00691819" w:rsidP="00691819">
            <w:pPr>
              <w:rPr>
                <w:rFonts w:asciiTheme="minorHAnsi" w:hAnsiTheme="minorHAnsi" w:cs="Arial"/>
              </w:rPr>
            </w:pPr>
            <w:r w:rsidRPr="004F30D3">
              <w:rPr>
                <w:rFonts w:asciiTheme="minorHAnsi" w:hAnsiTheme="minorHAnsi" w:cs="Arial"/>
              </w:rPr>
              <w:t xml:space="preserve">All operations are carried out within the boundaries of our premises. </w:t>
            </w:r>
          </w:p>
          <w:p w14:paraId="7AC0BDDD" w14:textId="77777777" w:rsidR="00691819" w:rsidRPr="004F30D3" w:rsidRDefault="00691819" w:rsidP="00691819">
            <w:pPr>
              <w:rPr>
                <w:rFonts w:asciiTheme="minorHAnsi" w:hAnsiTheme="minorHAnsi" w:cs="Arial"/>
              </w:rPr>
            </w:pPr>
            <w:r w:rsidRPr="004F30D3">
              <w:rPr>
                <w:rFonts w:asciiTheme="minorHAnsi" w:hAnsiTheme="minorHAnsi" w:cs="Arial"/>
              </w:rPr>
              <w:t xml:space="preserve">Site traffic generally ceases by 6pm. </w:t>
            </w:r>
          </w:p>
          <w:p w14:paraId="4F40B0B5" w14:textId="77777777" w:rsidR="00691819" w:rsidRDefault="00691819" w:rsidP="00691819">
            <w:pPr>
              <w:rPr>
                <w:rFonts w:asciiTheme="minorHAnsi" w:hAnsiTheme="minorHAnsi" w:cs="Arial"/>
              </w:rPr>
            </w:pPr>
            <w:r w:rsidRPr="004F30D3">
              <w:rPr>
                <w:rFonts w:asciiTheme="minorHAnsi" w:hAnsiTheme="minorHAnsi" w:cs="Arial"/>
              </w:rPr>
              <w:t xml:space="preserve">Night shift working is restricted to workforce (car) traffic at start/finish times. </w:t>
            </w:r>
            <w:r>
              <w:rPr>
                <w:rFonts w:asciiTheme="minorHAnsi" w:hAnsiTheme="minorHAnsi" w:cs="Arial"/>
              </w:rPr>
              <w:t xml:space="preserve"> </w:t>
            </w:r>
            <w:r w:rsidRPr="0031234F">
              <w:rPr>
                <w:rFonts w:asciiTheme="minorHAnsi" w:hAnsiTheme="minorHAnsi" w:cs="Arial"/>
                <w:color w:val="0070C0"/>
              </w:rPr>
              <w:t xml:space="preserve">Gates </w:t>
            </w:r>
            <w:r>
              <w:rPr>
                <w:rFonts w:asciiTheme="minorHAnsi" w:hAnsiTheme="minorHAnsi" w:cs="Arial"/>
                <w:color w:val="0070C0"/>
              </w:rPr>
              <w:t xml:space="preserve">to back yard </w:t>
            </w:r>
            <w:r w:rsidRPr="0031234F">
              <w:rPr>
                <w:rFonts w:asciiTheme="minorHAnsi" w:hAnsiTheme="minorHAnsi" w:cs="Arial"/>
                <w:color w:val="0070C0"/>
              </w:rPr>
              <w:t>locked at 4pm</w:t>
            </w:r>
            <w:r>
              <w:rPr>
                <w:rFonts w:asciiTheme="minorHAnsi" w:hAnsiTheme="minorHAnsi" w:cs="Arial"/>
                <w:color w:val="0070C0"/>
              </w:rPr>
              <w:t>.</w:t>
            </w:r>
          </w:p>
          <w:p w14:paraId="4D3C5744" w14:textId="7FC7FF78" w:rsidR="00691819" w:rsidRPr="004F30D3" w:rsidRDefault="00691819" w:rsidP="00691819">
            <w:pPr>
              <w:rPr>
                <w:rFonts w:asciiTheme="minorHAnsi" w:hAnsiTheme="minorHAnsi" w:cs="Arial"/>
              </w:rPr>
            </w:pPr>
            <w:r w:rsidRPr="00506882">
              <w:rPr>
                <w:rFonts w:asciiTheme="minorHAnsi" w:hAnsiTheme="minorHAnsi" w:cs="Arial"/>
                <w:color w:val="0070C0"/>
              </w:rPr>
              <w:t>Nitec Move Project completed. Line 8 and some other further developments still to be installed.</w:t>
            </w:r>
          </w:p>
        </w:tc>
        <w:tc>
          <w:tcPr>
            <w:tcW w:w="2410" w:type="dxa"/>
          </w:tcPr>
          <w:p w14:paraId="49F8F571" w14:textId="77777777" w:rsidR="00691819" w:rsidRDefault="00691819" w:rsidP="00691819">
            <w:pPr>
              <w:rPr>
                <w:rFonts w:asciiTheme="minorHAnsi" w:hAnsiTheme="minorHAnsi" w:cs="Arial"/>
              </w:rPr>
            </w:pPr>
            <w:r w:rsidRPr="004F30D3">
              <w:rPr>
                <w:rFonts w:asciiTheme="minorHAnsi" w:hAnsiTheme="minorHAnsi" w:cs="Arial"/>
              </w:rPr>
              <w:t xml:space="preserve">No recent complaints from or disputes with neighbouring businesses. </w:t>
            </w:r>
          </w:p>
          <w:p w14:paraId="1EEC9AFB" w14:textId="6EECC684" w:rsidR="00691819" w:rsidRPr="004F30D3" w:rsidRDefault="00691819" w:rsidP="00691819">
            <w:pPr>
              <w:rPr>
                <w:rFonts w:asciiTheme="minorHAnsi" w:hAnsiTheme="minorHAnsi" w:cs="Arial"/>
              </w:rPr>
            </w:pPr>
            <w:r w:rsidRPr="00506882">
              <w:rPr>
                <w:rFonts w:asciiTheme="minorHAnsi" w:hAnsiTheme="minorHAnsi" w:cs="Arial"/>
                <w:color w:val="0070C0"/>
              </w:rPr>
              <w:t>Regular contact with DSFS Manager regarding ongoing use of facilities, parking etc.</w:t>
            </w:r>
            <w:r>
              <w:rPr>
                <w:rFonts w:asciiTheme="minorHAnsi" w:hAnsiTheme="minorHAnsi" w:cs="Arial"/>
                <w:color w:val="0070C0"/>
              </w:rPr>
              <w:t xml:space="preserve"> though no complaints regarding these issues from neighbouring businesses.</w:t>
            </w:r>
          </w:p>
        </w:tc>
      </w:tr>
      <w:tr w:rsidR="00691819" w:rsidRPr="004F30D3" w14:paraId="47AE0516" w14:textId="77777777" w:rsidTr="008469E0">
        <w:tc>
          <w:tcPr>
            <w:tcW w:w="2592" w:type="dxa"/>
          </w:tcPr>
          <w:p w14:paraId="50C6D36D" w14:textId="1E379742" w:rsidR="00691819" w:rsidRPr="004F30D3" w:rsidRDefault="00691819" w:rsidP="00691819">
            <w:pPr>
              <w:rPr>
                <w:rFonts w:asciiTheme="minorHAnsi" w:hAnsiTheme="minorHAnsi" w:cs="Arial"/>
              </w:rPr>
            </w:pPr>
            <w:proofErr w:type="gramStart"/>
            <w:r w:rsidRPr="004F30D3">
              <w:rPr>
                <w:rFonts w:asciiTheme="minorHAnsi" w:hAnsiTheme="minorHAnsi" w:cs="Arial"/>
              </w:rPr>
              <w:t>Local residents</w:t>
            </w:r>
            <w:proofErr w:type="gramEnd"/>
            <w:r w:rsidRPr="004F30D3">
              <w:rPr>
                <w:rFonts w:asciiTheme="minorHAnsi" w:hAnsiTheme="minorHAnsi" w:cs="Arial"/>
              </w:rPr>
              <w:t>.</w:t>
            </w:r>
          </w:p>
        </w:tc>
        <w:tc>
          <w:tcPr>
            <w:tcW w:w="2558" w:type="dxa"/>
          </w:tcPr>
          <w:p w14:paraId="76A9E2B9" w14:textId="3E896803" w:rsidR="00691819" w:rsidRPr="004F30D3" w:rsidRDefault="00691819" w:rsidP="00691819">
            <w:pPr>
              <w:rPr>
                <w:rFonts w:asciiTheme="minorHAnsi" w:hAnsiTheme="minorHAnsi" w:cs="Arial"/>
              </w:rPr>
            </w:pPr>
            <w:proofErr w:type="gramStart"/>
            <w:r w:rsidRPr="004F30D3">
              <w:rPr>
                <w:rFonts w:asciiTheme="minorHAnsi" w:hAnsiTheme="minorHAnsi" w:cs="Arial"/>
              </w:rPr>
              <w:t>Local residents</w:t>
            </w:r>
            <w:proofErr w:type="gramEnd"/>
            <w:r w:rsidRPr="004F30D3">
              <w:rPr>
                <w:rFonts w:asciiTheme="minorHAnsi" w:eastAsia="MS Mincho" w:hAnsiTheme="minorHAnsi"/>
              </w:rPr>
              <w:t xml:space="preserve"> need for our operation not to impact negatively on their lives.</w:t>
            </w:r>
          </w:p>
        </w:tc>
        <w:tc>
          <w:tcPr>
            <w:tcW w:w="2559" w:type="dxa"/>
          </w:tcPr>
          <w:p w14:paraId="6E6BC326" w14:textId="0DB26C38" w:rsidR="00691819" w:rsidRPr="004F30D3" w:rsidRDefault="00691819" w:rsidP="00691819">
            <w:pPr>
              <w:rPr>
                <w:rFonts w:asciiTheme="minorHAnsi" w:hAnsiTheme="minorHAnsi" w:cs="Arial"/>
              </w:rPr>
            </w:pPr>
            <w:proofErr w:type="gramStart"/>
            <w:r w:rsidRPr="004F30D3">
              <w:rPr>
                <w:rFonts w:asciiTheme="minorHAnsi" w:hAnsiTheme="minorHAnsi" w:cs="Arial"/>
              </w:rPr>
              <w:t>Local residents</w:t>
            </w:r>
            <w:proofErr w:type="gramEnd"/>
            <w:r w:rsidRPr="004F30D3">
              <w:rPr>
                <w:rFonts w:asciiTheme="minorHAnsi" w:eastAsia="MS Mincho" w:hAnsiTheme="minorHAnsi"/>
              </w:rPr>
              <w:t xml:space="preserve"> would expect our operation not to impact negatively on their lives.</w:t>
            </w:r>
          </w:p>
        </w:tc>
        <w:tc>
          <w:tcPr>
            <w:tcW w:w="2559" w:type="dxa"/>
          </w:tcPr>
          <w:p w14:paraId="10EE64E8" w14:textId="77777777" w:rsidR="00691819" w:rsidRPr="004F30D3" w:rsidRDefault="00691819" w:rsidP="00691819">
            <w:pPr>
              <w:rPr>
                <w:rFonts w:asciiTheme="minorHAnsi" w:hAnsiTheme="minorHAnsi" w:cs="Arial"/>
              </w:rPr>
            </w:pPr>
            <w:r w:rsidRPr="004F30D3">
              <w:rPr>
                <w:rFonts w:asciiTheme="minorHAnsi" w:hAnsiTheme="minorHAnsi" w:cs="Arial"/>
              </w:rPr>
              <w:t xml:space="preserve">Risk of potential complaints from </w:t>
            </w:r>
            <w:proofErr w:type="gramStart"/>
            <w:r w:rsidRPr="004F30D3">
              <w:rPr>
                <w:rFonts w:asciiTheme="minorHAnsi" w:hAnsiTheme="minorHAnsi" w:cs="Arial"/>
              </w:rPr>
              <w:t>local residents</w:t>
            </w:r>
            <w:proofErr w:type="gramEnd"/>
            <w:r w:rsidRPr="004F30D3">
              <w:rPr>
                <w:rFonts w:asciiTheme="minorHAnsi" w:hAnsiTheme="minorHAnsi" w:cs="Arial"/>
              </w:rPr>
              <w:t xml:space="preserve">, either directly or through local council/authorities etc, impacting on activities and potential development projects. </w:t>
            </w:r>
          </w:p>
          <w:p w14:paraId="24A1D37A" w14:textId="77777777" w:rsidR="00691819" w:rsidRPr="004F30D3" w:rsidRDefault="00691819" w:rsidP="00691819">
            <w:pPr>
              <w:rPr>
                <w:rFonts w:asciiTheme="minorHAnsi" w:hAnsiTheme="minorHAnsi" w:cs="Arial"/>
              </w:rPr>
            </w:pPr>
          </w:p>
          <w:p w14:paraId="77DD1C4D" w14:textId="77777777" w:rsidR="00691819" w:rsidRPr="004F30D3" w:rsidRDefault="00691819" w:rsidP="00691819">
            <w:pPr>
              <w:rPr>
                <w:rFonts w:asciiTheme="minorHAnsi" w:hAnsiTheme="minorHAnsi" w:cs="Arial"/>
              </w:rPr>
            </w:pPr>
          </w:p>
        </w:tc>
        <w:tc>
          <w:tcPr>
            <w:tcW w:w="2490" w:type="dxa"/>
          </w:tcPr>
          <w:p w14:paraId="3A5E5CEF" w14:textId="77777777" w:rsidR="00691819" w:rsidRPr="004F30D3" w:rsidRDefault="00691819" w:rsidP="00691819">
            <w:pPr>
              <w:rPr>
                <w:rFonts w:asciiTheme="minorHAnsi" w:hAnsiTheme="minorHAnsi" w:cs="Arial"/>
              </w:rPr>
            </w:pPr>
            <w:r w:rsidRPr="004F30D3">
              <w:rPr>
                <w:rFonts w:asciiTheme="minorHAnsi" w:hAnsiTheme="minorHAnsi" w:cs="Arial"/>
              </w:rPr>
              <w:t>All operations are carried out within the boundaries of our premises. All operations including movement of stock and vehicles etc is carried out generally between 8am and 6pm, to reduce the impact of traffic and general disturbance during unsociable hours.</w:t>
            </w:r>
            <w:r>
              <w:rPr>
                <w:rFonts w:asciiTheme="minorHAnsi" w:hAnsiTheme="minorHAnsi" w:cs="Arial"/>
              </w:rPr>
              <w:t xml:space="preserve"> </w:t>
            </w:r>
            <w:r w:rsidRPr="004F30D3">
              <w:rPr>
                <w:rFonts w:asciiTheme="minorHAnsi" w:hAnsiTheme="minorHAnsi" w:cs="Arial"/>
              </w:rPr>
              <w:t xml:space="preserve">Night shift working is restricted to </w:t>
            </w:r>
            <w:r w:rsidRPr="004F30D3">
              <w:rPr>
                <w:rFonts w:asciiTheme="minorHAnsi" w:hAnsiTheme="minorHAnsi" w:cs="Arial"/>
              </w:rPr>
              <w:lastRenderedPageBreak/>
              <w:t xml:space="preserve">workforce (car) traffic at start/finish times. </w:t>
            </w:r>
          </w:p>
          <w:p w14:paraId="52B2D145" w14:textId="51200B46" w:rsidR="00691819" w:rsidRPr="004F30D3" w:rsidRDefault="00691819" w:rsidP="00691819">
            <w:pPr>
              <w:rPr>
                <w:rFonts w:asciiTheme="minorHAnsi" w:hAnsiTheme="minorHAnsi" w:cs="Arial"/>
              </w:rPr>
            </w:pPr>
            <w:r w:rsidRPr="004F30D3">
              <w:rPr>
                <w:rFonts w:asciiTheme="minorHAnsi" w:hAnsiTheme="minorHAnsi" w:cs="Arial"/>
              </w:rPr>
              <w:t xml:space="preserve">There are no residential properties close to our premises. </w:t>
            </w:r>
          </w:p>
        </w:tc>
        <w:tc>
          <w:tcPr>
            <w:tcW w:w="2410" w:type="dxa"/>
          </w:tcPr>
          <w:p w14:paraId="555D5D16" w14:textId="77777777" w:rsidR="00691819" w:rsidRDefault="00691819" w:rsidP="00691819">
            <w:pPr>
              <w:rPr>
                <w:rFonts w:asciiTheme="minorHAnsi" w:hAnsiTheme="minorHAnsi" w:cs="Arial"/>
              </w:rPr>
            </w:pPr>
            <w:r w:rsidRPr="004F30D3">
              <w:rPr>
                <w:rFonts w:asciiTheme="minorHAnsi" w:hAnsiTheme="minorHAnsi" w:cs="Arial"/>
              </w:rPr>
              <w:lastRenderedPageBreak/>
              <w:t xml:space="preserve">No complaints or disputes recently from </w:t>
            </w:r>
            <w:proofErr w:type="gramStart"/>
            <w:r w:rsidRPr="004F30D3">
              <w:rPr>
                <w:rFonts w:asciiTheme="minorHAnsi" w:hAnsiTheme="minorHAnsi" w:cs="Arial"/>
              </w:rPr>
              <w:t>local residents</w:t>
            </w:r>
            <w:proofErr w:type="gramEnd"/>
            <w:r w:rsidRPr="004F30D3">
              <w:rPr>
                <w:rFonts w:asciiTheme="minorHAnsi" w:hAnsiTheme="minorHAnsi" w:cs="Arial"/>
              </w:rPr>
              <w:t xml:space="preserve">. </w:t>
            </w:r>
          </w:p>
          <w:p w14:paraId="31132CE4" w14:textId="61D3AF6F" w:rsidR="00691819" w:rsidRPr="004F30D3" w:rsidRDefault="00691819" w:rsidP="00691819">
            <w:pPr>
              <w:rPr>
                <w:rFonts w:asciiTheme="minorHAnsi" w:hAnsiTheme="minorHAnsi" w:cs="Arial"/>
              </w:rPr>
            </w:pPr>
          </w:p>
        </w:tc>
      </w:tr>
      <w:tr w:rsidR="00691819" w:rsidRPr="00B971EC" w14:paraId="16FD6763" w14:textId="77777777" w:rsidTr="008469E0">
        <w:tc>
          <w:tcPr>
            <w:tcW w:w="2592" w:type="dxa"/>
          </w:tcPr>
          <w:p w14:paraId="7A060A29" w14:textId="0874FF6E" w:rsidR="00691819" w:rsidRPr="00B971EC" w:rsidRDefault="00691819" w:rsidP="00691819">
            <w:pPr>
              <w:rPr>
                <w:rFonts w:asciiTheme="minorHAnsi" w:hAnsiTheme="minorHAnsi" w:cs="Arial"/>
              </w:rPr>
            </w:pPr>
            <w:r w:rsidRPr="00B971EC">
              <w:rPr>
                <w:rFonts w:asciiTheme="minorHAnsi" w:hAnsiTheme="minorHAnsi" w:cs="Arial"/>
              </w:rPr>
              <w:t>Local community.</w:t>
            </w:r>
          </w:p>
        </w:tc>
        <w:tc>
          <w:tcPr>
            <w:tcW w:w="2558" w:type="dxa"/>
          </w:tcPr>
          <w:p w14:paraId="54C0B9AF" w14:textId="0F04A209" w:rsidR="00691819" w:rsidRPr="00B971EC" w:rsidRDefault="00691819" w:rsidP="00691819">
            <w:pPr>
              <w:rPr>
                <w:rFonts w:asciiTheme="minorHAnsi" w:hAnsiTheme="minorHAnsi" w:cs="Arial"/>
              </w:rPr>
            </w:pPr>
            <w:r w:rsidRPr="00B971EC">
              <w:rPr>
                <w:rFonts w:asciiTheme="minorHAnsi" w:hAnsiTheme="minorHAnsi" w:cs="Arial"/>
              </w:rPr>
              <w:t>The local community</w:t>
            </w:r>
            <w:r w:rsidRPr="00B971EC">
              <w:rPr>
                <w:rFonts w:asciiTheme="minorHAnsi" w:eastAsia="MS Mincho" w:hAnsiTheme="minorHAnsi"/>
              </w:rPr>
              <w:t xml:space="preserve"> needs for our operation not to impact negatively on their activities. </w:t>
            </w:r>
          </w:p>
        </w:tc>
        <w:tc>
          <w:tcPr>
            <w:tcW w:w="2559" w:type="dxa"/>
          </w:tcPr>
          <w:p w14:paraId="00A052E8" w14:textId="19997B71" w:rsidR="00691819" w:rsidRPr="00B971EC" w:rsidRDefault="00691819" w:rsidP="00691819">
            <w:pPr>
              <w:rPr>
                <w:rFonts w:asciiTheme="minorHAnsi" w:hAnsiTheme="minorHAnsi" w:cs="Arial"/>
              </w:rPr>
            </w:pPr>
            <w:r w:rsidRPr="00B971EC">
              <w:rPr>
                <w:rFonts w:asciiTheme="minorHAnsi" w:hAnsiTheme="minorHAnsi" w:cs="Arial"/>
              </w:rPr>
              <w:t>The local community</w:t>
            </w:r>
            <w:r w:rsidRPr="00B971EC">
              <w:rPr>
                <w:rFonts w:asciiTheme="minorHAnsi" w:eastAsia="MS Mincho" w:hAnsiTheme="minorHAnsi"/>
              </w:rPr>
              <w:t xml:space="preserve"> would expect our operation not to impact negatively on their activities.</w:t>
            </w:r>
          </w:p>
        </w:tc>
        <w:tc>
          <w:tcPr>
            <w:tcW w:w="2559" w:type="dxa"/>
          </w:tcPr>
          <w:p w14:paraId="21994A14" w14:textId="0924BB03" w:rsidR="00691819" w:rsidRPr="00B971EC" w:rsidRDefault="00691819" w:rsidP="00691819">
            <w:pPr>
              <w:rPr>
                <w:rFonts w:asciiTheme="minorHAnsi" w:hAnsiTheme="minorHAnsi" w:cs="Arial"/>
              </w:rPr>
            </w:pPr>
            <w:r w:rsidRPr="00B971EC">
              <w:rPr>
                <w:rFonts w:asciiTheme="minorHAnsi" w:hAnsiTheme="minorHAnsi" w:cs="Arial"/>
              </w:rPr>
              <w:t>Complaints from the local community either directly or through local council/authorities etc, impacting on business activities.</w:t>
            </w:r>
          </w:p>
        </w:tc>
        <w:tc>
          <w:tcPr>
            <w:tcW w:w="2490" w:type="dxa"/>
          </w:tcPr>
          <w:p w14:paraId="33CF2936" w14:textId="77777777" w:rsidR="00691819" w:rsidRPr="00B971EC" w:rsidRDefault="00691819" w:rsidP="00691819">
            <w:pPr>
              <w:rPr>
                <w:rFonts w:asciiTheme="minorHAnsi" w:hAnsiTheme="minorHAnsi" w:cs="Arial"/>
              </w:rPr>
            </w:pPr>
            <w:r w:rsidRPr="00B971EC">
              <w:rPr>
                <w:rFonts w:asciiTheme="minorHAnsi" w:hAnsiTheme="minorHAnsi" w:cs="Arial"/>
              </w:rPr>
              <w:t>All operations are carried out within the boundaries of our premises. All operations including movement of stock and vehicles etc is carried out generally between 8am and 6pm, to reduce the impact of traffic and general disturbance during unsociable hours.</w:t>
            </w:r>
          </w:p>
          <w:p w14:paraId="2D6CC539" w14:textId="77777777" w:rsidR="00691819" w:rsidRPr="00B971EC" w:rsidRDefault="00691819" w:rsidP="00691819">
            <w:pPr>
              <w:rPr>
                <w:rFonts w:asciiTheme="minorHAnsi" w:hAnsiTheme="minorHAnsi" w:cs="Arial"/>
              </w:rPr>
            </w:pPr>
            <w:r w:rsidRPr="00B971EC">
              <w:rPr>
                <w:rFonts w:asciiTheme="minorHAnsi" w:hAnsiTheme="minorHAnsi" w:cs="Arial"/>
              </w:rPr>
              <w:t xml:space="preserve">Night shift working is restricted to workforce (car) traffic at start/finish times. </w:t>
            </w:r>
          </w:p>
          <w:p w14:paraId="7441170B" w14:textId="40D6F5EC" w:rsidR="00691819" w:rsidRPr="00B971EC" w:rsidRDefault="00691819" w:rsidP="00691819">
            <w:pPr>
              <w:rPr>
                <w:rFonts w:asciiTheme="minorHAnsi" w:hAnsiTheme="minorHAnsi" w:cs="Arial"/>
              </w:rPr>
            </w:pPr>
            <w:r w:rsidRPr="00B971EC">
              <w:rPr>
                <w:rFonts w:asciiTheme="minorHAnsi" w:hAnsiTheme="minorHAnsi" w:cs="Arial"/>
              </w:rPr>
              <w:t xml:space="preserve"> </w:t>
            </w:r>
          </w:p>
        </w:tc>
        <w:tc>
          <w:tcPr>
            <w:tcW w:w="2410" w:type="dxa"/>
          </w:tcPr>
          <w:p w14:paraId="11A52CE3" w14:textId="77777777" w:rsidR="00691819" w:rsidRDefault="00691819" w:rsidP="00691819">
            <w:pPr>
              <w:rPr>
                <w:rFonts w:asciiTheme="minorHAnsi" w:hAnsiTheme="minorHAnsi" w:cs="Arial"/>
              </w:rPr>
            </w:pPr>
            <w:r w:rsidRPr="00B971EC">
              <w:rPr>
                <w:rFonts w:asciiTheme="minorHAnsi" w:hAnsiTheme="minorHAnsi" w:cs="Arial"/>
              </w:rPr>
              <w:t xml:space="preserve">No complaints or disputes recently from the local community. </w:t>
            </w:r>
          </w:p>
          <w:p w14:paraId="001DEC43" w14:textId="2F156F86" w:rsidR="00691819" w:rsidRPr="00B971EC" w:rsidRDefault="00691819" w:rsidP="00691819">
            <w:pPr>
              <w:rPr>
                <w:rFonts w:asciiTheme="minorHAnsi" w:hAnsiTheme="minorHAnsi" w:cs="Arial"/>
              </w:rPr>
            </w:pPr>
          </w:p>
        </w:tc>
      </w:tr>
      <w:tr w:rsidR="00691819" w:rsidRPr="00057D57" w14:paraId="4D436DEA" w14:textId="77777777" w:rsidTr="008469E0">
        <w:tc>
          <w:tcPr>
            <w:tcW w:w="2592" w:type="dxa"/>
          </w:tcPr>
          <w:p w14:paraId="1273F86B" w14:textId="732CBD8E" w:rsidR="00691819" w:rsidRPr="00057D57" w:rsidRDefault="00691819" w:rsidP="00691819">
            <w:pPr>
              <w:rPr>
                <w:rFonts w:asciiTheme="minorHAnsi" w:hAnsiTheme="minorHAnsi" w:cs="Arial"/>
              </w:rPr>
            </w:pPr>
            <w:r w:rsidRPr="00057D57">
              <w:rPr>
                <w:rFonts w:asciiTheme="minorHAnsi" w:hAnsiTheme="minorHAnsi" w:cs="Arial"/>
              </w:rPr>
              <w:t>Strategic partners (</w:t>
            </w:r>
            <w:r>
              <w:rPr>
                <w:rFonts w:asciiTheme="minorHAnsi" w:hAnsiTheme="minorHAnsi" w:cs="Arial"/>
              </w:rPr>
              <w:t>All grouped within CBE</w:t>
            </w:r>
            <w:r w:rsidRPr="00057D57">
              <w:rPr>
                <w:rFonts w:asciiTheme="minorHAnsi" w:hAnsiTheme="minorHAnsi" w:cs="Arial"/>
              </w:rPr>
              <w:t>).</w:t>
            </w:r>
          </w:p>
        </w:tc>
        <w:tc>
          <w:tcPr>
            <w:tcW w:w="2558" w:type="dxa"/>
          </w:tcPr>
          <w:p w14:paraId="1670F3DD" w14:textId="77777777" w:rsidR="00691819" w:rsidRDefault="00691819" w:rsidP="00691819">
            <w:pPr>
              <w:rPr>
                <w:rFonts w:asciiTheme="minorHAnsi" w:hAnsiTheme="minorHAnsi" w:cs="Arial"/>
              </w:rPr>
            </w:pPr>
            <w:r w:rsidRPr="00057D57">
              <w:rPr>
                <w:rFonts w:asciiTheme="minorHAnsi" w:hAnsiTheme="minorHAnsi" w:cs="Arial"/>
              </w:rPr>
              <w:t>Strategic partners need the company to be successful and financially viable/ profitable,</w:t>
            </w:r>
            <w:r>
              <w:rPr>
                <w:rFonts w:asciiTheme="minorHAnsi" w:hAnsiTheme="minorHAnsi" w:cs="Arial"/>
              </w:rPr>
              <w:t xml:space="preserve"> and for communication,</w:t>
            </w:r>
            <w:r w:rsidRPr="00057D57">
              <w:rPr>
                <w:rFonts w:asciiTheme="minorHAnsi" w:hAnsiTheme="minorHAnsi" w:cs="Arial"/>
              </w:rPr>
              <w:t xml:space="preserve"> cooperation</w:t>
            </w:r>
            <w:r>
              <w:rPr>
                <w:rFonts w:asciiTheme="minorHAnsi" w:hAnsiTheme="minorHAnsi" w:cs="Arial"/>
              </w:rPr>
              <w:t>, interaction and consultation</w:t>
            </w:r>
            <w:r w:rsidRPr="00057D57">
              <w:rPr>
                <w:rFonts w:asciiTheme="minorHAnsi" w:hAnsiTheme="minorHAnsi" w:cs="Arial"/>
              </w:rPr>
              <w:t xml:space="preserve"> to be effectively maintained. </w:t>
            </w:r>
          </w:p>
          <w:p w14:paraId="5A610201" w14:textId="77777777" w:rsidR="00691819" w:rsidRPr="00057D57" w:rsidRDefault="00691819" w:rsidP="00691819">
            <w:pPr>
              <w:rPr>
                <w:rFonts w:asciiTheme="minorHAnsi" w:hAnsiTheme="minorHAnsi" w:cs="Arial"/>
              </w:rPr>
            </w:pPr>
          </w:p>
        </w:tc>
        <w:tc>
          <w:tcPr>
            <w:tcW w:w="2559" w:type="dxa"/>
          </w:tcPr>
          <w:p w14:paraId="5696B516" w14:textId="1843B2FF" w:rsidR="00691819" w:rsidRPr="00057D57" w:rsidRDefault="00691819" w:rsidP="00691819">
            <w:pPr>
              <w:rPr>
                <w:rFonts w:asciiTheme="minorHAnsi" w:hAnsiTheme="minorHAnsi" w:cs="Arial"/>
              </w:rPr>
            </w:pPr>
            <w:r w:rsidRPr="00057D57">
              <w:rPr>
                <w:rFonts w:asciiTheme="minorHAnsi" w:hAnsiTheme="minorHAnsi" w:cs="Arial"/>
              </w:rPr>
              <w:lastRenderedPageBreak/>
              <w:t xml:space="preserve">Openness, keenness to maintain good working relationships, </w:t>
            </w:r>
            <w:r>
              <w:rPr>
                <w:rFonts w:asciiTheme="minorHAnsi" w:hAnsiTheme="minorHAnsi" w:cs="Arial"/>
              </w:rPr>
              <w:t xml:space="preserve">sharing of resources and opportunities, </w:t>
            </w:r>
            <w:r w:rsidRPr="00057D57">
              <w:rPr>
                <w:rFonts w:asciiTheme="minorHAnsi" w:hAnsiTheme="minorHAnsi" w:cs="Arial"/>
              </w:rPr>
              <w:t xml:space="preserve">effective communication and flow of information to meet the needs of both parties. </w:t>
            </w:r>
          </w:p>
        </w:tc>
        <w:tc>
          <w:tcPr>
            <w:tcW w:w="2559" w:type="dxa"/>
          </w:tcPr>
          <w:p w14:paraId="6EADFF68" w14:textId="616CA7BD" w:rsidR="00691819" w:rsidRPr="00057D57" w:rsidRDefault="00691819" w:rsidP="00691819">
            <w:pPr>
              <w:rPr>
                <w:rFonts w:asciiTheme="minorHAnsi" w:hAnsiTheme="minorHAnsi" w:cs="Arial"/>
              </w:rPr>
            </w:pPr>
            <w:r w:rsidRPr="00057D57">
              <w:rPr>
                <w:rFonts w:asciiTheme="minorHAnsi" w:hAnsiTheme="minorHAnsi" w:cs="Arial"/>
              </w:rPr>
              <w:t xml:space="preserve">Any breakdown in communication or cooperation could lead to loss of control of some critical business elements. </w:t>
            </w:r>
          </w:p>
        </w:tc>
        <w:tc>
          <w:tcPr>
            <w:tcW w:w="2490" w:type="dxa"/>
          </w:tcPr>
          <w:p w14:paraId="242C20A2" w14:textId="67C3724E" w:rsidR="00691819" w:rsidRPr="00057D57" w:rsidRDefault="00691819" w:rsidP="00691819">
            <w:pPr>
              <w:rPr>
                <w:rFonts w:asciiTheme="minorHAnsi" w:hAnsiTheme="minorHAnsi" w:cs="Arial"/>
              </w:rPr>
            </w:pPr>
            <w:r w:rsidRPr="00057D57">
              <w:rPr>
                <w:rFonts w:asciiTheme="minorHAnsi" w:hAnsiTheme="minorHAnsi" w:cs="Arial"/>
              </w:rPr>
              <w:t xml:space="preserve">The Directors meet on a regular basis to review company strategy and business planning, which includes interactions with strategic partners. </w:t>
            </w:r>
          </w:p>
        </w:tc>
        <w:tc>
          <w:tcPr>
            <w:tcW w:w="2410" w:type="dxa"/>
          </w:tcPr>
          <w:p w14:paraId="6957712C" w14:textId="77777777" w:rsidR="00691819" w:rsidRPr="00057D57" w:rsidRDefault="00691819" w:rsidP="00691819">
            <w:pPr>
              <w:rPr>
                <w:rFonts w:asciiTheme="minorHAnsi" w:hAnsiTheme="minorHAnsi" w:cs="Arial"/>
              </w:rPr>
            </w:pPr>
            <w:r w:rsidRPr="00057D57">
              <w:rPr>
                <w:rFonts w:asciiTheme="minorHAnsi" w:hAnsiTheme="minorHAnsi" w:cs="Arial"/>
              </w:rPr>
              <w:t xml:space="preserve">Good working relationships with strategic partners are being maintained. </w:t>
            </w:r>
            <w:r>
              <w:rPr>
                <w:rFonts w:asciiTheme="minorHAnsi" w:hAnsiTheme="minorHAnsi" w:cs="Arial"/>
              </w:rPr>
              <w:t xml:space="preserve"> This is now one Business as CBE+ and no longer a strategic partnership.</w:t>
            </w:r>
          </w:p>
          <w:p w14:paraId="0BEE3A68" w14:textId="5A9D96CD" w:rsidR="00691819" w:rsidRPr="00057D57" w:rsidRDefault="00691819" w:rsidP="00691819">
            <w:pPr>
              <w:rPr>
                <w:rFonts w:asciiTheme="minorHAnsi" w:hAnsiTheme="minorHAnsi" w:cs="Arial"/>
              </w:rPr>
            </w:pPr>
            <w:r w:rsidRPr="009B6563">
              <w:rPr>
                <w:rFonts w:asciiTheme="minorHAnsi" w:hAnsiTheme="minorHAnsi" w:cs="Arial"/>
                <w:color w:val="0070C0"/>
              </w:rPr>
              <w:t xml:space="preserve">All parties are currently profitable </w:t>
            </w:r>
            <w:r w:rsidRPr="009B6563">
              <w:rPr>
                <w:rFonts w:asciiTheme="minorHAnsi" w:hAnsiTheme="minorHAnsi" w:cs="Arial"/>
                <w:color w:val="0070C0"/>
              </w:rPr>
              <w:lastRenderedPageBreak/>
              <w:t xml:space="preserve">and experiencing steady growth. </w:t>
            </w:r>
          </w:p>
        </w:tc>
      </w:tr>
    </w:tbl>
    <w:p w14:paraId="36A8311F" w14:textId="193A2F94" w:rsidR="004F7EE0" w:rsidRDefault="004F7EE0" w:rsidP="00B761ED">
      <w:pPr>
        <w:rPr>
          <w:rFonts w:asciiTheme="minorHAnsi" w:hAnsiTheme="minorHAnsi" w:cs="Arial"/>
          <w:sz w:val="28"/>
          <w:szCs w:val="28"/>
        </w:rPr>
      </w:pPr>
    </w:p>
    <w:tbl>
      <w:tblPr>
        <w:tblStyle w:val="TableGrid"/>
        <w:tblW w:w="15247" w:type="dxa"/>
        <w:tblInd w:w="-113" w:type="dxa"/>
        <w:tblLayout w:type="fixed"/>
        <w:tblLook w:val="04A0" w:firstRow="1" w:lastRow="0" w:firstColumn="1" w:lastColumn="0" w:noHBand="0" w:noVBand="1"/>
      </w:tblPr>
      <w:tblGrid>
        <w:gridCol w:w="113"/>
        <w:gridCol w:w="12469"/>
        <w:gridCol w:w="2665"/>
      </w:tblGrid>
      <w:tr w:rsidR="004D149F" w:rsidRPr="00240162" w14:paraId="32FAC67C" w14:textId="77777777" w:rsidTr="00691819">
        <w:trPr>
          <w:gridBefore w:val="1"/>
          <w:wBefore w:w="113" w:type="dxa"/>
          <w:trHeight w:val="558"/>
        </w:trPr>
        <w:tc>
          <w:tcPr>
            <w:tcW w:w="12469" w:type="dxa"/>
            <w:shd w:val="clear" w:color="auto" w:fill="F2F2F2" w:themeFill="background1" w:themeFillShade="F2"/>
          </w:tcPr>
          <w:p w14:paraId="2A05783A" w14:textId="37ADE91C" w:rsidR="004D149F" w:rsidRPr="001739A5" w:rsidRDefault="004D149F" w:rsidP="00D937ED">
            <w:pPr>
              <w:pStyle w:val="Heading3"/>
              <w:rPr>
                <w:rFonts w:asciiTheme="minorHAnsi" w:eastAsia="MS Mincho" w:hAnsiTheme="minorHAnsi"/>
                <w:i/>
                <w:color w:val="auto"/>
                <w:sz w:val="28"/>
                <w:szCs w:val="28"/>
              </w:rPr>
            </w:pPr>
            <w:bookmarkStart w:id="21" w:name="_4)_Customer_satisfaction_2"/>
            <w:bookmarkEnd w:id="21"/>
            <w:r w:rsidRPr="001739A5">
              <w:rPr>
                <w:rFonts w:asciiTheme="minorHAnsi" w:eastAsia="MS Mincho" w:hAnsiTheme="minorHAnsi"/>
                <w:i/>
                <w:color w:val="auto"/>
                <w:sz w:val="28"/>
                <w:szCs w:val="28"/>
              </w:rPr>
              <w:t>4) Customer satisfaction and feedback from relevant interested parties</w:t>
            </w:r>
          </w:p>
        </w:tc>
        <w:tc>
          <w:tcPr>
            <w:tcW w:w="2665" w:type="dxa"/>
            <w:shd w:val="clear" w:color="auto" w:fill="F2F2F2" w:themeFill="background1" w:themeFillShade="F2"/>
          </w:tcPr>
          <w:p w14:paraId="2EE2198B" w14:textId="77777777" w:rsidR="004D149F" w:rsidRPr="001739A5" w:rsidRDefault="004D149F" w:rsidP="00D937ED">
            <w:pPr>
              <w:pStyle w:val="Heading3"/>
              <w:rPr>
                <w:rFonts w:asciiTheme="minorHAnsi" w:hAnsiTheme="minorHAnsi" w:cs="Arial"/>
                <w:i/>
                <w:color w:val="auto"/>
                <w:sz w:val="28"/>
                <w:szCs w:val="28"/>
              </w:rPr>
            </w:pPr>
            <w:r w:rsidRPr="001739A5">
              <w:rPr>
                <w:rFonts w:asciiTheme="minorHAnsi" w:hAnsiTheme="minorHAnsi" w:cs="Arial"/>
                <w:i/>
                <w:color w:val="auto"/>
                <w:sz w:val="28"/>
                <w:szCs w:val="28"/>
              </w:rPr>
              <w:t>Action</w:t>
            </w:r>
          </w:p>
        </w:tc>
      </w:tr>
      <w:tr w:rsidR="00691819" w:rsidRPr="009906FF" w14:paraId="2ED34668" w14:textId="77777777" w:rsidTr="00691819">
        <w:trPr>
          <w:trHeight w:val="356"/>
        </w:trPr>
        <w:tc>
          <w:tcPr>
            <w:tcW w:w="12582" w:type="dxa"/>
            <w:gridSpan w:val="2"/>
          </w:tcPr>
          <w:p w14:paraId="478CB648" w14:textId="77777777" w:rsidR="00691819" w:rsidRDefault="00691819" w:rsidP="006F2515">
            <w:pPr>
              <w:pStyle w:val="PlainText"/>
              <w:rPr>
                <w:rFonts w:asciiTheme="minorHAnsi" w:hAnsiTheme="minorHAnsi"/>
                <w:color w:val="0070C0"/>
                <w:sz w:val="28"/>
                <w:szCs w:val="28"/>
              </w:rPr>
            </w:pPr>
            <w:r w:rsidRPr="000F1A18">
              <w:rPr>
                <w:rFonts w:asciiTheme="minorHAnsi" w:hAnsiTheme="minorHAnsi"/>
                <w:color w:val="0070C0"/>
                <w:sz w:val="28"/>
                <w:szCs w:val="28"/>
              </w:rPr>
              <w:t>A joint CBE+ Ltd and Nitec Ltd customer satisfaction</w:t>
            </w:r>
            <w:r w:rsidRPr="000F1A18">
              <w:rPr>
                <w:rFonts w:asciiTheme="minorHAnsi" w:hAnsiTheme="minorHAnsi" w:cs="Arial"/>
                <w:noProof/>
                <w:color w:val="0070C0"/>
              </w:rPr>
              <w:t xml:space="preserve"> </w:t>
            </w:r>
            <w:r w:rsidRPr="000F1A18">
              <w:rPr>
                <w:rFonts w:asciiTheme="minorHAnsi" w:hAnsiTheme="minorHAnsi"/>
                <w:color w:val="0070C0"/>
                <w:sz w:val="28"/>
                <w:szCs w:val="28"/>
              </w:rPr>
              <w:t xml:space="preserve"> survey was conducted </w:t>
            </w:r>
            <w:r>
              <w:rPr>
                <w:rFonts w:asciiTheme="minorHAnsi" w:hAnsiTheme="minorHAnsi"/>
                <w:color w:val="0070C0"/>
                <w:sz w:val="28"/>
                <w:szCs w:val="28"/>
              </w:rPr>
              <w:t>twice through 2024</w:t>
            </w:r>
            <w:r w:rsidRPr="000F1A18">
              <w:rPr>
                <w:rFonts w:asciiTheme="minorHAnsi" w:hAnsiTheme="minorHAnsi"/>
                <w:color w:val="0070C0"/>
                <w:sz w:val="28"/>
                <w:szCs w:val="28"/>
              </w:rPr>
              <w:t xml:space="preserve">.  Katie Andrews </w:t>
            </w:r>
            <w:r>
              <w:rPr>
                <w:rFonts w:asciiTheme="minorHAnsi" w:hAnsiTheme="minorHAnsi"/>
                <w:color w:val="0070C0"/>
                <w:sz w:val="28"/>
                <w:szCs w:val="28"/>
              </w:rPr>
              <w:t>was</w:t>
            </w:r>
            <w:r w:rsidRPr="000F1A18">
              <w:rPr>
                <w:rFonts w:asciiTheme="minorHAnsi" w:hAnsiTheme="minorHAnsi"/>
                <w:color w:val="0070C0"/>
                <w:sz w:val="28"/>
                <w:szCs w:val="28"/>
              </w:rPr>
              <w:t xml:space="preserve"> on Maternity Leave </w:t>
            </w:r>
            <w:r>
              <w:rPr>
                <w:rFonts w:asciiTheme="minorHAnsi" w:hAnsiTheme="minorHAnsi"/>
                <w:color w:val="0070C0"/>
                <w:sz w:val="28"/>
                <w:szCs w:val="28"/>
              </w:rPr>
              <w:t>as</w:t>
            </w:r>
            <w:r w:rsidRPr="000F1A18">
              <w:rPr>
                <w:rFonts w:asciiTheme="minorHAnsi" w:hAnsiTheme="minorHAnsi"/>
                <w:color w:val="0070C0"/>
                <w:sz w:val="28"/>
                <w:szCs w:val="28"/>
              </w:rPr>
              <w:t xml:space="preserve"> the survey was </w:t>
            </w:r>
            <w:proofErr w:type="gramStart"/>
            <w:r w:rsidRPr="000F1A18">
              <w:rPr>
                <w:rFonts w:asciiTheme="minorHAnsi" w:hAnsiTheme="minorHAnsi"/>
                <w:color w:val="0070C0"/>
                <w:sz w:val="28"/>
                <w:szCs w:val="28"/>
              </w:rPr>
              <w:t>due</w:t>
            </w:r>
            <w:proofErr w:type="gramEnd"/>
            <w:r w:rsidRPr="000F1A18">
              <w:rPr>
                <w:rFonts w:asciiTheme="minorHAnsi" w:hAnsiTheme="minorHAnsi"/>
                <w:color w:val="0070C0"/>
                <w:sz w:val="28"/>
                <w:szCs w:val="28"/>
              </w:rPr>
              <w:t xml:space="preserve"> so it was conducted on a smaller scale than previous years</w:t>
            </w:r>
            <w:r>
              <w:rPr>
                <w:rFonts w:asciiTheme="minorHAnsi" w:hAnsiTheme="minorHAnsi"/>
                <w:color w:val="0070C0"/>
                <w:sz w:val="28"/>
                <w:szCs w:val="28"/>
              </w:rPr>
              <w:t xml:space="preserve"> by Angela Taylor </w:t>
            </w:r>
            <w:r w:rsidRPr="000F1A18">
              <w:rPr>
                <w:rFonts w:asciiTheme="minorHAnsi" w:hAnsiTheme="minorHAnsi"/>
                <w:color w:val="0070C0"/>
                <w:sz w:val="28"/>
                <w:szCs w:val="28"/>
              </w:rPr>
              <w:t xml:space="preserve">and handled internally rather than being managed by a third party provider – the questions asked were of the same format/type however.  A much smaller response was received </w:t>
            </w:r>
            <w:proofErr w:type="gramStart"/>
            <w:r w:rsidRPr="000F1A18">
              <w:rPr>
                <w:rFonts w:asciiTheme="minorHAnsi" w:hAnsiTheme="minorHAnsi"/>
                <w:color w:val="0070C0"/>
                <w:sz w:val="28"/>
                <w:szCs w:val="28"/>
              </w:rPr>
              <w:t>as a consequence</w:t>
            </w:r>
            <w:proofErr w:type="gramEnd"/>
            <w:r w:rsidRPr="000F1A18">
              <w:rPr>
                <w:rFonts w:asciiTheme="minorHAnsi" w:hAnsiTheme="minorHAnsi"/>
                <w:color w:val="0070C0"/>
                <w:sz w:val="28"/>
                <w:szCs w:val="28"/>
              </w:rPr>
              <w:t>. Table of responses is available under</w:t>
            </w:r>
            <w:r>
              <w:rPr>
                <w:rFonts w:asciiTheme="minorHAnsi" w:hAnsiTheme="minorHAnsi"/>
                <w:color w:val="0070C0"/>
                <w:sz w:val="28"/>
                <w:szCs w:val="28"/>
              </w:rPr>
              <w:t>:</w:t>
            </w:r>
            <w:r w:rsidRPr="000F1A18">
              <w:rPr>
                <w:rFonts w:asciiTheme="minorHAnsi" w:hAnsiTheme="minorHAnsi"/>
                <w:color w:val="0070C0"/>
                <w:sz w:val="28"/>
                <w:szCs w:val="28"/>
              </w:rPr>
              <w:t xml:space="preserve"> G:\_MARKETING\_CUSTOMER_SATISFACTION\Customer Satisfaction\</w:t>
            </w:r>
          </w:p>
          <w:p w14:paraId="7C39C6CA" w14:textId="77777777" w:rsidR="00691819" w:rsidRPr="000F1A18" w:rsidRDefault="00691819" w:rsidP="006F2515">
            <w:pPr>
              <w:pStyle w:val="PlainText"/>
              <w:rPr>
                <w:rFonts w:asciiTheme="minorHAnsi" w:hAnsiTheme="minorHAnsi"/>
                <w:color w:val="0070C0"/>
                <w:sz w:val="28"/>
                <w:szCs w:val="28"/>
              </w:rPr>
            </w:pPr>
            <w:r>
              <w:rPr>
                <w:rFonts w:asciiTheme="minorHAnsi" w:hAnsiTheme="minorHAnsi"/>
                <w:color w:val="0070C0"/>
                <w:sz w:val="28"/>
                <w:szCs w:val="28"/>
              </w:rPr>
              <w:t>The survey was run again later in the year to a broader circulation.</w:t>
            </w:r>
          </w:p>
          <w:p w14:paraId="4F8C1D08" w14:textId="77777777" w:rsidR="00691819" w:rsidRPr="000F1A18" w:rsidRDefault="00691819" w:rsidP="006F2515">
            <w:pPr>
              <w:pStyle w:val="PlainText"/>
              <w:rPr>
                <w:rFonts w:asciiTheme="minorHAnsi" w:hAnsiTheme="minorHAnsi"/>
                <w:color w:val="0070C0"/>
                <w:sz w:val="28"/>
                <w:szCs w:val="28"/>
              </w:rPr>
            </w:pPr>
          </w:p>
          <w:p w14:paraId="4D429A3E" w14:textId="77777777" w:rsidR="00691819" w:rsidRPr="000F1A18" w:rsidRDefault="00691819" w:rsidP="006F2515">
            <w:pPr>
              <w:pStyle w:val="PlainText"/>
              <w:rPr>
                <w:rFonts w:asciiTheme="minorHAnsi" w:hAnsiTheme="minorHAnsi"/>
                <w:color w:val="0070C0"/>
                <w:sz w:val="28"/>
                <w:szCs w:val="28"/>
              </w:rPr>
            </w:pPr>
            <w:r w:rsidRPr="000F1A18">
              <w:rPr>
                <w:rFonts w:asciiTheme="minorHAnsi" w:hAnsiTheme="minorHAnsi"/>
                <w:color w:val="0070C0"/>
                <w:sz w:val="28"/>
                <w:szCs w:val="28"/>
              </w:rPr>
              <w:t>The</w:t>
            </w:r>
            <w:r>
              <w:rPr>
                <w:rFonts w:asciiTheme="minorHAnsi" w:hAnsiTheme="minorHAnsi"/>
                <w:color w:val="0070C0"/>
                <w:sz w:val="28"/>
                <w:szCs w:val="28"/>
              </w:rPr>
              <w:t>re was some</w:t>
            </w:r>
            <w:r w:rsidRPr="000F1A18">
              <w:rPr>
                <w:rFonts w:asciiTheme="minorHAnsi" w:hAnsiTheme="minorHAnsi"/>
                <w:color w:val="0070C0"/>
                <w:sz w:val="28"/>
                <w:szCs w:val="28"/>
              </w:rPr>
              <w:t xml:space="preserve"> negative feedback was from </w:t>
            </w:r>
            <w:r>
              <w:rPr>
                <w:rFonts w:asciiTheme="minorHAnsi" w:hAnsiTheme="minorHAnsi"/>
                <w:color w:val="0070C0"/>
                <w:sz w:val="28"/>
                <w:szCs w:val="28"/>
              </w:rPr>
              <w:t>Cicorel as our performance for them has been variable on difficult products</w:t>
            </w:r>
            <w:r w:rsidRPr="000F1A18">
              <w:rPr>
                <w:rFonts w:asciiTheme="minorHAnsi" w:hAnsiTheme="minorHAnsi"/>
                <w:color w:val="0070C0"/>
                <w:sz w:val="28"/>
                <w:szCs w:val="28"/>
              </w:rPr>
              <w:t xml:space="preserve">, everything else was </w:t>
            </w:r>
            <w:r>
              <w:rPr>
                <w:rFonts w:asciiTheme="minorHAnsi" w:hAnsiTheme="minorHAnsi"/>
                <w:color w:val="0070C0"/>
                <w:sz w:val="28"/>
                <w:szCs w:val="28"/>
              </w:rPr>
              <w:t xml:space="preserve">generally </w:t>
            </w:r>
            <w:r w:rsidRPr="000F1A18">
              <w:rPr>
                <w:rFonts w:asciiTheme="minorHAnsi" w:hAnsiTheme="minorHAnsi"/>
                <w:color w:val="0070C0"/>
                <w:sz w:val="28"/>
                <w:szCs w:val="28"/>
              </w:rPr>
              <w:t>either neutral or positive.</w:t>
            </w:r>
            <w:r>
              <w:rPr>
                <w:rFonts w:asciiTheme="minorHAnsi" w:hAnsiTheme="minorHAnsi"/>
                <w:color w:val="0070C0"/>
                <w:sz w:val="28"/>
                <w:szCs w:val="28"/>
              </w:rPr>
              <w:t xml:space="preserve">  Net Promoter system used to provide feedback.</w:t>
            </w:r>
          </w:p>
          <w:p w14:paraId="0F240A4D" w14:textId="77777777" w:rsidR="00691819" w:rsidRDefault="00691819" w:rsidP="006F2515">
            <w:pPr>
              <w:pStyle w:val="PlainText"/>
              <w:rPr>
                <w:rFonts w:asciiTheme="minorHAnsi" w:hAnsiTheme="minorHAnsi"/>
                <w:sz w:val="28"/>
                <w:szCs w:val="28"/>
              </w:rPr>
            </w:pPr>
          </w:p>
          <w:p w14:paraId="74ABF447" w14:textId="77777777" w:rsidR="00691819" w:rsidRDefault="00691819" w:rsidP="006F2515">
            <w:pPr>
              <w:pStyle w:val="PlainText"/>
              <w:rPr>
                <w:rFonts w:asciiTheme="minorHAnsi" w:hAnsiTheme="minorHAnsi"/>
                <w:color w:val="0070C0"/>
                <w:sz w:val="28"/>
                <w:szCs w:val="28"/>
              </w:rPr>
            </w:pPr>
            <w:r>
              <w:rPr>
                <w:rFonts w:asciiTheme="minorHAnsi" w:hAnsiTheme="minorHAnsi"/>
                <w:sz w:val="28"/>
                <w:szCs w:val="28"/>
              </w:rPr>
              <w:t xml:space="preserve">Rudimentary analysis of this smaller pool shows mainly positive views on our business from the customers that responded with a couple of items to review, being reviewed by the senior management team/Directors. – </w:t>
            </w:r>
            <w:r w:rsidRPr="004D1053">
              <w:rPr>
                <w:rFonts w:asciiTheme="minorHAnsi" w:hAnsiTheme="minorHAnsi"/>
                <w:color w:val="0070C0"/>
                <w:sz w:val="28"/>
                <w:szCs w:val="28"/>
              </w:rPr>
              <w:t>Focus on engaging with key customers to give better visibility of scheduling.</w:t>
            </w:r>
          </w:p>
          <w:p w14:paraId="03C72C80" w14:textId="77777777" w:rsidR="00691819" w:rsidRDefault="00691819" w:rsidP="006F2515">
            <w:pPr>
              <w:pStyle w:val="PlainText"/>
              <w:rPr>
                <w:rFonts w:asciiTheme="minorHAnsi" w:hAnsiTheme="minorHAnsi"/>
                <w:sz w:val="28"/>
                <w:szCs w:val="28"/>
              </w:rPr>
            </w:pPr>
            <w:r>
              <w:rPr>
                <w:rFonts w:asciiTheme="minorHAnsi" w:hAnsiTheme="minorHAnsi"/>
                <w:color w:val="0070C0"/>
                <w:sz w:val="28"/>
                <w:szCs w:val="28"/>
              </w:rPr>
              <w:t>Survey to be conducted in a different manner in 2025.</w:t>
            </w:r>
          </w:p>
          <w:p w14:paraId="0B02E2C6" w14:textId="77777777" w:rsidR="00691819" w:rsidRDefault="00691819" w:rsidP="006F2515">
            <w:pPr>
              <w:pStyle w:val="PlainText"/>
              <w:rPr>
                <w:rFonts w:asciiTheme="minorHAnsi" w:hAnsiTheme="minorHAnsi"/>
                <w:sz w:val="28"/>
                <w:szCs w:val="28"/>
              </w:rPr>
            </w:pPr>
            <w:r w:rsidRPr="00C56D40">
              <w:rPr>
                <w:rFonts w:asciiTheme="minorHAnsi" w:hAnsiTheme="minorHAnsi"/>
                <w:sz w:val="28"/>
                <w:szCs w:val="28"/>
              </w:rPr>
              <w:t xml:space="preserve">No relevant feedback from other interested parties identified. </w:t>
            </w:r>
          </w:p>
          <w:p w14:paraId="08C28938" w14:textId="77777777" w:rsidR="00691819" w:rsidRDefault="00691819" w:rsidP="006F2515">
            <w:pPr>
              <w:pStyle w:val="PlainText"/>
              <w:rPr>
                <w:rFonts w:asciiTheme="minorHAnsi" w:hAnsiTheme="minorHAnsi"/>
                <w:color w:val="00B050"/>
                <w:sz w:val="28"/>
                <w:szCs w:val="28"/>
              </w:rPr>
            </w:pPr>
            <w:r w:rsidRPr="004D1053">
              <w:rPr>
                <w:rFonts w:asciiTheme="minorHAnsi" w:hAnsiTheme="minorHAnsi"/>
                <w:color w:val="0070C0"/>
                <w:sz w:val="28"/>
                <w:szCs w:val="28"/>
              </w:rPr>
              <w:t>The next survey will be conducted in the S</w:t>
            </w:r>
            <w:r>
              <w:rPr>
                <w:rFonts w:asciiTheme="minorHAnsi" w:hAnsiTheme="minorHAnsi"/>
                <w:color w:val="0070C0"/>
                <w:sz w:val="28"/>
                <w:szCs w:val="28"/>
              </w:rPr>
              <w:t xml:space="preserve">econd half of </w:t>
            </w:r>
            <w:r w:rsidRPr="004D1053">
              <w:rPr>
                <w:rFonts w:asciiTheme="minorHAnsi" w:hAnsiTheme="minorHAnsi"/>
                <w:color w:val="0070C0"/>
                <w:sz w:val="28"/>
                <w:szCs w:val="28"/>
              </w:rPr>
              <w:t>202</w:t>
            </w:r>
            <w:r>
              <w:rPr>
                <w:rFonts w:asciiTheme="minorHAnsi" w:hAnsiTheme="minorHAnsi"/>
                <w:color w:val="0070C0"/>
                <w:sz w:val="28"/>
                <w:szCs w:val="28"/>
              </w:rPr>
              <w:t>5</w:t>
            </w:r>
            <w:r w:rsidRPr="00622F34">
              <w:rPr>
                <w:rFonts w:asciiTheme="minorHAnsi" w:hAnsiTheme="minorHAnsi"/>
                <w:color w:val="00B050"/>
                <w:sz w:val="28"/>
                <w:szCs w:val="28"/>
              </w:rPr>
              <w:t>.</w:t>
            </w:r>
          </w:p>
          <w:p w14:paraId="2A16E12B" w14:textId="77777777" w:rsidR="00691819" w:rsidRDefault="00691819" w:rsidP="006F2515">
            <w:pPr>
              <w:pStyle w:val="PlainText"/>
              <w:rPr>
                <w:rFonts w:asciiTheme="minorHAnsi" w:hAnsiTheme="minorHAnsi"/>
                <w:color w:val="00B050"/>
                <w:sz w:val="28"/>
                <w:szCs w:val="28"/>
              </w:rPr>
            </w:pPr>
          </w:p>
          <w:p w14:paraId="4AC8EE76" w14:textId="77777777" w:rsidR="00691819" w:rsidRPr="00473C0A" w:rsidRDefault="00691819" w:rsidP="006F2515">
            <w:pPr>
              <w:pStyle w:val="PlainText"/>
              <w:rPr>
                <w:rFonts w:asciiTheme="minorHAnsi" w:hAnsiTheme="minorHAnsi"/>
                <w:sz w:val="28"/>
                <w:szCs w:val="28"/>
              </w:rPr>
            </w:pPr>
            <w:r w:rsidRPr="00473C0A">
              <w:rPr>
                <w:rFonts w:asciiTheme="minorHAnsi" w:hAnsiTheme="minorHAnsi"/>
                <w:sz w:val="28"/>
                <w:szCs w:val="28"/>
              </w:rPr>
              <w:t xml:space="preserve">We continue to maintain a good working relationship with our ASD industry customer Aalberts Surface Treatment Ltd. The customer has communicated special requirements, including their expectations from us </w:t>
            </w:r>
            <w:proofErr w:type="gramStart"/>
            <w:r w:rsidRPr="00473C0A">
              <w:rPr>
                <w:rFonts w:asciiTheme="minorHAnsi" w:hAnsiTheme="minorHAnsi"/>
                <w:sz w:val="28"/>
                <w:szCs w:val="28"/>
              </w:rPr>
              <w:t>with regard to</w:t>
            </w:r>
            <w:proofErr w:type="gramEnd"/>
            <w:r w:rsidRPr="00473C0A">
              <w:rPr>
                <w:rFonts w:asciiTheme="minorHAnsi" w:hAnsiTheme="minorHAnsi"/>
                <w:sz w:val="28"/>
                <w:szCs w:val="28"/>
              </w:rPr>
              <w:t xml:space="preserve"> ITAR (International Traffic in Arms Regulations) – see item 2 above. Aalberts do not send drawings of the components, only extracts for the purpose of communicating specific requirements.</w:t>
            </w:r>
          </w:p>
          <w:p w14:paraId="1970F56B" w14:textId="77777777" w:rsidR="00691819" w:rsidRPr="00473C0A" w:rsidRDefault="00691819" w:rsidP="006F2515">
            <w:pPr>
              <w:pStyle w:val="PlainText"/>
              <w:rPr>
                <w:rFonts w:asciiTheme="minorHAnsi" w:hAnsiTheme="minorHAnsi"/>
                <w:sz w:val="28"/>
                <w:szCs w:val="28"/>
              </w:rPr>
            </w:pPr>
            <w:r w:rsidRPr="00473C0A">
              <w:rPr>
                <w:rFonts w:asciiTheme="minorHAnsi" w:hAnsiTheme="minorHAnsi"/>
                <w:sz w:val="28"/>
                <w:szCs w:val="28"/>
              </w:rPr>
              <w:t xml:space="preserve">The customer has supported us on our journey towards AS9100 certification with clarification on </w:t>
            </w:r>
            <w:proofErr w:type="gramStart"/>
            <w:r w:rsidRPr="00473C0A">
              <w:rPr>
                <w:rFonts w:asciiTheme="minorHAnsi" w:hAnsiTheme="minorHAnsi"/>
                <w:sz w:val="28"/>
                <w:szCs w:val="28"/>
              </w:rPr>
              <w:t>a number of</w:t>
            </w:r>
            <w:proofErr w:type="gramEnd"/>
            <w:r w:rsidRPr="00473C0A">
              <w:rPr>
                <w:rFonts w:asciiTheme="minorHAnsi" w:hAnsiTheme="minorHAnsi"/>
                <w:sz w:val="28"/>
                <w:szCs w:val="28"/>
              </w:rPr>
              <w:t xml:space="preserve"> issues concerning the work we do for them. </w:t>
            </w:r>
          </w:p>
          <w:p w14:paraId="1D83C777" w14:textId="77777777" w:rsidR="00691819" w:rsidRPr="00122990" w:rsidRDefault="00691819" w:rsidP="006F2515">
            <w:pPr>
              <w:pStyle w:val="PlainText"/>
              <w:rPr>
                <w:rFonts w:asciiTheme="minorHAnsi" w:hAnsiTheme="minorHAnsi"/>
                <w:color w:val="0070C0"/>
                <w:sz w:val="28"/>
                <w:szCs w:val="28"/>
              </w:rPr>
            </w:pPr>
            <w:r w:rsidRPr="00473C0A">
              <w:rPr>
                <w:rFonts w:asciiTheme="minorHAnsi" w:hAnsiTheme="minorHAnsi"/>
                <w:sz w:val="28"/>
                <w:szCs w:val="28"/>
              </w:rPr>
              <w:lastRenderedPageBreak/>
              <w:t xml:space="preserve">The work we do for Aalberts is regular/repeat work, and we receive very few gripes/complaints, indicating that there is a high level of satisfaction. It is the nature of the work we do for Aalberts that there are losses of product at various stages of production (i.e. not just at CBE+ ENP), but we are helping them to keep losses to an absolute minimum. </w:t>
            </w:r>
            <w:r>
              <w:rPr>
                <w:rFonts w:asciiTheme="minorHAnsi" w:hAnsiTheme="minorHAnsi"/>
                <w:sz w:val="28"/>
                <w:szCs w:val="28"/>
              </w:rPr>
              <w:t xml:space="preserve"> </w:t>
            </w:r>
            <w:r w:rsidRPr="00122990">
              <w:rPr>
                <w:rFonts w:asciiTheme="minorHAnsi" w:hAnsiTheme="minorHAnsi"/>
                <w:color w:val="0070C0"/>
                <w:sz w:val="28"/>
                <w:szCs w:val="28"/>
              </w:rPr>
              <w:t>NB this is aside the significant increase in the volumes of this work.</w:t>
            </w:r>
          </w:p>
          <w:p w14:paraId="6387DF8B" w14:textId="77777777" w:rsidR="00691819" w:rsidRPr="00473C0A" w:rsidRDefault="00691819" w:rsidP="006F2515">
            <w:pPr>
              <w:pStyle w:val="PlainText"/>
              <w:rPr>
                <w:rFonts w:asciiTheme="minorHAnsi" w:hAnsiTheme="minorHAnsi"/>
                <w:sz w:val="28"/>
                <w:szCs w:val="28"/>
              </w:rPr>
            </w:pPr>
            <w:r w:rsidRPr="00473C0A">
              <w:rPr>
                <w:rFonts w:asciiTheme="minorHAnsi" w:hAnsiTheme="minorHAnsi"/>
                <w:sz w:val="28"/>
                <w:szCs w:val="28"/>
              </w:rPr>
              <w:t xml:space="preserve">The company has been able to achieve results from known/existing processes, whilst improving our consistency and methodology which competitors have struggled to achieve, which has helped to build our relationship.    </w:t>
            </w:r>
          </w:p>
          <w:p w14:paraId="6E97C3FD" w14:textId="77777777" w:rsidR="00691819" w:rsidRDefault="00691819" w:rsidP="006F2515">
            <w:pPr>
              <w:pStyle w:val="PlainText"/>
              <w:rPr>
                <w:rFonts w:asciiTheme="minorHAnsi" w:hAnsiTheme="minorHAnsi"/>
                <w:color w:val="00B050"/>
                <w:sz w:val="28"/>
                <w:szCs w:val="28"/>
              </w:rPr>
            </w:pPr>
          </w:p>
          <w:p w14:paraId="4F46C1B6" w14:textId="77777777" w:rsidR="00691819" w:rsidRPr="00473C0A" w:rsidRDefault="00691819" w:rsidP="006F2515">
            <w:pPr>
              <w:pStyle w:val="PlainText"/>
              <w:rPr>
                <w:rFonts w:asciiTheme="minorHAnsi" w:hAnsiTheme="minorHAnsi"/>
                <w:color w:val="0070C0"/>
                <w:sz w:val="28"/>
                <w:szCs w:val="28"/>
              </w:rPr>
            </w:pPr>
            <w:r w:rsidRPr="00473C0A">
              <w:rPr>
                <w:rFonts w:asciiTheme="minorHAnsi" w:hAnsiTheme="minorHAnsi"/>
                <w:color w:val="0070C0"/>
                <w:sz w:val="28"/>
                <w:szCs w:val="28"/>
              </w:rPr>
              <w:t>Other key customer relationships are closely managed to ensure maximum satisfaction and feedback of concerns or issues to the relevant areas of the business.</w:t>
            </w:r>
          </w:p>
          <w:p w14:paraId="6882463F" w14:textId="77777777" w:rsidR="00691819" w:rsidRPr="00473C0A" w:rsidRDefault="00691819" w:rsidP="006F2515">
            <w:pPr>
              <w:pStyle w:val="PlainText"/>
              <w:rPr>
                <w:rFonts w:asciiTheme="minorHAnsi" w:hAnsiTheme="minorHAnsi"/>
                <w:color w:val="0070C0"/>
                <w:sz w:val="28"/>
                <w:szCs w:val="28"/>
              </w:rPr>
            </w:pPr>
            <w:proofErr w:type="spellStart"/>
            <w:r>
              <w:rPr>
                <w:rFonts w:asciiTheme="minorHAnsi" w:hAnsiTheme="minorHAnsi"/>
                <w:color w:val="0070C0"/>
                <w:sz w:val="28"/>
                <w:szCs w:val="28"/>
              </w:rPr>
              <w:t>Astroscale</w:t>
            </w:r>
            <w:proofErr w:type="spellEnd"/>
            <w:r>
              <w:rPr>
                <w:rFonts w:asciiTheme="minorHAnsi" w:hAnsiTheme="minorHAnsi"/>
                <w:color w:val="0070C0"/>
                <w:sz w:val="28"/>
                <w:szCs w:val="28"/>
              </w:rPr>
              <w:t xml:space="preserve">, Instron, </w:t>
            </w:r>
            <w:proofErr w:type="spellStart"/>
            <w:r w:rsidRPr="00473C0A">
              <w:rPr>
                <w:rFonts w:asciiTheme="minorHAnsi" w:hAnsiTheme="minorHAnsi"/>
                <w:color w:val="0070C0"/>
                <w:sz w:val="28"/>
                <w:szCs w:val="28"/>
              </w:rPr>
              <w:t>Spirax</w:t>
            </w:r>
            <w:proofErr w:type="spellEnd"/>
            <w:r w:rsidRPr="00473C0A">
              <w:rPr>
                <w:rFonts w:asciiTheme="minorHAnsi" w:hAnsiTheme="minorHAnsi"/>
                <w:color w:val="0070C0"/>
                <w:sz w:val="28"/>
                <w:szCs w:val="28"/>
              </w:rPr>
              <w:t xml:space="preserve">, Honeywell, </w:t>
            </w:r>
            <w:r>
              <w:rPr>
                <w:rFonts w:asciiTheme="minorHAnsi" w:hAnsiTheme="minorHAnsi"/>
                <w:color w:val="0070C0"/>
                <w:sz w:val="28"/>
                <w:szCs w:val="28"/>
              </w:rPr>
              <w:t xml:space="preserve">William Cook, </w:t>
            </w:r>
            <w:r w:rsidRPr="00473C0A">
              <w:rPr>
                <w:rFonts w:asciiTheme="minorHAnsi" w:hAnsiTheme="minorHAnsi"/>
                <w:color w:val="0070C0"/>
                <w:sz w:val="28"/>
                <w:szCs w:val="28"/>
              </w:rPr>
              <w:t>Technip FMC, NOV, Oxford Nanopore, are notable examples where regular liaising with the customer has facilitated quick resolution to issues and ensured transparency.</w:t>
            </w:r>
          </w:p>
          <w:p w14:paraId="68CDC4A3" w14:textId="77777777" w:rsidR="00691819" w:rsidRDefault="00691819" w:rsidP="006F2515">
            <w:pPr>
              <w:pStyle w:val="PlainText"/>
              <w:rPr>
                <w:rFonts w:asciiTheme="minorHAnsi" w:hAnsiTheme="minorHAnsi"/>
                <w:color w:val="00B050"/>
                <w:sz w:val="28"/>
                <w:szCs w:val="28"/>
              </w:rPr>
            </w:pPr>
          </w:p>
          <w:p w14:paraId="38FD94AE" w14:textId="77777777" w:rsidR="00691819" w:rsidRDefault="00691819" w:rsidP="006F2515">
            <w:pPr>
              <w:pStyle w:val="PlainText"/>
              <w:rPr>
                <w:rFonts w:asciiTheme="minorHAnsi" w:hAnsiTheme="minorHAnsi"/>
                <w:sz w:val="28"/>
                <w:szCs w:val="28"/>
              </w:rPr>
            </w:pPr>
          </w:p>
          <w:p w14:paraId="733DAD87" w14:textId="77777777" w:rsidR="00691819" w:rsidRDefault="00691819" w:rsidP="006F2515">
            <w:pPr>
              <w:pStyle w:val="PlainText"/>
              <w:rPr>
                <w:rFonts w:asciiTheme="minorHAnsi" w:hAnsiTheme="minorHAnsi"/>
                <w:sz w:val="28"/>
                <w:szCs w:val="28"/>
              </w:rPr>
            </w:pPr>
          </w:p>
          <w:p w14:paraId="2036F77A" w14:textId="77777777" w:rsidR="00691819" w:rsidRDefault="00691819" w:rsidP="006F2515">
            <w:pPr>
              <w:pStyle w:val="PlainText"/>
              <w:rPr>
                <w:rFonts w:asciiTheme="minorHAnsi" w:hAnsiTheme="minorHAnsi"/>
                <w:sz w:val="28"/>
                <w:szCs w:val="28"/>
              </w:rPr>
            </w:pPr>
          </w:p>
          <w:p w14:paraId="77C0B84B" w14:textId="77777777" w:rsidR="00691819" w:rsidRPr="00C56D40" w:rsidRDefault="00691819" w:rsidP="006F2515">
            <w:pPr>
              <w:pStyle w:val="PlainText"/>
              <w:rPr>
                <w:rFonts w:asciiTheme="minorHAnsi" w:hAnsiTheme="minorHAnsi"/>
                <w:sz w:val="28"/>
                <w:szCs w:val="28"/>
              </w:rPr>
            </w:pPr>
          </w:p>
        </w:tc>
        <w:tc>
          <w:tcPr>
            <w:tcW w:w="2665" w:type="dxa"/>
          </w:tcPr>
          <w:p w14:paraId="376AFF32" w14:textId="77777777" w:rsidR="00691819" w:rsidRPr="009906FF" w:rsidRDefault="00691819" w:rsidP="006F2515">
            <w:pPr>
              <w:rPr>
                <w:rFonts w:asciiTheme="minorHAnsi" w:hAnsiTheme="minorHAnsi" w:cs="Arial"/>
                <w:bCs/>
                <w:sz w:val="28"/>
                <w:szCs w:val="28"/>
              </w:rPr>
            </w:pPr>
            <w:r w:rsidRPr="009906FF">
              <w:rPr>
                <w:rFonts w:asciiTheme="minorHAnsi" w:hAnsiTheme="minorHAnsi" w:cs="Arial"/>
                <w:bCs/>
                <w:sz w:val="28"/>
                <w:szCs w:val="28"/>
              </w:rPr>
              <w:lastRenderedPageBreak/>
              <w:t xml:space="preserve">Results being reviewed by </w:t>
            </w:r>
            <w:r>
              <w:rPr>
                <w:rFonts w:asciiTheme="minorHAnsi" w:hAnsiTheme="minorHAnsi" w:cs="Arial"/>
                <w:bCs/>
                <w:sz w:val="28"/>
                <w:szCs w:val="28"/>
              </w:rPr>
              <w:t>S</w:t>
            </w:r>
            <w:r w:rsidRPr="009906FF">
              <w:rPr>
                <w:rFonts w:asciiTheme="minorHAnsi" w:hAnsiTheme="minorHAnsi" w:cs="Arial"/>
                <w:bCs/>
                <w:sz w:val="28"/>
                <w:szCs w:val="28"/>
              </w:rPr>
              <w:t xml:space="preserve">enior management and Directors. </w:t>
            </w:r>
          </w:p>
          <w:p w14:paraId="1ECCF503" w14:textId="77777777" w:rsidR="00691819" w:rsidRDefault="00691819" w:rsidP="006F2515">
            <w:pPr>
              <w:rPr>
                <w:rFonts w:asciiTheme="minorHAnsi" w:hAnsiTheme="minorHAnsi" w:cs="Arial"/>
                <w:bCs/>
                <w:sz w:val="28"/>
                <w:szCs w:val="28"/>
              </w:rPr>
            </w:pPr>
            <w:r w:rsidRPr="008943B9">
              <w:rPr>
                <w:rFonts w:asciiTheme="minorHAnsi" w:hAnsiTheme="minorHAnsi" w:cs="Arial"/>
                <w:bCs/>
                <w:sz w:val="28"/>
                <w:szCs w:val="28"/>
              </w:rPr>
              <w:t xml:space="preserve">The actions taken regarding planning and scheduling work have helped us maintain stronger forecasts from existing customer and attract further business. </w:t>
            </w:r>
          </w:p>
          <w:p w14:paraId="37E03162" w14:textId="77777777" w:rsidR="00691819" w:rsidRPr="009906FF" w:rsidRDefault="00691819" w:rsidP="006F2515">
            <w:pPr>
              <w:rPr>
                <w:rFonts w:asciiTheme="minorHAnsi" w:hAnsiTheme="minorHAnsi" w:cs="Arial"/>
                <w:bCs/>
                <w:sz w:val="28"/>
                <w:szCs w:val="28"/>
              </w:rPr>
            </w:pPr>
            <w:r>
              <w:rPr>
                <w:rFonts w:asciiTheme="minorHAnsi" w:hAnsiTheme="minorHAnsi" w:cs="Arial"/>
                <w:bCs/>
                <w:color w:val="0070C0"/>
                <w:sz w:val="28"/>
                <w:szCs w:val="28"/>
              </w:rPr>
              <w:t>Conduct a more managed</w:t>
            </w:r>
            <w:r w:rsidRPr="00473C0A">
              <w:rPr>
                <w:rFonts w:asciiTheme="minorHAnsi" w:hAnsiTheme="minorHAnsi" w:cs="Arial"/>
                <w:bCs/>
                <w:color w:val="0070C0"/>
                <w:sz w:val="28"/>
                <w:szCs w:val="28"/>
              </w:rPr>
              <w:t xml:space="preserve"> Survey in 202</w:t>
            </w:r>
            <w:r>
              <w:rPr>
                <w:rFonts w:asciiTheme="minorHAnsi" w:hAnsiTheme="minorHAnsi" w:cs="Arial"/>
                <w:bCs/>
                <w:color w:val="0070C0"/>
                <w:sz w:val="28"/>
                <w:szCs w:val="28"/>
              </w:rPr>
              <w:t>5 with Katie Andrews to supervise</w:t>
            </w:r>
            <w:r w:rsidRPr="00473C0A">
              <w:rPr>
                <w:rFonts w:asciiTheme="minorHAnsi" w:hAnsiTheme="minorHAnsi" w:cs="Arial"/>
                <w:bCs/>
                <w:color w:val="0070C0"/>
                <w:sz w:val="28"/>
                <w:szCs w:val="28"/>
              </w:rPr>
              <w:t>.</w:t>
            </w:r>
          </w:p>
        </w:tc>
      </w:tr>
    </w:tbl>
    <w:p w14:paraId="7536131A" w14:textId="77777777" w:rsidR="00C969C3" w:rsidRDefault="00C969C3" w:rsidP="00B761ED">
      <w:pPr>
        <w:rPr>
          <w:rFonts w:asciiTheme="minorHAnsi" w:hAnsiTheme="minorHAnsi" w:cs="Arial"/>
          <w:sz w:val="28"/>
          <w:szCs w:val="28"/>
        </w:rPr>
      </w:pPr>
      <w:bookmarkStart w:id="22" w:name="_5)_Review_of_1"/>
      <w:bookmarkEnd w:id="22"/>
    </w:p>
    <w:tbl>
      <w:tblPr>
        <w:tblStyle w:val="TableGrid"/>
        <w:tblW w:w="15168" w:type="dxa"/>
        <w:tblInd w:w="-34" w:type="dxa"/>
        <w:tblLayout w:type="fixed"/>
        <w:tblLook w:val="04A0" w:firstRow="1" w:lastRow="0" w:firstColumn="1" w:lastColumn="0" w:noHBand="0" w:noVBand="1"/>
      </w:tblPr>
      <w:tblGrid>
        <w:gridCol w:w="3290"/>
        <w:gridCol w:w="2884"/>
        <w:gridCol w:w="3070"/>
        <w:gridCol w:w="3071"/>
        <w:gridCol w:w="2853"/>
      </w:tblGrid>
      <w:tr w:rsidR="00C969C3" w:rsidRPr="001E019E" w14:paraId="14E2B1B3" w14:textId="77777777" w:rsidTr="00BC0E76">
        <w:tc>
          <w:tcPr>
            <w:tcW w:w="15168" w:type="dxa"/>
            <w:gridSpan w:val="5"/>
            <w:shd w:val="clear" w:color="auto" w:fill="F2F2F2" w:themeFill="background1" w:themeFillShade="F2"/>
          </w:tcPr>
          <w:p w14:paraId="4D1E0CED" w14:textId="77777777" w:rsidR="00C969C3" w:rsidRPr="001E019E" w:rsidRDefault="00C969C3" w:rsidP="00BC0E76">
            <w:pPr>
              <w:pStyle w:val="Heading3"/>
              <w:rPr>
                <w:rFonts w:asciiTheme="minorHAnsi" w:eastAsia="MS Mincho" w:hAnsiTheme="minorHAnsi"/>
                <w:i/>
                <w:color w:val="auto"/>
                <w:sz w:val="28"/>
                <w:szCs w:val="28"/>
              </w:rPr>
            </w:pPr>
            <w:r w:rsidRPr="001E019E">
              <w:rPr>
                <w:rFonts w:asciiTheme="minorHAnsi" w:eastAsia="MS Mincho" w:hAnsiTheme="minorHAnsi"/>
                <w:i/>
                <w:color w:val="auto"/>
                <w:sz w:val="28"/>
                <w:szCs w:val="28"/>
              </w:rPr>
              <w:t>5) Review of company Quality Objectives</w:t>
            </w:r>
          </w:p>
        </w:tc>
      </w:tr>
      <w:tr w:rsidR="00C969C3" w:rsidRPr="0000495D" w14:paraId="4321210C" w14:textId="77777777" w:rsidTr="00A62E2B">
        <w:tc>
          <w:tcPr>
            <w:tcW w:w="15168" w:type="dxa"/>
            <w:gridSpan w:val="5"/>
            <w:shd w:val="clear" w:color="auto" w:fill="auto"/>
          </w:tcPr>
          <w:p w14:paraId="57C7CC16" w14:textId="77777777" w:rsidR="00C969C3" w:rsidRPr="0000495D" w:rsidRDefault="00C969C3" w:rsidP="00BC0E76">
            <w:pPr>
              <w:rPr>
                <w:rFonts w:asciiTheme="minorHAnsi" w:hAnsiTheme="minorHAnsi" w:cs="Arial"/>
                <w:b/>
                <w:i/>
              </w:rPr>
            </w:pPr>
          </w:p>
          <w:p w14:paraId="26ED3A57" w14:textId="77777777" w:rsidR="00C969C3" w:rsidRPr="0000495D" w:rsidRDefault="00C969C3" w:rsidP="00BC0E76">
            <w:pPr>
              <w:jc w:val="center"/>
              <w:rPr>
                <w:rFonts w:asciiTheme="minorHAnsi" w:hAnsiTheme="minorHAnsi" w:cs="Arial"/>
                <w:b/>
                <w:iCs/>
                <w:sz w:val="48"/>
                <w:szCs w:val="48"/>
              </w:rPr>
            </w:pPr>
            <w:r w:rsidRPr="0000495D">
              <w:rPr>
                <w:rFonts w:asciiTheme="minorHAnsi" w:hAnsiTheme="minorHAnsi" w:cs="Arial"/>
                <w:b/>
                <w:iCs/>
                <w:sz w:val="48"/>
                <w:szCs w:val="48"/>
              </w:rPr>
              <w:t>Previous Objectives</w:t>
            </w:r>
          </w:p>
          <w:p w14:paraId="75E3E6FB" w14:textId="77777777" w:rsidR="00C969C3" w:rsidRPr="0000495D" w:rsidRDefault="00C969C3" w:rsidP="00BC0E76">
            <w:pPr>
              <w:rPr>
                <w:rFonts w:asciiTheme="minorHAnsi" w:hAnsiTheme="minorHAnsi" w:cs="Arial"/>
                <w:b/>
                <w:i/>
              </w:rPr>
            </w:pPr>
          </w:p>
        </w:tc>
      </w:tr>
      <w:tr w:rsidR="00C969C3" w:rsidRPr="00F43673" w14:paraId="0AF66282" w14:textId="77777777" w:rsidTr="00343BC6">
        <w:tc>
          <w:tcPr>
            <w:tcW w:w="3290" w:type="dxa"/>
          </w:tcPr>
          <w:p w14:paraId="68FD988E" w14:textId="77777777" w:rsidR="00C969C3" w:rsidRPr="00F43673" w:rsidRDefault="00C969C3" w:rsidP="00BC0E76">
            <w:pPr>
              <w:rPr>
                <w:rFonts w:asciiTheme="minorHAnsi" w:hAnsiTheme="minorHAnsi" w:cs="Arial"/>
                <w:b/>
                <w:i/>
              </w:rPr>
            </w:pPr>
            <w:r w:rsidRPr="00F43673">
              <w:rPr>
                <w:rFonts w:asciiTheme="minorHAnsi" w:hAnsiTheme="minorHAnsi" w:cs="Arial"/>
                <w:b/>
                <w:i/>
              </w:rPr>
              <w:t>Objective</w:t>
            </w:r>
          </w:p>
        </w:tc>
        <w:tc>
          <w:tcPr>
            <w:tcW w:w="2884" w:type="dxa"/>
          </w:tcPr>
          <w:p w14:paraId="63D27F90" w14:textId="77777777" w:rsidR="00C969C3" w:rsidRPr="00F43673" w:rsidRDefault="00C969C3" w:rsidP="00BC0E76">
            <w:pPr>
              <w:rPr>
                <w:rFonts w:asciiTheme="minorHAnsi" w:hAnsiTheme="minorHAnsi" w:cs="Arial"/>
                <w:b/>
                <w:i/>
              </w:rPr>
            </w:pPr>
            <w:r w:rsidRPr="00F43673">
              <w:rPr>
                <w:rFonts w:asciiTheme="minorHAnsi" w:hAnsiTheme="minorHAnsi" w:cs="Arial"/>
                <w:b/>
                <w:i/>
              </w:rPr>
              <w:t>Resources required</w:t>
            </w:r>
          </w:p>
        </w:tc>
        <w:tc>
          <w:tcPr>
            <w:tcW w:w="3070" w:type="dxa"/>
          </w:tcPr>
          <w:p w14:paraId="1D749A72" w14:textId="77777777" w:rsidR="00C969C3" w:rsidRPr="00F43673" w:rsidRDefault="00C969C3" w:rsidP="00BC0E76">
            <w:pPr>
              <w:rPr>
                <w:rFonts w:asciiTheme="minorHAnsi" w:hAnsiTheme="minorHAnsi" w:cs="Arial"/>
                <w:b/>
                <w:i/>
              </w:rPr>
            </w:pPr>
            <w:r w:rsidRPr="00F43673">
              <w:rPr>
                <w:rFonts w:asciiTheme="minorHAnsi" w:hAnsiTheme="minorHAnsi" w:cs="Arial"/>
                <w:b/>
                <w:i/>
              </w:rPr>
              <w:t>Responsibility</w:t>
            </w:r>
          </w:p>
        </w:tc>
        <w:tc>
          <w:tcPr>
            <w:tcW w:w="3071" w:type="dxa"/>
          </w:tcPr>
          <w:p w14:paraId="1D55C6CE" w14:textId="77777777" w:rsidR="00C969C3" w:rsidRPr="00F43673" w:rsidRDefault="00C969C3" w:rsidP="00BC0E76">
            <w:pPr>
              <w:rPr>
                <w:rFonts w:asciiTheme="minorHAnsi" w:hAnsiTheme="minorHAnsi" w:cs="Arial"/>
                <w:b/>
                <w:i/>
              </w:rPr>
            </w:pPr>
            <w:r w:rsidRPr="00F43673">
              <w:rPr>
                <w:rFonts w:asciiTheme="minorHAnsi" w:hAnsiTheme="minorHAnsi" w:cs="Arial"/>
                <w:b/>
                <w:i/>
              </w:rPr>
              <w:t>When the objective will be completed</w:t>
            </w:r>
          </w:p>
        </w:tc>
        <w:tc>
          <w:tcPr>
            <w:tcW w:w="2853" w:type="dxa"/>
          </w:tcPr>
          <w:p w14:paraId="7EB899EF" w14:textId="77777777" w:rsidR="00C969C3" w:rsidRPr="00F43673" w:rsidRDefault="00C969C3" w:rsidP="00BC0E76">
            <w:pPr>
              <w:rPr>
                <w:rFonts w:asciiTheme="minorHAnsi" w:hAnsiTheme="minorHAnsi" w:cs="Arial"/>
                <w:b/>
                <w:i/>
              </w:rPr>
            </w:pPr>
            <w:r w:rsidRPr="00F43673">
              <w:rPr>
                <w:rFonts w:asciiTheme="minorHAnsi" w:hAnsiTheme="minorHAnsi" w:cs="Arial"/>
                <w:b/>
                <w:i/>
              </w:rPr>
              <w:t>How the results will be evaluated</w:t>
            </w:r>
          </w:p>
        </w:tc>
      </w:tr>
      <w:tr w:rsidR="00343BC6" w:rsidRPr="009906FF" w14:paraId="396EF6A7" w14:textId="77777777" w:rsidTr="00343BC6">
        <w:tc>
          <w:tcPr>
            <w:tcW w:w="3290" w:type="dxa"/>
          </w:tcPr>
          <w:p w14:paraId="5AE356F4" w14:textId="7B33D29E" w:rsidR="00343BC6" w:rsidRPr="009906FF" w:rsidRDefault="00343BC6" w:rsidP="00343BC6">
            <w:pPr>
              <w:rPr>
                <w:rFonts w:asciiTheme="minorHAnsi" w:hAnsiTheme="minorHAnsi" w:cs="Arial"/>
              </w:rPr>
            </w:pPr>
            <w:r w:rsidRPr="009906FF">
              <w:rPr>
                <w:rFonts w:asciiTheme="minorHAnsi" w:hAnsiTheme="minorHAnsi" w:cs="Arial"/>
              </w:rPr>
              <w:t xml:space="preserve">Opportunities to enrol on the SC21 programme have been presented to CBE. CBE are hoping to start the SC21 </w:t>
            </w:r>
            <w:r w:rsidRPr="009906FF">
              <w:rPr>
                <w:rFonts w:asciiTheme="minorHAnsi" w:hAnsiTheme="minorHAnsi" w:cs="Arial"/>
              </w:rPr>
              <w:lastRenderedPageBreak/>
              <w:t>programme form March 2020 onwards</w:t>
            </w:r>
            <w:r>
              <w:rPr>
                <w:rFonts w:asciiTheme="minorHAnsi" w:hAnsiTheme="minorHAnsi" w:cs="Arial"/>
              </w:rPr>
              <w:t>.</w:t>
            </w:r>
          </w:p>
        </w:tc>
        <w:tc>
          <w:tcPr>
            <w:tcW w:w="2884" w:type="dxa"/>
          </w:tcPr>
          <w:p w14:paraId="5E8BA99A" w14:textId="14FB7654" w:rsidR="00343BC6" w:rsidRPr="009906FF" w:rsidRDefault="00343BC6" w:rsidP="00343BC6">
            <w:pPr>
              <w:rPr>
                <w:rFonts w:asciiTheme="minorHAnsi" w:hAnsiTheme="minorHAnsi" w:cs="Arial"/>
              </w:rPr>
            </w:pPr>
            <w:r w:rsidRPr="004D1053">
              <w:rPr>
                <w:rFonts w:asciiTheme="minorHAnsi" w:hAnsiTheme="minorHAnsi" w:cs="Arial"/>
                <w:color w:val="0070C0"/>
              </w:rPr>
              <w:lastRenderedPageBreak/>
              <w:t>M Lawson</w:t>
            </w:r>
            <w:r>
              <w:rPr>
                <w:rFonts w:asciiTheme="minorHAnsi" w:hAnsiTheme="minorHAnsi" w:cs="Arial"/>
                <w:color w:val="0070C0"/>
              </w:rPr>
              <w:t>/M Cooper</w:t>
            </w:r>
            <w:r w:rsidRPr="004D1053">
              <w:rPr>
                <w:rFonts w:asciiTheme="minorHAnsi" w:hAnsiTheme="minorHAnsi" w:cs="Arial"/>
                <w:color w:val="0070C0"/>
              </w:rPr>
              <w:t xml:space="preserve"> will need</w:t>
            </w:r>
            <w:r w:rsidRPr="009906FF">
              <w:rPr>
                <w:rFonts w:asciiTheme="minorHAnsi" w:hAnsiTheme="minorHAnsi" w:cs="Arial"/>
              </w:rPr>
              <w:t xml:space="preserve"> to drive the SC21 programme forward with CBE+. </w:t>
            </w:r>
            <w:r w:rsidRPr="004D1053">
              <w:rPr>
                <w:rFonts w:asciiTheme="minorHAnsi" w:hAnsiTheme="minorHAnsi" w:cs="Arial"/>
                <w:color w:val="0070C0"/>
              </w:rPr>
              <w:t>M Lawson</w:t>
            </w:r>
            <w:r w:rsidRPr="009906FF">
              <w:rPr>
                <w:rFonts w:asciiTheme="minorHAnsi" w:hAnsiTheme="minorHAnsi" w:cs="Arial"/>
              </w:rPr>
              <w:t xml:space="preserve"> to work </w:t>
            </w:r>
            <w:r w:rsidRPr="009906FF">
              <w:rPr>
                <w:rFonts w:asciiTheme="minorHAnsi" w:hAnsiTheme="minorHAnsi" w:cs="Arial"/>
              </w:rPr>
              <w:lastRenderedPageBreak/>
              <w:t>the excellence partnership to implement this within CBE. Once accepted CBE will need the resources of all CBE staff</w:t>
            </w:r>
            <w:r>
              <w:rPr>
                <w:rFonts w:asciiTheme="minorHAnsi" w:hAnsiTheme="minorHAnsi" w:cs="Arial"/>
              </w:rPr>
              <w:t>.</w:t>
            </w:r>
            <w:r w:rsidRPr="009906FF">
              <w:rPr>
                <w:rFonts w:asciiTheme="minorHAnsi" w:hAnsiTheme="minorHAnsi" w:cs="Arial"/>
              </w:rPr>
              <w:t xml:space="preserve"> in this to progress this through the business</w:t>
            </w:r>
          </w:p>
        </w:tc>
        <w:tc>
          <w:tcPr>
            <w:tcW w:w="3070" w:type="dxa"/>
          </w:tcPr>
          <w:p w14:paraId="2EF6666B" w14:textId="61AB8011" w:rsidR="00343BC6" w:rsidRPr="009906FF" w:rsidRDefault="00343BC6" w:rsidP="00343BC6">
            <w:pPr>
              <w:rPr>
                <w:rFonts w:asciiTheme="minorHAnsi" w:hAnsiTheme="minorHAnsi" w:cs="Arial"/>
              </w:rPr>
            </w:pPr>
            <w:r>
              <w:rPr>
                <w:rFonts w:asciiTheme="minorHAnsi" w:hAnsiTheme="minorHAnsi" w:cs="Arial"/>
              </w:rPr>
              <w:lastRenderedPageBreak/>
              <w:t>M Cooper</w:t>
            </w:r>
            <w:r w:rsidRPr="009906FF">
              <w:rPr>
                <w:rFonts w:asciiTheme="minorHAnsi" w:hAnsiTheme="minorHAnsi" w:cs="Arial"/>
              </w:rPr>
              <w:t xml:space="preserve"> </w:t>
            </w:r>
          </w:p>
        </w:tc>
        <w:tc>
          <w:tcPr>
            <w:tcW w:w="3071" w:type="dxa"/>
          </w:tcPr>
          <w:p w14:paraId="3DC3D8CF" w14:textId="0A0A29ED" w:rsidR="00343BC6" w:rsidRPr="009906FF" w:rsidRDefault="00343BC6" w:rsidP="00343BC6">
            <w:pPr>
              <w:rPr>
                <w:rFonts w:asciiTheme="minorHAnsi" w:hAnsiTheme="minorHAnsi" w:cs="Arial"/>
              </w:rPr>
            </w:pPr>
            <w:r>
              <w:rPr>
                <w:rFonts w:asciiTheme="minorHAnsi" w:hAnsiTheme="minorHAnsi" w:cs="Arial"/>
              </w:rPr>
              <w:t xml:space="preserve">Delayed due to the Pandemic affecting the Aerospace Market and associated short term </w:t>
            </w:r>
            <w:r>
              <w:rPr>
                <w:rFonts w:asciiTheme="minorHAnsi" w:hAnsiTheme="minorHAnsi" w:cs="Arial"/>
              </w:rPr>
              <w:lastRenderedPageBreak/>
              <w:t xml:space="preserve">opportunities. Initial target was 2021 </w:t>
            </w:r>
            <w:r w:rsidRPr="004D1053">
              <w:rPr>
                <w:rFonts w:asciiTheme="minorHAnsi" w:hAnsiTheme="minorHAnsi" w:cs="Arial"/>
                <w:color w:val="0070C0"/>
              </w:rPr>
              <w:t xml:space="preserve">this has been </w:t>
            </w:r>
            <w:r>
              <w:rPr>
                <w:rFonts w:asciiTheme="minorHAnsi" w:hAnsiTheme="minorHAnsi" w:cs="Arial"/>
                <w:color w:val="0070C0"/>
              </w:rPr>
              <w:t>put on hold, expected</w:t>
            </w:r>
            <w:r w:rsidRPr="004D1053">
              <w:rPr>
                <w:rFonts w:asciiTheme="minorHAnsi" w:hAnsiTheme="minorHAnsi" w:cs="Arial"/>
                <w:color w:val="0070C0"/>
              </w:rPr>
              <w:t xml:space="preserve"> until </w:t>
            </w:r>
            <w:r>
              <w:rPr>
                <w:rFonts w:asciiTheme="minorHAnsi" w:hAnsiTheme="minorHAnsi" w:cs="Arial"/>
                <w:color w:val="0070C0"/>
              </w:rPr>
              <w:t>at least 2024.  Review again</w:t>
            </w:r>
            <w:r w:rsidRPr="004D1053">
              <w:rPr>
                <w:rFonts w:asciiTheme="minorHAnsi" w:hAnsiTheme="minorHAnsi" w:cs="Arial"/>
                <w:color w:val="0070C0"/>
              </w:rPr>
              <w:t xml:space="preserve"> at next Management Review.</w:t>
            </w:r>
          </w:p>
        </w:tc>
        <w:tc>
          <w:tcPr>
            <w:tcW w:w="2853" w:type="dxa"/>
          </w:tcPr>
          <w:p w14:paraId="1D61510C" w14:textId="1BCB33B1" w:rsidR="00343BC6" w:rsidRPr="009906FF" w:rsidRDefault="00343BC6" w:rsidP="00343BC6">
            <w:pPr>
              <w:rPr>
                <w:rFonts w:asciiTheme="minorHAnsi" w:hAnsiTheme="minorHAnsi" w:cs="Arial"/>
                <w:bCs/>
              </w:rPr>
            </w:pPr>
            <w:r w:rsidRPr="009906FF">
              <w:rPr>
                <w:rFonts w:asciiTheme="minorHAnsi" w:hAnsiTheme="minorHAnsi" w:cs="Arial"/>
                <w:bCs/>
              </w:rPr>
              <w:lastRenderedPageBreak/>
              <w:t xml:space="preserve">SC21 with Leonardo Helicopters with gone through the first stages of the process and now are </w:t>
            </w:r>
            <w:r w:rsidRPr="009906FF">
              <w:rPr>
                <w:rFonts w:asciiTheme="minorHAnsi" w:hAnsiTheme="minorHAnsi" w:cs="Arial"/>
                <w:bCs/>
              </w:rPr>
              <w:lastRenderedPageBreak/>
              <w:t>evaluating what CBE need to achieve the criteria to be awarded a category in the SC21 programme. With the implementation of EFACS MRP system this will now help the progress of this project.</w:t>
            </w:r>
            <w:r>
              <w:rPr>
                <w:rFonts w:asciiTheme="minorHAnsi" w:hAnsiTheme="minorHAnsi" w:cs="Arial"/>
                <w:bCs/>
              </w:rPr>
              <w:t xml:space="preserve"> </w:t>
            </w:r>
          </w:p>
        </w:tc>
      </w:tr>
      <w:tr w:rsidR="00343BC6" w:rsidRPr="00344543" w14:paraId="63158B51" w14:textId="77777777" w:rsidTr="00343BC6">
        <w:tc>
          <w:tcPr>
            <w:tcW w:w="3290" w:type="dxa"/>
          </w:tcPr>
          <w:p w14:paraId="1F3BF8C0" w14:textId="2FCD3B8F" w:rsidR="00343BC6" w:rsidRPr="00344543" w:rsidRDefault="00343BC6" w:rsidP="00343BC6">
            <w:pPr>
              <w:rPr>
                <w:rFonts w:asciiTheme="minorHAnsi" w:hAnsiTheme="minorHAnsi" w:cs="Arial"/>
              </w:rPr>
            </w:pPr>
            <w:r>
              <w:rPr>
                <w:rFonts w:asciiTheme="minorHAnsi" w:hAnsiTheme="minorHAnsi" w:cs="Arial"/>
              </w:rPr>
              <w:lastRenderedPageBreak/>
              <w:t>K Davison</w:t>
            </w:r>
            <w:r w:rsidRPr="00344543">
              <w:rPr>
                <w:rFonts w:asciiTheme="minorHAnsi" w:hAnsiTheme="minorHAnsi" w:cs="Arial"/>
              </w:rPr>
              <w:t xml:space="preserve"> looking at starting customer/supplier audits, with the focus on service, quality and delivery. Also, receiving feedback from the customers and suppliers.</w:t>
            </w:r>
          </w:p>
        </w:tc>
        <w:tc>
          <w:tcPr>
            <w:tcW w:w="2884" w:type="dxa"/>
          </w:tcPr>
          <w:p w14:paraId="5AC29BDD" w14:textId="1EE3D4AB" w:rsidR="00343BC6" w:rsidRPr="00344543" w:rsidRDefault="00343BC6" w:rsidP="00343BC6">
            <w:pPr>
              <w:rPr>
                <w:rFonts w:asciiTheme="minorHAnsi" w:hAnsiTheme="minorHAnsi" w:cs="Arial"/>
              </w:rPr>
            </w:pPr>
            <w:r>
              <w:rPr>
                <w:rFonts w:asciiTheme="minorHAnsi" w:hAnsiTheme="minorHAnsi" w:cs="Arial"/>
              </w:rPr>
              <w:t>K Davison</w:t>
            </w:r>
            <w:r w:rsidRPr="00344543">
              <w:rPr>
                <w:rFonts w:asciiTheme="minorHAnsi" w:hAnsiTheme="minorHAnsi" w:cs="Arial"/>
              </w:rPr>
              <w:t xml:space="preserve"> will require time to establish and generate methods and new documentation etc. </w:t>
            </w:r>
          </w:p>
        </w:tc>
        <w:tc>
          <w:tcPr>
            <w:tcW w:w="3070" w:type="dxa"/>
          </w:tcPr>
          <w:p w14:paraId="76E25D60" w14:textId="4C9E6E06" w:rsidR="00343BC6" w:rsidRPr="00344543" w:rsidRDefault="00343BC6" w:rsidP="00343BC6">
            <w:pPr>
              <w:rPr>
                <w:rFonts w:asciiTheme="minorHAnsi" w:hAnsiTheme="minorHAnsi" w:cs="Arial"/>
              </w:rPr>
            </w:pPr>
            <w:r>
              <w:rPr>
                <w:rFonts w:asciiTheme="minorHAnsi" w:hAnsiTheme="minorHAnsi" w:cs="Arial"/>
              </w:rPr>
              <w:t>K Davison</w:t>
            </w:r>
            <w:r w:rsidRPr="00344543">
              <w:rPr>
                <w:rFonts w:asciiTheme="minorHAnsi" w:hAnsiTheme="minorHAnsi" w:cs="Arial"/>
              </w:rPr>
              <w:t xml:space="preserve">. </w:t>
            </w:r>
          </w:p>
        </w:tc>
        <w:tc>
          <w:tcPr>
            <w:tcW w:w="3071" w:type="dxa"/>
          </w:tcPr>
          <w:p w14:paraId="2C969EF0" w14:textId="77777777" w:rsidR="00343BC6" w:rsidRPr="00344543" w:rsidRDefault="00343BC6" w:rsidP="00343BC6">
            <w:pPr>
              <w:rPr>
                <w:rFonts w:asciiTheme="minorHAnsi" w:hAnsiTheme="minorHAnsi" w:cs="Arial"/>
              </w:rPr>
            </w:pPr>
            <w:r w:rsidRPr="00344543">
              <w:rPr>
                <w:rFonts w:asciiTheme="minorHAnsi" w:hAnsiTheme="minorHAnsi" w:cs="Arial"/>
              </w:rPr>
              <w:t>Reviews to be re</w:t>
            </w:r>
            <w:r>
              <w:rPr>
                <w:rFonts w:asciiTheme="minorHAnsi" w:hAnsiTheme="minorHAnsi" w:cs="Arial"/>
              </w:rPr>
              <w:t>considered in</w:t>
            </w:r>
            <w:r w:rsidRPr="00344543">
              <w:rPr>
                <w:rFonts w:asciiTheme="minorHAnsi" w:hAnsiTheme="minorHAnsi" w:cs="Arial"/>
              </w:rPr>
              <w:t xml:space="preserve"> 202</w:t>
            </w:r>
            <w:r>
              <w:rPr>
                <w:rFonts w:asciiTheme="minorHAnsi" w:hAnsiTheme="minorHAnsi" w:cs="Arial"/>
              </w:rPr>
              <w:t>3</w:t>
            </w:r>
          </w:p>
          <w:p w14:paraId="652521E3" w14:textId="295C19F5" w:rsidR="00343BC6" w:rsidRPr="00344543" w:rsidRDefault="00343BC6" w:rsidP="00343BC6">
            <w:pPr>
              <w:rPr>
                <w:rFonts w:asciiTheme="minorHAnsi" w:hAnsiTheme="minorHAnsi" w:cs="Arial"/>
              </w:rPr>
            </w:pPr>
            <w:r w:rsidRPr="00344543">
              <w:rPr>
                <w:rFonts w:asciiTheme="minorHAnsi" w:hAnsiTheme="minorHAnsi" w:cs="Arial"/>
              </w:rPr>
              <w:t xml:space="preserve"> </w:t>
            </w:r>
          </w:p>
        </w:tc>
        <w:tc>
          <w:tcPr>
            <w:tcW w:w="2853" w:type="dxa"/>
          </w:tcPr>
          <w:p w14:paraId="5C91DE99" w14:textId="725C6ECA" w:rsidR="00343BC6" w:rsidRPr="005D169F" w:rsidRDefault="00343BC6" w:rsidP="00343BC6">
            <w:pPr>
              <w:rPr>
                <w:rFonts w:asciiTheme="minorHAnsi" w:hAnsiTheme="minorHAnsi" w:cs="Arial"/>
                <w:bCs/>
                <w:color w:val="0070C0"/>
              </w:rPr>
            </w:pPr>
            <w:r w:rsidRPr="00344543">
              <w:rPr>
                <w:rFonts w:asciiTheme="minorHAnsi" w:hAnsiTheme="minorHAnsi" w:cs="Arial"/>
                <w:bCs/>
              </w:rPr>
              <w:t>Due to the restrictions from the outbreak of Covid-19 all supplier visits were suspended. Regular updates between suppliers ha</w:t>
            </w:r>
            <w:r>
              <w:rPr>
                <w:rFonts w:asciiTheme="minorHAnsi" w:hAnsiTheme="minorHAnsi" w:cs="Arial"/>
                <w:bCs/>
              </w:rPr>
              <w:t>ve</w:t>
            </w:r>
            <w:r w:rsidRPr="00344543">
              <w:rPr>
                <w:rFonts w:asciiTheme="minorHAnsi" w:hAnsiTheme="minorHAnsi" w:cs="Arial"/>
                <w:bCs/>
              </w:rPr>
              <w:t xml:space="preserve"> been on going through 2020 and CBE have been working with supplier</w:t>
            </w:r>
            <w:r>
              <w:rPr>
                <w:rFonts w:asciiTheme="minorHAnsi" w:hAnsiTheme="minorHAnsi" w:cs="Arial"/>
                <w:bCs/>
              </w:rPr>
              <w:t>s</w:t>
            </w:r>
            <w:r w:rsidRPr="00344543">
              <w:rPr>
                <w:rFonts w:asciiTheme="minorHAnsi" w:hAnsiTheme="minorHAnsi" w:cs="Arial"/>
                <w:bCs/>
              </w:rPr>
              <w:t xml:space="preserve"> who have remained open and regular updates are given. </w:t>
            </w:r>
            <w:r>
              <w:rPr>
                <w:rFonts w:asciiTheme="minorHAnsi" w:hAnsiTheme="minorHAnsi" w:cs="Arial"/>
                <w:bCs/>
              </w:rPr>
              <w:t xml:space="preserve">Certification status of key suppliers is still reviewed routinely. Audits of key suppliers impractical with current resource.  </w:t>
            </w:r>
            <w:r w:rsidRPr="0012063B">
              <w:rPr>
                <w:rFonts w:asciiTheme="minorHAnsi" w:hAnsiTheme="minorHAnsi" w:cs="Arial"/>
                <w:bCs/>
              </w:rPr>
              <w:t xml:space="preserve">Assessment process to be reviewed and rolled out in 2023 – </w:t>
            </w:r>
            <w:r w:rsidRPr="004D1053">
              <w:rPr>
                <w:rFonts w:asciiTheme="minorHAnsi" w:hAnsiTheme="minorHAnsi" w:cs="Arial"/>
                <w:bCs/>
                <w:color w:val="0070C0"/>
              </w:rPr>
              <w:t>Questionnaire based approach</w:t>
            </w:r>
            <w:r>
              <w:rPr>
                <w:rFonts w:asciiTheme="minorHAnsi" w:hAnsiTheme="minorHAnsi" w:cs="Arial"/>
                <w:bCs/>
                <w:color w:val="0070C0"/>
              </w:rPr>
              <w:t xml:space="preserve"> issued to all suppliers, multiple responses received with accompanying information.  Roll out again in 2025.</w:t>
            </w:r>
          </w:p>
        </w:tc>
      </w:tr>
      <w:tr w:rsidR="00343BC6" w:rsidRPr="00344543" w14:paraId="6E575C8F" w14:textId="77777777" w:rsidTr="00343BC6">
        <w:tc>
          <w:tcPr>
            <w:tcW w:w="3290" w:type="dxa"/>
          </w:tcPr>
          <w:p w14:paraId="7C08C418" w14:textId="5F7B22CC" w:rsidR="00343BC6" w:rsidRPr="00344543" w:rsidRDefault="00343BC6" w:rsidP="00343BC6">
            <w:pPr>
              <w:rPr>
                <w:rFonts w:asciiTheme="minorHAnsi" w:hAnsiTheme="minorHAnsi" w:cs="Arial"/>
              </w:rPr>
            </w:pPr>
            <w:r w:rsidRPr="00344543">
              <w:rPr>
                <w:rFonts w:asciiTheme="minorHAnsi" w:hAnsiTheme="minorHAnsi" w:cs="Arial"/>
              </w:rPr>
              <w:lastRenderedPageBreak/>
              <w:t xml:space="preserve">Customer Satisfaction survey to all customers </w:t>
            </w:r>
            <w:r>
              <w:rPr>
                <w:rFonts w:asciiTheme="minorHAnsi" w:hAnsiTheme="minorHAnsi" w:cs="Arial"/>
                <w:color w:val="0070C0"/>
              </w:rPr>
              <w:t>H2</w:t>
            </w:r>
            <w:r w:rsidRPr="0012063B">
              <w:rPr>
                <w:rFonts w:asciiTheme="minorHAnsi" w:hAnsiTheme="minorHAnsi" w:cs="Arial"/>
                <w:color w:val="0070C0"/>
              </w:rPr>
              <w:t xml:space="preserve"> 202</w:t>
            </w:r>
            <w:r>
              <w:rPr>
                <w:rFonts w:asciiTheme="minorHAnsi" w:hAnsiTheme="minorHAnsi" w:cs="Arial"/>
                <w:color w:val="0070C0"/>
              </w:rPr>
              <w:t>4</w:t>
            </w:r>
          </w:p>
        </w:tc>
        <w:tc>
          <w:tcPr>
            <w:tcW w:w="2884" w:type="dxa"/>
          </w:tcPr>
          <w:p w14:paraId="7757D9A8" w14:textId="2A250700" w:rsidR="00343BC6" w:rsidRPr="00344543" w:rsidRDefault="00343BC6" w:rsidP="00343BC6">
            <w:pPr>
              <w:rPr>
                <w:rFonts w:asciiTheme="minorHAnsi" w:hAnsiTheme="minorHAnsi" w:cs="Arial"/>
              </w:rPr>
            </w:pPr>
            <w:r w:rsidRPr="00344543">
              <w:rPr>
                <w:rFonts w:asciiTheme="minorHAnsi" w:hAnsiTheme="minorHAnsi" w:cs="Arial"/>
              </w:rPr>
              <w:t>Sales and marketing team to produce and publish survey</w:t>
            </w:r>
          </w:p>
        </w:tc>
        <w:tc>
          <w:tcPr>
            <w:tcW w:w="3070" w:type="dxa"/>
          </w:tcPr>
          <w:p w14:paraId="0045F580" w14:textId="7D905AAC" w:rsidR="00343BC6" w:rsidRPr="00344543" w:rsidRDefault="00343BC6" w:rsidP="00343BC6">
            <w:pPr>
              <w:rPr>
                <w:rFonts w:asciiTheme="minorHAnsi" w:hAnsiTheme="minorHAnsi" w:cs="Arial"/>
              </w:rPr>
            </w:pPr>
            <w:r w:rsidRPr="00344543">
              <w:rPr>
                <w:rFonts w:asciiTheme="minorHAnsi" w:hAnsiTheme="minorHAnsi" w:cs="Arial"/>
              </w:rPr>
              <w:t>K Andrews/CBE Sales</w:t>
            </w:r>
          </w:p>
        </w:tc>
        <w:tc>
          <w:tcPr>
            <w:tcW w:w="3071" w:type="dxa"/>
          </w:tcPr>
          <w:p w14:paraId="16E7DF88" w14:textId="0505B0BF" w:rsidR="00343BC6" w:rsidRPr="00344543" w:rsidRDefault="00343BC6" w:rsidP="00343BC6">
            <w:pPr>
              <w:rPr>
                <w:rFonts w:asciiTheme="minorHAnsi" w:hAnsiTheme="minorHAnsi" w:cs="Arial"/>
              </w:rPr>
            </w:pPr>
            <w:r w:rsidRPr="0012063B">
              <w:rPr>
                <w:rFonts w:asciiTheme="minorHAnsi" w:hAnsiTheme="minorHAnsi" w:cs="Arial"/>
                <w:color w:val="0070C0"/>
              </w:rPr>
              <w:t>Mid to end of 202</w:t>
            </w:r>
            <w:r>
              <w:rPr>
                <w:rFonts w:asciiTheme="minorHAnsi" w:hAnsiTheme="minorHAnsi" w:cs="Arial"/>
                <w:color w:val="0070C0"/>
              </w:rPr>
              <w:t>4  - covered in more detail above.</w:t>
            </w:r>
          </w:p>
        </w:tc>
        <w:tc>
          <w:tcPr>
            <w:tcW w:w="2853" w:type="dxa"/>
          </w:tcPr>
          <w:p w14:paraId="58772871" w14:textId="0D87E3B2" w:rsidR="00343BC6" w:rsidRPr="00344543" w:rsidRDefault="00343BC6" w:rsidP="00343BC6">
            <w:pPr>
              <w:rPr>
                <w:rFonts w:asciiTheme="minorHAnsi" w:hAnsiTheme="minorHAnsi" w:cs="Arial"/>
                <w:bCs/>
              </w:rPr>
            </w:pPr>
            <w:r w:rsidRPr="00344543">
              <w:rPr>
                <w:rFonts w:asciiTheme="minorHAnsi" w:hAnsiTheme="minorHAnsi" w:cs="Arial"/>
                <w:bCs/>
              </w:rPr>
              <w:t>Survey was produced on</w:t>
            </w:r>
            <w:r>
              <w:rPr>
                <w:rFonts w:asciiTheme="minorHAnsi" w:hAnsiTheme="minorHAnsi" w:cs="Arial"/>
                <w:bCs/>
              </w:rPr>
              <w:t>-l</w:t>
            </w:r>
            <w:r w:rsidRPr="00344543">
              <w:rPr>
                <w:rFonts w:asciiTheme="minorHAnsi" w:hAnsiTheme="minorHAnsi" w:cs="Arial"/>
                <w:bCs/>
              </w:rPr>
              <w:t>ine and sent to customers through the sales department. The main results were collected through July &amp; August</w:t>
            </w:r>
            <w:r>
              <w:rPr>
                <w:rFonts w:asciiTheme="minorHAnsi" w:hAnsiTheme="minorHAnsi" w:cs="Arial"/>
                <w:bCs/>
              </w:rPr>
              <w:t xml:space="preserve"> with graphs shared (included above).</w:t>
            </w:r>
          </w:p>
        </w:tc>
      </w:tr>
      <w:tr w:rsidR="00343BC6" w:rsidRPr="00344543" w14:paraId="384FAE7D" w14:textId="77777777" w:rsidTr="00343BC6">
        <w:tc>
          <w:tcPr>
            <w:tcW w:w="3290" w:type="dxa"/>
          </w:tcPr>
          <w:p w14:paraId="6561D1C1" w14:textId="2201D991" w:rsidR="00343BC6" w:rsidRPr="005D169F" w:rsidRDefault="00343BC6" w:rsidP="00343BC6">
            <w:pPr>
              <w:rPr>
                <w:rFonts w:asciiTheme="minorHAnsi" w:hAnsiTheme="minorHAnsi" w:cs="Arial"/>
                <w:strike/>
              </w:rPr>
            </w:pPr>
            <w:r w:rsidRPr="0912669A">
              <w:rPr>
                <w:rFonts w:asciiTheme="minorHAnsi" w:hAnsiTheme="minorHAnsi" w:cs="Arial"/>
              </w:rPr>
              <w:t xml:space="preserve">Reduce </w:t>
            </w:r>
            <w:proofErr w:type="spellStart"/>
            <w:r w:rsidRPr="0912669A">
              <w:rPr>
                <w:rFonts w:asciiTheme="minorHAnsi" w:hAnsiTheme="minorHAnsi" w:cs="Arial"/>
              </w:rPr>
              <w:t>CoPQ</w:t>
            </w:r>
            <w:proofErr w:type="spellEnd"/>
          </w:p>
        </w:tc>
        <w:tc>
          <w:tcPr>
            <w:tcW w:w="2884" w:type="dxa"/>
          </w:tcPr>
          <w:p w14:paraId="74B8CCBA" w14:textId="0FBE2539" w:rsidR="00343BC6" w:rsidRPr="005D169F" w:rsidRDefault="00343BC6" w:rsidP="00343BC6">
            <w:pPr>
              <w:rPr>
                <w:rFonts w:asciiTheme="minorHAnsi" w:hAnsiTheme="minorHAnsi" w:cs="Arial"/>
                <w:strike/>
              </w:rPr>
            </w:pPr>
            <w:r w:rsidRPr="00E7405F">
              <w:rPr>
                <w:rFonts w:asciiTheme="minorHAnsi" w:hAnsiTheme="minorHAnsi" w:cs="Arial"/>
              </w:rPr>
              <w:t xml:space="preserve">K Davison undertaking GQM Position frees Quality Engineer up to work on </w:t>
            </w:r>
            <w:proofErr w:type="spellStart"/>
            <w:r w:rsidRPr="00E7405F">
              <w:rPr>
                <w:rFonts w:asciiTheme="minorHAnsi" w:hAnsiTheme="minorHAnsi" w:cs="Arial"/>
              </w:rPr>
              <w:t>CoPQ</w:t>
            </w:r>
            <w:proofErr w:type="spellEnd"/>
            <w:r w:rsidRPr="00E7405F">
              <w:rPr>
                <w:rFonts w:asciiTheme="minorHAnsi" w:hAnsiTheme="minorHAnsi" w:cs="Arial"/>
              </w:rPr>
              <w:t xml:space="preserve"> reduction initiatives.  </w:t>
            </w:r>
          </w:p>
        </w:tc>
        <w:tc>
          <w:tcPr>
            <w:tcW w:w="3070" w:type="dxa"/>
          </w:tcPr>
          <w:p w14:paraId="7092DFD2" w14:textId="744A70D6" w:rsidR="00343BC6" w:rsidRPr="005D169F" w:rsidRDefault="00343BC6" w:rsidP="00343BC6">
            <w:pPr>
              <w:rPr>
                <w:rFonts w:asciiTheme="minorHAnsi" w:hAnsiTheme="minorHAnsi" w:cs="Arial"/>
                <w:strike/>
              </w:rPr>
            </w:pPr>
            <w:r w:rsidRPr="00E7405F">
              <w:rPr>
                <w:rFonts w:asciiTheme="minorHAnsi" w:hAnsiTheme="minorHAnsi" w:cs="Arial"/>
              </w:rPr>
              <w:t xml:space="preserve">K Davison / </w:t>
            </w:r>
            <w:r>
              <w:rPr>
                <w:rFonts w:asciiTheme="minorHAnsi" w:hAnsiTheme="minorHAnsi" w:cs="Arial"/>
              </w:rPr>
              <w:t>C Sloan</w:t>
            </w:r>
          </w:p>
        </w:tc>
        <w:tc>
          <w:tcPr>
            <w:tcW w:w="3071" w:type="dxa"/>
          </w:tcPr>
          <w:p w14:paraId="4DA17CFD" w14:textId="66D7A7A5" w:rsidR="00343BC6" w:rsidRPr="005D169F" w:rsidRDefault="00343BC6" w:rsidP="00343BC6">
            <w:pPr>
              <w:rPr>
                <w:rFonts w:asciiTheme="minorHAnsi" w:hAnsiTheme="minorHAnsi" w:cs="Arial"/>
                <w:strike/>
                <w:color w:val="0070C0"/>
              </w:rPr>
            </w:pPr>
            <w:r w:rsidRPr="005D169F">
              <w:rPr>
                <w:rFonts w:asciiTheme="minorHAnsi" w:hAnsiTheme="minorHAnsi" w:cs="Arial"/>
                <w:color w:val="00B0F0"/>
              </w:rPr>
              <w:t xml:space="preserve">Performance reviewed on an ongoing basis.  </w:t>
            </w:r>
          </w:p>
        </w:tc>
        <w:tc>
          <w:tcPr>
            <w:tcW w:w="2853" w:type="dxa"/>
          </w:tcPr>
          <w:p w14:paraId="4744DFEF" w14:textId="1A6E4E43" w:rsidR="00343BC6" w:rsidRPr="005D169F" w:rsidRDefault="00343BC6" w:rsidP="00343BC6">
            <w:pPr>
              <w:rPr>
                <w:rFonts w:asciiTheme="minorHAnsi" w:hAnsiTheme="minorHAnsi" w:cs="Arial"/>
                <w:bCs/>
                <w:strike/>
              </w:rPr>
            </w:pPr>
            <w:r w:rsidRPr="00AE1225">
              <w:rPr>
                <w:rFonts w:asciiTheme="minorHAnsi" w:hAnsiTheme="minorHAnsi" w:cs="Arial"/>
                <w:color w:val="0070C0"/>
              </w:rPr>
              <w:t xml:space="preserve">Monthly figures for </w:t>
            </w:r>
            <w:proofErr w:type="spellStart"/>
            <w:r w:rsidRPr="00AE1225">
              <w:rPr>
                <w:rFonts w:asciiTheme="minorHAnsi" w:hAnsiTheme="minorHAnsi" w:cs="Arial"/>
                <w:color w:val="0070C0"/>
              </w:rPr>
              <w:t>CoPQ</w:t>
            </w:r>
            <w:proofErr w:type="spellEnd"/>
            <w:r w:rsidRPr="00AE1225">
              <w:rPr>
                <w:rFonts w:asciiTheme="minorHAnsi" w:hAnsiTheme="minorHAnsi" w:cs="Arial"/>
                <w:color w:val="0070C0"/>
              </w:rPr>
              <w:t xml:space="preserve"> collated and reported to the board throughout 2022 and</w:t>
            </w:r>
            <w:r>
              <w:rPr>
                <w:rFonts w:asciiTheme="minorHAnsi" w:hAnsiTheme="minorHAnsi" w:cs="Arial"/>
                <w:color w:val="0070C0"/>
              </w:rPr>
              <w:t xml:space="preserve"> 2023</w:t>
            </w:r>
            <w:r w:rsidRPr="00AE1225">
              <w:rPr>
                <w:rFonts w:asciiTheme="minorHAnsi" w:hAnsiTheme="minorHAnsi" w:cs="Arial"/>
                <w:color w:val="0070C0"/>
              </w:rPr>
              <w:t xml:space="preserve">.  There </w:t>
            </w:r>
            <w:r>
              <w:rPr>
                <w:rFonts w:asciiTheme="minorHAnsi" w:hAnsiTheme="minorHAnsi" w:cs="Arial"/>
                <w:color w:val="0070C0"/>
              </w:rPr>
              <w:t>were</w:t>
            </w:r>
            <w:r w:rsidRPr="00AE1225">
              <w:rPr>
                <w:rFonts w:asciiTheme="minorHAnsi" w:hAnsiTheme="minorHAnsi" w:cs="Arial"/>
                <w:color w:val="0070C0"/>
              </w:rPr>
              <w:t xml:space="preserve"> some specific issues related to the move that have increased the reject rates as well as new business that has been recruited and requires refining.</w:t>
            </w:r>
            <w:r>
              <w:rPr>
                <w:rFonts w:asciiTheme="minorHAnsi" w:hAnsiTheme="minorHAnsi" w:cs="Arial"/>
                <w:color w:val="0070C0"/>
              </w:rPr>
              <w:t xml:space="preserve">  Overall figures are now consistent with pre-move levels. Precision Reject levels have remained low.</w:t>
            </w:r>
          </w:p>
        </w:tc>
      </w:tr>
      <w:tr w:rsidR="00344543" w:rsidRPr="00344543" w14:paraId="0E4235FB" w14:textId="77777777" w:rsidTr="00BC0E76">
        <w:tc>
          <w:tcPr>
            <w:tcW w:w="15168" w:type="dxa"/>
            <w:gridSpan w:val="5"/>
          </w:tcPr>
          <w:p w14:paraId="548F0867" w14:textId="6301A194" w:rsidR="00C969C3" w:rsidRPr="004D1053" w:rsidRDefault="00344543" w:rsidP="00C969C3">
            <w:pPr>
              <w:rPr>
                <w:rFonts w:asciiTheme="minorHAnsi" w:hAnsiTheme="minorHAnsi" w:cs="Arial"/>
                <w:i/>
                <w:iCs/>
                <w:color w:val="0070C0"/>
              </w:rPr>
            </w:pPr>
            <w:r w:rsidRPr="004D1053">
              <w:rPr>
                <w:rFonts w:asciiTheme="minorHAnsi" w:hAnsiTheme="minorHAnsi" w:cs="Arial"/>
                <w:i/>
                <w:iCs/>
                <w:color w:val="0070C0"/>
              </w:rPr>
              <w:t xml:space="preserve">Survey completed and a summary of the results has been published </w:t>
            </w:r>
            <w:r w:rsidR="004D1053">
              <w:rPr>
                <w:rFonts w:asciiTheme="minorHAnsi" w:hAnsiTheme="minorHAnsi" w:cs="Arial"/>
                <w:i/>
                <w:iCs/>
                <w:color w:val="0070C0"/>
              </w:rPr>
              <w:t xml:space="preserve">for 2022 </w:t>
            </w:r>
            <w:r w:rsidRPr="004D1053">
              <w:rPr>
                <w:rFonts w:asciiTheme="minorHAnsi" w:hAnsiTheme="minorHAnsi" w:cs="Arial"/>
                <w:i/>
                <w:iCs/>
                <w:color w:val="0070C0"/>
              </w:rPr>
              <w:t>(see item 4 above)</w:t>
            </w:r>
            <w:r w:rsidR="00C969C3" w:rsidRPr="004D1053">
              <w:rPr>
                <w:rFonts w:asciiTheme="minorHAnsi" w:hAnsiTheme="minorHAnsi" w:cs="Arial"/>
                <w:i/>
                <w:iCs/>
                <w:color w:val="0070C0"/>
              </w:rPr>
              <w:t>.</w:t>
            </w:r>
            <w:r w:rsidR="00DE3AF0" w:rsidRPr="004D1053">
              <w:rPr>
                <w:rFonts w:asciiTheme="minorHAnsi" w:hAnsiTheme="minorHAnsi" w:cs="Arial"/>
                <w:bCs/>
                <w:color w:val="0070C0"/>
              </w:rPr>
              <w:t xml:space="preserve"> Key Customers requiring action identified.  Scheduling and planning improvements have yielded results in order intake.</w:t>
            </w:r>
          </w:p>
        </w:tc>
      </w:tr>
      <w:tr w:rsidR="00C969C3" w:rsidRPr="00F43673" w14:paraId="414D7773" w14:textId="77777777" w:rsidTr="00BC0E76">
        <w:tc>
          <w:tcPr>
            <w:tcW w:w="15168" w:type="dxa"/>
            <w:gridSpan w:val="5"/>
          </w:tcPr>
          <w:p w14:paraId="5A8BB9C6" w14:textId="77777777" w:rsidR="00C969C3" w:rsidRPr="00F43673" w:rsidRDefault="00C969C3" w:rsidP="00C969C3">
            <w:pPr>
              <w:rPr>
                <w:rFonts w:asciiTheme="minorHAnsi" w:hAnsiTheme="minorHAnsi" w:cs="Arial"/>
                <w:b/>
                <w:i/>
              </w:rPr>
            </w:pPr>
          </w:p>
          <w:p w14:paraId="3D62C93B" w14:textId="77777777" w:rsidR="00C969C3" w:rsidRPr="00F43673" w:rsidRDefault="00C969C3" w:rsidP="00C969C3">
            <w:pPr>
              <w:jc w:val="center"/>
              <w:rPr>
                <w:rFonts w:asciiTheme="minorHAnsi" w:hAnsiTheme="minorHAnsi" w:cs="Arial"/>
                <w:b/>
                <w:iCs/>
                <w:sz w:val="48"/>
                <w:szCs w:val="48"/>
              </w:rPr>
            </w:pPr>
            <w:r w:rsidRPr="00F43673">
              <w:rPr>
                <w:rFonts w:asciiTheme="minorHAnsi" w:hAnsiTheme="minorHAnsi" w:cs="Arial"/>
                <w:b/>
                <w:iCs/>
                <w:sz w:val="48"/>
                <w:szCs w:val="48"/>
              </w:rPr>
              <w:t>New Objectives</w:t>
            </w:r>
          </w:p>
          <w:p w14:paraId="11CEB048" w14:textId="77777777" w:rsidR="00C969C3" w:rsidRPr="00F43673" w:rsidRDefault="00C969C3" w:rsidP="00C969C3">
            <w:pPr>
              <w:rPr>
                <w:rFonts w:asciiTheme="minorHAnsi" w:hAnsiTheme="minorHAnsi" w:cs="Arial"/>
                <w:b/>
                <w:i/>
              </w:rPr>
            </w:pPr>
          </w:p>
        </w:tc>
      </w:tr>
      <w:tr w:rsidR="00C969C3" w:rsidRPr="0034201C" w14:paraId="7E3EB14C" w14:textId="77777777" w:rsidTr="00343BC6">
        <w:tc>
          <w:tcPr>
            <w:tcW w:w="3290" w:type="dxa"/>
          </w:tcPr>
          <w:p w14:paraId="53EC4095" w14:textId="77777777" w:rsidR="00C969C3" w:rsidRPr="0034201C" w:rsidRDefault="00C969C3" w:rsidP="00C969C3">
            <w:pPr>
              <w:rPr>
                <w:rFonts w:asciiTheme="minorHAnsi" w:hAnsiTheme="minorHAnsi" w:cs="Arial"/>
                <w:b/>
                <w:i/>
              </w:rPr>
            </w:pPr>
            <w:r w:rsidRPr="0034201C">
              <w:rPr>
                <w:rFonts w:asciiTheme="minorHAnsi" w:hAnsiTheme="minorHAnsi" w:cs="Arial"/>
                <w:b/>
                <w:i/>
              </w:rPr>
              <w:t>Objective</w:t>
            </w:r>
          </w:p>
        </w:tc>
        <w:tc>
          <w:tcPr>
            <w:tcW w:w="2884" w:type="dxa"/>
          </w:tcPr>
          <w:p w14:paraId="29766ABF" w14:textId="77777777" w:rsidR="00C969C3" w:rsidRPr="0034201C" w:rsidRDefault="00C969C3" w:rsidP="00C969C3">
            <w:pPr>
              <w:rPr>
                <w:rFonts w:asciiTheme="minorHAnsi" w:hAnsiTheme="minorHAnsi" w:cs="Arial"/>
                <w:b/>
                <w:i/>
              </w:rPr>
            </w:pPr>
            <w:r w:rsidRPr="0034201C">
              <w:rPr>
                <w:rFonts w:asciiTheme="minorHAnsi" w:hAnsiTheme="minorHAnsi" w:cs="Arial"/>
                <w:b/>
                <w:i/>
              </w:rPr>
              <w:t>Resources required</w:t>
            </w:r>
          </w:p>
        </w:tc>
        <w:tc>
          <w:tcPr>
            <w:tcW w:w="3070" w:type="dxa"/>
          </w:tcPr>
          <w:p w14:paraId="3EE9FA54" w14:textId="77777777" w:rsidR="00C969C3" w:rsidRPr="0034201C" w:rsidRDefault="00C969C3" w:rsidP="00C969C3">
            <w:pPr>
              <w:rPr>
                <w:rFonts w:asciiTheme="minorHAnsi" w:hAnsiTheme="minorHAnsi" w:cs="Arial"/>
                <w:b/>
                <w:i/>
              </w:rPr>
            </w:pPr>
            <w:r w:rsidRPr="0034201C">
              <w:rPr>
                <w:rFonts w:asciiTheme="minorHAnsi" w:hAnsiTheme="minorHAnsi" w:cs="Arial"/>
                <w:b/>
                <w:i/>
              </w:rPr>
              <w:t>Responsibility</w:t>
            </w:r>
          </w:p>
        </w:tc>
        <w:tc>
          <w:tcPr>
            <w:tcW w:w="3071" w:type="dxa"/>
          </w:tcPr>
          <w:p w14:paraId="3135334C" w14:textId="77777777" w:rsidR="00C969C3" w:rsidRPr="0034201C" w:rsidRDefault="00C969C3" w:rsidP="00C969C3">
            <w:pPr>
              <w:rPr>
                <w:rFonts w:asciiTheme="minorHAnsi" w:hAnsiTheme="minorHAnsi" w:cs="Arial"/>
                <w:b/>
                <w:i/>
              </w:rPr>
            </w:pPr>
            <w:r w:rsidRPr="0034201C">
              <w:rPr>
                <w:rFonts w:asciiTheme="minorHAnsi" w:hAnsiTheme="minorHAnsi" w:cs="Arial"/>
                <w:b/>
                <w:i/>
              </w:rPr>
              <w:t>When the objective will be completed</w:t>
            </w:r>
          </w:p>
        </w:tc>
        <w:tc>
          <w:tcPr>
            <w:tcW w:w="2853" w:type="dxa"/>
          </w:tcPr>
          <w:p w14:paraId="60FDA8B9" w14:textId="77777777" w:rsidR="00C969C3" w:rsidRPr="0034201C" w:rsidRDefault="00C969C3" w:rsidP="00C969C3">
            <w:pPr>
              <w:rPr>
                <w:rFonts w:asciiTheme="minorHAnsi" w:hAnsiTheme="minorHAnsi" w:cs="Arial"/>
                <w:b/>
                <w:i/>
              </w:rPr>
            </w:pPr>
            <w:r w:rsidRPr="0034201C">
              <w:rPr>
                <w:rFonts w:asciiTheme="minorHAnsi" w:hAnsiTheme="minorHAnsi" w:cs="Arial"/>
                <w:b/>
                <w:i/>
              </w:rPr>
              <w:t>How the results will be evaluated</w:t>
            </w:r>
          </w:p>
        </w:tc>
      </w:tr>
      <w:tr w:rsidR="00343BC6" w:rsidRPr="000718C8" w14:paraId="02530FA9" w14:textId="77777777" w:rsidTr="00343BC6">
        <w:tc>
          <w:tcPr>
            <w:tcW w:w="3290" w:type="dxa"/>
          </w:tcPr>
          <w:p w14:paraId="0718FEE7" w14:textId="27CC66D3" w:rsidR="00343BC6" w:rsidRPr="009906FF" w:rsidRDefault="00343BC6" w:rsidP="00343BC6">
            <w:pPr>
              <w:rPr>
                <w:rFonts w:asciiTheme="minorHAnsi" w:hAnsiTheme="minorHAnsi" w:cs="Arial"/>
              </w:rPr>
            </w:pPr>
          </w:p>
        </w:tc>
        <w:tc>
          <w:tcPr>
            <w:tcW w:w="2884" w:type="dxa"/>
          </w:tcPr>
          <w:p w14:paraId="0832FDFB" w14:textId="1E62E77C" w:rsidR="00343BC6" w:rsidRPr="009906FF" w:rsidRDefault="00343BC6" w:rsidP="00343BC6">
            <w:pPr>
              <w:rPr>
                <w:rFonts w:asciiTheme="minorHAnsi" w:hAnsiTheme="minorHAnsi" w:cs="Arial"/>
              </w:rPr>
            </w:pPr>
            <w:r>
              <w:rPr>
                <w:rFonts w:asciiTheme="minorHAnsi" w:hAnsiTheme="minorHAnsi" w:cs="Arial"/>
              </w:rPr>
              <w:t>M Lawson</w:t>
            </w:r>
            <w:r w:rsidRPr="009906FF">
              <w:rPr>
                <w:rFonts w:asciiTheme="minorHAnsi" w:hAnsiTheme="minorHAnsi" w:cs="Arial"/>
              </w:rPr>
              <w:t xml:space="preserve"> to drive the SC21 programme forward with CBE+. C Brown to </w:t>
            </w:r>
            <w:r w:rsidRPr="009906FF">
              <w:rPr>
                <w:rFonts w:asciiTheme="minorHAnsi" w:hAnsiTheme="minorHAnsi" w:cs="Arial"/>
              </w:rPr>
              <w:lastRenderedPageBreak/>
              <w:t>work the excellence partnership to implement this with in CBE. Once accepted CBE will need the resources of all CBE staff in this to progress this through the business</w:t>
            </w:r>
            <w:r>
              <w:rPr>
                <w:rFonts w:asciiTheme="minorHAnsi" w:hAnsiTheme="minorHAnsi" w:cs="Arial"/>
              </w:rPr>
              <w:t xml:space="preserve">. </w:t>
            </w:r>
          </w:p>
        </w:tc>
        <w:tc>
          <w:tcPr>
            <w:tcW w:w="3070" w:type="dxa"/>
          </w:tcPr>
          <w:p w14:paraId="27463E88" w14:textId="56DE6521" w:rsidR="00343BC6" w:rsidRPr="009906FF" w:rsidRDefault="00343BC6" w:rsidP="00343BC6">
            <w:pPr>
              <w:rPr>
                <w:rFonts w:asciiTheme="minorHAnsi" w:hAnsiTheme="minorHAnsi" w:cs="Arial"/>
              </w:rPr>
            </w:pPr>
            <w:r>
              <w:rPr>
                <w:rFonts w:asciiTheme="minorHAnsi" w:hAnsiTheme="minorHAnsi" w:cs="Arial"/>
              </w:rPr>
              <w:lastRenderedPageBreak/>
              <w:t>M Cooper</w:t>
            </w:r>
            <w:r w:rsidRPr="009906FF">
              <w:rPr>
                <w:rFonts w:asciiTheme="minorHAnsi" w:hAnsiTheme="minorHAnsi" w:cs="Arial"/>
              </w:rPr>
              <w:t xml:space="preserve"> </w:t>
            </w:r>
          </w:p>
        </w:tc>
        <w:tc>
          <w:tcPr>
            <w:tcW w:w="3071" w:type="dxa"/>
          </w:tcPr>
          <w:p w14:paraId="4CD9B1A9" w14:textId="58495C47" w:rsidR="00343BC6" w:rsidRPr="009906FF" w:rsidRDefault="00343BC6" w:rsidP="00343BC6">
            <w:pPr>
              <w:rPr>
                <w:rFonts w:asciiTheme="minorHAnsi" w:hAnsiTheme="minorHAnsi" w:cs="Arial"/>
              </w:rPr>
            </w:pPr>
            <w:r w:rsidRPr="009906FF">
              <w:rPr>
                <w:rFonts w:asciiTheme="minorHAnsi" w:hAnsiTheme="minorHAnsi" w:cs="Arial"/>
              </w:rPr>
              <w:t xml:space="preserve">On-going through remainder of 2020 into 2021.  </w:t>
            </w:r>
            <w:r>
              <w:rPr>
                <w:rFonts w:asciiTheme="minorHAnsi" w:hAnsiTheme="minorHAnsi" w:cs="Arial"/>
                <w:color w:val="0070C0"/>
              </w:rPr>
              <w:t>T</w:t>
            </w:r>
            <w:r w:rsidRPr="004D1053">
              <w:rPr>
                <w:rFonts w:asciiTheme="minorHAnsi" w:hAnsiTheme="minorHAnsi" w:cs="Arial"/>
                <w:color w:val="0070C0"/>
              </w:rPr>
              <w:t xml:space="preserve">his has been </w:t>
            </w:r>
            <w:r>
              <w:rPr>
                <w:rFonts w:asciiTheme="minorHAnsi" w:hAnsiTheme="minorHAnsi" w:cs="Arial"/>
                <w:color w:val="0070C0"/>
              </w:rPr>
              <w:t>put on hold, expected</w:t>
            </w:r>
            <w:r w:rsidRPr="004D1053">
              <w:rPr>
                <w:rFonts w:asciiTheme="minorHAnsi" w:hAnsiTheme="minorHAnsi" w:cs="Arial"/>
                <w:color w:val="0070C0"/>
              </w:rPr>
              <w:t xml:space="preserve"> </w:t>
            </w:r>
            <w:r w:rsidRPr="004D1053">
              <w:rPr>
                <w:rFonts w:asciiTheme="minorHAnsi" w:hAnsiTheme="minorHAnsi" w:cs="Arial"/>
                <w:color w:val="0070C0"/>
              </w:rPr>
              <w:lastRenderedPageBreak/>
              <w:t xml:space="preserve">until </w:t>
            </w:r>
            <w:r>
              <w:rPr>
                <w:rFonts w:asciiTheme="minorHAnsi" w:hAnsiTheme="minorHAnsi" w:cs="Arial"/>
                <w:color w:val="0070C0"/>
              </w:rPr>
              <w:t>at least 2024.  Review again</w:t>
            </w:r>
            <w:r w:rsidRPr="004D1053">
              <w:rPr>
                <w:rFonts w:asciiTheme="minorHAnsi" w:hAnsiTheme="minorHAnsi" w:cs="Arial"/>
                <w:color w:val="0070C0"/>
              </w:rPr>
              <w:t xml:space="preserve"> at next Management Review.</w:t>
            </w:r>
          </w:p>
        </w:tc>
        <w:tc>
          <w:tcPr>
            <w:tcW w:w="2853" w:type="dxa"/>
          </w:tcPr>
          <w:p w14:paraId="4043C115" w14:textId="0E3C57F7" w:rsidR="00343BC6" w:rsidRPr="009906FF" w:rsidRDefault="00343BC6" w:rsidP="00343BC6">
            <w:pPr>
              <w:rPr>
                <w:rFonts w:asciiTheme="minorHAnsi" w:hAnsiTheme="minorHAnsi" w:cs="Arial"/>
              </w:rPr>
            </w:pPr>
            <w:r>
              <w:rPr>
                <w:rFonts w:asciiTheme="minorHAnsi" w:hAnsiTheme="minorHAnsi" w:cs="Arial"/>
              </w:rPr>
              <w:lastRenderedPageBreak/>
              <w:t xml:space="preserve">Review progress at the next Management Review (Apr/May 2023). </w:t>
            </w:r>
          </w:p>
        </w:tc>
      </w:tr>
      <w:tr w:rsidR="008C04B8" w:rsidRPr="000718C8" w14:paraId="14FE2CD6" w14:textId="77777777" w:rsidTr="009D7482">
        <w:tc>
          <w:tcPr>
            <w:tcW w:w="15168" w:type="dxa"/>
            <w:gridSpan w:val="5"/>
          </w:tcPr>
          <w:p w14:paraId="6050C0B8" w14:textId="27BF1945" w:rsidR="008C04B8" w:rsidRPr="00BE7283" w:rsidRDefault="008C04B8" w:rsidP="009906FF">
            <w:pPr>
              <w:rPr>
                <w:rFonts w:asciiTheme="minorHAnsi" w:hAnsiTheme="minorHAnsi" w:cs="Arial"/>
                <w:b/>
                <w:bCs/>
                <w:color w:val="00B050"/>
              </w:rPr>
            </w:pPr>
            <w:r w:rsidRPr="004D1053">
              <w:rPr>
                <w:rFonts w:asciiTheme="minorHAnsi" w:hAnsiTheme="minorHAnsi" w:cs="Arial"/>
                <w:b/>
                <w:bCs/>
                <w:color w:val="0070C0"/>
              </w:rPr>
              <w:t xml:space="preserve">This objective </w:t>
            </w:r>
            <w:r w:rsidR="00BE7283" w:rsidRPr="004D1053">
              <w:rPr>
                <w:rFonts w:asciiTheme="minorHAnsi" w:hAnsiTheme="minorHAnsi" w:cs="Arial"/>
                <w:b/>
                <w:bCs/>
                <w:color w:val="0070C0"/>
              </w:rPr>
              <w:t xml:space="preserve">has </w:t>
            </w:r>
            <w:r w:rsidR="004D1053" w:rsidRPr="004D1053">
              <w:rPr>
                <w:rFonts w:asciiTheme="minorHAnsi" w:hAnsiTheme="minorHAnsi" w:cs="Arial"/>
                <w:b/>
                <w:bCs/>
                <w:color w:val="0070C0"/>
              </w:rPr>
              <w:t xml:space="preserve">been postponed </w:t>
            </w:r>
            <w:r w:rsidR="00BE7283" w:rsidRPr="004D1053">
              <w:rPr>
                <w:rFonts w:asciiTheme="minorHAnsi" w:hAnsiTheme="minorHAnsi" w:cs="Arial"/>
                <w:b/>
                <w:bCs/>
                <w:color w:val="0070C0"/>
              </w:rPr>
              <w:t>again in 202</w:t>
            </w:r>
            <w:r w:rsidR="0012063B">
              <w:rPr>
                <w:rFonts w:asciiTheme="minorHAnsi" w:hAnsiTheme="minorHAnsi" w:cs="Arial"/>
                <w:b/>
                <w:bCs/>
                <w:color w:val="0070C0"/>
              </w:rPr>
              <w:t>3</w:t>
            </w:r>
            <w:r w:rsidR="00BE7283" w:rsidRPr="004D1053">
              <w:rPr>
                <w:rFonts w:asciiTheme="minorHAnsi" w:hAnsiTheme="minorHAnsi" w:cs="Arial"/>
                <w:b/>
                <w:bCs/>
                <w:color w:val="0070C0"/>
              </w:rPr>
              <w:t>.  Re</w:t>
            </w:r>
            <w:r w:rsidR="004D1053" w:rsidRPr="004D1053">
              <w:rPr>
                <w:rFonts w:asciiTheme="minorHAnsi" w:hAnsiTheme="minorHAnsi" w:cs="Arial"/>
                <w:b/>
                <w:bCs/>
                <w:color w:val="0070C0"/>
              </w:rPr>
              <w:t xml:space="preserve">view participation at next Management Review.  </w:t>
            </w:r>
            <w:r w:rsidR="0012063B" w:rsidRPr="00B83B76">
              <w:rPr>
                <w:rFonts w:asciiTheme="minorHAnsi" w:hAnsiTheme="minorHAnsi" w:cs="Arial"/>
                <w:b/>
                <w:bCs/>
                <w:color w:val="00B0F0"/>
              </w:rPr>
              <w:t>Late</w:t>
            </w:r>
            <w:r w:rsidR="004D1053" w:rsidRPr="00B83B76">
              <w:rPr>
                <w:rFonts w:asciiTheme="minorHAnsi" w:hAnsiTheme="minorHAnsi" w:cs="Arial"/>
                <w:b/>
                <w:bCs/>
                <w:color w:val="00B0F0"/>
              </w:rPr>
              <w:t xml:space="preserve"> 2023</w:t>
            </w:r>
            <w:r w:rsidR="0012063B" w:rsidRPr="00B83B76">
              <w:rPr>
                <w:rFonts w:asciiTheme="minorHAnsi" w:hAnsiTheme="minorHAnsi" w:cs="Arial"/>
                <w:b/>
                <w:bCs/>
                <w:color w:val="00B0F0"/>
              </w:rPr>
              <w:t>/Early 2024</w:t>
            </w:r>
            <w:r w:rsidR="00B83B76" w:rsidRPr="00B83B76">
              <w:rPr>
                <w:rFonts w:asciiTheme="minorHAnsi" w:hAnsiTheme="minorHAnsi" w:cs="Arial"/>
                <w:b/>
                <w:bCs/>
                <w:color w:val="00B0F0"/>
              </w:rPr>
              <w:t xml:space="preserve"> – reengagement started again in 2024.</w:t>
            </w:r>
          </w:p>
        </w:tc>
      </w:tr>
      <w:tr w:rsidR="000D317C" w:rsidRPr="000718C8" w14:paraId="5459D6B2" w14:textId="77777777" w:rsidTr="00343BC6">
        <w:tc>
          <w:tcPr>
            <w:tcW w:w="3290" w:type="dxa"/>
          </w:tcPr>
          <w:p w14:paraId="4312362E" w14:textId="1EAB117A" w:rsidR="000D317C" w:rsidRPr="00344543" w:rsidRDefault="000D317C" w:rsidP="00344543">
            <w:pPr>
              <w:rPr>
                <w:rFonts w:asciiTheme="minorHAnsi" w:hAnsiTheme="minorHAnsi" w:cs="Arial"/>
              </w:rPr>
            </w:pPr>
            <w:bookmarkStart w:id="23" w:name="_Hlk132209168"/>
            <w:r>
              <w:rPr>
                <w:rFonts w:asciiTheme="minorHAnsi" w:hAnsiTheme="minorHAnsi" w:cs="Arial"/>
              </w:rPr>
              <w:t>Bring Gears and Assembly into the scope of QA Certification</w:t>
            </w:r>
          </w:p>
        </w:tc>
        <w:tc>
          <w:tcPr>
            <w:tcW w:w="2884" w:type="dxa"/>
          </w:tcPr>
          <w:p w14:paraId="2CB56CF6" w14:textId="6D77738D" w:rsidR="000D317C" w:rsidRDefault="00444047" w:rsidP="00344543">
            <w:pPr>
              <w:rPr>
                <w:rFonts w:asciiTheme="minorHAnsi" w:hAnsiTheme="minorHAnsi" w:cs="Arial"/>
              </w:rPr>
            </w:pPr>
            <w:r>
              <w:rPr>
                <w:rFonts w:asciiTheme="minorHAnsi" w:hAnsiTheme="minorHAnsi" w:cs="Arial"/>
              </w:rPr>
              <w:t>Time to perform.  Calibration resource for extra/new gauges.</w:t>
            </w:r>
          </w:p>
        </w:tc>
        <w:tc>
          <w:tcPr>
            <w:tcW w:w="3070" w:type="dxa"/>
          </w:tcPr>
          <w:p w14:paraId="4721E292" w14:textId="2E8D45D6" w:rsidR="000D317C" w:rsidRPr="00344543" w:rsidRDefault="00444047" w:rsidP="00344543">
            <w:pPr>
              <w:rPr>
                <w:rFonts w:asciiTheme="minorHAnsi" w:hAnsiTheme="minorHAnsi" w:cs="Arial"/>
              </w:rPr>
            </w:pPr>
            <w:r>
              <w:rPr>
                <w:rFonts w:asciiTheme="minorHAnsi" w:hAnsiTheme="minorHAnsi" w:cs="Arial"/>
              </w:rPr>
              <w:t>K Davison</w:t>
            </w:r>
          </w:p>
        </w:tc>
        <w:tc>
          <w:tcPr>
            <w:tcW w:w="3071" w:type="dxa"/>
          </w:tcPr>
          <w:p w14:paraId="79FDE6A2" w14:textId="1163E8BA" w:rsidR="000D317C" w:rsidRPr="00E86318" w:rsidRDefault="00444047" w:rsidP="00344543">
            <w:pPr>
              <w:rPr>
                <w:rFonts w:asciiTheme="minorHAnsi" w:hAnsiTheme="minorHAnsi" w:cs="Arial"/>
                <w:b/>
                <w:bCs/>
                <w:color w:val="E36C0A" w:themeColor="accent6" w:themeShade="BF"/>
              </w:rPr>
            </w:pPr>
            <w:r w:rsidRPr="00444047">
              <w:rPr>
                <w:rFonts w:asciiTheme="minorHAnsi" w:hAnsiTheme="minorHAnsi" w:cs="Arial"/>
                <w:b/>
                <w:bCs/>
                <w:color w:val="00B050"/>
              </w:rPr>
              <w:t>Q1 2023</w:t>
            </w:r>
          </w:p>
        </w:tc>
        <w:tc>
          <w:tcPr>
            <w:tcW w:w="2853" w:type="dxa"/>
          </w:tcPr>
          <w:p w14:paraId="1C85CEC3" w14:textId="0851C8CB" w:rsidR="00444047" w:rsidRDefault="00444047" w:rsidP="00344543">
            <w:pPr>
              <w:rPr>
                <w:rFonts w:asciiTheme="minorHAnsi" w:hAnsiTheme="minorHAnsi" w:cs="Arial"/>
              </w:rPr>
            </w:pPr>
            <w:r>
              <w:rPr>
                <w:rFonts w:asciiTheme="minorHAnsi" w:hAnsiTheme="minorHAnsi" w:cs="Arial"/>
              </w:rPr>
              <w:t>Expansion to scope of certificate achieved.</w:t>
            </w:r>
          </w:p>
        </w:tc>
      </w:tr>
      <w:bookmarkEnd w:id="23"/>
      <w:tr w:rsidR="00964901" w:rsidRPr="000718C8" w14:paraId="15244657" w14:textId="77777777" w:rsidTr="00CE094C">
        <w:tc>
          <w:tcPr>
            <w:tcW w:w="15168" w:type="dxa"/>
            <w:gridSpan w:val="5"/>
          </w:tcPr>
          <w:p w14:paraId="74D11BCC" w14:textId="679174F5" w:rsidR="00964901" w:rsidRPr="00B83B76" w:rsidRDefault="00444047" w:rsidP="007B7D17">
            <w:pPr>
              <w:tabs>
                <w:tab w:val="left" w:pos="2025"/>
              </w:tabs>
              <w:rPr>
                <w:rFonts w:asciiTheme="minorHAnsi" w:hAnsiTheme="minorHAnsi" w:cs="Arial"/>
                <w:b/>
                <w:bCs/>
                <w:color w:val="00B0F0"/>
              </w:rPr>
            </w:pPr>
            <w:r w:rsidRPr="00B83B76">
              <w:rPr>
                <w:rFonts w:asciiTheme="minorHAnsi" w:hAnsiTheme="minorHAnsi" w:cs="Arial"/>
                <w:b/>
                <w:bCs/>
                <w:color w:val="00B0F0"/>
              </w:rPr>
              <w:t xml:space="preserve">Gap analysis </w:t>
            </w:r>
            <w:proofErr w:type="gramStart"/>
            <w:r w:rsidR="00B83B76" w:rsidRPr="00B83B76">
              <w:rPr>
                <w:rFonts w:asciiTheme="minorHAnsi" w:hAnsiTheme="minorHAnsi" w:cs="Arial"/>
                <w:b/>
                <w:bCs/>
                <w:color w:val="00B0F0"/>
              </w:rPr>
              <w:t>conducted</w:t>
            </w:r>
            <w:r w:rsidRPr="00B83B76">
              <w:rPr>
                <w:rFonts w:asciiTheme="minorHAnsi" w:hAnsiTheme="minorHAnsi" w:cs="Arial"/>
                <w:b/>
                <w:bCs/>
                <w:color w:val="00B0F0"/>
              </w:rPr>
              <w:t>,</w:t>
            </w:r>
            <w:proofErr w:type="gramEnd"/>
            <w:r w:rsidRPr="00B83B76">
              <w:rPr>
                <w:rFonts w:asciiTheme="minorHAnsi" w:hAnsiTheme="minorHAnsi" w:cs="Arial"/>
                <w:b/>
                <w:bCs/>
                <w:color w:val="00B0F0"/>
              </w:rPr>
              <w:t xml:space="preserve"> old gauges catalogued</w:t>
            </w:r>
            <w:r w:rsidR="00B83B76" w:rsidRPr="00B83B76">
              <w:rPr>
                <w:rFonts w:asciiTheme="minorHAnsi" w:hAnsiTheme="minorHAnsi" w:cs="Arial"/>
                <w:b/>
                <w:bCs/>
                <w:color w:val="00B0F0"/>
              </w:rPr>
              <w:t xml:space="preserve"> but not rolled into the main </w:t>
            </w:r>
            <w:r w:rsidRPr="00B83B76">
              <w:rPr>
                <w:rFonts w:asciiTheme="minorHAnsi" w:hAnsiTheme="minorHAnsi" w:cs="Arial"/>
                <w:b/>
                <w:bCs/>
                <w:color w:val="00B0F0"/>
              </w:rPr>
              <w:t>system</w:t>
            </w:r>
            <w:r w:rsidR="00B83B76" w:rsidRPr="00B83B76">
              <w:rPr>
                <w:rFonts w:asciiTheme="minorHAnsi" w:hAnsiTheme="minorHAnsi" w:cs="Arial"/>
                <w:b/>
                <w:bCs/>
                <w:color w:val="00B0F0"/>
              </w:rPr>
              <w:t xml:space="preserve"> yet</w:t>
            </w:r>
            <w:r w:rsidRPr="00B83B76">
              <w:rPr>
                <w:rFonts w:asciiTheme="minorHAnsi" w:hAnsiTheme="minorHAnsi" w:cs="Arial"/>
                <w:b/>
                <w:bCs/>
                <w:color w:val="00B0F0"/>
              </w:rPr>
              <w:t>.</w:t>
            </w:r>
            <w:r w:rsidR="00B83B76" w:rsidRPr="00B83B76">
              <w:rPr>
                <w:rFonts w:asciiTheme="minorHAnsi" w:hAnsiTheme="minorHAnsi" w:cs="Arial"/>
                <w:b/>
                <w:bCs/>
                <w:color w:val="00B0F0"/>
              </w:rPr>
              <w:t xml:space="preserve">  Some progress made but due to the inconsistent nature of Gears wo</w:t>
            </w:r>
            <w:r w:rsidR="00343BC6">
              <w:rPr>
                <w:rFonts w:asciiTheme="minorHAnsi" w:hAnsiTheme="minorHAnsi" w:cs="Arial"/>
                <w:b/>
                <w:bCs/>
                <w:color w:val="00B0F0"/>
              </w:rPr>
              <w:t>r</w:t>
            </w:r>
            <w:r w:rsidR="00B83B76" w:rsidRPr="00B83B76">
              <w:rPr>
                <w:rFonts w:asciiTheme="minorHAnsi" w:hAnsiTheme="minorHAnsi" w:cs="Arial"/>
                <w:b/>
                <w:bCs/>
                <w:color w:val="00B0F0"/>
              </w:rPr>
              <w:t>k this has been delayed.</w:t>
            </w:r>
          </w:p>
        </w:tc>
      </w:tr>
      <w:tr w:rsidR="00343BC6" w14:paraId="05FB182D" w14:textId="77777777" w:rsidTr="00343BC6">
        <w:tc>
          <w:tcPr>
            <w:tcW w:w="3290" w:type="dxa"/>
          </w:tcPr>
          <w:p w14:paraId="3FA865AE" w14:textId="031E2573" w:rsidR="00343BC6" w:rsidRPr="00D32380" w:rsidRDefault="00343BC6" w:rsidP="00343BC6">
            <w:pPr>
              <w:rPr>
                <w:rFonts w:asciiTheme="minorHAnsi" w:hAnsiTheme="minorHAnsi" w:cs="Arial"/>
                <w:color w:val="0070C0"/>
              </w:rPr>
            </w:pPr>
            <w:r>
              <w:rPr>
                <w:rFonts w:asciiTheme="minorHAnsi" w:hAnsiTheme="minorHAnsi" w:cs="Arial"/>
              </w:rPr>
              <w:t>Consolidate certificates into one</w:t>
            </w:r>
          </w:p>
        </w:tc>
        <w:tc>
          <w:tcPr>
            <w:tcW w:w="2884" w:type="dxa"/>
          </w:tcPr>
          <w:p w14:paraId="3A51998E" w14:textId="368F6606" w:rsidR="00343BC6" w:rsidRPr="00D32380" w:rsidRDefault="00343BC6" w:rsidP="00343BC6">
            <w:pPr>
              <w:rPr>
                <w:rFonts w:asciiTheme="minorHAnsi" w:hAnsiTheme="minorHAnsi" w:cs="Arial"/>
                <w:color w:val="0070C0"/>
              </w:rPr>
            </w:pPr>
            <w:r>
              <w:rPr>
                <w:rFonts w:asciiTheme="minorHAnsi" w:hAnsiTheme="minorHAnsi" w:cs="Arial"/>
              </w:rPr>
              <w:t>Time to perform.  Extra resource to help amend documentation</w:t>
            </w:r>
          </w:p>
        </w:tc>
        <w:tc>
          <w:tcPr>
            <w:tcW w:w="3070" w:type="dxa"/>
          </w:tcPr>
          <w:p w14:paraId="677CB227" w14:textId="3649C555" w:rsidR="00343BC6" w:rsidRPr="00D32380" w:rsidRDefault="00343BC6" w:rsidP="00343BC6">
            <w:pPr>
              <w:rPr>
                <w:rFonts w:asciiTheme="minorHAnsi" w:hAnsiTheme="minorHAnsi" w:cs="Arial"/>
                <w:color w:val="0070C0"/>
              </w:rPr>
            </w:pPr>
            <w:r>
              <w:rPr>
                <w:rFonts w:asciiTheme="minorHAnsi" w:hAnsiTheme="minorHAnsi" w:cs="Arial"/>
              </w:rPr>
              <w:t>K Davison</w:t>
            </w:r>
          </w:p>
        </w:tc>
        <w:tc>
          <w:tcPr>
            <w:tcW w:w="3071" w:type="dxa"/>
          </w:tcPr>
          <w:p w14:paraId="35CB6CA4" w14:textId="47240D7E" w:rsidR="00343BC6" w:rsidRDefault="00343BC6" w:rsidP="00343BC6">
            <w:pPr>
              <w:rPr>
                <w:rFonts w:asciiTheme="minorHAnsi" w:hAnsiTheme="minorHAnsi" w:cs="Arial"/>
                <w:b/>
                <w:bCs/>
                <w:color w:val="0070C0"/>
              </w:rPr>
            </w:pPr>
            <w:r>
              <w:rPr>
                <w:rFonts w:asciiTheme="minorHAnsi" w:hAnsiTheme="minorHAnsi" w:cs="Arial"/>
                <w:b/>
                <w:bCs/>
                <w:color w:val="00B050"/>
              </w:rPr>
              <w:t>Q3 2025</w:t>
            </w:r>
          </w:p>
        </w:tc>
        <w:tc>
          <w:tcPr>
            <w:tcW w:w="2853" w:type="dxa"/>
          </w:tcPr>
          <w:p w14:paraId="5813ADB0" w14:textId="4D267CC7" w:rsidR="00343BC6" w:rsidRPr="00D32380" w:rsidRDefault="00343BC6" w:rsidP="00343BC6">
            <w:pPr>
              <w:rPr>
                <w:rFonts w:asciiTheme="minorHAnsi" w:hAnsiTheme="minorHAnsi" w:cs="Arial"/>
                <w:color w:val="0070C0"/>
              </w:rPr>
            </w:pPr>
            <w:r>
              <w:rPr>
                <w:rFonts w:asciiTheme="minorHAnsi" w:hAnsiTheme="minorHAnsi" w:cs="Arial"/>
              </w:rPr>
              <w:t>Single certificate and certification audits undertaken.</w:t>
            </w:r>
          </w:p>
        </w:tc>
      </w:tr>
      <w:tr w:rsidR="00343BC6" w14:paraId="656CD221" w14:textId="77777777" w:rsidTr="007B1D28">
        <w:trPr>
          <w:cantSplit/>
        </w:trPr>
        <w:tc>
          <w:tcPr>
            <w:tcW w:w="15168" w:type="dxa"/>
            <w:gridSpan w:val="5"/>
          </w:tcPr>
          <w:p w14:paraId="4C25E91D" w14:textId="130CC785" w:rsidR="00343BC6" w:rsidRPr="00D32380" w:rsidRDefault="00343BC6" w:rsidP="00343BC6">
            <w:pPr>
              <w:rPr>
                <w:rFonts w:asciiTheme="minorHAnsi" w:hAnsiTheme="minorHAnsi" w:cs="Arial"/>
                <w:color w:val="0070C0"/>
              </w:rPr>
            </w:pPr>
            <w:r w:rsidRPr="00122990">
              <w:rPr>
                <w:rFonts w:asciiTheme="minorHAnsi" w:hAnsiTheme="minorHAnsi" w:cs="Arial"/>
                <w:b/>
                <w:bCs/>
                <w:color w:val="0070C0"/>
              </w:rPr>
              <w:t>To undertake once routine audits completed (March 2025)</w:t>
            </w:r>
          </w:p>
        </w:tc>
      </w:tr>
      <w:tr w:rsidR="00757876" w14:paraId="7A357A6A" w14:textId="77777777" w:rsidTr="00343BC6">
        <w:tc>
          <w:tcPr>
            <w:tcW w:w="3290" w:type="dxa"/>
          </w:tcPr>
          <w:p w14:paraId="0E8D8156" w14:textId="7D96A0ED" w:rsidR="00757876" w:rsidRPr="00D32380" w:rsidRDefault="00757876" w:rsidP="00514662">
            <w:pPr>
              <w:rPr>
                <w:rFonts w:asciiTheme="minorHAnsi" w:hAnsiTheme="minorHAnsi" w:cs="Arial"/>
                <w:color w:val="0070C0"/>
              </w:rPr>
            </w:pPr>
            <w:r w:rsidRPr="00D32380">
              <w:rPr>
                <w:rFonts w:asciiTheme="minorHAnsi" w:hAnsiTheme="minorHAnsi" w:cs="Arial"/>
                <w:color w:val="0070C0"/>
              </w:rPr>
              <w:t>Expand Internal Audit pool to further employees and train those who require it</w:t>
            </w:r>
          </w:p>
        </w:tc>
        <w:tc>
          <w:tcPr>
            <w:tcW w:w="2884" w:type="dxa"/>
          </w:tcPr>
          <w:p w14:paraId="65A77092" w14:textId="672FCD74" w:rsidR="00757876" w:rsidRPr="00D32380" w:rsidRDefault="00757876" w:rsidP="00514662">
            <w:pPr>
              <w:rPr>
                <w:rFonts w:asciiTheme="minorHAnsi" w:hAnsiTheme="minorHAnsi" w:cs="Arial"/>
                <w:color w:val="0070C0"/>
              </w:rPr>
            </w:pPr>
            <w:r w:rsidRPr="00D32380">
              <w:rPr>
                <w:rFonts w:asciiTheme="minorHAnsi" w:hAnsiTheme="minorHAnsi" w:cs="Arial"/>
                <w:color w:val="0070C0"/>
              </w:rPr>
              <w:t xml:space="preserve">Support from the Board, Time from K Davison and commitment from the individuals </w:t>
            </w:r>
          </w:p>
        </w:tc>
        <w:tc>
          <w:tcPr>
            <w:tcW w:w="3070" w:type="dxa"/>
          </w:tcPr>
          <w:p w14:paraId="639670F2" w14:textId="147A5DC5" w:rsidR="00757876" w:rsidRPr="00D32380" w:rsidRDefault="00757876" w:rsidP="00514662">
            <w:pPr>
              <w:rPr>
                <w:rFonts w:asciiTheme="minorHAnsi" w:hAnsiTheme="minorHAnsi" w:cs="Arial"/>
                <w:color w:val="0070C0"/>
              </w:rPr>
            </w:pPr>
            <w:r w:rsidRPr="00D32380">
              <w:rPr>
                <w:rFonts w:asciiTheme="minorHAnsi" w:hAnsiTheme="minorHAnsi" w:cs="Arial"/>
                <w:color w:val="0070C0"/>
              </w:rPr>
              <w:t>K Davison</w:t>
            </w:r>
          </w:p>
        </w:tc>
        <w:tc>
          <w:tcPr>
            <w:tcW w:w="3071" w:type="dxa"/>
          </w:tcPr>
          <w:p w14:paraId="4F306CA7" w14:textId="14170649" w:rsidR="00757876" w:rsidRDefault="00B83B76" w:rsidP="00514662">
            <w:pPr>
              <w:rPr>
                <w:rFonts w:asciiTheme="minorHAnsi" w:hAnsiTheme="minorHAnsi" w:cs="Arial"/>
                <w:b/>
                <w:bCs/>
                <w:color w:val="0070C0"/>
              </w:rPr>
            </w:pPr>
            <w:r>
              <w:rPr>
                <w:rFonts w:asciiTheme="minorHAnsi" w:hAnsiTheme="minorHAnsi" w:cs="Arial"/>
                <w:b/>
                <w:bCs/>
                <w:color w:val="0070C0"/>
              </w:rPr>
              <w:t>Throughout 2024</w:t>
            </w:r>
          </w:p>
          <w:p w14:paraId="1D77E0F0" w14:textId="0839DA17" w:rsidR="0012063B" w:rsidRPr="00D32380" w:rsidRDefault="0012063B" w:rsidP="00514662">
            <w:pPr>
              <w:rPr>
                <w:rFonts w:asciiTheme="minorHAnsi" w:hAnsiTheme="minorHAnsi" w:cs="Arial"/>
                <w:b/>
                <w:bCs/>
                <w:color w:val="0070C0"/>
              </w:rPr>
            </w:pPr>
          </w:p>
        </w:tc>
        <w:tc>
          <w:tcPr>
            <w:tcW w:w="2853" w:type="dxa"/>
          </w:tcPr>
          <w:p w14:paraId="1AFD15AE" w14:textId="50701A07" w:rsidR="00757876" w:rsidRPr="00D32380" w:rsidRDefault="00757876" w:rsidP="00514662">
            <w:pPr>
              <w:rPr>
                <w:rFonts w:asciiTheme="minorHAnsi" w:hAnsiTheme="minorHAnsi" w:cs="Arial"/>
                <w:color w:val="0070C0"/>
              </w:rPr>
            </w:pPr>
            <w:r w:rsidRPr="00D32380">
              <w:rPr>
                <w:rFonts w:asciiTheme="minorHAnsi" w:hAnsiTheme="minorHAnsi" w:cs="Arial"/>
                <w:color w:val="0070C0"/>
              </w:rPr>
              <w:t>Adherence to Audit Schedule</w:t>
            </w:r>
          </w:p>
        </w:tc>
      </w:tr>
      <w:tr w:rsidR="004D1053" w:rsidRPr="000718C8" w14:paraId="4B64A7A0" w14:textId="77777777" w:rsidTr="00CE094C">
        <w:tc>
          <w:tcPr>
            <w:tcW w:w="15168" w:type="dxa"/>
            <w:gridSpan w:val="5"/>
          </w:tcPr>
          <w:p w14:paraId="7A0FCE27" w14:textId="57BE3F03" w:rsidR="004D1053" w:rsidRPr="00444047" w:rsidRDefault="00757876" w:rsidP="007B7D17">
            <w:pPr>
              <w:tabs>
                <w:tab w:val="left" w:pos="2025"/>
              </w:tabs>
              <w:rPr>
                <w:rFonts w:asciiTheme="minorHAnsi" w:hAnsiTheme="minorHAnsi" w:cs="Arial"/>
                <w:b/>
                <w:bCs/>
                <w:color w:val="00B050"/>
              </w:rPr>
            </w:pPr>
            <w:r w:rsidRPr="00B83B76">
              <w:rPr>
                <w:rFonts w:asciiTheme="minorHAnsi" w:hAnsiTheme="minorHAnsi" w:cs="Arial"/>
                <w:b/>
                <w:bCs/>
                <w:color w:val="00B0F0"/>
              </w:rPr>
              <w:t>Training delivered, audits to review</w:t>
            </w:r>
            <w:r w:rsidR="0012063B" w:rsidRPr="00B83B76">
              <w:rPr>
                <w:rFonts w:asciiTheme="minorHAnsi" w:hAnsiTheme="minorHAnsi" w:cs="Arial"/>
                <w:b/>
                <w:bCs/>
                <w:color w:val="00B0F0"/>
              </w:rPr>
              <w:t xml:space="preserve"> – mixed success achieved</w:t>
            </w:r>
            <w:r w:rsidR="00B83B76" w:rsidRPr="00B83B76">
              <w:rPr>
                <w:rFonts w:asciiTheme="minorHAnsi" w:hAnsiTheme="minorHAnsi" w:cs="Arial"/>
                <w:b/>
                <w:bCs/>
                <w:color w:val="00B0F0"/>
              </w:rPr>
              <w:t xml:space="preserve">.  Audits reviewed monthly – pool expanded but then reduced due to staff turnover.  To </w:t>
            </w:r>
            <w:proofErr w:type="spellStart"/>
            <w:r w:rsidR="00B83B76" w:rsidRPr="00B83B76">
              <w:rPr>
                <w:rFonts w:asciiTheme="minorHAnsi" w:hAnsiTheme="minorHAnsi" w:cs="Arial"/>
                <w:b/>
                <w:bCs/>
                <w:color w:val="00B0F0"/>
              </w:rPr>
              <w:t>reexpand</w:t>
            </w:r>
            <w:proofErr w:type="spellEnd"/>
            <w:r w:rsidR="00B83B76" w:rsidRPr="00B83B76">
              <w:rPr>
                <w:rFonts w:asciiTheme="minorHAnsi" w:hAnsiTheme="minorHAnsi" w:cs="Arial"/>
                <w:b/>
                <w:bCs/>
                <w:color w:val="00B0F0"/>
              </w:rPr>
              <w:t>.</w:t>
            </w:r>
          </w:p>
        </w:tc>
      </w:tr>
    </w:tbl>
    <w:p w14:paraId="24EA4E52" w14:textId="5FBB7418" w:rsidR="0099514A" w:rsidRDefault="0099514A" w:rsidP="00B761ED">
      <w:pPr>
        <w:rPr>
          <w:rFonts w:asciiTheme="minorHAnsi" w:hAnsiTheme="minorHAnsi" w:cs="Arial"/>
          <w:sz w:val="28"/>
          <w:szCs w:val="28"/>
        </w:rPr>
      </w:pPr>
    </w:p>
    <w:tbl>
      <w:tblPr>
        <w:tblStyle w:val="TableGrid"/>
        <w:tblW w:w="15134" w:type="dxa"/>
        <w:tblLayout w:type="fixed"/>
        <w:tblLook w:val="04A0" w:firstRow="1" w:lastRow="0" w:firstColumn="1" w:lastColumn="0" w:noHBand="0" w:noVBand="1"/>
      </w:tblPr>
      <w:tblGrid>
        <w:gridCol w:w="12724"/>
        <w:gridCol w:w="2410"/>
      </w:tblGrid>
      <w:tr w:rsidR="0099514A" w:rsidRPr="00607002" w14:paraId="43A2A7BA" w14:textId="77777777" w:rsidTr="00AF731F">
        <w:tc>
          <w:tcPr>
            <w:tcW w:w="15134" w:type="dxa"/>
            <w:gridSpan w:val="2"/>
            <w:shd w:val="clear" w:color="auto" w:fill="F2F2F2" w:themeFill="background1" w:themeFillShade="F2"/>
          </w:tcPr>
          <w:p w14:paraId="741779A5" w14:textId="61FD44EE" w:rsidR="0099514A" w:rsidRPr="001739A5" w:rsidRDefault="0099514A" w:rsidP="00AF731F">
            <w:pPr>
              <w:pStyle w:val="Heading3"/>
              <w:rPr>
                <w:rFonts w:asciiTheme="minorHAnsi" w:hAnsiTheme="minorHAnsi"/>
                <w:i/>
                <w:color w:val="auto"/>
                <w:sz w:val="28"/>
                <w:szCs w:val="28"/>
              </w:rPr>
            </w:pPr>
            <w:r w:rsidRPr="001739A5">
              <w:rPr>
                <w:rFonts w:asciiTheme="minorHAnsi" w:eastAsia="MS Mincho" w:hAnsiTheme="minorHAnsi"/>
                <w:i/>
                <w:color w:val="auto"/>
                <w:sz w:val="28"/>
                <w:szCs w:val="28"/>
              </w:rPr>
              <w:t xml:space="preserve">6) </w:t>
            </w:r>
            <w:r w:rsidR="000362A9" w:rsidRPr="001E019E">
              <w:rPr>
                <w:rFonts w:asciiTheme="minorHAnsi" w:eastAsia="MS Mincho" w:hAnsiTheme="minorHAnsi"/>
                <w:i/>
                <w:color w:val="auto"/>
                <w:sz w:val="28"/>
                <w:szCs w:val="28"/>
              </w:rPr>
              <w:t xml:space="preserve">Review of company </w:t>
            </w:r>
            <w:r w:rsidR="000362A9">
              <w:rPr>
                <w:rFonts w:asciiTheme="minorHAnsi" w:eastAsia="MS Mincho" w:hAnsiTheme="minorHAnsi"/>
                <w:i/>
                <w:color w:val="auto"/>
                <w:sz w:val="28"/>
                <w:szCs w:val="28"/>
              </w:rPr>
              <w:t>Health and Safety</w:t>
            </w:r>
            <w:r w:rsidR="000362A9" w:rsidRPr="001E019E">
              <w:rPr>
                <w:rFonts w:asciiTheme="minorHAnsi" w:eastAsia="MS Mincho" w:hAnsiTheme="minorHAnsi"/>
                <w:i/>
                <w:color w:val="auto"/>
                <w:sz w:val="28"/>
                <w:szCs w:val="28"/>
              </w:rPr>
              <w:t xml:space="preserve"> Objectives</w:t>
            </w:r>
          </w:p>
        </w:tc>
      </w:tr>
      <w:tr w:rsidR="000362A9" w:rsidRPr="001739A5" w14:paraId="12C5170F" w14:textId="77777777" w:rsidTr="00004E9A">
        <w:tc>
          <w:tcPr>
            <w:tcW w:w="12724" w:type="dxa"/>
          </w:tcPr>
          <w:p w14:paraId="64316685" w14:textId="471FCC4B" w:rsidR="000362A9" w:rsidRPr="006E3B73" w:rsidRDefault="000362A9" w:rsidP="000362A9">
            <w:pPr>
              <w:rPr>
                <w:rFonts w:asciiTheme="minorHAnsi" w:hAnsiTheme="minorHAnsi" w:cs="Arial"/>
                <w:b/>
                <w:i/>
                <w:highlight w:val="yellow"/>
              </w:rPr>
            </w:pPr>
            <w:r w:rsidRPr="000362A9">
              <w:rPr>
                <w:rFonts w:asciiTheme="minorHAnsi" w:hAnsiTheme="minorHAnsi" w:cs="Arial"/>
                <w:b/>
                <w:i/>
              </w:rPr>
              <w:t>Minute</w:t>
            </w:r>
          </w:p>
        </w:tc>
        <w:tc>
          <w:tcPr>
            <w:tcW w:w="2410" w:type="dxa"/>
          </w:tcPr>
          <w:p w14:paraId="5636E391" w14:textId="77777777" w:rsidR="000362A9" w:rsidRPr="006E3B73" w:rsidRDefault="000362A9" w:rsidP="00AF731F">
            <w:pPr>
              <w:jc w:val="center"/>
              <w:rPr>
                <w:rFonts w:asciiTheme="minorHAnsi" w:hAnsiTheme="minorHAnsi" w:cs="Arial"/>
                <w:b/>
                <w:i/>
                <w:highlight w:val="yellow"/>
              </w:rPr>
            </w:pPr>
            <w:r w:rsidRPr="00085F88">
              <w:rPr>
                <w:rFonts w:asciiTheme="minorHAnsi" w:hAnsiTheme="minorHAnsi" w:cs="Arial"/>
                <w:b/>
                <w:i/>
              </w:rPr>
              <w:t>Action</w:t>
            </w:r>
          </w:p>
        </w:tc>
      </w:tr>
      <w:tr w:rsidR="000362A9" w:rsidRPr="001739A5" w14:paraId="6F105557" w14:textId="77777777" w:rsidTr="00FC18F0">
        <w:trPr>
          <w:trHeight w:val="2717"/>
        </w:trPr>
        <w:tc>
          <w:tcPr>
            <w:tcW w:w="12724" w:type="dxa"/>
          </w:tcPr>
          <w:p w14:paraId="5A535016" w14:textId="77777777" w:rsidR="000362A9" w:rsidRDefault="002322CA" w:rsidP="000362A9">
            <w:pPr>
              <w:rPr>
                <w:rFonts w:asciiTheme="minorHAnsi" w:hAnsiTheme="minorHAnsi" w:cs="Arial"/>
                <w:b/>
              </w:rPr>
            </w:pPr>
            <w:r>
              <w:rPr>
                <w:rFonts w:asciiTheme="minorHAnsi" w:hAnsiTheme="minorHAnsi" w:cs="Arial"/>
                <w:b/>
              </w:rPr>
              <w:lastRenderedPageBreak/>
              <w:t>Health and Safety Objectives was identified as a gap by external consultant, currently work</w:t>
            </w:r>
            <w:r w:rsidR="00577CDF">
              <w:rPr>
                <w:rFonts w:asciiTheme="minorHAnsi" w:hAnsiTheme="minorHAnsi" w:cs="Arial"/>
                <w:b/>
              </w:rPr>
              <w:t>ing</w:t>
            </w:r>
            <w:r>
              <w:rPr>
                <w:rFonts w:asciiTheme="minorHAnsi" w:hAnsiTheme="minorHAnsi" w:cs="Arial"/>
                <w:b/>
              </w:rPr>
              <w:t xml:space="preserve"> on setting </w:t>
            </w:r>
            <w:r w:rsidR="006832AB">
              <w:rPr>
                <w:rFonts w:asciiTheme="minorHAnsi" w:hAnsiTheme="minorHAnsi" w:cs="Arial"/>
                <w:b/>
              </w:rPr>
              <w:t>Health and Safety Objectives that will be reviewed again at the next Management Review.</w:t>
            </w:r>
          </w:p>
          <w:p w14:paraId="3189D0DA" w14:textId="77777777" w:rsidR="00534A2F" w:rsidRDefault="00534A2F" w:rsidP="000362A9">
            <w:pPr>
              <w:rPr>
                <w:rFonts w:asciiTheme="minorHAnsi" w:hAnsiTheme="minorHAnsi" w:cs="Arial"/>
                <w:i/>
                <w:color w:val="0070C0"/>
              </w:rPr>
            </w:pPr>
            <w:r>
              <w:rPr>
                <w:rFonts w:asciiTheme="minorHAnsi" w:hAnsiTheme="minorHAnsi" w:cs="Arial"/>
                <w:i/>
                <w:color w:val="0070C0"/>
              </w:rPr>
              <w:t>Objectives were set and are:</w:t>
            </w:r>
          </w:p>
          <w:p w14:paraId="507BFFEC" w14:textId="62CF82BA" w:rsidR="00534A2F" w:rsidRPr="000676DB" w:rsidRDefault="00D85B3D" w:rsidP="000362A9">
            <w:pPr>
              <w:rPr>
                <w:rFonts w:asciiTheme="minorHAnsi" w:hAnsiTheme="minorHAnsi" w:cs="Arial"/>
                <w:bCs/>
                <w:color w:val="00B050"/>
                <w:sz w:val="44"/>
                <w:szCs w:val="44"/>
                <w:highlight w:val="yellow"/>
              </w:rPr>
            </w:pPr>
            <w:r w:rsidRPr="000676DB">
              <w:rPr>
                <w:rFonts w:asciiTheme="minorHAnsi" w:hAnsiTheme="minorHAnsi" w:cs="Arial"/>
                <w:i/>
                <w:color w:val="0070C0"/>
              </w:rPr>
              <w:t xml:space="preserve">Achieve compliance with legal requirements, Achieve compliance with legal requirements, Include the management of health and safety as a specific responsibility of managers, Ensure that significant risk arising from work activities under our control are eliminated or adequately </w:t>
            </w:r>
            <w:proofErr w:type="gramStart"/>
            <w:r w:rsidRPr="000676DB">
              <w:rPr>
                <w:rFonts w:asciiTheme="minorHAnsi" w:hAnsiTheme="minorHAnsi" w:cs="Arial"/>
                <w:i/>
                <w:color w:val="0070C0"/>
              </w:rPr>
              <w:t xml:space="preserve">controlled, </w:t>
            </w:r>
            <w:r w:rsidR="000676DB" w:rsidRPr="000676DB">
              <w:rPr>
                <w:rFonts w:asciiTheme="minorHAnsi" w:hAnsiTheme="minorHAnsi" w:cs="Arial"/>
                <w:i/>
                <w:color w:val="0070C0"/>
              </w:rPr>
              <w:t xml:space="preserve"> Engage</w:t>
            </w:r>
            <w:proofErr w:type="gramEnd"/>
            <w:r w:rsidR="000676DB" w:rsidRPr="000676DB">
              <w:rPr>
                <w:rFonts w:asciiTheme="minorHAnsi" w:hAnsiTheme="minorHAnsi" w:cs="Arial"/>
                <w:i/>
                <w:color w:val="0070C0"/>
              </w:rPr>
              <w:t xml:space="preserve"> employees in health and safety decisions through consultation and participation, Ensure that employees receive appropriate training and are competent</w:t>
            </w:r>
          </w:p>
        </w:tc>
        <w:tc>
          <w:tcPr>
            <w:tcW w:w="2410" w:type="dxa"/>
          </w:tcPr>
          <w:p w14:paraId="49569FC6" w14:textId="77777777" w:rsidR="000362A9" w:rsidRDefault="006832AB" w:rsidP="00AF731F">
            <w:pPr>
              <w:jc w:val="center"/>
              <w:rPr>
                <w:rFonts w:asciiTheme="minorHAnsi" w:hAnsiTheme="minorHAnsi" w:cs="Arial"/>
                <w:b/>
              </w:rPr>
            </w:pPr>
            <w:r w:rsidRPr="00CC0690">
              <w:rPr>
                <w:rFonts w:asciiTheme="minorHAnsi" w:hAnsiTheme="minorHAnsi" w:cs="Arial"/>
                <w:b/>
              </w:rPr>
              <w:t xml:space="preserve">Set </w:t>
            </w:r>
            <w:r w:rsidR="00CC0690" w:rsidRPr="00CC0690">
              <w:rPr>
                <w:rFonts w:asciiTheme="minorHAnsi" w:hAnsiTheme="minorHAnsi" w:cs="Arial"/>
                <w:b/>
              </w:rPr>
              <w:t>Health and Safety Objectives to be monitored and reported against.</w:t>
            </w:r>
          </w:p>
          <w:p w14:paraId="22749F4F" w14:textId="63899A7F" w:rsidR="000676DB" w:rsidRPr="00CA2889" w:rsidRDefault="000676DB" w:rsidP="00AF731F">
            <w:pPr>
              <w:jc w:val="center"/>
              <w:rPr>
                <w:rFonts w:asciiTheme="minorHAnsi" w:hAnsiTheme="minorHAnsi" w:cs="Arial"/>
                <w:b/>
                <w:highlight w:val="yellow"/>
              </w:rPr>
            </w:pPr>
            <w:r>
              <w:rPr>
                <w:rFonts w:asciiTheme="minorHAnsi" w:hAnsiTheme="minorHAnsi" w:cs="Arial"/>
                <w:i/>
                <w:color w:val="0070C0"/>
              </w:rPr>
              <w:t>Currently monitoring set objectives</w:t>
            </w:r>
          </w:p>
        </w:tc>
      </w:tr>
    </w:tbl>
    <w:p w14:paraId="54B30D71" w14:textId="390EFB9C" w:rsidR="0099514A" w:rsidRDefault="0099514A" w:rsidP="00B761ED">
      <w:pPr>
        <w:rPr>
          <w:rFonts w:asciiTheme="minorHAnsi" w:hAnsiTheme="minorHAnsi" w:cs="Arial"/>
          <w:sz w:val="28"/>
          <w:szCs w:val="28"/>
        </w:rPr>
      </w:pPr>
    </w:p>
    <w:tbl>
      <w:tblPr>
        <w:tblStyle w:val="TableGrid"/>
        <w:tblW w:w="15134" w:type="dxa"/>
        <w:tblLayout w:type="fixed"/>
        <w:tblLook w:val="04A0" w:firstRow="1" w:lastRow="0" w:firstColumn="1" w:lastColumn="0" w:noHBand="0" w:noVBand="1"/>
      </w:tblPr>
      <w:tblGrid>
        <w:gridCol w:w="15134"/>
      </w:tblGrid>
      <w:tr w:rsidR="00B34AF4" w:rsidRPr="001739A5" w14:paraId="438A02F0" w14:textId="77777777" w:rsidTr="00434486">
        <w:tc>
          <w:tcPr>
            <w:tcW w:w="15134" w:type="dxa"/>
          </w:tcPr>
          <w:tbl>
            <w:tblPr>
              <w:tblStyle w:val="TableGrid"/>
              <w:tblW w:w="15134" w:type="dxa"/>
              <w:tblLayout w:type="fixed"/>
              <w:tblLook w:val="04A0" w:firstRow="1" w:lastRow="0" w:firstColumn="1" w:lastColumn="0" w:noHBand="0" w:noVBand="1"/>
            </w:tblPr>
            <w:tblGrid>
              <w:gridCol w:w="7621"/>
              <w:gridCol w:w="2552"/>
              <w:gridCol w:w="2551"/>
              <w:gridCol w:w="2410"/>
            </w:tblGrid>
            <w:tr w:rsidR="00B34AF4" w:rsidRPr="00637FAD" w14:paraId="15A6905D" w14:textId="77777777" w:rsidTr="00B34AF4">
              <w:trPr>
                <w:trHeight w:val="1052"/>
              </w:trPr>
              <w:tc>
                <w:tcPr>
                  <w:tcW w:w="15134" w:type="dxa"/>
                  <w:gridSpan w:val="4"/>
                </w:tcPr>
                <w:p w14:paraId="4AF1C207" w14:textId="77777777" w:rsidR="00B34AF4" w:rsidRPr="00637FAD" w:rsidRDefault="00B34AF4" w:rsidP="00B34AF4">
                  <w:pPr>
                    <w:jc w:val="center"/>
                    <w:rPr>
                      <w:rFonts w:asciiTheme="minorHAnsi" w:hAnsiTheme="minorHAnsi" w:cs="Arial"/>
                      <w:b/>
                      <w:i/>
                      <w:sz w:val="16"/>
                      <w:szCs w:val="16"/>
                    </w:rPr>
                  </w:pPr>
                </w:p>
                <w:p w14:paraId="37AD566B" w14:textId="77777777" w:rsidR="00B34AF4" w:rsidRPr="00637FAD" w:rsidRDefault="00B34AF4" w:rsidP="00B34AF4">
                  <w:pPr>
                    <w:jc w:val="center"/>
                    <w:rPr>
                      <w:rFonts w:asciiTheme="minorHAnsi" w:hAnsiTheme="minorHAnsi" w:cs="Arial"/>
                      <w:b/>
                      <w:i/>
                      <w:color w:val="0070C0"/>
                      <w:sz w:val="28"/>
                      <w:szCs w:val="28"/>
                    </w:rPr>
                  </w:pPr>
                  <w:r w:rsidRPr="00637FAD">
                    <w:rPr>
                      <w:rFonts w:asciiTheme="minorHAnsi" w:hAnsiTheme="minorHAnsi" w:cs="Arial"/>
                      <w:b/>
                      <w:i/>
                      <w:color w:val="0070C0"/>
                      <w:sz w:val="28"/>
                      <w:szCs w:val="28"/>
                    </w:rPr>
                    <w:t>KPI performance 1</w:t>
                  </w:r>
                  <w:r w:rsidRPr="00637FAD">
                    <w:rPr>
                      <w:rFonts w:asciiTheme="minorHAnsi" w:hAnsiTheme="minorHAnsi" w:cs="Arial"/>
                      <w:b/>
                      <w:i/>
                      <w:color w:val="0070C0"/>
                      <w:sz w:val="28"/>
                      <w:szCs w:val="28"/>
                      <w:vertAlign w:val="superscript"/>
                    </w:rPr>
                    <w:t>st</w:t>
                  </w:r>
                  <w:r w:rsidRPr="00637FAD">
                    <w:rPr>
                      <w:rFonts w:asciiTheme="minorHAnsi" w:hAnsiTheme="minorHAnsi" w:cs="Arial"/>
                      <w:b/>
                      <w:i/>
                      <w:color w:val="0070C0"/>
                      <w:sz w:val="28"/>
                      <w:szCs w:val="28"/>
                    </w:rPr>
                    <w:t xml:space="preserve"> Oct 2024 to 20</w:t>
                  </w:r>
                  <w:r w:rsidRPr="00637FAD">
                    <w:rPr>
                      <w:rFonts w:asciiTheme="minorHAnsi" w:hAnsiTheme="minorHAnsi" w:cs="Arial"/>
                      <w:b/>
                      <w:i/>
                      <w:color w:val="0070C0"/>
                      <w:sz w:val="28"/>
                      <w:szCs w:val="28"/>
                      <w:vertAlign w:val="superscript"/>
                    </w:rPr>
                    <w:t>th</w:t>
                  </w:r>
                  <w:r w:rsidRPr="00637FAD">
                    <w:rPr>
                      <w:rFonts w:asciiTheme="minorHAnsi" w:hAnsiTheme="minorHAnsi" w:cs="Arial"/>
                      <w:b/>
                      <w:i/>
                      <w:color w:val="0070C0"/>
                      <w:sz w:val="28"/>
                      <w:szCs w:val="28"/>
                    </w:rPr>
                    <w:t xml:space="preserve"> Dec 2024 (Precision)</w:t>
                  </w:r>
                </w:p>
                <w:p w14:paraId="0FD9127A" w14:textId="77777777" w:rsidR="00B34AF4" w:rsidRPr="00637FAD" w:rsidRDefault="00B34AF4" w:rsidP="00B34AF4">
                  <w:pPr>
                    <w:jc w:val="center"/>
                    <w:rPr>
                      <w:rFonts w:asciiTheme="minorHAnsi" w:hAnsiTheme="minorHAnsi" w:cs="Arial"/>
                      <w:b/>
                      <w:i/>
                      <w:sz w:val="16"/>
                      <w:szCs w:val="16"/>
                    </w:rPr>
                  </w:pPr>
                </w:p>
              </w:tc>
            </w:tr>
            <w:tr w:rsidR="00B34AF4" w:rsidRPr="00637FAD" w14:paraId="4FC27CAD" w14:textId="77777777" w:rsidTr="00B34AF4">
              <w:trPr>
                <w:trHeight w:val="557"/>
              </w:trPr>
              <w:tc>
                <w:tcPr>
                  <w:tcW w:w="7621" w:type="dxa"/>
                </w:tcPr>
                <w:p w14:paraId="31FD028C" w14:textId="77777777" w:rsidR="00B34AF4" w:rsidRPr="00637FAD" w:rsidRDefault="00B34AF4" w:rsidP="00B34AF4">
                  <w:pPr>
                    <w:rPr>
                      <w:rFonts w:asciiTheme="minorHAnsi" w:hAnsiTheme="minorHAnsi" w:cs="Arial"/>
                      <w:b/>
                      <w:i/>
                    </w:rPr>
                  </w:pPr>
                  <w:r w:rsidRPr="00637FAD">
                    <w:rPr>
                      <w:rFonts w:asciiTheme="minorHAnsi" w:hAnsiTheme="minorHAnsi" w:cs="Arial"/>
                      <w:b/>
                      <w:i/>
                    </w:rPr>
                    <w:t>KPI</w:t>
                  </w:r>
                </w:p>
              </w:tc>
              <w:tc>
                <w:tcPr>
                  <w:tcW w:w="2552" w:type="dxa"/>
                </w:tcPr>
                <w:p w14:paraId="525788A1" w14:textId="77777777" w:rsidR="00B34AF4" w:rsidRPr="00637FAD" w:rsidRDefault="00B34AF4" w:rsidP="00B34AF4">
                  <w:pPr>
                    <w:jc w:val="center"/>
                    <w:rPr>
                      <w:rFonts w:asciiTheme="minorHAnsi" w:hAnsiTheme="minorHAnsi" w:cs="Arial"/>
                      <w:b/>
                      <w:i/>
                    </w:rPr>
                  </w:pPr>
                  <w:r w:rsidRPr="00637FAD">
                    <w:rPr>
                      <w:rFonts w:asciiTheme="minorHAnsi" w:hAnsiTheme="minorHAnsi" w:cs="Arial"/>
                      <w:b/>
                      <w:i/>
                    </w:rPr>
                    <w:t>Target</w:t>
                  </w:r>
                </w:p>
              </w:tc>
              <w:tc>
                <w:tcPr>
                  <w:tcW w:w="2551" w:type="dxa"/>
                </w:tcPr>
                <w:p w14:paraId="0321652E" w14:textId="77777777" w:rsidR="00B34AF4" w:rsidRPr="00637FAD" w:rsidRDefault="00B34AF4" w:rsidP="00B34AF4">
                  <w:pPr>
                    <w:jc w:val="center"/>
                    <w:rPr>
                      <w:rFonts w:asciiTheme="minorHAnsi" w:hAnsiTheme="minorHAnsi" w:cs="Arial"/>
                      <w:b/>
                      <w:i/>
                    </w:rPr>
                  </w:pPr>
                  <w:r w:rsidRPr="00637FAD">
                    <w:rPr>
                      <w:rFonts w:asciiTheme="minorHAnsi" w:hAnsiTheme="minorHAnsi" w:cs="Arial"/>
                      <w:b/>
                      <w:i/>
                    </w:rPr>
                    <w:t>Actual</w:t>
                  </w:r>
                </w:p>
              </w:tc>
              <w:tc>
                <w:tcPr>
                  <w:tcW w:w="2410" w:type="dxa"/>
                </w:tcPr>
                <w:p w14:paraId="33333D46" w14:textId="77777777" w:rsidR="00B34AF4" w:rsidRPr="00637FAD" w:rsidRDefault="00B34AF4" w:rsidP="00B34AF4">
                  <w:pPr>
                    <w:jc w:val="center"/>
                    <w:rPr>
                      <w:rFonts w:asciiTheme="minorHAnsi" w:hAnsiTheme="minorHAnsi" w:cs="Arial"/>
                      <w:b/>
                      <w:i/>
                    </w:rPr>
                  </w:pPr>
                  <w:r w:rsidRPr="00637FAD">
                    <w:rPr>
                      <w:rFonts w:asciiTheme="minorHAnsi" w:hAnsiTheme="minorHAnsi" w:cs="Arial"/>
                      <w:b/>
                      <w:i/>
                    </w:rPr>
                    <w:t>Action</w:t>
                  </w:r>
                </w:p>
              </w:tc>
            </w:tr>
            <w:tr w:rsidR="00B34AF4" w:rsidRPr="00637FAD" w14:paraId="22E3187D" w14:textId="77777777" w:rsidTr="001F73BE">
              <w:tc>
                <w:tcPr>
                  <w:tcW w:w="7621" w:type="dxa"/>
                </w:tcPr>
                <w:p w14:paraId="7335C5F2" w14:textId="77777777" w:rsidR="00B34AF4" w:rsidRPr="00637FAD" w:rsidRDefault="00B34AF4" w:rsidP="00B34AF4">
                  <w:pPr>
                    <w:rPr>
                      <w:rFonts w:asciiTheme="minorHAnsi" w:hAnsiTheme="minorHAnsi" w:cs="Arial"/>
                      <w:b/>
                      <w:i/>
                    </w:rPr>
                  </w:pPr>
                  <w:r w:rsidRPr="00637FAD">
                    <w:rPr>
                      <w:rFonts w:asciiTheme="minorHAnsi" w:hAnsiTheme="minorHAnsi" w:cs="Arial"/>
                      <w:b/>
                      <w:i/>
                    </w:rPr>
                    <w:t xml:space="preserve">Sales: </w:t>
                  </w:r>
                </w:p>
                <w:p w14:paraId="70F7D198" w14:textId="77777777" w:rsidR="00B34AF4" w:rsidRPr="00637FAD" w:rsidRDefault="00B34AF4" w:rsidP="00B34AF4">
                  <w:pPr>
                    <w:rPr>
                      <w:rFonts w:asciiTheme="minorHAnsi" w:hAnsiTheme="minorHAnsi" w:cs="Arial"/>
                      <w:i/>
                      <w:color w:val="0070C0"/>
                    </w:rPr>
                  </w:pPr>
                  <w:r w:rsidRPr="00637FAD">
                    <w:rPr>
                      <w:rFonts w:asciiTheme="minorHAnsi" w:hAnsiTheme="minorHAnsi" w:cs="Arial"/>
                      <w:i/>
                      <w:color w:val="0070C0"/>
                    </w:rPr>
                    <w:t>Retain 100% of existing customers (none lost due to poor quality or poor delivery performance)</w:t>
                  </w:r>
                </w:p>
              </w:tc>
              <w:tc>
                <w:tcPr>
                  <w:tcW w:w="2552" w:type="dxa"/>
                </w:tcPr>
                <w:p w14:paraId="6E3097A5" w14:textId="77777777" w:rsidR="00B34AF4" w:rsidRPr="00637FAD" w:rsidRDefault="00B34AF4" w:rsidP="00B34AF4">
                  <w:pPr>
                    <w:jc w:val="center"/>
                    <w:rPr>
                      <w:rFonts w:asciiTheme="minorHAnsi" w:hAnsiTheme="minorHAnsi" w:cs="Arial"/>
                      <w:sz w:val="12"/>
                      <w:szCs w:val="12"/>
                    </w:rPr>
                  </w:pPr>
                </w:p>
                <w:p w14:paraId="593696A4" w14:textId="77777777" w:rsidR="00B34AF4" w:rsidRPr="00637FAD" w:rsidRDefault="00B34AF4" w:rsidP="00B34AF4">
                  <w:pPr>
                    <w:jc w:val="center"/>
                    <w:rPr>
                      <w:rFonts w:asciiTheme="minorHAnsi" w:hAnsiTheme="minorHAnsi" w:cs="Arial"/>
                      <w:b/>
                      <w:sz w:val="44"/>
                      <w:szCs w:val="44"/>
                    </w:rPr>
                  </w:pPr>
                  <w:r w:rsidRPr="00637FAD">
                    <w:rPr>
                      <w:rFonts w:asciiTheme="minorHAnsi" w:hAnsiTheme="minorHAnsi" w:cs="Arial"/>
                      <w:b/>
                      <w:sz w:val="44"/>
                      <w:szCs w:val="44"/>
                    </w:rPr>
                    <w:t>100%</w:t>
                  </w:r>
                </w:p>
              </w:tc>
              <w:tc>
                <w:tcPr>
                  <w:tcW w:w="2551" w:type="dxa"/>
                </w:tcPr>
                <w:p w14:paraId="1E3DFB9B" w14:textId="77777777" w:rsidR="00B34AF4" w:rsidRPr="00637FAD" w:rsidRDefault="00B34AF4" w:rsidP="00B34AF4">
                  <w:pPr>
                    <w:jc w:val="center"/>
                    <w:rPr>
                      <w:rFonts w:asciiTheme="minorHAnsi" w:hAnsiTheme="minorHAnsi" w:cs="Arial"/>
                      <w:color w:val="EEECE1" w:themeColor="background2"/>
                      <w:sz w:val="12"/>
                      <w:szCs w:val="12"/>
                    </w:rPr>
                  </w:pPr>
                </w:p>
                <w:p w14:paraId="4AEA1D9C" w14:textId="77777777" w:rsidR="00B34AF4" w:rsidRPr="00637FAD" w:rsidRDefault="00B34AF4" w:rsidP="00B34AF4">
                  <w:pPr>
                    <w:jc w:val="center"/>
                    <w:rPr>
                      <w:rFonts w:asciiTheme="minorHAnsi" w:hAnsiTheme="minorHAnsi" w:cs="Arial"/>
                      <w:b/>
                      <w:color w:val="00B050"/>
                      <w:sz w:val="44"/>
                      <w:szCs w:val="44"/>
                    </w:rPr>
                  </w:pPr>
                  <w:r w:rsidRPr="00637FAD">
                    <w:rPr>
                      <w:rFonts w:asciiTheme="minorHAnsi" w:hAnsiTheme="minorHAnsi" w:cs="Arial"/>
                      <w:b/>
                      <w:color w:val="00B050"/>
                      <w:sz w:val="44"/>
                      <w:szCs w:val="44"/>
                    </w:rPr>
                    <w:t>100%</w:t>
                  </w:r>
                </w:p>
              </w:tc>
              <w:tc>
                <w:tcPr>
                  <w:tcW w:w="2410" w:type="dxa"/>
                </w:tcPr>
                <w:p w14:paraId="127EBB46" w14:textId="77777777" w:rsidR="00B34AF4" w:rsidRPr="00637FAD" w:rsidRDefault="00B34AF4" w:rsidP="00B34AF4">
                  <w:pPr>
                    <w:jc w:val="center"/>
                    <w:rPr>
                      <w:rFonts w:asciiTheme="minorHAnsi" w:hAnsiTheme="minorHAnsi" w:cs="Arial"/>
                      <w:b/>
                    </w:rPr>
                  </w:pPr>
                  <w:r w:rsidRPr="00637FAD">
                    <w:rPr>
                      <w:rFonts w:asciiTheme="minorHAnsi" w:hAnsiTheme="minorHAnsi" w:cs="Arial"/>
                      <w:b/>
                    </w:rPr>
                    <w:t>None currently required</w:t>
                  </w:r>
                </w:p>
              </w:tc>
            </w:tr>
            <w:tr w:rsidR="00B34AF4" w:rsidRPr="00637FAD" w14:paraId="1F1AF626" w14:textId="77777777" w:rsidTr="001F73BE">
              <w:tc>
                <w:tcPr>
                  <w:tcW w:w="7621" w:type="dxa"/>
                </w:tcPr>
                <w:p w14:paraId="7D2F45C1" w14:textId="77777777" w:rsidR="00B34AF4" w:rsidRPr="00637FAD" w:rsidRDefault="00B34AF4" w:rsidP="00B34AF4">
                  <w:pPr>
                    <w:rPr>
                      <w:rFonts w:asciiTheme="minorHAnsi" w:hAnsiTheme="minorHAnsi" w:cs="Arial"/>
                      <w:b/>
                      <w:i/>
                    </w:rPr>
                  </w:pPr>
                  <w:r w:rsidRPr="00637FAD">
                    <w:rPr>
                      <w:rFonts w:asciiTheme="minorHAnsi" w:hAnsiTheme="minorHAnsi" w:cs="Arial"/>
                      <w:b/>
                      <w:i/>
                    </w:rPr>
                    <w:t xml:space="preserve">Sales: </w:t>
                  </w:r>
                </w:p>
                <w:p w14:paraId="1993EEDB" w14:textId="77777777" w:rsidR="00B34AF4" w:rsidRPr="00637FAD" w:rsidRDefault="00B34AF4" w:rsidP="00B34AF4">
                  <w:pPr>
                    <w:rPr>
                      <w:rFonts w:asciiTheme="minorHAnsi" w:hAnsiTheme="minorHAnsi" w:cs="Arial"/>
                      <w:i/>
                      <w:color w:val="0070C0"/>
                    </w:rPr>
                  </w:pPr>
                  <w:r w:rsidRPr="00637FAD">
                    <w:rPr>
                      <w:rFonts w:asciiTheme="minorHAnsi" w:hAnsiTheme="minorHAnsi" w:cs="Arial"/>
                      <w:i/>
                      <w:color w:val="0070C0"/>
                    </w:rPr>
                    <w:t>Zero NCRs raised per month with root cause identified as sales process or contract review.</w:t>
                  </w:r>
                </w:p>
              </w:tc>
              <w:tc>
                <w:tcPr>
                  <w:tcW w:w="2552" w:type="dxa"/>
                </w:tcPr>
                <w:p w14:paraId="5B3F1735" w14:textId="77777777" w:rsidR="00B34AF4" w:rsidRPr="00637FAD" w:rsidRDefault="00B34AF4" w:rsidP="00B34AF4">
                  <w:pPr>
                    <w:jc w:val="center"/>
                    <w:rPr>
                      <w:rFonts w:asciiTheme="minorHAnsi" w:hAnsiTheme="minorHAnsi" w:cs="Arial"/>
                      <w:sz w:val="12"/>
                      <w:szCs w:val="12"/>
                    </w:rPr>
                  </w:pPr>
                </w:p>
                <w:p w14:paraId="1E6A2951" w14:textId="77777777" w:rsidR="00B34AF4" w:rsidRPr="00637FAD" w:rsidRDefault="00B34AF4" w:rsidP="00B34AF4">
                  <w:pPr>
                    <w:jc w:val="center"/>
                    <w:rPr>
                      <w:rFonts w:asciiTheme="minorHAnsi" w:hAnsiTheme="minorHAnsi" w:cs="Arial"/>
                      <w:b/>
                      <w:sz w:val="44"/>
                      <w:szCs w:val="44"/>
                    </w:rPr>
                  </w:pPr>
                  <w:r w:rsidRPr="00637FAD">
                    <w:rPr>
                      <w:rFonts w:asciiTheme="minorHAnsi" w:hAnsiTheme="minorHAnsi" w:cs="Arial"/>
                      <w:b/>
                      <w:sz w:val="44"/>
                      <w:szCs w:val="44"/>
                    </w:rPr>
                    <w:t>0</w:t>
                  </w:r>
                </w:p>
              </w:tc>
              <w:tc>
                <w:tcPr>
                  <w:tcW w:w="2551" w:type="dxa"/>
                </w:tcPr>
                <w:p w14:paraId="69BFD2D4" w14:textId="77777777" w:rsidR="00B34AF4" w:rsidRPr="00637FAD" w:rsidRDefault="00B34AF4" w:rsidP="00B34AF4">
                  <w:pPr>
                    <w:jc w:val="center"/>
                    <w:rPr>
                      <w:rFonts w:asciiTheme="minorHAnsi" w:hAnsiTheme="minorHAnsi" w:cs="Arial"/>
                      <w:color w:val="EEECE1" w:themeColor="background2"/>
                      <w:sz w:val="12"/>
                      <w:szCs w:val="12"/>
                    </w:rPr>
                  </w:pPr>
                </w:p>
                <w:p w14:paraId="7F07F703" w14:textId="77777777" w:rsidR="00B34AF4" w:rsidRPr="00637FAD" w:rsidRDefault="00B34AF4" w:rsidP="00B34AF4">
                  <w:pPr>
                    <w:jc w:val="center"/>
                    <w:rPr>
                      <w:rFonts w:asciiTheme="minorHAnsi" w:hAnsiTheme="minorHAnsi" w:cs="Arial"/>
                      <w:b/>
                      <w:color w:val="00B050"/>
                      <w:sz w:val="44"/>
                      <w:szCs w:val="44"/>
                    </w:rPr>
                  </w:pPr>
                  <w:r w:rsidRPr="00637FAD">
                    <w:rPr>
                      <w:rFonts w:asciiTheme="minorHAnsi" w:hAnsiTheme="minorHAnsi" w:cs="Arial"/>
                      <w:b/>
                      <w:color w:val="00B050"/>
                      <w:sz w:val="44"/>
                      <w:szCs w:val="44"/>
                    </w:rPr>
                    <w:t>0</w:t>
                  </w:r>
                </w:p>
              </w:tc>
              <w:tc>
                <w:tcPr>
                  <w:tcW w:w="2410" w:type="dxa"/>
                </w:tcPr>
                <w:p w14:paraId="6F9C32C9" w14:textId="77777777" w:rsidR="00B34AF4" w:rsidRPr="00637FAD" w:rsidRDefault="00B34AF4" w:rsidP="00B34AF4">
                  <w:pPr>
                    <w:jc w:val="center"/>
                    <w:rPr>
                      <w:rFonts w:asciiTheme="minorHAnsi" w:hAnsiTheme="minorHAnsi" w:cs="Arial"/>
                      <w:b/>
                      <w:sz w:val="10"/>
                      <w:szCs w:val="10"/>
                    </w:rPr>
                  </w:pPr>
                </w:p>
                <w:p w14:paraId="56553D3B" w14:textId="77777777" w:rsidR="00B34AF4" w:rsidRPr="00637FAD" w:rsidRDefault="00B34AF4" w:rsidP="00B34AF4">
                  <w:pPr>
                    <w:jc w:val="center"/>
                    <w:rPr>
                      <w:rFonts w:asciiTheme="minorHAnsi" w:hAnsiTheme="minorHAnsi" w:cs="Arial"/>
                      <w:b/>
                    </w:rPr>
                  </w:pPr>
                  <w:r w:rsidRPr="00637FAD">
                    <w:rPr>
                      <w:rFonts w:asciiTheme="minorHAnsi" w:hAnsiTheme="minorHAnsi" w:cs="Arial"/>
                      <w:b/>
                    </w:rPr>
                    <w:t>None currently required</w:t>
                  </w:r>
                </w:p>
              </w:tc>
            </w:tr>
            <w:tr w:rsidR="00B34AF4" w:rsidRPr="00637FAD" w14:paraId="43464892" w14:textId="77777777" w:rsidTr="001F73BE">
              <w:tc>
                <w:tcPr>
                  <w:tcW w:w="7621" w:type="dxa"/>
                </w:tcPr>
                <w:p w14:paraId="6861D0FD" w14:textId="77777777" w:rsidR="00B34AF4" w:rsidRPr="00637FAD" w:rsidRDefault="00B34AF4" w:rsidP="00B34AF4">
                  <w:pPr>
                    <w:rPr>
                      <w:rFonts w:asciiTheme="minorHAnsi" w:hAnsiTheme="minorHAnsi" w:cs="Arial"/>
                      <w:b/>
                      <w:i/>
                    </w:rPr>
                  </w:pPr>
                  <w:r w:rsidRPr="00637FAD">
                    <w:rPr>
                      <w:rFonts w:asciiTheme="minorHAnsi" w:hAnsiTheme="minorHAnsi" w:cs="Arial"/>
                      <w:b/>
                      <w:i/>
                    </w:rPr>
                    <w:t xml:space="preserve">Sales: </w:t>
                  </w:r>
                </w:p>
                <w:p w14:paraId="0B9B7B2A" w14:textId="77777777" w:rsidR="00B34AF4" w:rsidRPr="00637FAD" w:rsidRDefault="00B34AF4" w:rsidP="00B34AF4">
                  <w:pPr>
                    <w:rPr>
                      <w:rFonts w:asciiTheme="minorHAnsi" w:hAnsiTheme="minorHAnsi" w:cs="Arial"/>
                      <w:i/>
                      <w:color w:val="0070C0"/>
                    </w:rPr>
                  </w:pPr>
                  <w:r w:rsidRPr="00637FAD">
                    <w:rPr>
                      <w:rFonts w:asciiTheme="minorHAnsi" w:hAnsiTheme="minorHAnsi" w:cs="Arial"/>
                      <w:i/>
                      <w:color w:val="0070C0"/>
                    </w:rPr>
                    <w:t>Sales growth target &gt;£200k per year. (Quarterly Figure)</w:t>
                  </w:r>
                </w:p>
                <w:p w14:paraId="66D0BA65" w14:textId="77777777" w:rsidR="00B34AF4" w:rsidRPr="00637FAD" w:rsidRDefault="00B34AF4" w:rsidP="00B34AF4">
                  <w:pPr>
                    <w:rPr>
                      <w:rFonts w:asciiTheme="minorHAnsi" w:hAnsiTheme="minorHAnsi" w:cs="Arial"/>
                      <w:i/>
                    </w:rPr>
                  </w:pPr>
                </w:p>
              </w:tc>
              <w:tc>
                <w:tcPr>
                  <w:tcW w:w="2552" w:type="dxa"/>
                </w:tcPr>
                <w:p w14:paraId="708BA11C" w14:textId="77777777" w:rsidR="00B34AF4" w:rsidRPr="00637FAD" w:rsidRDefault="00B34AF4" w:rsidP="00B34AF4">
                  <w:pPr>
                    <w:jc w:val="center"/>
                    <w:rPr>
                      <w:rFonts w:asciiTheme="minorHAnsi" w:hAnsiTheme="minorHAnsi" w:cs="Arial"/>
                      <w:sz w:val="12"/>
                      <w:szCs w:val="12"/>
                    </w:rPr>
                  </w:pPr>
                </w:p>
                <w:p w14:paraId="37B0A902" w14:textId="77777777" w:rsidR="00B34AF4" w:rsidRPr="00637FAD" w:rsidRDefault="00B34AF4" w:rsidP="00B34AF4">
                  <w:pPr>
                    <w:jc w:val="center"/>
                    <w:rPr>
                      <w:rFonts w:asciiTheme="minorHAnsi" w:hAnsiTheme="minorHAnsi" w:cs="Arial"/>
                      <w:b/>
                      <w:sz w:val="44"/>
                      <w:szCs w:val="44"/>
                    </w:rPr>
                  </w:pPr>
                  <w:r w:rsidRPr="00637FAD">
                    <w:rPr>
                      <w:rFonts w:asciiTheme="minorHAnsi" w:hAnsiTheme="minorHAnsi" w:cs="Arial"/>
                      <w:b/>
                      <w:sz w:val="44"/>
                      <w:szCs w:val="44"/>
                    </w:rPr>
                    <w:t>&gt;200k</w:t>
                  </w:r>
                </w:p>
              </w:tc>
              <w:tc>
                <w:tcPr>
                  <w:tcW w:w="2551" w:type="dxa"/>
                  <w:tcBorders>
                    <w:bottom w:val="single" w:sz="4" w:space="0" w:color="auto"/>
                  </w:tcBorders>
                  <w:shd w:val="clear" w:color="auto" w:fill="FFFFFF" w:themeFill="background1"/>
                </w:tcPr>
                <w:p w14:paraId="0F5072B1" w14:textId="77777777" w:rsidR="00B34AF4" w:rsidRPr="00637FAD" w:rsidRDefault="00B34AF4" w:rsidP="00B34AF4">
                  <w:pPr>
                    <w:jc w:val="center"/>
                    <w:rPr>
                      <w:rFonts w:asciiTheme="minorHAnsi" w:hAnsiTheme="minorHAnsi" w:cs="Arial"/>
                      <w:color w:val="00B050"/>
                      <w:sz w:val="12"/>
                      <w:szCs w:val="12"/>
                    </w:rPr>
                  </w:pPr>
                </w:p>
                <w:p w14:paraId="1C4CB649" w14:textId="77777777" w:rsidR="00B34AF4" w:rsidRPr="00637FAD" w:rsidRDefault="00B34AF4" w:rsidP="00B34AF4">
                  <w:pPr>
                    <w:jc w:val="center"/>
                    <w:rPr>
                      <w:rFonts w:asciiTheme="minorHAnsi" w:hAnsiTheme="minorHAnsi" w:cs="Arial"/>
                      <w:b/>
                      <w:color w:val="00B050"/>
                      <w:sz w:val="44"/>
                      <w:szCs w:val="44"/>
                    </w:rPr>
                  </w:pPr>
                  <w:r w:rsidRPr="00637FAD">
                    <w:rPr>
                      <w:rFonts w:asciiTheme="minorHAnsi" w:hAnsiTheme="minorHAnsi" w:cs="Arial"/>
                      <w:b/>
                      <w:color w:val="00B050"/>
                      <w:sz w:val="44"/>
                      <w:szCs w:val="44"/>
                    </w:rPr>
                    <w:t>£619k</w:t>
                  </w:r>
                </w:p>
              </w:tc>
              <w:tc>
                <w:tcPr>
                  <w:tcW w:w="2410" w:type="dxa"/>
                  <w:tcBorders>
                    <w:bottom w:val="single" w:sz="4" w:space="0" w:color="auto"/>
                  </w:tcBorders>
                </w:tcPr>
                <w:p w14:paraId="45F9DB05" w14:textId="77777777" w:rsidR="00B34AF4" w:rsidRPr="00637FAD" w:rsidRDefault="00B34AF4" w:rsidP="00B34AF4">
                  <w:pPr>
                    <w:jc w:val="center"/>
                    <w:rPr>
                      <w:rFonts w:asciiTheme="minorHAnsi" w:hAnsiTheme="minorHAnsi" w:cs="Arial"/>
                      <w:b/>
                      <w:sz w:val="10"/>
                      <w:szCs w:val="10"/>
                    </w:rPr>
                  </w:pPr>
                </w:p>
                <w:p w14:paraId="1D543A1E" w14:textId="77777777" w:rsidR="00B34AF4" w:rsidRPr="00637FAD" w:rsidRDefault="00B34AF4" w:rsidP="00B34AF4">
                  <w:pPr>
                    <w:jc w:val="center"/>
                    <w:rPr>
                      <w:rFonts w:asciiTheme="minorHAnsi" w:hAnsiTheme="minorHAnsi" w:cs="Arial"/>
                      <w:b/>
                    </w:rPr>
                  </w:pPr>
                  <w:r w:rsidRPr="00637FAD">
                    <w:rPr>
                      <w:rFonts w:asciiTheme="minorHAnsi" w:hAnsiTheme="minorHAnsi" w:cs="Arial"/>
                      <w:b/>
                    </w:rPr>
                    <w:t>None currently required</w:t>
                  </w:r>
                </w:p>
              </w:tc>
            </w:tr>
            <w:tr w:rsidR="00B34AF4" w:rsidRPr="00637FAD" w14:paraId="13657B9A" w14:textId="77777777" w:rsidTr="001F73BE">
              <w:tc>
                <w:tcPr>
                  <w:tcW w:w="7621" w:type="dxa"/>
                </w:tcPr>
                <w:p w14:paraId="7A5AE14D" w14:textId="77777777" w:rsidR="00B34AF4" w:rsidRPr="00637FAD" w:rsidRDefault="00B34AF4" w:rsidP="00B34AF4">
                  <w:pPr>
                    <w:rPr>
                      <w:rFonts w:asciiTheme="minorHAnsi" w:hAnsiTheme="minorHAnsi" w:cs="Arial"/>
                      <w:b/>
                      <w:i/>
                    </w:rPr>
                  </w:pPr>
                  <w:r w:rsidRPr="00637FAD">
                    <w:rPr>
                      <w:rFonts w:asciiTheme="minorHAnsi" w:hAnsiTheme="minorHAnsi" w:cs="Arial"/>
                      <w:b/>
                      <w:i/>
                    </w:rPr>
                    <w:t>Manufacturing:</w:t>
                  </w:r>
                </w:p>
                <w:p w14:paraId="0B824621" w14:textId="77777777" w:rsidR="00B34AF4" w:rsidRPr="00637FAD" w:rsidRDefault="00B34AF4" w:rsidP="00B34AF4">
                  <w:pPr>
                    <w:rPr>
                      <w:rFonts w:asciiTheme="minorHAnsi" w:hAnsiTheme="minorHAnsi" w:cs="Arial"/>
                      <w:i/>
                      <w:color w:val="0070C0"/>
                    </w:rPr>
                  </w:pPr>
                  <w:r w:rsidRPr="00637FAD">
                    <w:rPr>
                      <w:rFonts w:asciiTheme="minorHAnsi" w:hAnsiTheme="minorHAnsi" w:cs="Arial"/>
                      <w:i/>
                      <w:color w:val="0070C0"/>
                    </w:rPr>
                    <w:t>Maintain &gt;98% on-time delivery performance to ASD customers (based on CBE+ acknowledged or revised, agreed delivery date).</w:t>
                  </w:r>
                </w:p>
              </w:tc>
              <w:tc>
                <w:tcPr>
                  <w:tcW w:w="2552" w:type="dxa"/>
                  <w:tcBorders>
                    <w:bottom w:val="single" w:sz="4" w:space="0" w:color="auto"/>
                    <w:right w:val="single" w:sz="4" w:space="0" w:color="auto"/>
                  </w:tcBorders>
                </w:tcPr>
                <w:p w14:paraId="1FC91CE8" w14:textId="77777777" w:rsidR="00B34AF4" w:rsidRPr="00637FAD" w:rsidRDefault="00B34AF4" w:rsidP="00B34AF4">
                  <w:pPr>
                    <w:jc w:val="center"/>
                    <w:rPr>
                      <w:rFonts w:asciiTheme="minorHAnsi" w:hAnsiTheme="minorHAnsi" w:cs="Arial"/>
                      <w:sz w:val="12"/>
                      <w:szCs w:val="12"/>
                    </w:rPr>
                  </w:pPr>
                </w:p>
                <w:p w14:paraId="0166BD9D" w14:textId="77777777" w:rsidR="00B34AF4" w:rsidRPr="00637FAD" w:rsidRDefault="00B34AF4" w:rsidP="00B34AF4">
                  <w:pPr>
                    <w:jc w:val="center"/>
                    <w:rPr>
                      <w:rFonts w:asciiTheme="minorHAnsi" w:hAnsiTheme="minorHAnsi" w:cs="Arial"/>
                      <w:b/>
                      <w:sz w:val="44"/>
                      <w:szCs w:val="44"/>
                    </w:rPr>
                  </w:pPr>
                  <w:r w:rsidRPr="00637FAD">
                    <w:rPr>
                      <w:rFonts w:asciiTheme="minorHAnsi" w:hAnsiTheme="minorHAnsi" w:cs="Arial"/>
                      <w:b/>
                      <w:sz w:val="44"/>
                      <w:szCs w:val="44"/>
                    </w:rPr>
                    <w:t>&gt;98%</w:t>
                  </w:r>
                </w:p>
              </w:tc>
              <w:tc>
                <w:tcPr>
                  <w:tcW w:w="2551" w:type="dxa"/>
                  <w:tcBorders>
                    <w:top w:val="single" w:sz="4" w:space="0" w:color="auto"/>
                    <w:left w:val="single" w:sz="4" w:space="0" w:color="auto"/>
                    <w:bottom w:val="single" w:sz="4" w:space="0" w:color="auto"/>
                    <w:right w:val="single" w:sz="4" w:space="0" w:color="auto"/>
                  </w:tcBorders>
                  <w:shd w:val="clear" w:color="auto" w:fill="FFFFFF" w:themeFill="background1"/>
                </w:tcPr>
                <w:p w14:paraId="5D84CE88" w14:textId="77777777" w:rsidR="00B34AF4" w:rsidRPr="00637FAD" w:rsidRDefault="00B34AF4" w:rsidP="00B34AF4">
                  <w:pPr>
                    <w:jc w:val="center"/>
                    <w:rPr>
                      <w:rFonts w:asciiTheme="minorHAnsi" w:hAnsiTheme="minorHAnsi" w:cs="Arial"/>
                      <w:color w:val="00B050"/>
                      <w:sz w:val="12"/>
                      <w:szCs w:val="12"/>
                    </w:rPr>
                  </w:pPr>
                </w:p>
                <w:p w14:paraId="4AF40E79" w14:textId="77777777" w:rsidR="00B34AF4" w:rsidRPr="00637FAD" w:rsidRDefault="00B34AF4" w:rsidP="00B34AF4">
                  <w:pPr>
                    <w:jc w:val="center"/>
                    <w:rPr>
                      <w:rFonts w:asciiTheme="minorHAnsi" w:hAnsiTheme="minorHAnsi" w:cs="Arial"/>
                      <w:b/>
                      <w:color w:val="FF0000"/>
                      <w:sz w:val="44"/>
                      <w:szCs w:val="44"/>
                    </w:rPr>
                  </w:pPr>
                  <w:r w:rsidRPr="00637FAD">
                    <w:rPr>
                      <w:rFonts w:asciiTheme="minorHAnsi" w:hAnsiTheme="minorHAnsi" w:cs="Arial"/>
                      <w:b/>
                      <w:color w:val="FF0000"/>
                      <w:sz w:val="44"/>
                      <w:szCs w:val="44"/>
                    </w:rPr>
                    <w:t>0%</w:t>
                  </w:r>
                </w:p>
              </w:tc>
              <w:tc>
                <w:tcPr>
                  <w:tcW w:w="2410" w:type="dxa"/>
                  <w:tcBorders>
                    <w:top w:val="single" w:sz="4" w:space="0" w:color="auto"/>
                    <w:left w:val="single" w:sz="4" w:space="0" w:color="auto"/>
                    <w:bottom w:val="single" w:sz="4" w:space="0" w:color="auto"/>
                  </w:tcBorders>
                </w:tcPr>
                <w:p w14:paraId="0FDC1FD0" w14:textId="77777777" w:rsidR="00B34AF4" w:rsidRPr="00637FAD" w:rsidRDefault="00B34AF4" w:rsidP="00B34AF4">
                  <w:pPr>
                    <w:jc w:val="center"/>
                    <w:rPr>
                      <w:rFonts w:asciiTheme="minorHAnsi" w:hAnsiTheme="minorHAnsi" w:cs="Arial"/>
                      <w:b/>
                      <w:sz w:val="10"/>
                      <w:szCs w:val="10"/>
                    </w:rPr>
                  </w:pPr>
                </w:p>
                <w:p w14:paraId="0ABD189A" w14:textId="77777777" w:rsidR="00B34AF4" w:rsidRPr="00637FAD" w:rsidRDefault="00B34AF4" w:rsidP="00B34AF4">
                  <w:pPr>
                    <w:jc w:val="center"/>
                    <w:rPr>
                      <w:rFonts w:asciiTheme="minorHAnsi" w:hAnsiTheme="minorHAnsi" w:cs="Arial"/>
                      <w:b/>
                    </w:rPr>
                  </w:pPr>
                  <w:r w:rsidRPr="00637FAD">
                    <w:rPr>
                      <w:rFonts w:asciiTheme="minorHAnsi" w:hAnsiTheme="minorHAnsi" w:cs="Arial"/>
                      <w:b/>
                    </w:rPr>
                    <w:t>Single Item delivered in the period.</w:t>
                  </w:r>
                </w:p>
              </w:tc>
            </w:tr>
            <w:tr w:rsidR="00B34AF4" w:rsidRPr="00637FAD" w14:paraId="38BCC3F2" w14:textId="77777777" w:rsidTr="001F73BE">
              <w:tc>
                <w:tcPr>
                  <w:tcW w:w="7621" w:type="dxa"/>
                  <w:tcBorders>
                    <w:bottom w:val="single" w:sz="4" w:space="0" w:color="auto"/>
                  </w:tcBorders>
                </w:tcPr>
                <w:p w14:paraId="37438A81" w14:textId="77777777" w:rsidR="00B34AF4" w:rsidRPr="00637FAD" w:rsidRDefault="00B34AF4" w:rsidP="00B34AF4">
                  <w:pPr>
                    <w:rPr>
                      <w:rFonts w:asciiTheme="minorHAnsi" w:hAnsiTheme="minorHAnsi" w:cs="Arial"/>
                      <w:b/>
                      <w:i/>
                    </w:rPr>
                  </w:pPr>
                  <w:r w:rsidRPr="00637FAD">
                    <w:rPr>
                      <w:rFonts w:asciiTheme="minorHAnsi" w:hAnsiTheme="minorHAnsi" w:cs="Arial"/>
                      <w:b/>
                      <w:i/>
                    </w:rPr>
                    <w:t>Manufacturing:</w:t>
                  </w:r>
                </w:p>
                <w:p w14:paraId="35253C3F" w14:textId="77777777" w:rsidR="00B34AF4" w:rsidRPr="00637FAD" w:rsidRDefault="00B34AF4" w:rsidP="00B34AF4">
                  <w:pPr>
                    <w:rPr>
                      <w:rFonts w:asciiTheme="minorHAnsi" w:hAnsiTheme="minorHAnsi" w:cs="Arial"/>
                      <w:i/>
                      <w:color w:val="0070C0"/>
                    </w:rPr>
                  </w:pPr>
                  <w:r w:rsidRPr="00637FAD">
                    <w:rPr>
                      <w:rFonts w:asciiTheme="minorHAnsi" w:hAnsiTheme="minorHAnsi" w:cs="Arial"/>
                      <w:i/>
                      <w:color w:val="0070C0"/>
                    </w:rPr>
                    <w:t>Maintain average of &lt;2 justified customer complaints per month (rolling average).</w:t>
                  </w:r>
                </w:p>
              </w:tc>
              <w:tc>
                <w:tcPr>
                  <w:tcW w:w="2552" w:type="dxa"/>
                  <w:tcBorders>
                    <w:bottom w:val="single" w:sz="4" w:space="0" w:color="auto"/>
                    <w:right w:val="single" w:sz="4" w:space="0" w:color="auto"/>
                  </w:tcBorders>
                </w:tcPr>
                <w:p w14:paraId="70851E5E" w14:textId="77777777" w:rsidR="00B34AF4" w:rsidRPr="00637FAD" w:rsidRDefault="00B34AF4" w:rsidP="00B34AF4">
                  <w:pPr>
                    <w:jc w:val="center"/>
                    <w:rPr>
                      <w:rFonts w:asciiTheme="minorHAnsi" w:hAnsiTheme="minorHAnsi" w:cs="Arial"/>
                      <w:sz w:val="12"/>
                      <w:szCs w:val="12"/>
                    </w:rPr>
                  </w:pPr>
                </w:p>
                <w:p w14:paraId="3DEAE20D" w14:textId="77777777" w:rsidR="00B34AF4" w:rsidRPr="00637FAD" w:rsidRDefault="00B34AF4" w:rsidP="00B34AF4">
                  <w:pPr>
                    <w:jc w:val="center"/>
                    <w:rPr>
                      <w:rFonts w:asciiTheme="minorHAnsi" w:hAnsiTheme="minorHAnsi" w:cs="Arial"/>
                      <w:b/>
                      <w:sz w:val="44"/>
                      <w:szCs w:val="44"/>
                    </w:rPr>
                  </w:pPr>
                  <w:r w:rsidRPr="00637FAD">
                    <w:rPr>
                      <w:rFonts w:asciiTheme="minorHAnsi" w:hAnsiTheme="minorHAnsi" w:cs="Arial"/>
                      <w:b/>
                      <w:sz w:val="44"/>
                      <w:szCs w:val="44"/>
                    </w:rPr>
                    <w:t>&lt;2</w:t>
                  </w:r>
                </w:p>
              </w:tc>
              <w:tc>
                <w:tcPr>
                  <w:tcW w:w="2551" w:type="dxa"/>
                  <w:tcBorders>
                    <w:left w:val="single" w:sz="4" w:space="0" w:color="auto"/>
                    <w:bottom w:val="single" w:sz="4" w:space="0" w:color="auto"/>
                    <w:right w:val="single" w:sz="4" w:space="0" w:color="auto"/>
                  </w:tcBorders>
                  <w:shd w:val="clear" w:color="auto" w:fill="FFFFFF" w:themeFill="background1"/>
                </w:tcPr>
                <w:p w14:paraId="76EEE7C2" w14:textId="77777777" w:rsidR="00B34AF4" w:rsidRPr="00637FAD" w:rsidRDefault="00B34AF4" w:rsidP="00B34AF4">
                  <w:pPr>
                    <w:jc w:val="center"/>
                    <w:rPr>
                      <w:rFonts w:asciiTheme="minorHAnsi" w:hAnsiTheme="minorHAnsi" w:cs="Arial"/>
                      <w:color w:val="00B050"/>
                      <w:sz w:val="12"/>
                      <w:szCs w:val="12"/>
                    </w:rPr>
                  </w:pPr>
                </w:p>
                <w:p w14:paraId="463DF1EA" w14:textId="77777777" w:rsidR="00B34AF4" w:rsidRPr="00637FAD" w:rsidRDefault="00B34AF4" w:rsidP="00B34AF4">
                  <w:pPr>
                    <w:jc w:val="center"/>
                    <w:rPr>
                      <w:rFonts w:asciiTheme="minorHAnsi" w:hAnsiTheme="minorHAnsi" w:cs="Arial"/>
                      <w:b/>
                      <w:color w:val="00B050"/>
                      <w:sz w:val="44"/>
                      <w:szCs w:val="44"/>
                    </w:rPr>
                  </w:pPr>
                  <w:r w:rsidRPr="00637FAD">
                    <w:rPr>
                      <w:rFonts w:asciiTheme="minorHAnsi" w:hAnsiTheme="minorHAnsi" w:cs="Arial"/>
                      <w:b/>
                      <w:color w:val="00B050"/>
                      <w:sz w:val="44"/>
                      <w:szCs w:val="44"/>
                      <w:shd w:val="clear" w:color="auto" w:fill="FFFFFF" w:themeFill="background1"/>
                    </w:rPr>
                    <w:t>1.67</w:t>
                  </w:r>
                </w:p>
              </w:tc>
              <w:tc>
                <w:tcPr>
                  <w:tcW w:w="2410" w:type="dxa"/>
                  <w:tcBorders>
                    <w:left w:val="single" w:sz="4" w:space="0" w:color="auto"/>
                    <w:bottom w:val="single" w:sz="4" w:space="0" w:color="auto"/>
                  </w:tcBorders>
                </w:tcPr>
                <w:p w14:paraId="51768256" w14:textId="77777777" w:rsidR="00B34AF4" w:rsidRPr="00637FAD" w:rsidRDefault="00B34AF4" w:rsidP="00B34AF4">
                  <w:pPr>
                    <w:jc w:val="center"/>
                    <w:rPr>
                      <w:rFonts w:asciiTheme="minorHAnsi" w:hAnsiTheme="minorHAnsi" w:cs="Arial"/>
                      <w:b/>
                      <w:sz w:val="10"/>
                      <w:szCs w:val="10"/>
                    </w:rPr>
                  </w:pPr>
                </w:p>
                <w:p w14:paraId="4A72FF66" w14:textId="77777777" w:rsidR="00B34AF4" w:rsidRPr="00637FAD" w:rsidRDefault="00B34AF4" w:rsidP="00B34AF4">
                  <w:pPr>
                    <w:jc w:val="center"/>
                    <w:rPr>
                      <w:rFonts w:asciiTheme="minorHAnsi" w:hAnsiTheme="minorHAnsi" w:cs="Arial"/>
                      <w:b/>
                      <w:sz w:val="18"/>
                      <w:szCs w:val="18"/>
                    </w:rPr>
                  </w:pPr>
                  <w:r w:rsidRPr="00637FAD">
                    <w:rPr>
                      <w:rFonts w:asciiTheme="minorHAnsi" w:hAnsiTheme="minorHAnsi" w:cs="Arial"/>
                      <w:b/>
                    </w:rPr>
                    <w:t>None currently required</w:t>
                  </w:r>
                </w:p>
              </w:tc>
            </w:tr>
            <w:tr w:rsidR="00B34AF4" w:rsidRPr="00637FAD" w14:paraId="75366AE6" w14:textId="77777777" w:rsidTr="001F73BE">
              <w:tc>
                <w:tcPr>
                  <w:tcW w:w="7621" w:type="dxa"/>
                  <w:tcBorders>
                    <w:bottom w:val="single" w:sz="4" w:space="0" w:color="auto"/>
                    <w:right w:val="single" w:sz="4" w:space="0" w:color="auto"/>
                  </w:tcBorders>
                </w:tcPr>
                <w:p w14:paraId="3CB5F73A" w14:textId="77777777" w:rsidR="00B34AF4" w:rsidRPr="00637FAD" w:rsidRDefault="00B34AF4" w:rsidP="00B34AF4">
                  <w:pPr>
                    <w:rPr>
                      <w:rFonts w:asciiTheme="minorHAnsi" w:hAnsiTheme="minorHAnsi" w:cs="Arial"/>
                      <w:b/>
                      <w:i/>
                    </w:rPr>
                  </w:pPr>
                  <w:r w:rsidRPr="00637FAD">
                    <w:rPr>
                      <w:rFonts w:asciiTheme="minorHAnsi" w:hAnsiTheme="minorHAnsi" w:cs="Arial"/>
                      <w:b/>
                      <w:i/>
                    </w:rPr>
                    <w:t>Manufacturing:</w:t>
                  </w:r>
                </w:p>
                <w:p w14:paraId="2BDA3D85" w14:textId="77777777" w:rsidR="00B34AF4" w:rsidRPr="00637FAD" w:rsidRDefault="00B34AF4" w:rsidP="00B34AF4">
                  <w:pPr>
                    <w:rPr>
                      <w:rFonts w:asciiTheme="minorHAnsi" w:hAnsiTheme="minorHAnsi" w:cs="Arial"/>
                      <w:i/>
                      <w:color w:val="0070C0"/>
                    </w:rPr>
                  </w:pPr>
                  <w:r w:rsidRPr="00637FAD">
                    <w:rPr>
                      <w:rFonts w:asciiTheme="minorHAnsi" w:hAnsiTheme="minorHAnsi" w:cs="Arial"/>
                      <w:i/>
                      <w:color w:val="0070C0"/>
                    </w:rPr>
                    <w:t>Maintain internal component reject/lost revenue value at &lt;1% of turnover per month (rolling average).</w:t>
                  </w:r>
                </w:p>
              </w:tc>
              <w:tc>
                <w:tcPr>
                  <w:tcW w:w="2552" w:type="dxa"/>
                  <w:tcBorders>
                    <w:left w:val="single" w:sz="4" w:space="0" w:color="auto"/>
                    <w:bottom w:val="single" w:sz="4" w:space="0" w:color="auto"/>
                    <w:right w:val="single" w:sz="4" w:space="0" w:color="auto"/>
                  </w:tcBorders>
                </w:tcPr>
                <w:p w14:paraId="6E76DBCC" w14:textId="77777777" w:rsidR="00B34AF4" w:rsidRPr="00637FAD" w:rsidRDefault="00B34AF4" w:rsidP="00B34AF4">
                  <w:pPr>
                    <w:jc w:val="center"/>
                    <w:rPr>
                      <w:rFonts w:asciiTheme="minorHAnsi" w:hAnsiTheme="minorHAnsi" w:cs="Arial"/>
                      <w:sz w:val="12"/>
                      <w:szCs w:val="12"/>
                    </w:rPr>
                  </w:pPr>
                </w:p>
                <w:p w14:paraId="60DB220F" w14:textId="77777777" w:rsidR="00B34AF4" w:rsidRPr="00637FAD" w:rsidRDefault="00B34AF4" w:rsidP="00B34AF4">
                  <w:pPr>
                    <w:jc w:val="center"/>
                    <w:rPr>
                      <w:rFonts w:asciiTheme="minorHAnsi" w:hAnsiTheme="minorHAnsi" w:cs="Arial"/>
                      <w:b/>
                      <w:sz w:val="44"/>
                      <w:szCs w:val="44"/>
                    </w:rPr>
                  </w:pPr>
                  <w:r w:rsidRPr="00637FAD">
                    <w:rPr>
                      <w:rFonts w:asciiTheme="minorHAnsi" w:hAnsiTheme="minorHAnsi" w:cs="Arial"/>
                      <w:b/>
                      <w:sz w:val="44"/>
                      <w:szCs w:val="44"/>
                    </w:rPr>
                    <w:t>&lt;1%</w:t>
                  </w:r>
                </w:p>
              </w:tc>
              <w:tc>
                <w:tcPr>
                  <w:tcW w:w="2551" w:type="dxa"/>
                  <w:tcBorders>
                    <w:left w:val="single" w:sz="4" w:space="0" w:color="auto"/>
                    <w:bottom w:val="single" w:sz="4" w:space="0" w:color="auto"/>
                    <w:right w:val="single" w:sz="4" w:space="0" w:color="auto"/>
                  </w:tcBorders>
                  <w:shd w:val="clear" w:color="auto" w:fill="FFFFFF" w:themeFill="background1"/>
                </w:tcPr>
                <w:p w14:paraId="51B68A84" w14:textId="77777777" w:rsidR="00B34AF4" w:rsidRPr="00637FAD" w:rsidRDefault="00B34AF4" w:rsidP="00B34AF4">
                  <w:pPr>
                    <w:jc w:val="center"/>
                    <w:rPr>
                      <w:rFonts w:asciiTheme="minorHAnsi" w:hAnsiTheme="minorHAnsi" w:cs="Arial"/>
                      <w:color w:val="EEECE1" w:themeColor="background2"/>
                      <w:sz w:val="12"/>
                      <w:szCs w:val="12"/>
                    </w:rPr>
                  </w:pPr>
                </w:p>
                <w:p w14:paraId="62ECC776" w14:textId="77777777" w:rsidR="00B34AF4" w:rsidRPr="00637FAD" w:rsidRDefault="00B34AF4" w:rsidP="00B34AF4">
                  <w:pPr>
                    <w:jc w:val="center"/>
                    <w:rPr>
                      <w:rFonts w:asciiTheme="minorHAnsi" w:hAnsiTheme="minorHAnsi" w:cs="Arial"/>
                      <w:b/>
                      <w:color w:val="00B050"/>
                      <w:sz w:val="44"/>
                      <w:szCs w:val="44"/>
                    </w:rPr>
                  </w:pPr>
                  <w:r w:rsidRPr="00637FAD">
                    <w:rPr>
                      <w:rFonts w:asciiTheme="minorHAnsi" w:hAnsiTheme="minorHAnsi" w:cs="Arial"/>
                      <w:b/>
                      <w:color w:val="00B050"/>
                      <w:sz w:val="44"/>
                      <w:szCs w:val="44"/>
                    </w:rPr>
                    <w:t>0.42%</w:t>
                  </w:r>
                </w:p>
              </w:tc>
              <w:tc>
                <w:tcPr>
                  <w:tcW w:w="2410" w:type="dxa"/>
                  <w:tcBorders>
                    <w:left w:val="single" w:sz="4" w:space="0" w:color="auto"/>
                    <w:bottom w:val="single" w:sz="4" w:space="0" w:color="auto"/>
                  </w:tcBorders>
                  <w:shd w:val="clear" w:color="auto" w:fill="FFFFFF" w:themeFill="background1"/>
                </w:tcPr>
                <w:p w14:paraId="30ACEE15" w14:textId="77777777" w:rsidR="00B34AF4" w:rsidRPr="00637FAD" w:rsidRDefault="00B34AF4" w:rsidP="00B34AF4">
                  <w:pPr>
                    <w:jc w:val="center"/>
                    <w:rPr>
                      <w:rFonts w:asciiTheme="minorHAnsi" w:hAnsiTheme="minorHAnsi" w:cs="Arial"/>
                      <w:b/>
                    </w:rPr>
                  </w:pPr>
                  <w:r w:rsidRPr="00637FAD">
                    <w:rPr>
                      <w:rFonts w:asciiTheme="minorHAnsi" w:hAnsiTheme="minorHAnsi" w:cs="Arial"/>
                      <w:b/>
                    </w:rPr>
                    <w:t>None currently required</w:t>
                  </w:r>
                </w:p>
              </w:tc>
            </w:tr>
            <w:tr w:rsidR="00B34AF4" w:rsidRPr="00637FAD" w14:paraId="289CFE29" w14:textId="77777777" w:rsidTr="001F73BE">
              <w:tc>
                <w:tcPr>
                  <w:tcW w:w="7621" w:type="dxa"/>
                  <w:tcBorders>
                    <w:right w:val="single" w:sz="4" w:space="0" w:color="auto"/>
                  </w:tcBorders>
                </w:tcPr>
                <w:p w14:paraId="43B00080" w14:textId="77777777" w:rsidR="00B34AF4" w:rsidRPr="00637FAD" w:rsidRDefault="00B34AF4" w:rsidP="00B34AF4">
                  <w:pPr>
                    <w:rPr>
                      <w:rFonts w:asciiTheme="minorHAnsi" w:hAnsiTheme="minorHAnsi" w:cs="Arial"/>
                      <w:b/>
                      <w:i/>
                    </w:rPr>
                  </w:pPr>
                  <w:r w:rsidRPr="00637FAD">
                    <w:rPr>
                      <w:rFonts w:asciiTheme="minorHAnsi" w:hAnsiTheme="minorHAnsi" w:cs="Arial"/>
                      <w:b/>
                      <w:i/>
                    </w:rPr>
                    <w:lastRenderedPageBreak/>
                    <w:t>Purchasing:</w:t>
                  </w:r>
                </w:p>
                <w:p w14:paraId="52100D95" w14:textId="77777777" w:rsidR="00B34AF4" w:rsidRPr="00637FAD" w:rsidRDefault="00B34AF4" w:rsidP="00B34AF4">
                  <w:pPr>
                    <w:rPr>
                      <w:rFonts w:asciiTheme="minorHAnsi" w:hAnsiTheme="minorHAnsi" w:cs="Arial"/>
                      <w:i/>
                    </w:rPr>
                  </w:pPr>
                  <w:r w:rsidRPr="00637FAD">
                    <w:rPr>
                      <w:rFonts w:asciiTheme="minorHAnsi" w:hAnsiTheme="minorHAnsi" w:cs="Arial"/>
                      <w:i/>
                      <w:color w:val="0070C0"/>
                    </w:rPr>
                    <w:t>&lt;1 NCR raised per month due to supplier delivery performance (rolling average).</w:t>
                  </w:r>
                </w:p>
              </w:tc>
              <w:tc>
                <w:tcPr>
                  <w:tcW w:w="2552" w:type="dxa"/>
                  <w:tcBorders>
                    <w:left w:val="single" w:sz="4" w:space="0" w:color="auto"/>
                    <w:bottom w:val="single" w:sz="4" w:space="0" w:color="auto"/>
                    <w:right w:val="single" w:sz="4" w:space="0" w:color="auto"/>
                  </w:tcBorders>
                </w:tcPr>
                <w:p w14:paraId="4CE5FA39" w14:textId="77777777" w:rsidR="00B34AF4" w:rsidRPr="00637FAD" w:rsidRDefault="00B34AF4" w:rsidP="00B34AF4">
                  <w:pPr>
                    <w:jc w:val="center"/>
                    <w:rPr>
                      <w:rFonts w:asciiTheme="minorHAnsi" w:hAnsiTheme="minorHAnsi" w:cs="Arial"/>
                      <w:sz w:val="12"/>
                      <w:szCs w:val="12"/>
                    </w:rPr>
                  </w:pPr>
                </w:p>
                <w:p w14:paraId="2DBD4888" w14:textId="77777777" w:rsidR="00B34AF4" w:rsidRPr="00637FAD" w:rsidRDefault="00B34AF4" w:rsidP="00B34AF4">
                  <w:pPr>
                    <w:jc w:val="center"/>
                    <w:rPr>
                      <w:rFonts w:asciiTheme="minorHAnsi" w:hAnsiTheme="minorHAnsi" w:cs="Arial"/>
                      <w:b/>
                      <w:sz w:val="44"/>
                      <w:szCs w:val="44"/>
                    </w:rPr>
                  </w:pPr>
                  <w:r w:rsidRPr="00637FAD">
                    <w:rPr>
                      <w:rFonts w:asciiTheme="minorHAnsi" w:hAnsiTheme="minorHAnsi" w:cs="Arial"/>
                      <w:b/>
                      <w:sz w:val="44"/>
                      <w:szCs w:val="44"/>
                    </w:rPr>
                    <w:t>&lt;1</w:t>
                  </w:r>
                </w:p>
              </w:tc>
              <w:tc>
                <w:tcPr>
                  <w:tcW w:w="2551" w:type="dxa"/>
                  <w:tcBorders>
                    <w:left w:val="single" w:sz="4" w:space="0" w:color="auto"/>
                    <w:bottom w:val="single" w:sz="4" w:space="0" w:color="auto"/>
                    <w:right w:val="single" w:sz="4" w:space="0" w:color="auto"/>
                  </w:tcBorders>
                  <w:shd w:val="clear" w:color="auto" w:fill="FFFFFF" w:themeFill="background1"/>
                </w:tcPr>
                <w:p w14:paraId="51944B7E" w14:textId="77777777" w:rsidR="00B34AF4" w:rsidRPr="00637FAD" w:rsidRDefault="00B34AF4" w:rsidP="00B34AF4">
                  <w:pPr>
                    <w:jc w:val="center"/>
                    <w:rPr>
                      <w:rFonts w:asciiTheme="minorHAnsi" w:hAnsiTheme="minorHAnsi" w:cs="Arial"/>
                      <w:color w:val="00B050"/>
                      <w:sz w:val="12"/>
                      <w:szCs w:val="12"/>
                    </w:rPr>
                  </w:pPr>
                </w:p>
                <w:p w14:paraId="4121028E" w14:textId="77777777" w:rsidR="00B34AF4" w:rsidRPr="00637FAD" w:rsidRDefault="00B34AF4" w:rsidP="00B34AF4">
                  <w:pPr>
                    <w:jc w:val="center"/>
                    <w:rPr>
                      <w:rFonts w:asciiTheme="minorHAnsi" w:hAnsiTheme="minorHAnsi" w:cs="Arial"/>
                      <w:b/>
                      <w:color w:val="00B050"/>
                      <w:sz w:val="44"/>
                      <w:szCs w:val="44"/>
                    </w:rPr>
                  </w:pPr>
                  <w:r w:rsidRPr="00637FAD">
                    <w:rPr>
                      <w:rFonts w:asciiTheme="minorHAnsi" w:hAnsiTheme="minorHAnsi" w:cs="Arial"/>
                      <w:b/>
                      <w:color w:val="00B050"/>
                      <w:sz w:val="44"/>
                      <w:szCs w:val="44"/>
                    </w:rPr>
                    <w:t>0</w:t>
                  </w:r>
                </w:p>
              </w:tc>
              <w:tc>
                <w:tcPr>
                  <w:tcW w:w="2410" w:type="dxa"/>
                  <w:tcBorders>
                    <w:left w:val="single" w:sz="4" w:space="0" w:color="auto"/>
                    <w:bottom w:val="single" w:sz="4" w:space="0" w:color="auto"/>
                  </w:tcBorders>
                  <w:shd w:val="clear" w:color="auto" w:fill="FFFFFF" w:themeFill="background1"/>
                </w:tcPr>
                <w:p w14:paraId="2A6BDD00" w14:textId="77777777" w:rsidR="00B34AF4" w:rsidRPr="00637FAD" w:rsidRDefault="00B34AF4" w:rsidP="00B34AF4">
                  <w:pPr>
                    <w:jc w:val="center"/>
                    <w:rPr>
                      <w:rFonts w:asciiTheme="minorHAnsi" w:hAnsiTheme="minorHAnsi" w:cs="Arial"/>
                      <w:b/>
                      <w:sz w:val="10"/>
                      <w:szCs w:val="10"/>
                    </w:rPr>
                  </w:pPr>
                </w:p>
                <w:p w14:paraId="070A138F" w14:textId="77777777" w:rsidR="00B34AF4" w:rsidRPr="00637FAD" w:rsidRDefault="00B34AF4" w:rsidP="00B34AF4">
                  <w:pPr>
                    <w:jc w:val="center"/>
                    <w:rPr>
                      <w:rFonts w:asciiTheme="minorHAnsi" w:hAnsiTheme="minorHAnsi" w:cs="Arial"/>
                      <w:b/>
                    </w:rPr>
                  </w:pPr>
                  <w:r w:rsidRPr="00637FAD">
                    <w:rPr>
                      <w:rFonts w:asciiTheme="minorHAnsi" w:hAnsiTheme="minorHAnsi" w:cs="Arial"/>
                      <w:b/>
                    </w:rPr>
                    <w:t>None currently required</w:t>
                  </w:r>
                </w:p>
              </w:tc>
            </w:tr>
            <w:tr w:rsidR="00B34AF4" w:rsidRPr="00637FAD" w14:paraId="029ABCC5" w14:textId="77777777" w:rsidTr="001F73BE">
              <w:tc>
                <w:tcPr>
                  <w:tcW w:w="7621" w:type="dxa"/>
                  <w:tcBorders>
                    <w:bottom w:val="single" w:sz="4" w:space="0" w:color="auto"/>
                  </w:tcBorders>
                </w:tcPr>
                <w:p w14:paraId="29CF40FD" w14:textId="77777777" w:rsidR="00B34AF4" w:rsidRPr="00637FAD" w:rsidRDefault="00B34AF4" w:rsidP="00B34AF4">
                  <w:pPr>
                    <w:rPr>
                      <w:rFonts w:asciiTheme="minorHAnsi" w:hAnsiTheme="minorHAnsi" w:cs="Arial"/>
                      <w:b/>
                      <w:i/>
                    </w:rPr>
                  </w:pPr>
                  <w:r w:rsidRPr="00637FAD">
                    <w:rPr>
                      <w:rFonts w:asciiTheme="minorHAnsi" w:hAnsiTheme="minorHAnsi" w:cs="Arial"/>
                      <w:b/>
                      <w:i/>
                    </w:rPr>
                    <w:t>Purchasing:</w:t>
                  </w:r>
                </w:p>
                <w:p w14:paraId="0EFCF870" w14:textId="77777777" w:rsidR="00B34AF4" w:rsidRPr="00637FAD" w:rsidRDefault="00B34AF4" w:rsidP="00B34AF4">
                  <w:pPr>
                    <w:rPr>
                      <w:rFonts w:asciiTheme="minorHAnsi" w:hAnsiTheme="minorHAnsi" w:cs="Arial"/>
                      <w:i/>
                    </w:rPr>
                  </w:pPr>
                  <w:r w:rsidRPr="00637FAD">
                    <w:rPr>
                      <w:rFonts w:asciiTheme="minorHAnsi" w:hAnsiTheme="minorHAnsi" w:cs="Arial"/>
                      <w:i/>
                      <w:color w:val="0070C0"/>
                    </w:rPr>
                    <w:t>&lt;1 NCR raised per month due to supplier quality performance (rolling average).</w:t>
                  </w:r>
                  <w:r w:rsidRPr="00637FAD">
                    <w:rPr>
                      <w:rFonts w:asciiTheme="minorHAnsi" w:hAnsiTheme="minorHAnsi" w:cs="Arial"/>
                      <w:i/>
                    </w:rPr>
                    <w:t xml:space="preserve"> </w:t>
                  </w:r>
                </w:p>
              </w:tc>
              <w:tc>
                <w:tcPr>
                  <w:tcW w:w="2552" w:type="dxa"/>
                  <w:tcBorders>
                    <w:bottom w:val="single" w:sz="4" w:space="0" w:color="auto"/>
                    <w:right w:val="single" w:sz="4" w:space="0" w:color="auto"/>
                  </w:tcBorders>
                </w:tcPr>
                <w:p w14:paraId="19D3A1F4" w14:textId="77777777" w:rsidR="00B34AF4" w:rsidRPr="00637FAD" w:rsidRDefault="00B34AF4" w:rsidP="00B34AF4">
                  <w:pPr>
                    <w:jc w:val="center"/>
                    <w:rPr>
                      <w:rFonts w:asciiTheme="minorHAnsi" w:hAnsiTheme="minorHAnsi" w:cs="Arial"/>
                      <w:sz w:val="12"/>
                      <w:szCs w:val="12"/>
                    </w:rPr>
                  </w:pPr>
                </w:p>
                <w:p w14:paraId="66F8C922" w14:textId="77777777" w:rsidR="00B34AF4" w:rsidRPr="00637FAD" w:rsidRDefault="00B34AF4" w:rsidP="00B34AF4">
                  <w:pPr>
                    <w:jc w:val="center"/>
                    <w:rPr>
                      <w:rFonts w:asciiTheme="minorHAnsi" w:hAnsiTheme="minorHAnsi" w:cs="Arial"/>
                      <w:b/>
                      <w:sz w:val="44"/>
                      <w:szCs w:val="44"/>
                    </w:rPr>
                  </w:pPr>
                  <w:r w:rsidRPr="00637FAD">
                    <w:rPr>
                      <w:rFonts w:asciiTheme="minorHAnsi" w:hAnsiTheme="minorHAnsi" w:cs="Arial"/>
                      <w:b/>
                      <w:sz w:val="44"/>
                      <w:szCs w:val="44"/>
                    </w:rPr>
                    <w:t>&lt;1</w:t>
                  </w:r>
                </w:p>
              </w:tc>
              <w:tc>
                <w:tcPr>
                  <w:tcW w:w="2551" w:type="dxa"/>
                  <w:tcBorders>
                    <w:left w:val="single" w:sz="4" w:space="0" w:color="auto"/>
                    <w:bottom w:val="single" w:sz="4" w:space="0" w:color="auto"/>
                    <w:right w:val="single" w:sz="4" w:space="0" w:color="auto"/>
                  </w:tcBorders>
                  <w:shd w:val="clear" w:color="auto" w:fill="FFFFFF" w:themeFill="background1"/>
                </w:tcPr>
                <w:p w14:paraId="7148FFBB" w14:textId="77777777" w:rsidR="00B34AF4" w:rsidRPr="00637FAD" w:rsidRDefault="00B34AF4" w:rsidP="00B34AF4">
                  <w:pPr>
                    <w:jc w:val="center"/>
                    <w:rPr>
                      <w:rFonts w:asciiTheme="minorHAnsi" w:hAnsiTheme="minorHAnsi" w:cs="Arial"/>
                      <w:color w:val="00B050"/>
                      <w:sz w:val="12"/>
                      <w:szCs w:val="12"/>
                    </w:rPr>
                  </w:pPr>
                </w:p>
                <w:p w14:paraId="188795BB" w14:textId="77777777" w:rsidR="00B34AF4" w:rsidRPr="00637FAD" w:rsidRDefault="00B34AF4" w:rsidP="00B34AF4">
                  <w:pPr>
                    <w:jc w:val="center"/>
                    <w:rPr>
                      <w:rFonts w:asciiTheme="minorHAnsi" w:hAnsiTheme="minorHAnsi" w:cs="Arial"/>
                      <w:b/>
                      <w:color w:val="00B050"/>
                      <w:sz w:val="44"/>
                      <w:szCs w:val="44"/>
                    </w:rPr>
                  </w:pPr>
                  <w:r w:rsidRPr="00637FAD">
                    <w:rPr>
                      <w:rFonts w:asciiTheme="minorHAnsi" w:hAnsiTheme="minorHAnsi" w:cs="Arial"/>
                      <w:b/>
                      <w:color w:val="00B050"/>
                      <w:sz w:val="44"/>
                      <w:szCs w:val="44"/>
                    </w:rPr>
                    <w:t>0</w:t>
                  </w:r>
                </w:p>
              </w:tc>
              <w:tc>
                <w:tcPr>
                  <w:tcW w:w="2410" w:type="dxa"/>
                  <w:tcBorders>
                    <w:left w:val="single" w:sz="4" w:space="0" w:color="auto"/>
                    <w:bottom w:val="single" w:sz="4" w:space="0" w:color="auto"/>
                  </w:tcBorders>
                  <w:shd w:val="clear" w:color="auto" w:fill="FFFFFF" w:themeFill="background1"/>
                </w:tcPr>
                <w:p w14:paraId="2487F6E2" w14:textId="77777777" w:rsidR="00B34AF4" w:rsidRPr="00637FAD" w:rsidRDefault="00B34AF4" w:rsidP="00B34AF4">
                  <w:pPr>
                    <w:jc w:val="center"/>
                    <w:rPr>
                      <w:rFonts w:asciiTheme="minorHAnsi" w:hAnsiTheme="minorHAnsi" w:cs="Arial"/>
                      <w:b/>
                      <w:sz w:val="10"/>
                      <w:szCs w:val="10"/>
                    </w:rPr>
                  </w:pPr>
                </w:p>
                <w:p w14:paraId="0F170EAD" w14:textId="77777777" w:rsidR="00B34AF4" w:rsidRPr="00637FAD" w:rsidRDefault="00B34AF4" w:rsidP="00B34AF4">
                  <w:pPr>
                    <w:jc w:val="center"/>
                    <w:rPr>
                      <w:rFonts w:asciiTheme="minorHAnsi" w:hAnsiTheme="minorHAnsi" w:cs="Arial"/>
                      <w:b/>
                    </w:rPr>
                  </w:pPr>
                  <w:r w:rsidRPr="00637FAD">
                    <w:rPr>
                      <w:rFonts w:asciiTheme="minorHAnsi" w:hAnsiTheme="minorHAnsi" w:cs="Arial"/>
                      <w:b/>
                    </w:rPr>
                    <w:t>None currently required</w:t>
                  </w:r>
                </w:p>
              </w:tc>
            </w:tr>
            <w:tr w:rsidR="00B34AF4" w:rsidRPr="00637FAD" w14:paraId="3D38229A" w14:textId="77777777" w:rsidTr="001F73BE">
              <w:tc>
                <w:tcPr>
                  <w:tcW w:w="7621" w:type="dxa"/>
                  <w:tcBorders>
                    <w:bottom w:val="single" w:sz="4" w:space="0" w:color="auto"/>
                    <w:right w:val="single" w:sz="4" w:space="0" w:color="auto"/>
                  </w:tcBorders>
                </w:tcPr>
                <w:p w14:paraId="054894B5" w14:textId="77777777" w:rsidR="00B34AF4" w:rsidRPr="00637FAD" w:rsidRDefault="00B34AF4" w:rsidP="00B34AF4">
                  <w:pPr>
                    <w:rPr>
                      <w:rFonts w:asciiTheme="minorHAnsi" w:hAnsiTheme="minorHAnsi" w:cs="Arial"/>
                      <w:b/>
                      <w:i/>
                    </w:rPr>
                  </w:pPr>
                  <w:r w:rsidRPr="00637FAD">
                    <w:rPr>
                      <w:rFonts w:asciiTheme="minorHAnsi" w:hAnsiTheme="minorHAnsi" w:cs="Arial"/>
                      <w:b/>
                      <w:i/>
                    </w:rPr>
                    <w:t>Purchasing:</w:t>
                  </w:r>
                </w:p>
                <w:p w14:paraId="4C7D8DA4" w14:textId="77777777" w:rsidR="00B34AF4" w:rsidRPr="00637FAD" w:rsidRDefault="00B34AF4" w:rsidP="00B34AF4">
                  <w:pPr>
                    <w:rPr>
                      <w:rFonts w:asciiTheme="minorHAnsi" w:hAnsiTheme="minorHAnsi"/>
                      <w:i/>
                      <w:color w:val="0070C0"/>
                    </w:rPr>
                  </w:pPr>
                  <w:r w:rsidRPr="00637FAD">
                    <w:rPr>
                      <w:rFonts w:asciiTheme="minorHAnsi" w:hAnsiTheme="minorHAnsi" w:cs="Arial"/>
                      <w:i/>
                      <w:color w:val="0070C0"/>
                    </w:rPr>
                    <w:t>&lt;1 NCR raised per month due to incorrect or insufficient information being provided to suppliers.</w:t>
                  </w:r>
                </w:p>
              </w:tc>
              <w:tc>
                <w:tcPr>
                  <w:tcW w:w="2552" w:type="dxa"/>
                  <w:tcBorders>
                    <w:left w:val="single" w:sz="4" w:space="0" w:color="auto"/>
                    <w:bottom w:val="single" w:sz="4" w:space="0" w:color="auto"/>
                    <w:right w:val="single" w:sz="4" w:space="0" w:color="auto"/>
                  </w:tcBorders>
                </w:tcPr>
                <w:p w14:paraId="07AFABA8" w14:textId="77777777" w:rsidR="00B34AF4" w:rsidRPr="00637FAD" w:rsidRDefault="00B34AF4" w:rsidP="00B34AF4">
                  <w:pPr>
                    <w:jc w:val="center"/>
                    <w:rPr>
                      <w:rFonts w:asciiTheme="minorHAnsi" w:hAnsiTheme="minorHAnsi" w:cs="Arial"/>
                      <w:sz w:val="12"/>
                      <w:szCs w:val="12"/>
                    </w:rPr>
                  </w:pPr>
                </w:p>
                <w:p w14:paraId="7959037A" w14:textId="77777777" w:rsidR="00B34AF4" w:rsidRPr="00637FAD" w:rsidRDefault="00B34AF4" w:rsidP="00B34AF4">
                  <w:pPr>
                    <w:jc w:val="center"/>
                    <w:rPr>
                      <w:rFonts w:asciiTheme="minorHAnsi" w:hAnsiTheme="minorHAnsi" w:cs="Arial"/>
                      <w:b/>
                      <w:sz w:val="44"/>
                      <w:szCs w:val="44"/>
                    </w:rPr>
                  </w:pPr>
                  <w:r w:rsidRPr="00637FAD">
                    <w:rPr>
                      <w:rFonts w:asciiTheme="minorHAnsi" w:hAnsiTheme="minorHAnsi" w:cs="Arial"/>
                      <w:b/>
                      <w:sz w:val="44"/>
                      <w:szCs w:val="44"/>
                    </w:rPr>
                    <w:t>&lt;1</w:t>
                  </w:r>
                </w:p>
              </w:tc>
              <w:tc>
                <w:tcPr>
                  <w:tcW w:w="2551" w:type="dxa"/>
                  <w:tcBorders>
                    <w:left w:val="single" w:sz="4" w:space="0" w:color="auto"/>
                    <w:bottom w:val="single" w:sz="4" w:space="0" w:color="auto"/>
                    <w:right w:val="single" w:sz="4" w:space="0" w:color="auto"/>
                  </w:tcBorders>
                  <w:shd w:val="clear" w:color="auto" w:fill="FFFFFF" w:themeFill="background1"/>
                </w:tcPr>
                <w:p w14:paraId="66E7490B" w14:textId="77777777" w:rsidR="00B34AF4" w:rsidRPr="00637FAD" w:rsidRDefault="00B34AF4" w:rsidP="00B34AF4">
                  <w:pPr>
                    <w:jc w:val="center"/>
                    <w:rPr>
                      <w:rFonts w:asciiTheme="minorHAnsi" w:hAnsiTheme="minorHAnsi" w:cs="Arial"/>
                      <w:color w:val="EEECE1" w:themeColor="background2"/>
                      <w:sz w:val="12"/>
                      <w:szCs w:val="12"/>
                    </w:rPr>
                  </w:pPr>
                </w:p>
                <w:p w14:paraId="51EA1039" w14:textId="77777777" w:rsidR="00B34AF4" w:rsidRPr="00637FAD" w:rsidRDefault="00B34AF4" w:rsidP="00B34AF4">
                  <w:pPr>
                    <w:jc w:val="center"/>
                    <w:rPr>
                      <w:rFonts w:asciiTheme="minorHAnsi" w:hAnsiTheme="minorHAnsi" w:cs="Arial"/>
                      <w:b/>
                      <w:color w:val="00B050"/>
                      <w:sz w:val="44"/>
                      <w:szCs w:val="44"/>
                    </w:rPr>
                  </w:pPr>
                  <w:r w:rsidRPr="00637FAD">
                    <w:rPr>
                      <w:rFonts w:asciiTheme="minorHAnsi" w:hAnsiTheme="minorHAnsi" w:cs="Arial"/>
                      <w:b/>
                      <w:color w:val="00B050"/>
                      <w:sz w:val="44"/>
                      <w:szCs w:val="44"/>
                    </w:rPr>
                    <w:t>0.0</w:t>
                  </w:r>
                </w:p>
              </w:tc>
              <w:tc>
                <w:tcPr>
                  <w:tcW w:w="2410" w:type="dxa"/>
                  <w:tcBorders>
                    <w:left w:val="single" w:sz="4" w:space="0" w:color="auto"/>
                    <w:bottom w:val="single" w:sz="4" w:space="0" w:color="auto"/>
                  </w:tcBorders>
                  <w:shd w:val="clear" w:color="auto" w:fill="FFFFFF" w:themeFill="background1"/>
                </w:tcPr>
                <w:p w14:paraId="1B7D43C2" w14:textId="77777777" w:rsidR="00B34AF4" w:rsidRPr="00637FAD" w:rsidRDefault="00B34AF4" w:rsidP="00B34AF4">
                  <w:pPr>
                    <w:jc w:val="center"/>
                    <w:rPr>
                      <w:rFonts w:asciiTheme="minorHAnsi" w:hAnsiTheme="minorHAnsi" w:cs="Arial"/>
                      <w:b/>
                      <w:sz w:val="10"/>
                      <w:szCs w:val="10"/>
                    </w:rPr>
                  </w:pPr>
                </w:p>
                <w:p w14:paraId="2F9D3648" w14:textId="77777777" w:rsidR="00B34AF4" w:rsidRPr="00637FAD" w:rsidRDefault="00B34AF4" w:rsidP="00B34AF4">
                  <w:pPr>
                    <w:jc w:val="center"/>
                    <w:rPr>
                      <w:rFonts w:asciiTheme="minorHAnsi" w:hAnsiTheme="minorHAnsi" w:cs="Arial"/>
                      <w:b/>
                    </w:rPr>
                  </w:pPr>
                  <w:r w:rsidRPr="00637FAD">
                    <w:rPr>
                      <w:rFonts w:asciiTheme="minorHAnsi" w:hAnsiTheme="minorHAnsi" w:cs="Arial"/>
                      <w:b/>
                    </w:rPr>
                    <w:t>None currently required</w:t>
                  </w:r>
                </w:p>
              </w:tc>
            </w:tr>
          </w:tbl>
          <w:p w14:paraId="0796E98A" w14:textId="77777777" w:rsidR="00B34AF4" w:rsidRPr="0059016D" w:rsidRDefault="00B34AF4" w:rsidP="00B34AF4">
            <w:pPr>
              <w:jc w:val="center"/>
              <w:rPr>
                <w:rFonts w:asciiTheme="minorHAnsi" w:hAnsiTheme="minorHAnsi" w:cs="Arial"/>
                <w:b/>
                <w:i/>
                <w:sz w:val="16"/>
                <w:szCs w:val="16"/>
              </w:rPr>
            </w:pPr>
          </w:p>
        </w:tc>
      </w:tr>
    </w:tbl>
    <w:p w14:paraId="53819B87" w14:textId="77777777" w:rsidR="009B0139" w:rsidRDefault="009B0139" w:rsidP="00B761ED">
      <w:pPr>
        <w:rPr>
          <w:rFonts w:asciiTheme="minorHAnsi" w:hAnsiTheme="minorHAnsi" w:cs="Arial"/>
          <w:sz w:val="28"/>
          <w:szCs w:val="28"/>
        </w:rPr>
      </w:pPr>
    </w:p>
    <w:p w14:paraId="00E19AE1" w14:textId="77777777" w:rsidR="009F7693" w:rsidRDefault="009F7693" w:rsidP="00B761ED">
      <w:pPr>
        <w:rPr>
          <w:rFonts w:asciiTheme="minorHAnsi" w:hAnsiTheme="minorHAnsi" w:cs="Arial"/>
          <w:sz w:val="28"/>
          <w:szCs w:val="28"/>
        </w:rPr>
      </w:pPr>
    </w:p>
    <w:p w14:paraId="0296F074" w14:textId="77777777" w:rsidR="009F7693" w:rsidRDefault="009F7693" w:rsidP="00B761ED">
      <w:pPr>
        <w:rPr>
          <w:rFonts w:asciiTheme="minorHAnsi" w:hAnsiTheme="minorHAnsi" w:cs="Arial"/>
          <w:sz w:val="28"/>
          <w:szCs w:val="28"/>
        </w:rPr>
      </w:pPr>
    </w:p>
    <w:tbl>
      <w:tblPr>
        <w:tblStyle w:val="TableGrid1"/>
        <w:tblW w:w="15247" w:type="dxa"/>
        <w:tblInd w:w="-113" w:type="dxa"/>
        <w:tblLayout w:type="fixed"/>
        <w:tblLook w:val="04A0" w:firstRow="1" w:lastRow="0" w:firstColumn="1" w:lastColumn="0" w:noHBand="0" w:noVBand="1"/>
      </w:tblPr>
      <w:tblGrid>
        <w:gridCol w:w="113"/>
        <w:gridCol w:w="7508"/>
        <w:gridCol w:w="113"/>
        <w:gridCol w:w="2439"/>
        <w:gridCol w:w="113"/>
        <w:gridCol w:w="2438"/>
        <w:gridCol w:w="113"/>
        <w:gridCol w:w="2297"/>
        <w:gridCol w:w="113"/>
      </w:tblGrid>
      <w:tr w:rsidR="009F7693" w:rsidRPr="006034E1" w14:paraId="0DDE57EA" w14:textId="77777777" w:rsidTr="009F7693">
        <w:trPr>
          <w:gridAfter w:val="1"/>
          <w:wAfter w:w="113" w:type="dxa"/>
        </w:trPr>
        <w:tc>
          <w:tcPr>
            <w:tcW w:w="15134" w:type="dxa"/>
            <w:gridSpan w:val="8"/>
          </w:tcPr>
          <w:p w14:paraId="3BA040AF" w14:textId="77777777" w:rsidR="009F7693" w:rsidRPr="006034E1" w:rsidRDefault="009F7693" w:rsidP="006F2515">
            <w:pPr>
              <w:jc w:val="center"/>
              <w:rPr>
                <w:rFonts w:ascii="Calibri" w:hAnsi="Calibri" w:cs="Arial"/>
                <w:b/>
                <w:bCs/>
                <w:color w:val="FF0000"/>
                <w:sz w:val="32"/>
                <w:szCs w:val="32"/>
              </w:rPr>
            </w:pPr>
            <w:r w:rsidRPr="0021172F">
              <w:rPr>
                <w:rFonts w:ascii="Calibri" w:hAnsi="Calibri" w:cs="Arial"/>
                <w:b/>
                <w:bCs/>
                <w:color w:val="4F81BD" w:themeColor="accent1"/>
                <w:sz w:val="32"/>
                <w:szCs w:val="32"/>
              </w:rPr>
              <w:t>KPI Performance</w:t>
            </w:r>
            <w:r w:rsidRPr="001F6D88">
              <w:rPr>
                <w:rFonts w:ascii="Calibri" w:hAnsi="Calibri" w:cs="Arial"/>
                <w:b/>
                <w:bCs/>
                <w:color w:val="4F81BD" w:themeColor="accent1"/>
                <w:sz w:val="32"/>
                <w:szCs w:val="32"/>
              </w:rPr>
              <w:t xml:space="preserve"> 1</w:t>
            </w:r>
            <w:r w:rsidRPr="001F6D88">
              <w:rPr>
                <w:rFonts w:ascii="Calibri" w:hAnsi="Calibri" w:cs="Arial"/>
                <w:b/>
                <w:bCs/>
                <w:color w:val="4F81BD" w:themeColor="accent1"/>
                <w:sz w:val="32"/>
                <w:szCs w:val="32"/>
                <w:vertAlign w:val="superscript"/>
              </w:rPr>
              <w:t>st</w:t>
            </w:r>
            <w:r w:rsidRPr="001F6D88">
              <w:rPr>
                <w:rFonts w:ascii="Calibri" w:hAnsi="Calibri" w:cs="Arial"/>
                <w:b/>
                <w:bCs/>
                <w:color w:val="4F81BD" w:themeColor="accent1"/>
                <w:sz w:val="32"/>
                <w:szCs w:val="32"/>
              </w:rPr>
              <w:t xml:space="preserve"> </w:t>
            </w:r>
            <w:r w:rsidRPr="0021172F">
              <w:rPr>
                <w:rFonts w:ascii="Calibri" w:hAnsi="Calibri" w:cs="Arial"/>
                <w:b/>
                <w:bCs/>
                <w:color w:val="4F81BD" w:themeColor="accent1"/>
                <w:sz w:val="32"/>
                <w:szCs w:val="32"/>
              </w:rPr>
              <w:t>J</w:t>
            </w:r>
            <w:r>
              <w:rPr>
                <w:rFonts w:ascii="Calibri" w:hAnsi="Calibri" w:cs="Arial"/>
                <w:b/>
                <w:bCs/>
                <w:color w:val="4F81BD" w:themeColor="accent1"/>
                <w:sz w:val="32"/>
                <w:szCs w:val="32"/>
              </w:rPr>
              <w:t xml:space="preserve">ul </w:t>
            </w:r>
            <w:r w:rsidRPr="001F6D88">
              <w:rPr>
                <w:rFonts w:ascii="Calibri" w:hAnsi="Calibri" w:cs="Arial"/>
                <w:b/>
                <w:bCs/>
                <w:color w:val="4F81BD" w:themeColor="accent1"/>
                <w:sz w:val="32"/>
                <w:szCs w:val="32"/>
              </w:rPr>
              <w:t>202</w:t>
            </w:r>
            <w:r>
              <w:rPr>
                <w:rFonts w:ascii="Calibri" w:hAnsi="Calibri" w:cs="Arial"/>
                <w:b/>
                <w:bCs/>
                <w:color w:val="4F81BD" w:themeColor="accent1"/>
                <w:sz w:val="32"/>
                <w:szCs w:val="32"/>
              </w:rPr>
              <w:t>4</w:t>
            </w:r>
            <w:r w:rsidRPr="001F6D88">
              <w:rPr>
                <w:rFonts w:ascii="Calibri" w:hAnsi="Calibri" w:cs="Arial"/>
                <w:b/>
                <w:bCs/>
                <w:color w:val="4F81BD" w:themeColor="accent1"/>
                <w:sz w:val="32"/>
                <w:szCs w:val="32"/>
              </w:rPr>
              <w:t xml:space="preserve"> to </w:t>
            </w:r>
            <w:r>
              <w:rPr>
                <w:rFonts w:ascii="Calibri" w:hAnsi="Calibri" w:cs="Arial"/>
                <w:b/>
                <w:bCs/>
                <w:color w:val="4F81BD" w:themeColor="accent1"/>
                <w:sz w:val="32"/>
                <w:szCs w:val="32"/>
              </w:rPr>
              <w:t>20</w:t>
            </w:r>
            <w:r w:rsidRPr="00220076">
              <w:rPr>
                <w:rFonts w:ascii="Calibri" w:hAnsi="Calibri" w:cs="Arial"/>
                <w:b/>
                <w:bCs/>
                <w:color w:val="4F81BD" w:themeColor="accent1"/>
                <w:sz w:val="32"/>
                <w:szCs w:val="32"/>
                <w:vertAlign w:val="superscript"/>
              </w:rPr>
              <w:t>th</w:t>
            </w:r>
            <w:r>
              <w:rPr>
                <w:rFonts w:ascii="Calibri" w:hAnsi="Calibri" w:cs="Arial"/>
                <w:b/>
                <w:bCs/>
                <w:color w:val="4F81BD" w:themeColor="accent1"/>
                <w:sz w:val="32"/>
                <w:szCs w:val="32"/>
              </w:rPr>
              <w:t xml:space="preserve"> Dec </w:t>
            </w:r>
            <w:r w:rsidRPr="001F6D88">
              <w:rPr>
                <w:rFonts w:ascii="Calibri" w:hAnsi="Calibri" w:cs="Arial"/>
                <w:b/>
                <w:bCs/>
                <w:color w:val="4F81BD" w:themeColor="accent1"/>
                <w:sz w:val="32"/>
                <w:szCs w:val="32"/>
              </w:rPr>
              <w:t>202</w:t>
            </w:r>
            <w:r>
              <w:rPr>
                <w:rFonts w:ascii="Calibri" w:hAnsi="Calibri" w:cs="Arial"/>
                <w:b/>
                <w:bCs/>
                <w:color w:val="4F81BD" w:themeColor="accent1"/>
                <w:sz w:val="32"/>
                <w:szCs w:val="32"/>
              </w:rPr>
              <w:t>4 (ENP)</w:t>
            </w:r>
          </w:p>
        </w:tc>
      </w:tr>
      <w:tr w:rsidR="009F7693" w:rsidRPr="001F6D88" w14:paraId="0D74B487" w14:textId="77777777" w:rsidTr="009F7693">
        <w:trPr>
          <w:gridAfter w:val="1"/>
          <w:wAfter w:w="113" w:type="dxa"/>
        </w:trPr>
        <w:tc>
          <w:tcPr>
            <w:tcW w:w="7621" w:type="dxa"/>
            <w:gridSpan w:val="2"/>
          </w:tcPr>
          <w:p w14:paraId="25DF536C" w14:textId="77777777" w:rsidR="009F7693" w:rsidRPr="001F6D88" w:rsidRDefault="009F7693" w:rsidP="006F2515">
            <w:pPr>
              <w:rPr>
                <w:rFonts w:ascii="Calibri" w:hAnsi="Calibri" w:cs="Arial"/>
                <w:b/>
                <w:i/>
              </w:rPr>
            </w:pPr>
            <w:r w:rsidRPr="001F6D88">
              <w:rPr>
                <w:rFonts w:ascii="Calibri" w:hAnsi="Calibri" w:cs="Arial"/>
                <w:b/>
                <w:i/>
              </w:rPr>
              <w:t>KPI</w:t>
            </w:r>
          </w:p>
        </w:tc>
        <w:tc>
          <w:tcPr>
            <w:tcW w:w="2552" w:type="dxa"/>
            <w:gridSpan w:val="2"/>
          </w:tcPr>
          <w:p w14:paraId="03901E8B" w14:textId="77777777" w:rsidR="009F7693" w:rsidRPr="001F6D88" w:rsidRDefault="009F7693" w:rsidP="006F2515">
            <w:pPr>
              <w:jc w:val="center"/>
              <w:rPr>
                <w:rFonts w:ascii="Calibri" w:hAnsi="Calibri" w:cs="Arial"/>
                <w:b/>
                <w:i/>
              </w:rPr>
            </w:pPr>
            <w:r w:rsidRPr="001F6D88">
              <w:rPr>
                <w:rFonts w:ascii="Calibri" w:hAnsi="Calibri" w:cs="Arial"/>
                <w:b/>
                <w:i/>
              </w:rPr>
              <w:t>Target</w:t>
            </w:r>
          </w:p>
        </w:tc>
        <w:tc>
          <w:tcPr>
            <w:tcW w:w="2551" w:type="dxa"/>
            <w:gridSpan w:val="2"/>
          </w:tcPr>
          <w:p w14:paraId="4AF078D6" w14:textId="77777777" w:rsidR="009F7693" w:rsidRPr="001F6D88" w:rsidRDefault="009F7693" w:rsidP="006F2515">
            <w:pPr>
              <w:jc w:val="center"/>
              <w:rPr>
                <w:rFonts w:ascii="Calibri" w:hAnsi="Calibri" w:cs="Arial"/>
                <w:b/>
                <w:i/>
              </w:rPr>
            </w:pPr>
            <w:r w:rsidRPr="001F6D88">
              <w:rPr>
                <w:rFonts w:ascii="Calibri" w:hAnsi="Calibri" w:cs="Arial"/>
                <w:b/>
                <w:i/>
              </w:rPr>
              <w:t>Actual</w:t>
            </w:r>
          </w:p>
        </w:tc>
        <w:tc>
          <w:tcPr>
            <w:tcW w:w="2410" w:type="dxa"/>
            <w:gridSpan w:val="2"/>
          </w:tcPr>
          <w:p w14:paraId="06588861" w14:textId="77777777" w:rsidR="009F7693" w:rsidRPr="001F6D88" w:rsidRDefault="009F7693" w:rsidP="006F2515">
            <w:pPr>
              <w:jc w:val="center"/>
              <w:rPr>
                <w:rFonts w:ascii="Calibri" w:hAnsi="Calibri" w:cs="Arial"/>
                <w:b/>
                <w:i/>
              </w:rPr>
            </w:pPr>
            <w:r w:rsidRPr="001F6D88">
              <w:rPr>
                <w:rFonts w:ascii="Calibri" w:hAnsi="Calibri" w:cs="Arial"/>
                <w:b/>
                <w:i/>
              </w:rPr>
              <w:t>Action</w:t>
            </w:r>
          </w:p>
        </w:tc>
      </w:tr>
      <w:tr w:rsidR="009F7693" w:rsidRPr="001F6D88" w14:paraId="1B392EB6" w14:textId="77777777" w:rsidTr="009F7693">
        <w:trPr>
          <w:gridAfter w:val="1"/>
          <w:wAfter w:w="113" w:type="dxa"/>
        </w:trPr>
        <w:tc>
          <w:tcPr>
            <w:tcW w:w="7621" w:type="dxa"/>
            <w:gridSpan w:val="2"/>
          </w:tcPr>
          <w:p w14:paraId="513E56DD" w14:textId="77777777" w:rsidR="009F7693" w:rsidRPr="001F6D88" w:rsidRDefault="009F7693" w:rsidP="006F2515">
            <w:pPr>
              <w:tabs>
                <w:tab w:val="left" w:pos="4875"/>
              </w:tabs>
              <w:rPr>
                <w:rFonts w:ascii="Calibri" w:hAnsi="Calibri" w:cs="Arial"/>
                <w:i/>
                <w:sz w:val="28"/>
                <w:szCs w:val="28"/>
              </w:rPr>
            </w:pPr>
            <w:r w:rsidRPr="001F6D88">
              <w:rPr>
                <w:rFonts w:ascii="Calibri" w:hAnsi="Calibri" w:cs="Arial"/>
                <w:i/>
                <w:sz w:val="28"/>
                <w:szCs w:val="28"/>
              </w:rPr>
              <w:t>ASD industry customer retention 100%</w:t>
            </w:r>
            <w:r w:rsidRPr="001F6D88">
              <w:rPr>
                <w:rFonts w:ascii="Calibri" w:hAnsi="Calibri" w:cs="Arial"/>
                <w:i/>
                <w:sz w:val="28"/>
                <w:szCs w:val="28"/>
              </w:rPr>
              <w:tab/>
            </w:r>
          </w:p>
          <w:p w14:paraId="5F97427C" w14:textId="77777777" w:rsidR="009F7693" w:rsidRPr="001F6D88" w:rsidRDefault="009F7693" w:rsidP="006F2515">
            <w:pPr>
              <w:rPr>
                <w:rFonts w:ascii="Calibri" w:hAnsi="Calibri" w:cs="Arial"/>
                <w:i/>
                <w:sz w:val="28"/>
                <w:szCs w:val="28"/>
              </w:rPr>
            </w:pPr>
          </w:p>
        </w:tc>
        <w:tc>
          <w:tcPr>
            <w:tcW w:w="2552" w:type="dxa"/>
            <w:gridSpan w:val="2"/>
          </w:tcPr>
          <w:p w14:paraId="48DE85F5" w14:textId="77777777" w:rsidR="009F7693" w:rsidRPr="001F6D88" w:rsidRDefault="009F7693" w:rsidP="006F2515">
            <w:pPr>
              <w:jc w:val="center"/>
              <w:rPr>
                <w:rFonts w:ascii="Calibri" w:hAnsi="Calibri" w:cs="Arial"/>
                <w:b/>
                <w:sz w:val="52"/>
                <w:szCs w:val="52"/>
              </w:rPr>
            </w:pPr>
            <w:r w:rsidRPr="001F6D88">
              <w:rPr>
                <w:rFonts w:ascii="Calibri" w:hAnsi="Calibri" w:cs="Arial"/>
                <w:b/>
                <w:sz w:val="52"/>
                <w:szCs w:val="52"/>
              </w:rPr>
              <w:t>100%</w:t>
            </w:r>
          </w:p>
        </w:tc>
        <w:tc>
          <w:tcPr>
            <w:tcW w:w="2551" w:type="dxa"/>
            <w:gridSpan w:val="2"/>
          </w:tcPr>
          <w:p w14:paraId="1BC5EBF6" w14:textId="77777777" w:rsidR="009F7693" w:rsidRPr="00220076" w:rsidRDefault="009F7693" w:rsidP="006F2515">
            <w:pPr>
              <w:jc w:val="center"/>
              <w:rPr>
                <w:rFonts w:ascii="Calibri" w:hAnsi="Calibri" w:cs="Arial"/>
                <w:b/>
                <w:color w:val="FF0000"/>
                <w:sz w:val="52"/>
                <w:szCs w:val="52"/>
              </w:rPr>
            </w:pPr>
            <w:r w:rsidRPr="00220076">
              <w:rPr>
                <w:rFonts w:ascii="Calibri" w:hAnsi="Calibri" w:cs="Arial"/>
                <w:b/>
                <w:color w:val="FF0000"/>
                <w:sz w:val="52"/>
                <w:szCs w:val="52"/>
              </w:rPr>
              <w:t>86%</w:t>
            </w:r>
          </w:p>
        </w:tc>
        <w:tc>
          <w:tcPr>
            <w:tcW w:w="2410" w:type="dxa"/>
            <w:gridSpan w:val="2"/>
          </w:tcPr>
          <w:p w14:paraId="12F9FBAF" w14:textId="77777777" w:rsidR="009F7693" w:rsidRPr="00220076" w:rsidRDefault="009F7693" w:rsidP="006F2515">
            <w:pPr>
              <w:rPr>
                <w:rFonts w:ascii="Calibri" w:hAnsi="Calibri" w:cs="Arial"/>
                <w:b/>
                <w:bCs/>
                <w:sz w:val="20"/>
                <w:szCs w:val="20"/>
              </w:rPr>
            </w:pPr>
            <w:r w:rsidRPr="00220076">
              <w:rPr>
                <w:rFonts w:ascii="Calibri" w:hAnsi="Calibri" w:cs="Arial"/>
                <w:b/>
                <w:bCs/>
                <w:sz w:val="20"/>
                <w:szCs w:val="20"/>
              </w:rPr>
              <w:t>DA Benham Contract Review Process Improved</w:t>
            </w:r>
          </w:p>
        </w:tc>
      </w:tr>
      <w:tr w:rsidR="009F7693" w:rsidRPr="001F6D88" w14:paraId="67BF9C1F" w14:textId="77777777" w:rsidTr="009F7693">
        <w:trPr>
          <w:gridAfter w:val="1"/>
          <w:wAfter w:w="113" w:type="dxa"/>
        </w:trPr>
        <w:tc>
          <w:tcPr>
            <w:tcW w:w="7621" w:type="dxa"/>
            <w:gridSpan w:val="2"/>
          </w:tcPr>
          <w:p w14:paraId="7BC1B030" w14:textId="77777777" w:rsidR="009F7693" w:rsidRPr="001F6D88" w:rsidRDefault="009F7693" w:rsidP="006F2515">
            <w:pPr>
              <w:rPr>
                <w:rFonts w:ascii="Calibri" w:hAnsi="Calibri" w:cs="Arial"/>
                <w:i/>
                <w:sz w:val="28"/>
                <w:szCs w:val="28"/>
              </w:rPr>
            </w:pPr>
            <w:r w:rsidRPr="001F6D88">
              <w:rPr>
                <w:rFonts w:ascii="Calibri" w:hAnsi="Calibri" w:cs="Arial"/>
                <w:i/>
                <w:sz w:val="28"/>
                <w:szCs w:val="28"/>
              </w:rPr>
              <w:t>Acknowledge RFQ’s within 24 hours (working)</w:t>
            </w:r>
          </w:p>
          <w:p w14:paraId="50912ADB" w14:textId="77777777" w:rsidR="009F7693" w:rsidRPr="001F6D88" w:rsidRDefault="009F7693" w:rsidP="006F2515">
            <w:pPr>
              <w:rPr>
                <w:rFonts w:ascii="Calibri" w:hAnsi="Calibri" w:cs="Arial"/>
                <w:i/>
                <w:sz w:val="28"/>
                <w:szCs w:val="28"/>
              </w:rPr>
            </w:pPr>
          </w:p>
        </w:tc>
        <w:tc>
          <w:tcPr>
            <w:tcW w:w="2552" w:type="dxa"/>
            <w:gridSpan w:val="2"/>
          </w:tcPr>
          <w:p w14:paraId="6C25F27E" w14:textId="77777777" w:rsidR="009F7693" w:rsidRPr="001F6D88" w:rsidRDefault="009F7693" w:rsidP="006F2515">
            <w:pPr>
              <w:jc w:val="center"/>
              <w:rPr>
                <w:rFonts w:ascii="Calibri" w:hAnsi="Calibri" w:cs="Arial"/>
                <w:b/>
                <w:sz w:val="52"/>
                <w:szCs w:val="52"/>
              </w:rPr>
            </w:pPr>
            <w:r w:rsidRPr="001F6D88">
              <w:rPr>
                <w:rFonts w:ascii="Calibri" w:hAnsi="Calibri" w:cs="Arial"/>
                <w:b/>
                <w:sz w:val="52"/>
                <w:szCs w:val="52"/>
              </w:rPr>
              <w:t>&gt;95%</w:t>
            </w:r>
          </w:p>
        </w:tc>
        <w:tc>
          <w:tcPr>
            <w:tcW w:w="2551" w:type="dxa"/>
            <w:gridSpan w:val="2"/>
          </w:tcPr>
          <w:p w14:paraId="06D4AAF0" w14:textId="77777777" w:rsidR="009F7693" w:rsidRPr="007C3384" w:rsidRDefault="009F7693" w:rsidP="006F2515">
            <w:pPr>
              <w:jc w:val="center"/>
              <w:rPr>
                <w:rFonts w:ascii="Calibri" w:hAnsi="Calibri" w:cs="Arial"/>
                <w:b/>
                <w:color w:val="00B050"/>
                <w:sz w:val="52"/>
                <w:szCs w:val="52"/>
              </w:rPr>
            </w:pPr>
            <w:r w:rsidRPr="007C3384">
              <w:rPr>
                <w:rFonts w:ascii="Calibri" w:hAnsi="Calibri" w:cs="Arial"/>
                <w:b/>
                <w:color w:val="00B050"/>
                <w:sz w:val="52"/>
                <w:szCs w:val="52"/>
              </w:rPr>
              <w:t>100</w:t>
            </w:r>
            <w:r>
              <w:rPr>
                <w:rFonts w:ascii="Calibri" w:hAnsi="Calibri" w:cs="Arial"/>
                <w:b/>
                <w:color w:val="00B050"/>
                <w:sz w:val="52"/>
                <w:szCs w:val="52"/>
              </w:rPr>
              <w:t>%</w:t>
            </w:r>
          </w:p>
        </w:tc>
        <w:tc>
          <w:tcPr>
            <w:tcW w:w="2410" w:type="dxa"/>
            <w:gridSpan w:val="2"/>
          </w:tcPr>
          <w:p w14:paraId="27AE60AD" w14:textId="77777777" w:rsidR="009F7693" w:rsidRPr="001F6D88" w:rsidRDefault="009F7693" w:rsidP="006F2515">
            <w:pPr>
              <w:rPr>
                <w:rFonts w:ascii="Calibri" w:hAnsi="Calibri" w:cs="Arial"/>
                <w:sz w:val="28"/>
                <w:szCs w:val="28"/>
              </w:rPr>
            </w:pPr>
            <w:r w:rsidRPr="001F6D88">
              <w:rPr>
                <w:rFonts w:ascii="Calibri" w:hAnsi="Calibri" w:cs="Arial"/>
                <w:sz w:val="28"/>
                <w:szCs w:val="28"/>
              </w:rPr>
              <w:t>None currently required</w:t>
            </w:r>
          </w:p>
        </w:tc>
      </w:tr>
      <w:tr w:rsidR="009F7693" w:rsidRPr="001F6D88" w14:paraId="13FB79BC" w14:textId="77777777" w:rsidTr="009F7693">
        <w:trPr>
          <w:gridAfter w:val="1"/>
          <w:wAfter w:w="113" w:type="dxa"/>
        </w:trPr>
        <w:tc>
          <w:tcPr>
            <w:tcW w:w="7621" w:type="dxa"/>
            <w:gridSpan w:val="2"/>
          </w:tcPr>
          <w:p w14:paraId="3CD531D8" w14:textId="77777777" w:rsidR="009F7693" w:rsidRPr="001F6D88" w:rsidRDefault="009F7693" w:rsidP="006F2515">
            <w:pPr>
              <w:rPr>
                <w:rFonts w:ascii="Calibri" w:hAnsi="Calibri" w:cs="Arial"/>
                <w:i/>
                <w:sz w:val="28"/>
                <w:szCs w:val="28"/>
              </w:rPr>
            </w:pPr>
            <w:r w:rsidRPr="001F6D88">
              <w:rPr>
                <w:rFonts w:ascii="Calibri" w:hAnsi="Calibri" w:cs="Arial"/>
                <w:i/>
                <w:sz w:val="28"/>
                <w:szCs w:val="28"/>
              </w:rPr>
              <w:t>Submit 95% of quotations within 36 hours (working)</w:t>
            </w:r>
          </w:p>
          <w:p w14:paraId="59E60A7A" w14:textId="77777777" w:rsidR="009F7693" w:rsidRPr="001F6D88" w:rsidRDefault="009F7693" w:rsidP="006F2515">
            <w:pPr>
              <w:rPr>
                <w:rFonts w:ascii="Calibri" w:hAnsi="Calibri" w:cs="Arial"/>
                <w:i/>
                <w:sz w:val="28"/>
                <w:szCs w:val="28"/>
              </w:rPr>
            </w:pPr>
          </w:p>
        </w:tc>
        <w:tc>
          <w:tcPr>
            <w:tcW w:w="2552" w:type="dxa"/>
            <w:gridSpan w:val="2"/>
          </w:tcPr>
          <w:p w14:paraId="692CD072" w14:textId="77777777" w:rsidR="009F7693" w:rsidRPr="001F6D88" w:rsidRDefault="009F7693" w:rsidP="006F2515">
            <w:pPr>
              <w:jc w:val="center"/>
              <w:rPr>
                <w:rFonts w:ascii="Calibri" w:hAnsi="Calibri" w:cs="Arial"/>
                <w:b/>
                <w:sz w:val="52"/>
                <w:szCs w:val="52"/>
              </w:rPr>
            </w:pPr>
            <w:r w:rsidRPr="001F6D88">
              <w:rPr>
                <w:rFonts w:ascii="Calibri" w:hAnsi="Calibri" w:cs="Arial"/>
                <w:b/>
                <w:sz w:val="52"/>
                <w:szCs w:val="52"/>
              </w:rPr>
              <w:t>&gt;95%</w:t>
            </w:r>
          </w:p>
        </w:tc>
        <w:tc>
          <w:tcPr>
            <w:tcW w:w="2551" w:type="dxa"/>
            <w:gridSpan w:val="2"/>
          </w:tcPr>
          <w:p w14:paraId="7745955B" w14:textId="77777777" w:rsidR="009F7693" w:rsidRPr="007C3384" w:rsidRDefault="009F7693" w:rsidP="006F2515">
            <w:pPr>
              <w:jc w:val="center"/>
              <w:rPr>
                <w:rFonts w:ascii="Calibri" w:hAnsi="Calibri" w:cs="Arial"/>
                <w:b/>
                <w:color w:val="00B050"/>
                <w:sz w:val="52"/>
                <w:szCs w:val="52"/>
              </w:rPr>
            </w:pPr>
            <w:r w:rsidRPr="007C3384">
              <w:rPr>
                <w:rFonts w:ascii="Calibri" w:hAnsi="Calibri" w:cs="Arial"/>
                <w:b/>
                <w:color w:val="00B050"/>
                <w:sz w:val="52"/>
                <w:szCs w:val="52"/>
              </w:rPr>
              <w:t>100</w:t>
            </w:r>
            <w:r>
              <w:rPr>
                <w:rFonts w:ascii="Calibri" w:hAnsi="Calibri" w:cs="Arial"/>
                <w:b/>
                <w:color w:val="00B050"/>
                <w:sz w:val="52"/>
                <w:szCs w:val="52"/>
              </w:rPr>
              <w:t>%</w:t>
            </w:r>
          </w:p>
        </w:tc>
        <w:tc>
          <w:tcPr>
            <w:tcW w:w="2410" w:type="dxa"/>
            <w:gridSpan w:val="2"/>
          </w:tcPr>
          <w:p w14:paraId="437FAC22" w14:textId="77777777" w:rsidR="009F7693" w:rsidRPr="001F6D88" w:rsidRDefault="009F7693" w:rsidP="006F2515">
            <w:pPr>
              <w:rPr>
                <w:rFonts w:ascii="Calibri" w:hAnsi="Calibri" w:cs="Arial"/>
                <w:sz w:val="28"/>
                <w:szCs w:val="28"/>
              </w:rPr>
            </w:pPr>
            <w:r>
              <w:rPr>
                <w:rFonts w:ascii="Calibri" w:hAnsi="Calibri" w:cs="Arial"/>
                <w:sz w:val="28"/>
                <w:szCs w:val="28"/>
              </w:rPr>
              <w:t>Tri-weekly mtg</w:t>
            </w:r>
          </w:p>
        </w:tc>
      </w:tr>
      <w:tr w:rsidR="009F7693" w:rsidRPr="001F6D88" w14:paraId="3ED932D1" w14:textId="77777777" w:rsidTr="009F7693">
        <w:trPr>
          <w:gridAfter w:val="1"/>
          <w:wAfter w:w="113" w:type="dxa"/>
        </w:trPr>
        <w:tc>
          <w:tcPr>
            <w:tcW w:w="7621" w:type="dxa"/>
            <w:gridSpan w:val="2"/>
          </w:tcPr>
          <w:p w14:paraId="3179CB8F" w14:textId="77777777" w:rsidR="009F7693" w:rsidRPr="001F6D88" w:rsidRDefault="009F7693" w:rsidP="006F2515">
            <w:pPr>
              <w:rPr>
                <w:rFonts w:ascii="Calibri" w:hAnsi="Calibri" w:cs="Arial"/>
                <w:i/>
                <w:sz w:val="28"/>
                <w:szCs w:val="28"/>
              </w:rPr>
            </w:pPr>
            <w:r w:rsidRPr="001F6D88">
              <w:rPr>
                <w:rFonts w:ascii="Calibri" w:hAnsi="Calibri" w:cs="Arial"/>
                <w:i/>
                <w:sz w:val="28"/>
                <w:szCs w:val="28"/>
              </w:rPr>
              <w:t>Follow up quotations within 10 working days</w:t>
            </w:r>
          </w:p>
          <w:p w14:paraId="2882F183" w14:textId="77777777" w:rsidR="009F7693" w:rsidRPr="001F6D88" w:rsidRDefault="009F7693" w:rsidP="006F2515">
            <w:pPr>
              <w:rPr>
                <w:rFonts w:ascii="Calibri" w:hAnsi="Calibri" w:cs="Arial"/>
                <w:i/>
                <w:sz w:val="28"/>
                <w:szCs w:val="28"/>
              </w:rPr>
            </w:pPr>
          </w:p>
        </w:tc>
        <w:tc>
          <w:tcPr>
            <w:tcW w:w="2552" w:type="dxa"/>
            <w:gridSpan w:val="2"/>
          </w:tcPr>
          <w:p w14:paraId="4277E9C9" w14:textId="77777777" w:rsidR="009F7693" w:rsidRPr="001F6D88" w:rsidRDefault="009F7693" w:rsidP="006F2515">
            <w:pPr>
              <w:jc w:val="center"/>
              <w:rPr>
                <w:rFonts w:ascii="Calibri" w:hAnsi="Calibri" w:cs="Arial"/>
                <w:b/>
                <w:sz w:val="52"/>
                <w:szCs w:val="52"/>
              </w:rPr>
            </w:pPr>
            <w:r w:rsidRPr="001F6D88">
              <w:rPr>
                <w:rFonts w:ascii="Calibri" w:hAnsi="Calibri" w:cs="Arial"/>
                <w:b/>
                <w:sz w:val="52"/>
                <w:szCs w:val="52"/>
              </w:rPr>
              <w:t>&gt;98%</w:t>
            </w:r>
          </w:p>
        </w:tc>
        <w:tc>
          <w:tcPr>
            <w:tcW w:w="2551" w:type="dxa"/>
            <w:gridSpan w:val="2"/>
          </w:tcPr>
          <w:p w14:paraId="0D508A88" w14:textId="77777777" w:rsidR="009F7693" w:rsidRPr="007C3384" w:rsidRDefault="009F7693" w:rsidP="006F2515">
            <w:pPr>
              <w:jc w:val="center"/>
              <w:rPr>
                <w:rFonts w:ascii="Calibri" w:hAnsi="Calibri" w:cs="Arial"/>
                <w:b/>
                <w:color w:val="00B050"/>
                <w:sz w:val="52"/>
                <w:szCs w:val="52"/>
              </w:rPr>
            </w:pPr>
            <w:r w:rsidRPr="007C3384">
              <w:rPr>
                <w:rFonts w:ascii="Calibri" w:hAnsi="Calibri" w:cs="Arial"/>
                <w:b/>
                <w:color w:val="00B050"/>
                <w:sz w:val="52"/>
                <w:szCs w:val="52"/>
              </w:rPr>
              <w:t>100</w:t>
            </w:r>
            <w:r>
              <w:rPr>
                <w:rFonts w:ascii="Calibri" w:hAnsi="Calibri" w:cs="Arial"/>
                <w:b/>
                <w:color w:val="00B050"/>
                <w:sz w:val="52"/>
                <w:szCs w:val="52"/>
              </w:rPr>
              <w:t>%</w:t>
            </w:r>
          </w:p>
        </w:tc>
        <w:tc>
          <w:tcPr>
            <w:tcW w:w="2410" w:type="dxa"/>
            <w:gridSpan w:val="2"/>
          </w:tcPr>
          <w:p w14:paraId="65DF33F5" w14:textId="77777777" w:rsidR="009F7693" w:rsidRPr="001F6D88" w:rsidRDefault="009F7693" w:rsidP="006F2515">
            <w:pPr>
              <w:rPr>
                <w:rFonts w:ascii="Calibri" w:hAnsi="Calibri" w:cs="Arial"/>
                <w:sz w:val="28"/>
                <w:szCs w:val="28"/>
              </w:rPr>
            </w:pPr>
            <w:r>
              <w:rPr>
                <w:rFonts w:ascii="Calibri" w:hAnsi="Calibri" w:cs="Arial"/>
                <w:sz w:val="28"/>
                <w:szCs w:val="28"/>
              </w:rPr>
              <w:t>Tri-weekly mtg</w:t>
            </w:r>
          </w:p>
        </w:tc>
      </w:tr>
      <w:tr w:rsidR="009F7693" w:rsidRPr="001F6D88" w14:paraId="4ACC13F2" w14:textId="77777777" w:rsidTr="009F7693">
        <w:trPr>
          <w:gridAfter w:val="1"/>
          <w:wAfter w:w="113" w:type="dxa"/>
        </w:trPr>
        <w:tc>
          <w:tcPr>
            <w:tcW w:w="7621" w:type="dxa"/>
            <w:gridSpan w:val="2"/>
          </w:tcPr>
          <w:p w14:paraId="2D7F5C96" w14:textId="77777777" w:rsidR="009F7693" w:rsidRPr="001F6D88" w:rsidRDefault="009F7693" w:rsidP="006F2515">
            <w:pPr>
              <w:rPr>
                <w:rFonts w:ascii="Calibri" w:hAnsi="Calibri" w:cs="Arial"/>
                <w:i/>
                <w:sz w:val="28"/>
                <w:szCs w:val="28"/>
              </w:rPr>
            </w:pPr>
            <w:r w:rsidRPr="001F6D88">
              <w:rPr>
                <w:rFonts w:ascii="Calibri" w:hAnsi="Calibri" w:cs="Arial"/>
                <w:i/>
                <w:sz w:val="28"/>
                <w:szCs w:val="28"/>
              </w:rPr>
              <w:t>Internal reject rate &lt;10%</w:t>
            </w:r>
          </w:p>
          <w:p w14:paraId="0A0FA61C" w14:textId="77777777" w:rsidR="009F7693" w:rsidRPr="001F6D88" w:rsidRDefault="009F7693" w:rsidP="006F2515">
            <w:pPr>
              <w:rPr>
                <w:rFonts w:ascii="Calibri" w:hAnsi="Calibri" w:cs="Arial"/>
                <w:i/>
                <w:sz w:val="28"/>
                <w:szCs w:val="28"/>
              </w:rPr>
            </w:pPr>
          </w:p>
        </w:tc>
        <w:tc>
          <w:tcPr>
            <w:tcW w:w="2552" w:type="dxa"/>
            <w:gridSpan w:val="2"/>
          </w:tcPr>
          <w:p w14:paraId="15643BD1" w14:textId="77777777" w:rsidR="009F7693" w:rsidRPr="001F6D88" w:rsidRDefault="009F7693" w:rsidP="006F2515">
            <w:pPr>
              <w:jc w:val="center"/>
              <w:rPr>
                <w:rFonts w:ascii="Calibri" w:hAnsi="Calibri" w:cs="Arial"/>
                <w:b/>
                <w:sz w:val="52"/>
                <w:szCs w:val="52"/>
              </w:rPr>
            </w:pPr>
            <w:r w:rsidRPr="001F6D88">
              <w:rPr>
                <w:rFonts w:ascii="Calibri" w:hAnsi="Calibri" w:cs="Arial"/>
                <w:b/>
                <w:sz w:val="52"/>
                <w:szCs w:val="52"/>
              </w:rPr>
              <w:t>&lt;10%</w:t>
            </w:r>
          </w:p>
        </w:tc>
        <w:tc>
          <w:tcPr>
            <w:tcW w:w="2551" w:type="dxa"/>
            <w:gridSpan w:val="2"/>
          </w:tcPr>
          <w:p w14:paraId="41578AE1" w14:textId="77777777" w:rsidR="009F7693" w:rsidRPr="008B5107" w:rsidRDefault="009F7693" w:rsidP="006F2515">
            <w:pPr>
              <w:jc w:val="center"/>
              <w:rPr>
                <w:rFonts w:ascii="Calibri" w:hAnsi="Calibri" w:cs="Arial"/>
                <w:b/>
                <w:bCs/>
                <w:color w:val="EEECE1" w:themeColor="background2"/>
                <w:sz w:val="52"/>
                <w:szCs w:val="52"/>
              </w:rPr>
            </w:pPr>
            <w:r>
              <w:rPr>
                <w:rFonts w:ascii="Calibri" w:hAnsi="Calibri" w:cs="Arial"/>
                <w:b/>
                <w:bCs/>
                <w:color w:val="00B050"/>
                <w:sz w:val="52"/>
                <w:szCs w:val="52"/>
              </w:rPr>
              <w:t>1.37</w:t>
            </w:r>
            <w:r w:rsidRPr="000F05B0">
              <w:rPr>
                <w:rFonts w:ascii="Calibri" w:hAnsi="Calibri" w:cs="Arial"/>
                <w:b/>
                <w:bCs/>
                <w:color w:val="00B050"/>
                <w:sz w:val="52"/>
                <w:szCs w:val="52"/>
              </w:rPr>
              <w:t>%</w:t>
            </w:r>
          </w:p>
        </w:tc>
        <w:tc>
          <w:tcPr>
            <w:tcW w:w="2410" w:type="dxa"/>
            <w:gridSpan w:val="2"/>
          </w:tcPr>
          <w:p w14:paraId="5677BE4A" w14:textId="77777777" w:rsidR="009F7693" w:rsidRPr="001F6D88" w:rsidRDefault="009F7693" w:rsidP="006F2515">
            <w:pPr>
              <w:rPr>
                <w:rFonts w:ascii="Calibri" w:hAnsi="Calibri" w:cs="Arial"/>
                <w:sz w:val="28"/>
                <w:szCs w:val="28"/>
              </w:rPr>
            </w:pPr>
            <w:r w:rsidRPr="001F6D88">
              <w:rPr>
                <w:rFonts w:ascii="Calibri" w:hAnsi="Calibri" w:cs="Arial"/>
                <w:sz w:val="28"/>
                <w:szCs w:val="28"/>
              </w:rPr>
              <w:t>None currently required</w:t>
            </w:r>
          </w:p>
        </w:tc>
      </w:tr>
      <w:tr w:rsidR="009F7693" w:rsidRPr="001F6D88" w14:paraId="41CDA657" w14:textId="77777777" w:rsidTr="009F7693">
        <w:trPr>
          <w:gridBefore w:val="1"/>
          <w:wBefore w:w="113" w:type="dxa"/>
        </w:trPr>
        <w:tc>
          <w:tcPr>
            <w:tcW w:w="7621" w:type="dxa"/>
            <w:gridSpan w:val="2"/>
          </w:tcPr>
          <w:p w14:paraId="2132B715" w14:textId="77777777" w:rsidR="009F7693" w:rsidRPr="001F6D88" w:rsidRDefault="009F7693" w:rsidP="009F7693">
            <w:pPr>
              <w:rPr>
                <w:rFonts w:ascii="Calibri" w:hAnsi="Calibri" w:cs="Arial"/>
                <w:i/>
                <w:sz w:val="28"/>
                <w:szCs w:val="28"/>
              </w:rPr>
            </w:pPr>
            <w:bookmarkStart w:id="24" w:name="_6)_Review_of_2"/>
            <w:bookmarkEnd w:id="24"/>
            <w:r w:rsidRPr="001F6D88">
              <w:rPr>
                <w:rFonts w:ascii="Calibri" w:hAnsi="Calibri" w:cs="Arial"/>
                <w:i/>
                <w:sz w:val="28"/>
                <w:szCs w:val="28"/>
              </w:rPr>
              <w:t>OTIF delivery (measured against promised date) &gt;95%</w:t>
            </w:r>
          </w:p>
        </w:tc>
        <w:tc>
          <w:tcPr>
            <w:tcW w:w="2552" w:type="dxa"/>
            <w:gridSpan w:val="2"/>
          </w:tcPr>
          <w:p w14:paraId="31A65F45" w14:textId="77777777" w:rsidR="009F7693" w:rsidRPr="001F6D88" w:rsidRDefault="009F7693" w:rsidP="009F7693">
            <w:pPr>
              <w:jc w:val="center"/>
              <w:rPr>
                <w:rFonts w:ascii="Calibri" w:hAnsi="Calibri" w:cs="Arial"/>
                <w:b/>
                <w:sz w:val="52"/>
                <w:szCs w:val="52"/>
              </w:rPr>
            </w:pPr>
            <w:r w:rsidRPr="001F6D88">
              <w:rPr>
                <w:rFonts w:ascii="Calibri" w:hAnsi="Calibri" w:cs="Arial"/>
                <w:b/>
                <w:sz w:val="52"/>
                <w:szCs w:val="52"/>
              </w:rPr>
              <w:t>&gt;95%</w:t>
            </w:r>
          </w:p>
        </w:tc>
        <w:tc>
          <w:tcPr>
            <w:tcW w:w="2551" w:type="dxa"/>
            <w:gridSpan w:val="2"/>
          </w:tcPr>
          <w:p w14:paraId="56A1AE36" w14:textId="6CC5A947" w:rsidR="009F7693" w:rsidRPr="008B5107" w:rsidRDefault="009F7693" w:rsidP="009F7693">
            <w:pPr>
              <w:jc w:val="center"/>
              <w:rPr>
                <w:rFonts w:ascii="Calibri" w:hAnsi="Calibri" w:cs="Arial"/>
                <w:b/>
                <w:color w:val="EEECE1" w:themeColor="background2"/>
                <w:sz w:val="56"/>
                <w:szCs w:val="56"/>
              </w:rPr>
            </w:pPr>
            <w:r w:rsidRPr="000F05B0">
              <w:rPr>
                <w:rFonts w:ascii="Calibri" w:hAnsi="Calibri" w:cs="Arial"/>
                <w:b/>
                <w:color w:val="00B050"/>
                <w:sz w:val="56"/>
                <w:szCs w:val="56"/>
              </w:rPr>
              <w:t>9</w:t>
            </w:r>
            <w:r>
              <w:rPr>
                <w:rFonts w:ascii="Calibri" w:hAnsi="Calibri" w:cs="Arial"/>
                <w:b/>
                <w:color w:val="00B050"/>
                <w:sz w:val="56"/>
                <w:szCs w:val="56"/>
              </w:rPr>
              <w:t>8.2</w:t>
            </w:r>
            <w:r w:rsidRPr="000F05B0">
              <w:rPr>
                <w:rFonts w:ascii="Calibri" w:hAnsi="Calibri" w:cs="Arial"/>
                <w:b/>
                <w:color w:val="00B050"/>
                <w:sz w:val="56"/>
                <w:szCs w:val="56"/>
              </w:rPr>
              <w:t>%</w:t>
            </w:r>
          </w:p>
        </w:tc>
        <w:tc>
          <w:tcPr>
            <w:tcW w:w="2410" w:type="dxa"/>
            <w:gridSpan w:val="2"/>
          </w:tcPr>
          <w:p w14:paraId="13A526C9" w14:textId="7966DD71" w:rsidR="009F7693" w:rsidRPr="001F6D88" w:rsidRDefault="009F7693" w:rsidP="009F7693">
            <w:pPr>
              <w:rPr>
                <w:rFonts w:ascii="Calibri" w:hAnsi="Calibri" w:cs="Arial"/>
                <w:bCs/>
                <w:sz w:val="28"/>
                <w:szCs w:val="28"/>
              </w:rPr>
            </w:pPr>
            <w:r w:rsidRPr="001F6D88">
              <w:rPr>
                <w:rFonts w:ascii="Calibri" w:hAnsi="Calibri" w:cs="Arial"/>
                <w:sz w:val="28"/>
                <w:szCs w:val="28"/>
              </w:rPr>
              <w:t>None currently required</w:t>
            </w:r>
          </w:p>
        </w:tc>
      </w:tr>
      <w:tr w:rsidR="009F7693" w:rsidRPr="001F6D88" w14:paraId="419C87B3" w14:textId="77777777" w:rsidTr="009F7693">
        <w:trPr>
          <w:gridBefore w:val="1"/>
          <w:wBefore w:w="113" w:type="dxa"/>
        </w:trPr>
        <w:tc>
          <w:tcPr>
            <w:tcW w:w="7621" w:type="dxa"/>
            <w:gridSpan w:val="2"/>
          </w:tcPr>
          <w:p w14:paraId="09732FBA" w14:textId="77777777" w:rsidR="009F7693" w:rsidRPr="001F6D88" w:rsidRDefault="009F7693" w:rsidP="009F7693">
            <w:pPr>
              <w:rPr>
                <w:rFonts w:ascii="Calibri" w:hAnsi="Calibri" w:cs="Arial"/>
                <w:i/>
                <w:color w:val="FF0000"/>
                <w:sz w:val="28"/>
                <w:szCs w:val="28"/>
              </w:rPr>
            </w:pPr>
            <w:r w:rsidRPr="001F6D88">
              <w:rPr>
                <w:rFonts w:ascii="Calibri" w:hAnsi="Calibri" w:cs="Arial"/>
                <w:i/>
                <w:sz w:val="28"/>
                <w:szCs w:val="28"/>
              </w:rPr>
              <w:t xml:space="preserve">&lt;1 NCR raised per month due to supplier delivery performance </w:t>
            </w:r>
          </w:p>
          <w:p w14:paraId="22FA9710" w14:textId="77777777" w:rsidR="009F7693" w:rsidRPr="001F6D88" w:rsidRDefault="009F7693" w:rsidP="009F7693">
            <w:pPr>
              <w:rPr>
                <w:rFonts w:ascii="Calibri" w:hAnsi="Calibri" w:cs="Arial"/>
                <w:i/>
                <w:color w:val="FF0000"/>
                <w:sz w:val="28"/>
                <w:szCs w:val="28"/>
              </w:rPr>
            </w:pPr>
          </w:p>
        </w:tc>
        <w:tc>
          <w:tcPr>
            <w:tcW w:w="2552" w:type="dxa"/>
            <w:gridSpan w:val="2"/>
          </w:tcPr>
          <w:p w14:paraId="028205E7" w14:textId="77777777" w:rsidR="009F7693" w:rsidRPr="001F6D88" w:rsidRDefault="009F7693" w:rsidP="009F7693">
            <w:pPr>
              <w:jc w:val="center"/>
              <w:rPr>
                <w:rFonts w:ascii="Calibri" w:hAnsi="Calibri" w:cs="Arial"/>
                <w:b/>
                <w:sz w:val="52"/>
                <w:szCs w:val="52"/>
              </w:rPr>
            </w:pPr>
            <w:r w:rsidRPr="001F6D88">
              <w:rPr>
                <w:rFonts w:ascii="Calibri" w:hAnsi="Calibri" w:cs="Arial"/>
                <w:b/>
                <w:sz w:val="52"/>
                <w:szCs w:val="52"/>
              </w:rPr>
              <w:t>&lt;1</w:t>
            </w:r>
          </w:p>
        </w:tc>
        <w:tc>
          <w:tcPr>
            <w:tcW w:w="2551" w:type="dxa"/>
            <w:gridSpan w:val="2"/>
          </w:tcPr>
          <w:p w14:paraId="51290E2A" w14:textId="77777777" w:rsidR="009F7693" w:rsidRPr="008B5107" w:rsidRDefault="009F7693" w:rsidP="009F7693">
            <w:pPr>
              <w:jc w:val="center"/>
              <w:rPr>
                <w:rFonts w:ascii="Calibri" w:hAnsi="Calibri" w:cs="Arial"/>
                <w:b/>
                <w:color w:val="EEECE1" w:themeColor="background2"/>
                <w:sz w:val="52"/>
                <w:szCs w:val="52"/>
              </w:rPr>
            </w:pPr>
            <w:r w:rsidRPr="008B5107">
              <w:rPr>
                <w:rFonts w:ascii="Calibri" w:hAnsi="Calibri" w:cs="Arial"/>
                <w:b/>
                <w:color w:val="00B050"/>
                <w:sz w:val="52"/>
                <w:szCs w:val="52"/>
              </w:rPr>
              <w:t>0</w:t>
            </w:r>
          </w:p>
        </w:tc>
        <w:tc>
          <w:tcPr>
            <w:tcW w:w="2410" w:type="dxa"/>
            <w:gridSpan w:val="2"/>
          </w:tcPr>
          <w:p w14:paraId="2F113149" w14:textId="09C7C51C" w:rsidR="009F7693" w:rsidRPr="001F6D88" w:rsidRDefault="009F7693" w:rsidP="009F7693">
            <w:pPr>
              <w:rPr>
                <w:rFonts w:ascii="Calibri" w:hAnsi="Calibri" w:cs="Arial"/>
                <w:color w:val="FF0000"/>
                <w:sz w:val="28"/>
                <w:szCs w:val="28"/>
              </w:rPr>
            </w:pPr>
            <w:r w:rsidRPr="001F6D88">
              <w:rPr>
                <w:rFonts w:ascii="Calibri" w:hAnsi="Calibri" w:cs="Arial"/>
                <w:sz w:val="28"/>
                <w:szCs w:val="28"/>
              </w:rPr>
              <w:t>None currently required</w:t>
            </w:r>
          </w:p>
        </w:tc>
      </w:tr>
      <w:tr w:rsidR="009F7693" w:rsidRPr="001F6D88" w14:paraId="3B8705BB" w14:textId="77777777" w:rsidTr="009F7693">
        <w:trPr>
          <w:gridBefore w:val="1"/>
          <w:wBefore w:w="113" w:type="dxa"/>
        </w:trPr>
        <w:tc>
          <w:tcPr>
            <w:tcW w:w="7621" w:type="dxa"/>
            <w:gridSpan w:val="2"/>
          </w:tcPr>
          <w:p w14:paraId="2D0EB120" w14:textId="77777777" w:rsidR="009F7693" w:rsidRPr="001F6D88" w:rsidRDefault="009F7693" w:rsidP="009F7693">
            <w:pPr>
              <w:rPr>
                <w:rFonts w:ascii="Calibri" w:hAnsi="Calibri" w:cs="Arial"/>
                <w:i/>
                <w:color w:val="FF0000"/>
                <w:sz w:val="28"/>
                <w:szCs w:val="28"/>
              </w:rPr>
            </w:pPr>
            <w:r w:rsidRPr="001F6D88">
              <w:rPr>
                <w:rFonts w:ascii="Calibri" w:hAnsi="Calibri" w:cs="Arial"/>
                <w:i/>
                <w:sz w:val="28"/>
                <w:szCs w:val="28"/>
              </w:rPr>
              <w:t>&lt;1 NCR raised per month due to supplier quality performance</w:t>
            </w:r>
          </w:p>
        </w:tc>
        <w:tc>
          <w:tcPr>
            <w:tcW w:w="2552" w:type="dxa"/>
            <w:gridSpan w:val="2"/>
          </w:tcPr>
          <w:p w14:paraId="27ADDCF6" w14:textId="77777777" w:rsidR="009F7693" w:rsidRPr="001F6D88" w:rsidRDefault="009F7693" w:rsidP="009F7693">
            <w:pPr>
              <w:jc w:val="center"/>
              <w:rPr>
                <w:rFonts w:ascii="Calibri" w:hAnsi="Calibri" w:cs="Arial"/>
                <w:b/>
                <w:sz w:val="52"/>
                <w:szCs w:val="52"/>
              </w:rPr>
            </w:pPr>
            <w:r w:rsidRPr="001F6D88">
              <w:rPr>
                <w:rFonts w:ascii="Calibri" w:hAnsi="Calibri" w:cs="Arial"/>
                <w:b/>
                <w:sz w:val="52"/>
                <w:szCs w:val="52"/>
              </w:rPr>
              <w:t>&lt;1</w:t>
            </w:r>
          </w:p>
        </w:tc>
        <w:tc>
          <w:tcPr>
            <w:tcW w:w="2551" w:type="dxa"/>
            <w:gridSpan w:val="2"/>
          </w:tcPr>
          <w:p w14:paraId="54029605" w14:textId="77777777" w:rsidR="009F7693" w:rsidRPr="008B5107" w:rsidRDefault="009F7693" w:rsidP="009F7693">
            <w:pPr>
              <w:jc w:val="center"/>
              <w:rPr>
                <w:rFonts w:ascii="Calibri" w:hAnsi="Calibri" w:cs="Arial"/>
                <w:b/>
                <w:color w:val="EEECE1" w:themeColor="background2"/>
                <w:sz w:val="52"/>
                <w:szCs w:val="52"/>
              </w:rPr>
            </w:pPr>
            <w:r w:rsidRPr="008B5107">
              <w:rPr>
                <w:rFonts w:ascii="Calibri" w:hAnsi="Calibri" w:cs="Arial"/>
                <w:b/>
                <w:color w:val="00B050"/>
                <w:sz w:val="52"/>
                <w:szCs w:val="52"/>
              </w:rPr>
              <w:t>0</w:t>
            </w:r>
          </w:p>
        </w:tc>
        <w:tc>
          <w:tcPr>
            <w:tcW w:w="2410" w:type="dxa"/>
            <w:gridSpan w:val="2"/>
          </w:tcPr>
          <w:p w14:paraId="024210B1" w14:textId="16DF57FF" w:rsidR="009F7693" w:rsidRPr="001F6D88" w:rsidRDefault="009F7693" w:rsidP="009F7693">
            <w:pPr>
              <w:rPr>
                <w:rFonts w:ascii="Calibri" w:hAnsi="Calibri" w:cs="Arial"/>
                <w:color w:val="FF0000"/>
                <w:sz w:val="28"/>
                <w:szCs w:val="28"/>
              </w:rPr>
            </w:pPr>
            <w:r w:rsidRPr="001F6D88">
              <w:rPr>
                <w:rFonts w:ascii="Calibri" w:hAnsi="Calibri" w:cs="Arial"/>
                <w:sz w:val="28"/>
                <w:szCs w:val="28"/>
              </w:rPr>
              <w:t>None currently required</w:t>
            </w:r>
          </w:p>
        </w:tc>
      </w:tr>
      <w:tr w:rsidR="009F7693" w:rsidRPr="007C3384" w14:paraId="7FC23788" w14:textId="77777777" w:rsidTr="009F7693">
        <w:trPr>
          <w:gridBefore w:val="1"/>
          <w:wBefore w:w="113" w:type="dxa"/>
        </w:trPr>
        <w:tc>
          <w:tcPr>
            <w:tcW w:w="7621" w:type="dxa"/>
            <w:gridSpan w:val="2"/>
          </w:tcPr>
          <w:p w14:paraId="45F3AFF3" w14:textId="77777777" w:rsidR="009F7693" w:rsidRPr="00573438" w:rsidRDefault="009F7693" w:rsidP="009F7693">
            <w:pPr>
              <w:rPr>
                <w:rFonts w:ascii="Calibri" w:hAnsi="Calibri" w:cs="Arial"/>
                <w:b/>
                <w:bCs/>
                <w:color w:val="FF0000"/>
                <w:sz w:val="28"/>
                <w:szCs w:val="28"/>
              </w:rPr>
            </w:pPr>
            <w:r w:rsidRPr="00573438">
              <w:rPr>
                <w:rFonts w:ascii="Calibri" w:hAnsi="Calibri" w:cs="Arial"/>
                <w:b/>
                <w:bCs/>
                <w:color w:val="FF0000"/>
                <w:sz w:val="28"/>
                <w:szCs w:val="28"/>
              </w:rPr>
              <w:lastRenderedPageBreak/>
              <w:t>Cost of Poor Quality (Measured as a % of Turnover)</w:t>
            </w:r>
          </w:p>
        </w:tc>
        <w:tc>
          <w:tcPr>
            <w:tcW w:w="2552" w:type="dxa"/>
            <w:gridSpan w:val="2"/>
          </w:tcPr>
          <w:p w14:paraId="30B1E607" w14:textId="77777777" w:rsidR="009F7693" w:rsidRPr="001F6D88" w:rsidRDefault="009F7693" w:rsidP="009F7693">
            <w:pPr>
              <w:jc w:val="center"/>
              <w:rPr>
                <w:rFonts w:ascii="Calibri" w:hAnsi="Calibri" w:cs="Arial"/>
                <w:b/>
                <w:bCs/>
                <w:color w:val="E36C0A"/>
                <w:sz w:val="52"/>
                <w:szCs w:val="52"/>
              </w:rPr>
            </w:pPr>
            <w:r w:rsidRPr="001F6D88">
              <w:rPr>
                <w:rFonts w:ascii="Calibri" w:hAnsi="Calibri" w:cs="Arial"/>
                <w:b/>
                <w:bCs/>
                <w:color w:val="E36C0A"/>
                <w:sz w:val="52"/>
                <w:szCs w:val="52"/>
              </w:rPr>
              <w:t xml:space="preserve">&lt;2% </w:t>
            </w:r>
          </w:p>
        </w:tc>
        <w:tc>
          <w:tcPr>
            <w:tcW w:w="2551" w:type="dxa"/>
            <w:gridSpan w:val="2"/>
          </w:tcPr>
          <w:p w14:paraId="33D271D6" w14:textId="4E5231A4" w:rsidR="009F7693" w:rsidRPr="008B5107" w:rsidRDefault="009F7693" w:rsidP="009F7693">
            <w:pPr>
              <w:jc w:val="center"/>
              <w:rPr>
                <w:rFonts w:ascii="Calibri" w:hAnsi="Calibri" w:cs="Arial"/>
                <w:b/>
                <w:bCs/>
                <w:color w:val="EEECE1" w:themeColor="background2"/>
                <w:sz w:val="52"/>
                <w:szCs w:val="52"/>
              </w:rPr>
            </w:pPr>
            <w:r w:rsidRPr="008B5107">
              <w:rPr>
                <w:rFonts w:ascii="Calibri" w:hAnsi="Calibri" w:cs="Arial"/>
                <w:b/>
                <w:bCs/>
                <w:color w:val="FF0000"/>
                <w:sz w:val="52"/>
                <w:szCs w:val="52"/>
              </w:rPr>
              <w:t>5.</w:t>
            </w:r>
            <w:r>
              <w:rPr>
                <w:rFonts w:ascii="Calibri" w:hAnsi="Calibri" w:cs="Arial"/>
                <w:b/>
                <w:bCs/>
                <w:color w:val="FF0000"/>
                <w:sz w:val="52"/>
                <w:szCs w:val="52"/>
              </w:rPr>
              <w:t>95</w:t>
            </w:r>
            <w:r w:rsidRPr="008B5107">
              <w:rPr>
                <w:rFonts w:ascii="Calibri" w:hAnsi="Calibri" w:cs="Arial"/>
                <w:b/>
                <w:bCs/>
                <w:color w:val="FF0000"/>
                <w:sz w:val="52"/>
                <w:szCs w:val="52"/>
              </w:rPr>
              <w:t>%</w:t>
            </w:r>
          </w:p>
        </w:tc>
        <w:tc>
          <w:tcPr>
            <w:tcW w:w="2410" w:type="dxa"/>
            <w:gridSpan w:val="2"/>
          </w:tcPr>
          <w:p w14:paraId="2B65E9AC" w14:textId="509CD045" w:rsidR="009F7693" w:rsidRPr="007C3384" w:rsidRDefault="009F7693" w:rsidP="009F7693">
            <w:pPr>
              <w:rPr>
                <w:rFonts w:ascii="Calibri" w:hAnsi="Calibri" w:cs="Arial"/>
              </w:rPr>
            </w:pPr>
            <w:r>
              <w:rPr>
                <w:rFonts w:ascii="Calibri" w:hAnsi="Calibri" w:cs="Arial"/>
              </w:rPr>
              <w:t>Still high – focus on inspection and process standards continues</w:t>
            </w:r>
          </w:p>
        </w:tc>
      </w:tr>
      <w:tr w:rsidR="009F7693" w14:paraId="27DC2650" w14:textId="77777777" w:rsidTr="009F7693">
        <w:trPr>
          <w:gridBefore w:val="1"/>
          <w:wBefore w:w="113" w:type="dxa"/>
        </w:trPr>
        <w:tc>
          <w:tcPr>
            <w:tcW w:w="15134" w:type="dxa"/>
            <w:gridSpan w:val="8"/>
          </w:tcPr>
          <w:p w14:paraId="58D96A9E" w14:textId="66B85903" w:rsidR="009F7693" w:rsidRDefault="009F7693" w:rsidP="009F7693">
            <w:pPr>
              <w:rPr>
                <w:rFonts w:ascii="Calibri" w:hAnsi="Calibri" w:cs="Arial"/>
              </w:rPr>
            </w:pPr>
            <w:r w:rsidRPr="006034E1">
              <w:rPr>
                <w:rFonts w:ascii="Calibri" w:hAnsi="Calibri" w:cs="Arial"/>
              </w:rPr>
              <w:t xml:space="preserve">The KPIs have been carried over through continually from 2021.  Good performance </w:t>
            </w:r>
            <w:proofErr w:type="gramStart"/>
            <w:r>
              <w:rPr>
                <w:rFonts w:ascii="Calibri" w:hAnsi="Calibri" w:cs="Arial"/>
              </w:rPr>
              <w:t>with the exception of</w:t>
            </w:r>
            <w:proofErr w:type="gramEnd"/>
            <w:r>
              <w:rPr>
                <w:rFonts w:ascii="Calibri" w:hAnsi="Calibri" w:cs="Arial"/>
              </w:rPr>
              <w:t xml:space="preserve"> the Cost of Poor Quality as a % of Turnover.  This has been adversely affected by a poor performance in November.  </w:t>
            </w:r>
            <w:proofErr w:type="gramStart"/>
            <w:r>
              <w:rPr>
                <w:rFonts w:ascii="Calibri" w:hAnsi="Calibri" w:cs="Arial"/>
              </w:rPr>
              <w:t>A number of</w:t>
            </w:r>
            <w:proofErr w:type="gramEnd"/>
            <w:r>
              <w:rPr>
                <w:rFonts w:ascii="Calibri" w:hAnsi="Calibri" w:cs="Arial"/>
              </w:rPr>
              <w:t xml:space="preserve"> high value jobs requiring rework, both Oilfield and </w:t>
            </w:r>
            <w:proofErr w:type="spellStart"/>
            <w:r>
              <w:rPr>
                <w:rFonts w:ascii="Calibri" w:hAnsi="Calibri" w:cs="Arial"/>
              </w:rPr>
              <w:t>non oilfield</w:t>
            </w:r>
            <w:proofErr w:type="spellEnd"/>
            <w:r>
              <w:rPr>
                <w:rFonts w:ascii="Calibri" w:hAnsi="Calibri" w:cs="Arial"/>
              </w:rPr>
              <w:t xml:space="preserve"> work affected by a variety of issues.</w:t>
            </w:r>
          </w:p>
        </w:tc>
      </w:tr>
    </w:tbl>
    <w:p w14:paraId="0398483C" w14:textId="77777777" w:rsidR="00894427" w:rsidRDefault="00894427" w:rsidP="00B761ED">
      <w:pPr>
        <w:rPr>
          <w:rFonts w:asciiTheme="minorHAnsi" w:hAnsiTheme="minorHAnsi" w:cs="Arial"/>
          <w:sz w:val="28"/>
          <w:szCs w:val="28"/>
        </w:rPr>
      </w:pPr>
    </w:p>
    <w:p w14:paraId="3015B72A" w14:textId="77777777" w:rsidR="00817A72" w:rsidRDefault="00817A72" w:rsidP="00B761ED">
      <w:pPr>
        <w:rPr>
          <w:rFonts w:asciiTheme="minorHAnsi" w:hAnsiTheme="minorHAnsi" w:cs="Arial"/>
          <w:sz w:val="28"/>
          <w:szCs w:val="28"/>
        </w:rPr>
      </w:pPr>
    </w:p>
    <w:tbl>
      <w:tblPr>
        <w:tblW w:w="151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2724"/>
        <w:gridCol w:w="2410"/>
      </w:tblGrid>
      <w:tr w:rsidR="004D149F" w:rsidRPr="008175DA" w14:paraId="13385D70" w14:textId="77777777" w:rsidTr="00AC6CEF">
        <w:tc>
          <w:tcPr>
            <w:tcW w:w="12724" w:type="dxa"/>
            <w:shd w:val="clear" w:color="auto" w:fill="F2F2F2" w:themeFill="background1" w:themeFillShade="F2"/>
          </w:tcPr>
          <w:p w14:paraId="6176D7E1" w14:textId="46CF91CB" w:rsidR="004D149F" w:rsidRPr="002B0F33" w:rsidRDefault="009B0139" w:rsidP="00D937ED">
            <w:pPr>
              <w:pStyle w:val="Heading3"/>
              <w:rPr>
                <w:rFonts w:asciiTheme="minorHAnsi" w:hAnsiTheme="minorHAnsi"/>
                <w:i/>
                <w:color w:val="auto"/>
                <w:sz w:val="28"/>
                <w:szCs w:val="28"/>
              </w:rPr>
            </w:pPr>
            <w:bookmarkStart w:id="25" w:name="_7)_Review_of_1"/>
            <w:bookmarkEnd w:id="25"/>
            <w:r>
              <w:rPr>
                <w:rFonts w:asciiTheme="minorHAnsi" w:eastAsia="MS Mincho" w:hAnsiTheme="minorHAnsi"/>
                <w:i/>
                <w:color w:val="auto"/>
                <w:sz w:val="28"/>
                <w:szCs w:val="28"/>
              </w:rPr>
              <w:t>8</w:t>
            </w:r>
            <w:r w:rsidR="004D149F" w:rsidRPr="002B0F33">
              <w:rPr>
                <w:rFonts w:asciiTheme="minorHAnsi" w:eastAsia="MS Mincho" w:hAnsiTheme="minorHAnsi"/>
                <w:i/>
                <w:color w:val="auto"/>
                <w:sz w:val="28"/>
                <w:szCs w:val="28"/>
              </w:rPr>
              <w:t xml:space="preserve">) Review of </w:t>
            </w:r>
            <w:r w:rsidR="004B3328">
              <w:rPr>
                <w:rFonts w:asciiTheme="minorHAnsi" w:eastAsia="MS Mincho" w:hAnsiTheme="minorHAnsi"/>
                <w:i/>
                <w:color w:val="auto"/>
                <w:sz w:val="28"/>
                <w:szCs w:val="28"/>
              </w:rPr>
              <w:t xml:space="preserve">CARs and </w:t>
            </w:r>
            <w:r w:rsidR="004D149F" w:rsidRPr="002B0F33">
              <w:rPr>
                <w:rFonts w:asciiTheme="minorHAnsi" w:eastAsia="MS Mincho" w:hAnsiTheme="minorHAnsi"/>
                <w:i/>
                <w:color w:val="auto"/>
                <w:sz w:val="28"/>
                <w:szCs w:val="28"/>
              </w:rPr>
              <w:t>NCRs raised since the previous Management Review</w:t>
            </w:r>
          </w:p>
        </w:tc>
        <w:tc>
          <w:tcPr>
            <w:tcW w:w="2410" w:type="dxa"/>
            <w:shd w:val="clear" w:color="auto" w:fill="F2F2F2" w:themeFill="background1" w:themeFillShade="F2"/>
          </w:tcPr>
          <w:p w14:paraId="2744BDF6" w14:textId="77777777" w:rsidR="004D149F" w:rsidRPr="001739A5" w:rsidRDefault="004D149F" w:rsidP="00D937ED">
            <w:pPr>
              <w:pStyle w:val="Heading3"/>
              <w:rPr>
                <w:rFonts w:asciiTheme="minorHAnsi" w:hAnsiTheme="minorHAnsi" w:cs="Arial"/>
                <w:i/>
                <w:color w:val="auto"/>
                <w:sz w:val="28"/>
                <w:szCs w:val="28"/>
              </w:rPr>
            </w:pPr>
            <w:r w:rsidRPr="001739A5">
              <w:rPr>
                <w:rFonts w:asciiTheme="minorHAnsi" w:hAnsiTheme="minorHAnsi" w:cs="Arial"/>
                <w:i/>
                <w:color w:val="auto"/>
                <w:sz w:val="28"/>
                <w:szCs w:val="28"/>
              </w:rPr>
              <w:t>Action</w:t>
            </w:r>
          </w:p>
        </w:tc>
      </w:tr>
      <w:tr w:rsidR="00894427" w:rsidRPr="00894427" w14:paraId="23F10C64" w14:textId="77777777" w:rsidTr="00F90248">
        <w:tc>
          <w:tcPr>
            <w:tcW w:w="12724" w:type="dxa"/>
          </w:tcPr>
          <w:p w14:paraId="715ED474" w14:textId="77777777" w:rsidR="009F7693" w:rsidRPr="00B24C41" w:rsidRDefault="009F7693" w:rsidP="009F7693">
            <w:pPr>
              <w:pStyle w:val="PlainText"/>
              <w:rPr>
                <w:rFonts w:asciiTheme="minorHAnsi" w:eastAsia="MS Mincho" w:hAnsiTheme="minorHAnsi"/>
                <w:sz w:val="28"/>
                <w:szCs w:val="28"/>
              </w:rPr>
            </w:pPr>
            <w:r w:rsidRPr="00B24C41">
              <w:rPr>
                <w:rFonts w:asciiTheme="minorHAnsi" w:eastAsia="MS Mincho" w:hAnsiTheme="minorHAnsi"/>
                <w:sz w:val="28"/>
                <w:szCs w:val="28"/>
              </w:rPr>
              <w:t xml:space="preserve">There have been </w:t>
            </w:r>
            <w:r>
              <w:rPr>
                <w:rFonts w:asciiTheme="minorHAnsi" w:eastAsia="MS Mincho" w:hAnsiTheme="minorHAnsi"/>
                <w:sz w:val="28"/>
                <w:szCs w:val="28"/>
              </w:rPr>
              <w:t xml:space="preserve">XX </w:t>
            </w:r>
            <w:r w:rsidRPr="00B24C41">
              <w:rPr>
                <w:rFonts w:asciiTheme="minorHAnsi" w:eastAsia="MS Mincho" w:hAnsiTheme="minorHAnsi"/>
                <w:sz w:val="28"/>
                <w:szCs w:val="28"/>
              </w:rPr>
              <w:t xml:space="preserve">QD09A Non-Conformance Reports (documenting non-part related non-conformances) raised since the previous Management Review.  </w:t>
            </w:r>
          </w:p>
          <w:p w14:paraId="5E095CAD" w14:textId="77777777" w:rsidR="009F7693" w:rsidRPr="00B24C41" w:rsidRDefault="009F7693" w:rsidP="009F7693">
            <w:pPr>
              <w:pStyle w:val="PlainText"/>
              <w:rPr>
                <w:rFonts w:asciiTheme="minorHAnsi" w:eastAsia="MS Mincho" w:hAnsiTheme="minorHAnsi"/>
                <w:sz w:val="28"/>
                <w:szCs w:val="28"/>
              </w:rPr>
            </w:pPr>
          </w:p>
          <w:p w14:paraId="2835407A" w14:textId="77777777" w:rsidR="009F7693" w:rsidRPr="00B24C41" w:rsidRDefault="009F7693" w:rsidP="009F7693">
            <w:pPr>
              <w:pStyle w:val="PlainText"/>
              <w:rPr>
                <w:rFonts w:asciiTheme="minorHAnsi" w:eastAsia="MS Mincho" w:hAnsiTheme="minorHAnsi"/>
                <w:sz w:val="28"/>
                <w:szCs w:val="28"/>
              </w:rPr>
            </w:pPr>
            <w:r w:rsidRPr="00B24C41">
              <w:rPr>
                <w:rFonts w:asciiTheme="minorHAnsi" w:eastAsia="MS Mincho" w:hAnsiTheme="minorHAnsi"/>
                <w:sz w:val="28"/>
                <w:szCs w:val="28"/>
              </w:rPr>
              <w:t xml:space="preserve">Review of Corrective Action Reports (graph showing CAR trends </w:t>
            </w:r>
          </w:p>
          <w:p w14:paraId="1CDE06E3" w14:textId="77777777" w:rsidR="00B24C41" w:rsidRDefault="00B24C41" w:rsidP="00450ACD">
            <w:pPr>
              <w:pStyle w:val="PlainText"/>
              <w:rPr>
                <w:rFonts w:asciiTheme="minorHAnsi" w:eastAsia="MS Mincho" w:hAnsiTheme="minorHAnsi"/>
                <w:sz w:val="28"/>
                <w:szCs w:val="28"/>
              </w:rPr>
            </w:pPr>
          </w:p>
          <w:p w14:paraId="289C9488" w14:textId="703897EC" w:rsidR="00B75079" w:rsidRDefault="00B75079" w:rsidP="00450ACD">
            <w:pPr>
              <w:pStyle w:val="PlainText"/>
              <w:rPr>
                <w:rFonts w:asciiTheme="minorHAnsi" w:eastAsia="MS Mincho" w:hAnsiTheme="minorHAnsi"/>
                <w:sz w:val="28"/>
                <w:szCs w:val="28"/>
              </w:rPr>
            </w:pPr>
          </w:p>
          <w:p w14:paraId="7198436B" w14:textId="4EA76B2E" w:rsidR="00B75079" w:rsidRPr="00B24C41" w:rsidRDefault="00B75079" w:rsidP="00450ACD">
            <w:pPr>
              <w:pStyle w:val="PlainText"/>
              <w:rPr>
                <w:rFonts w:asciiTheme="minorHAnsi" w:eastAsia="MS Mincho" w:hAnsiTheme="minorHAnsi"/>
                <w:sz w:val="28"/>
                <w:szCs w:val="28"/>
              </w:rPr>
            </w:pPr>
          </w:p>
          <w:p w14:paraId="2B81DEEA" w14:textId="713E4810" w:rsidR="00B24C41" w:rsidRDefault="009F7693" w:rsidP="00450ACD">
            <w:pPr>
              <w:pStyle w:val="PlainText"/>
              <w:rPr>
                <w:rFonts w:asciiTheme="minorHAnsi" w:eastAsia="MS Mincho" w:hAnsiTheme="minorHAnsi"/>
                <w:noProof/>
                <w:color w:val="FF0000"/>
                <w:sz w:val="28"/>
                <w:szCs w:val="28"/>
              </w:rPr>
            </w:pPr>
            <w:r>
              <w:rPr>
                <w:rFonts w:asciiTheme="minorHAnsi" w:eastAsia="MS Mincho" w:hAnsiTheme="minorHAnsi"/>
                <w:noProof/>
                <w:sz w:val="28"/>
                <w:szCs w:val="28"/>
              </w:rPr>
              <w:lastRenderedPageBreak/>
              <w:drawing>
                <wp:inline distT="0" distB="0" distL="0" distR="0" wp14:anchorId="7D5F8997" wp14:editId="552E68C1">
                  <wp:extent cx="7651115" cy="4377055"/>
                  <wp:effectExtent l="0" t="0" r="6985" b="4445"/>
                  <wp:docPr id="1120689563"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7651115" cy="4377055"/>
                          </a:xfrm>
                          <a:prstGeom prst="rect">
                            <a:avLst/>
                          </a:prstGeom>
                          <a:noFill/>
                        </pic:spPr>
                      </pic:pic>
                    </a:graphicData>
                  </a:graphic>
                </wp:inline>
              </w:drawing>
            </w:r>
          </w:p>
          <w:p w14:paraId="333CA4C3" w14:textId="6F309A23" w:rsidR="00EC2ECB" w:rsidRDefault="00043BC4" w:rsidP="00450ACD">
            <w:pPr>
              <w:pStyle w:val="PlainText"/>
              <w:rPr>
                <w:rFonts w:asciiTheme="minorHAnsi" w:eastAsia="MS Mincho" w:hAnsiTheme="minorHAnsi"/>
                <w:color w:val="FF0000"/>
                <w:sz w:val="28"/>
                <w:szCs w:val="28"/>
              </w:rPr>
            </w:pPr>
            <w:r>
              <w:rPr>
                <w:rFonts w:asciiTheme="minorHAnsi" w:eastAsia="MS Mincho" w:hAnsiTheme="minorHAnsi"/>
                <w:noProof/>
                <w:color w:val="FF0000"/>
                <w:sz w:val="28"/>
                <w:szCs w:val="28"/>
              </w:rPr>
              <w:lastRenderedPageBreak/>
              <w:drawing>
                <wp:inline distT="0" distB="0" distL="0" distR="0" wp14:anchorId="3696296D" wp14:editId="39C0060D">
                  <wp:extent cx="7779385" cy="4389755"/>
                  <wp:effectExtent l="0" t="0" r="0" b="0"/>
                  <wp:docPr id="160265252"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7779385" cy="4389755"/>
                          </a:xfrm>
                          <a:prstGeom prst="rect">
                            <a:avLst/>
                          </a:prstGeom>
                          <a:noFill/>
                        </pic:spPr>
                      </pic:pic>
                    </a:graphicData>
                  </a:graphic>
                </wp:inline>
              </w:drawing>
            </w:r>
          </w:p>
          <w:p w14:paraId="66B72ED3" w14:textId="77777777" w:rsidR="00B75079" w:rsidRDefault="00B75079" w:rsidP="00450ACD">
            <w:pPr>
              <w:pStyle w:val="PlainText"/>
              <w:rPr>
                <w:rFonts w:asciiTheme="minorHAnsi" w:eastAsia="MS Mincho" w:hAnsiTheme="minorHAnsi"/>
                <w:color w:val="FF0000"/>
                <w:sz w:val="28"/>
                <w:szCs w:val="28"/>
              </w:rPr>
            </w:pPr>
          </w:p>
          <w:p w14:paraId="4D701C7F" w14:textId="6B91B2C8" w:rsidR="00AF3AC3" w:rsidRPr="00A75F6C" w:rsidRDefault="00F9564D" w:rsidP="00450ACD">
            <w:pPr>
              <w:pStyle w:val="PlainText"/>
              <w:rPr>
                <w:rFonts w:asciiTheme="minorHAnsi" w:eastAsia="MS Mincho" w:hAnsiTheme="minorHAnsi"/>
                <w:sz w:val="28"/>
                <w:szCs w:val="28"/>
              </w:rPr>
            </w:pPr>
            <w:r w:rsidRPr="00A75F6C">
              <w:rPr>
                <w:rFonts w:asciiTheme="minorHAnsi" w:eastAsia="MS Mincho" w:hAnsiTheme="minorHAnsi"/>
                <w:sz w:val="28"/>
                <w:szCs w:val="28"/>
              </w:rPr>
              <w:t>Review of NCR Frequency:</w:t>
            </w:r>
          </w:p>
          <w:p w14:paraId="7FA46176" w14:textId="77777777" w:rsidR="00A75F6C" w:rsidRDefault="00F9564D" w:rsidP="00450ACD">
            <w:pPr>
              <w:pStyle w:val="PlainText"/>
              <w:rPr>
                <w:rFonts w:asciiTheme="minorHAnsi" w:eastAsia="MS Mincho" w:hAnsiTheme="minorHAnsi"/>
                <w:sz w:val="28"/>
                <w:szCs w:val="28"/>
              </w:rPr>
            </w:pPr>
            <w:r w:rsidRPr="00A75F6C">
              <w:rPr>
                <w:rFonts w:asciiTheme="minorHAnsi" w:eastAsia="MS Mincho" w:hAnsiTheme="minorHAnsi"/>
                <w:sz w:val="28"/>
                <w:szCs w:val="28"/>
              </w:rPr>
              <w:t xml:space="preserve">The rate </w:t>
            </w:r>
            <w:r w:rsidR="001A1AA1" w:rsidRPr="00A75F6C">
              <w:rPr>
                <w:rFonts w:asciiTheme="minorHAnsi" w:eastAsia="MS Mincho" w:hAnsiTheme="minorHAnsi"/>
                <w:sz w:val="28"/>
                <w:szCs w:val="28"/>
              </w:rPr>
              <w:t xml:space="preserve">dropped throughout the second half of 2024 but then rose, again </w:t>
            </w:r>
            <w:r w:rsidR="00EC2ECB" w:rsidRPr="00A75F6C">
              <w:rPr>
                <w:rFonts w:asciiTheme="minorHAnsi" w:eastAsia="MS Mincho" w:hAnsiTheme="minorHAnsi"/>
                <w:sz w:val="28"/>
                <w:szCs w:val="28"/>
              </w:rPr>
              <w:t>with particularly high external ENP figure</w:t>
            </w:r>
            <w:r w:rsidR="001A1AA1" w:rsidRPr="00A75F6C">
              <w:rPr>
                <w:rFonts w:asciiTheme="minorHAnsi" w:eastAsia="MS Mincho" w:hAnsiTheme="minorHAnsi"/>
                <w:sz w:val="28"/>
                <w:szCs w:val="28"/>
              </w:rPr>
              <w:t>s</w:t>
            </w:r>
            <w:r w:rsidR="00EC2ECB" w:rsidRPr="00A75F6C">
              <w:rPr>
                <w:rFonts w:asciiTheme="minorHAnsi" w:eastAsia="MS Mincho" w:hAnsiTheme="minorHAnsi"/>
                <w:sz w:val="28"/>
                <w:szCs w:val="28"/>
              </w:rPr>
              <w:t xml:space="preserve"> in </w:t>
            </w:r>
            <w:r w:rsidR="001A1AA1" w:rsidRPr="00A75F6C">
              <w:rPr>
                <w:rFonts w:asciiTheme="minorHAnsi" w:eastAsia="MS Mincho" w:hAnsiTheme="minorHAnsi"/>
                <w:sz w:val="28"/>
                <w:szCs w:val="28"/>
              </w:rPr>
              <w:t xml:space="preserve">November ‘24 and </w:t>
            </w:r>
            <w:r w:rsidR="00EC2ECB" w:rsidRPr="00A75F6C">
              <w:rPr>
                <w:rFonts w:asciiTheme="minorHAnsi" w:eastAsia="MS Mincho" w:hAnsiTheme="minorHAnsi"/>
                <w:sz w:val="28"/>
                <w:szCs w:val="28"/>
              </w:rPr>
              <w:t>January</w:t>
            </w:r>
            <w:r w:rsidR="001A1AA1" w:rsidRPr="00A75F6C">
              <w:rPr>
                <w:rFonts w:asciiTheme="minorHAnsi" w:eastAsia="MS Mincho" w:hAnsiTheme="minorHAnsi"/>
                <w:sz w:val="28"/>
                <w:szCs w:val="28"/>
              </w:rPr>
              <w:t xml:space="preserve"> ’25.  A new inspector was brought in in May ’24 and has had an impact. </w:t>
            </w:r>
          </w:p>
          <w:p w14:paraId="59BA2274" w14:textId="0A9375B7" w:rsidR="00D41E85" w:rsidRDefault="00D41E85" w:rsidP="00450ACD">
            <w:pPr>
              <w:pStyle w:val="PlainText"/>
              <w:rPr>
                <w:rFonts w:asciiTheme="minorHAnsi" w:eastAsia="MS Mincho" w:hAnsiTheme="minorHAnsi"/>
                <w:sz w:val="28"/>
                <w:szCs w:val="28"/>
              </w:rPr>
            </w:pPr>
            <w:r>
              <w:rPr>
                <w:rFonts w:asciiTheme="minorHAnsi" w:eastAsia="MS Mincho" w:hAnsiTheme="minorHAnsi"/>
                <w:sz w:val="28"/>
                <w:szCs w:val="28"/>
              </w:rPr>
              <w:t xml:space="preserve">In November the issues were down to some poorly stripped Elliott Turbomachinery parts (commercial stripping) that had not been completely stripped prior to plating and required rework.  </w:t>
            </w:r>
            <w:proofErr w:type="gramStart"/>
            <w:r>
              <w:rPr>
                <w:rFonts w:asciiTheme="minorHAnsi" w:eastAsia="MS Mincho" w:hAnsiTheme="minorHAnsi"/>
                <w:sz w:val="28"/>
                <w:szCs w:val="28"/>
              </w:rPr>
              <w:t>Also</w:t>
            </w:r>
            <w:proofErr w:type="gramEnd"/>
            <w:r>
              <w:rPr>
                <w:rFonts w:asciiTheme="minorHAnsi" w:eastAsia="MS Mincho" w:hAnsiTheme="minorHAnsi"/>
                <w:sz w:val="28"/>
                <w:szCs w:val="28"/>
              </w:rPr>
              <w:t xml:space="preserve"> there was an Arthur Stephenson’s part that was stripped and replated to maintain the commercial relationship (this rejected could have been refuted) and some parts for Oliver </w:t>
            </w:r>
            <w:proofErr w:type="spellStart"/>
            <w:r>
              <w:rPr>
                <w:rFonts w:asciiTheme="minorHAnsi" w:eastAsia="MS Mincho" w:hAnsiTheme="minorHAnsi"/>
                <w:sz w:val="28"/>
                <w:szCs w:val="28"/>
              </w:rPr>
              <w:t>Valv</w:t>
            </w:r>
            <w:r w:rsidR="00AA7483">
              <w:rPr>
                <w:rFonts w:asciiTheme="minorHAnsi" w:eastAsia="MS Mincho" w:hAnsiTheme="minorHAnsi"/>
                <w:sz w:val="28"/>
                <w:szCs w:val="28"/>
              </w:rPr>
              <w:t>e</w:t>
            </w:r>
            <w:r>
              <w:rPr>
                <w:rFonts w:asciiTheme="minorHAnsi" w:eastAsia="MS Mincho" w:hAnsiTheme="minorHAnsi"/>
                <w:sz w:val="28"/>
                <w:szCs w:val="28"/>
              </w:rPr>
              <w:t>tek</w:t>
            </w:r>
            <w:proofErr w:type="spellEnd"/>
            <w:r>
              <w:rPr>
                <w:rFonts w:asciiTheme="minorHAnsi" w:eastAsia="MS Mincho" w:hAnsiTheme="minorHAnsi"/>
                <w:sz w:val="28"/>
                <w:szCs w:val="28"/>
              </w:rPr>
              <w:t xml:space="preserve"> that had an isolated adhesion problem.</w:t>
            </w:r>
          </w:p>
          <w:p w14:paraId="55F555D8" w14:textId="02523013" w:rsidR="00D41E85" w:rsidRDefault="00D41E85" w:rsidP="00450ACD">
            <w:pPr>
              <w:pStyle w:val="PlainText"/>
              <w:rPr>
                <w:rFonts w:asciiTheme="minorHAnsi" w:eastAsia="MS Mincho" w:hAnsiTheme="minorHAnsi"/>
                <w:sz w:val="28"/>
                <w:szCs w:val="28"/>
              </w:rPr>
            </w:pPr>
            <w:r>
              <w:rPr>
                <w:rFonts w:asciiTheme="minorHAnsi" w:eastAsia="MS Mincho" w:hAnsiTheme="minorHAnsi"/>
                <w:sz w:val="28"/>
                <w:szCs w:val="28"/>
              </w:rPr>
              <w:lastRenderedPageBreak/>
              <w:t xml:space="preserve">In January </w:t>
            </w:r>
            <w:r w:rsidR="00AA7483">
              <w:rPr>
                <w:rFonts w:asciiTheme="minorHAnsi" w:eastAsia="MS Mincho" w:hAnsiTheme="minorHAnsi"/>
                <w:sz w:val="28"/>
                <w:szCs w:val="28"/>
              </w:rPr>
              <w:t>there were a small number of oilfield parts that required stripping and replating – Bel Valves that had become damaged in transit, Baker Perkins</w:t>
            </w:r>
            <w:r w:rsidR="00DB46AF">
              <w:rPr>
                <w:rFonts w:asciiTheme="minorHAnsi" w:eastAsia="MS Mincho" w:hAnsiTheme="minorHAnsi"/>
                <w:sz w:val="28"/>
                <w:szCs w:val="28"/>
              </w:rPr>
              <w:t xml:space="preserve"> for strip and replate and a Technip/</w:t>
            </w:r>
            <w:proofErr w:type="spellStart"/>
            <w:r w:rsidR="00DB46AF">
              <w:rPr>
                <w:rFonts w:asciiTheme="minorHAnsi" w:eastAsia="MS Mincho" w:hAnsiTheme="minorHAnsi"/>
                <w:sz w:val="28"/>
                <w:szCs w:val="28"/>
              </w:rPr>
              <w:t>FlexiFrance</w:t>
            </w:r>
            <w:proofErr w:type="spellEnd"/>
            <w:r w:rsidR="00DB46AF">
              <w:rPr>
                <w:rFonts w:asciiTheme="minorHAnsi" w:eastAsia="MS Mincho" w:hAnsiTheme="minorHAnsi"/>
                <w:sz w:val="28"/>
                <w:szCs w:val="28"/>
              </w:rPr>
              <w:t xml:space="preserve"> part where the customer claimed for the full plating cost to perform some machining work at their end.  </w:t>
            </w:r>
            <w:proofErr w:type="gramStart"/>
            <w:r w:rsidR="00DB46AF">
              <w:rPr>
                <w:rFonts w:asciiTheme="minorHAnsi" w:eastAsia="MS Mincho" w:hAnsiTheme="minorHAnsi"/>
                <w:sz w:val="28"/>
                <w:szCs w:val="28"/>
              </w:rPr>
              <w:t>Additionally</w:t>
            </w:r>
            <w:proofErr w:type="gramEnd"/>
            <w:r w:rsidR="00DB46AF">
              <w:rPr>
                <w:rFonts w:asciiTheme="minorHAnsi" w:eastAsia="MS Mincho" w:hAnsiTheme="minorHAnsi"/>
                <w:sz w:val="28"/>
                <w:szCs w:val="28"/>
              </w:rPr>
              <w:t xml:space="preserve"> some Oliver </w:t>
            </w:r>
            <w:proofErr w:type="spellStart"/>
            <w:r w:rsidR="00DB46AF">
              <w:rPr>
                <w:rFonts w:asciiTheme="minorHAnsi" w:eastAsia="MS Mincho" w:hAnsiTheme="minorHAnsi"/>
                <w:sz w:val="28"/>
                <w:szCs w:val="28"/>
              </w:rPr>
              <w:t>Valvetek</w:t>
            </w:r>
            <w:proofErr w:type="spellEnd"/>
            <w:r w:rsidR="00DB46AF">
              <w:rPr>
                <w:rFonts w:asciiTheme="minorHAnsi" w:eastAsia="MS Mincho" w:hAnsiTheme="minorHAnsi"/>
                <w:sz w:val="28"/>
                <w:szCs w:val="28"/>
              </w:rPr>
              <w:t xml:space="preserve"> parts that had not been plated correctly started coming back for stripping and replating to the correct practice – this program of rework will continue gradually through Feb and March.  ‘Reset’ weekly meeting put in place with the ENP Operations team to root out the mistakes that are being made and improve standards.</w:t>
            </w:r>
          </w:p>
          <w:p w14:paraId="0FE556E1" w14:textId="77777777" w:rsidR="00DB46AF" w:rsidRDefault="00DB46AF" w:rsidP="00450ACD">
            <w:pPr>
              <w:pStyle w:val="PlainText"/>
              <w:rPr>
                <w:rFonts w:asciiTheme="minorHAnsi" w:eastAsia="MS Mincho" w:hAnsiTheme="minorHAnsi"/>
                <w:sz w:val="28"/>
                <w:szCs w:val="28"/>
              </w:rPr>
            </w:pPr>
          </w:p>
          <w:p w14:paraId="55EC42EF" w14:textId="6801C2EE" w:rsidR="00DB46AF" w:rsidRPr="00A75F6C" w:rsidRDefault="00DB46AF" w:rsidP="00450ACD">
            <w:pPr>
              <w:pStyle w:val="PlainText"/>
              <w:rPr>
                <w:rFonts w:asciiTheme="minorHAnsi" w:eastAsia="MS Mincho" w:hAnsiTheme="minorHAnsi"/>
                <w:sz w:val="28"/>
                <w:szCs w:val="28"/>
              </w:rPr>
            </w:pPr>
            <w:r>
              <w:rPr>
                <w:rFonts w:asciiTheme="minorHAnsi" w:eastAsia="MS Mincho" w:hAnsiTheme="minorHAnsi"/>
                <w:sz w:val="28"/>
                <w:szCs w:val="28"/>
              </w:rPr>
              <w:t xml:space="preserve">In Precision, the main </w:t>
            </w:r>
            <w:r w:rsidR="00352ED2">
              <w:rPr>
                <w:rFonts w:asciiTheme="minorHAnsi" w:eastAsia="MS Mincho" w:hAnsiTheme="minorHAnsi"/>
                <w:sz w:val="28"/>
                <w:szCs w:val="28"/>
              </w:rPr>
              <w:t xml:space="preserve">peaks in the figures were in July and August.  July was </w:t>
            </w:r>
            <w:r w:rsidR="00C36E98">
              <w:rPr>
                <w:rFonts w:asciiTheme="minorHAnsi" w:eastAsia="MS Mincho" w:hAnsiTheme="minorHAnsi"/>
                <w:sz w:val="28"/>
                <w:szCs w:val="28"/>
              </w:rPr>
              <w:t xml:space="preserve">affected by some Furniss and White dimensional issues and subcon welding concerns from </w:t>
            </w:r>
            <w:proofErr w:type="spellStart"/>
            <w:r w:rsidR="00C36E98">
              <w:rPr>
                <w:rFonts w:asciiTheme="minorHAnsi" w:eastAsia="MS Mincho" w:hAnsiTheme="minorHAnsi"/>
                <w:sz w:val="28"/>
                <w:szCs w:val="28"/>
              </w:rPr>
              <w:t>Cathelco</w:t>
            </w:r>
            <w:proofErr w:type="spellEnd"/>
            <w:r w:rsidR="00C36E98">
              <w:rPr>
                <w:rFonts w:asciiTheme="minorHAnsi" w:eastAsia="MS Mincho" w:hAnsiTheme="minorHAnsi"/>
                <w:sz w:val="28"/>
                <w:szCs w:val="28"/>
              </w:rPr>
              <w:t xml:space="preserve">, both customer rejections.  The welding was resolved by engaging an alternative welder.  August was due to rejections found internally on Tees Components and </w:t>
            </w:r>
            <w:proofErr w:type="spellStart"/>
            <w:r w:rsidR="00C36E98">
              <w:rPr>
                <w:rFonts w:asciiTheme="minorHAnsi" w:eastAsia="MS Mincho" w:hAnsiTheme="minorHAnsi"/>
                <w:sz w:val="28"/>
                <w:szCs w:val="28"/>
              </w:rPr>
              <w:t>Linwave</w:t>
            </w:r>
            <w:proofErr w:type="spellEnd"/>
            <w:r w:rsidR="00C36E98">
              <w:rPr>
                <w:rFonts w:asciiTheme="minorHAnsi" w:eastAsia="MS Mincho" w:hAnsiTheme="minorHAnsi"/>
                <w:sz w:val="28"/>
                <w:szCs w:val="28"/>
              </w:rPr>
              <w:t xml:space="preserve">, these issues were resolved in house. </w:t>
            </w:r>
          </w:p>
          <w:p w14:paraId="0F4F6B02" w14:textId="07F94C09" w:rsidR="00D41E85" w:rsidRDefault="00D41E85" w:rsidP="00450ACD">
            <w:pPr>
              <w:pStyle w:val="PlainText"/>
              <w:rPr>
                <w:rFonts w:asciiTheme="minorHAnsi" w:eastAsia="MS Mincho" w:hAnsiTheme="minorHAnsi"/>
                <w:sz w:val="28"/>
                <w:szCs w:val="28"/>
                <w:highlight w:val="yellow"/>
              </w:rPr>
            </w:pPr>
          </w:p>
          <w:p w14:paraId="6C7CE988" w14:textId="0EADC060" w:rsidR="008B3821" w:rsidRPr="008813FB" w:rsidRDefault="008E5FA6" w:rsidP="00450ACD">
            <w:pPr>
              <w:pStyle w:val="PlainText"/>
              <w:rPr>
                <w:rFonts w:asciiTheme="minorHAnsi" w:eastAsia="MS Mincho" w:hAnsiTheme="minorHAnsi"/>
                <w:sz w:val="28"/>
                <w:szCs w:val="28"/>
              </w:rPr>
            </w:pPr>
            <w:r w:rsidRPr="008E5FA6">
              <w:rPr>
                <w:rFonts w:asciiTheme="minorHAnsi" w:eastAsia="MS Mincho" w:hAnsiTheme="minorHAnsi"/>
                <w:sz w:val="28"/>
                <w:szCs w:val="28"/>
              </w:rPr>
              <w:tab/>
            </w:r>
            <w:r w:rsidRPr="008E5FA6">
              <w:rPr>
                <w:rFonts w:asciiTheme="minorHAnsi" w:eastAsia="MS Mincho" w:hAnsiTheme="minorHAnsi"/>
                <w:sz w:val="28"/>
                <w:szCs w:val="28"/>
              </w:rPr>
              <w:tab/>
            </w:r>
            <w:r w:rsidRPr="008E5FA6">
              <w:rPr>
                <w:rFonts w:asciiTheme="minorHAnsi" w:eastAsia="MS Mincho" w:hAnsiTheme="minorHAnsi"/>
                <w:sz w:val="28"/>
                <w:szCs w:val="28"/>
              </w:rPr>
              <w:tab/>
            </w:r>
            <w:r w:rsidRPr="008E5FA6">
              <w:rPr>
                <w:rFonts w:asciiTheme="minorHAnsi" w:eastAsia="MS Mincho" w:hAnsiTheme="minorHAnsi"/>
                <w:sz w:val="28"/>
                <w:szCs w:val="28"/>
              </w:rPr>
              <w:tab/>
            </w:r>
            <w:r w:rsidRPr="008E5FA6">
              <w:rPr>
                <w:rFonts w:asciiTheme="minorHAnsi" w:eastAsia="MS Mincho" w:hAnsiTheme="minorHAnsi"/>
                <w:sz w:val="28"/>
                <w:szCs w:val="28"/>
              </w:rPr>
              <w:tab/>
            </w:r>
          </w:p>
        </w:tc>
        <w:tc>
          <w:tcPr>
            <w:tcW w:w="2410" w:type="dxa"/>
          </w:tcPr>
          <w:p w14:paraId="22925D1F" w14:textId="30751778" w:rsidR="004D149F" w:rsidRPr="00C45795" w:rsidRDefault="00B24C41" w:rsidP="00D937ED">
            <w:pPr>
              <w:pStyle w:val="PlainText"/>
              <w:rPr>
                <w:rFonts w:asciiTheme="minorHAnsi" w:hAnsiTheme="minorHAnsi"/>
                <w:color w:val="0070C0"/>
                <w:sz w:val="28"/>
                <w:szCs w:val="28"/>
              </w:rPr>
            </w:pPr>
            <w:r w:rsidRPr="00C45795">
              <w:rPr>
                <w:rFonts w:asciiTheme="minorHAnsi" w:hAnsiTheme="minorHAnsi"/>
                <w:color w:val="0070C0"/>
                <w:sz w:val="28"/>
                <w:szCs w:val="28"/>
              </w:rPr>
              <w:lastRenderedPageBreak/>
              <w:t xml:space="preserve">Continual monitoring by K Davison and the management team. </w:t>
            </w:r>
          </w:p>
          <w:p w14:paraId="66D2BE77" w14:textId="7FFF9E6A" w:rsidR="00C45795" w:rsidRPr="00C45795" w:rsidRDefault="00C45795" w:rsidP="00D937ED">
            <w:pPr>
              <w:pStyle w:val="PlainText"/>
              <w:rPr>
                <w:rFonts w:asciiTheme="minorHAnsi" w:hAnsiTheme="minorHAnsi"/>
                <w:color w:val="0070C0"/>
                <w:sz w:val="28"/>
                <w:szCs w:val="28"/>
              </w:rPr>
            </w:pPr>
            <w:r w:rsidRPr="00C45795">
              <w:rPr>
                <w:rFonts w:asciiTheme="minorHAnsi" w:hAnsiTheme="minorHAnsi"/>
                <w:color w:val="0070C0"/>
                <w:sz w:val="28"/>
                <w:szCs w:val="28"/>
              </w:rPr>
              <w:t>Regular NCR reviews with the Production Teams.</w:t>
            </w:r>
          </w:p>
          <w:p w14:paraId="0F17ED23" w14:textId="0417DD53" w:rsidR="00894427" w:rsidRPr="00B24C41" w:rsidRDefault="00894427" w:rsidP="00D937ED">
            <w:pPr>
              <w:pStyle w:val="PlainText"/>
              <w:rPr>
                <w:rFonts w:asciiTheme="minorHAnsi" w:hAnsiTheme="minorHAnsi"/>
                <w:b/>
                <w:bCs/>
                <w:sz w:val="28"/>
                <w:szCs w:val="28"/>
              </w:rPr>
            </w:pPr>
          </w:p>
        </w:tc>
      </w:tr>
      <w:tr w:rsidR="009B0139" w:rsidRPr="008175DA" w14:paraId="1EB816A8" w14:textId="77777777" w:rsidTr="00AC6CEF">
        <w:tc>
          <w:tcPr>
            <w:tcW w:w="12724" w:type="dxa"/>
            <w:shd w:val="clear" w:color="auto" w:fill="F2F2F2" w:themeFill="background1" w:themeFillShade="F2"/>
          </w:tcPr>
          <w:p w14:paraId="37D2BE05" w14:textId="29F02176" w:rsidR="009B0139" w:rsidRDefault="00DE4621" w:rsidP="009B0139">
            <w:pPr>
              <w:pStyle w:val="Heading3"/>
              <w:rPr>
                <w:rFonts w:asciiTheme="minorHAnsi" w:eastAsia="MS Mincho" w:hAnsiTheme="minorHAnsi"/>
                <w:i/>
                <w:color w:val="auto"/>
                <w:sz w:val="28"/>
                <w:szCs w:val="28"/>
              </w:rPr>
            </w:pPr>
            <w:r>
              <w:rPr>
                <w:rFonts w:asciiTheme="minorHAnsi" w:eastAsia="MS Mincho" w:hAnsiTheme="minorHAnsi"/>
                <w:i/>
                <w:color w:val="auto"/>
                <w:sz w:val="28"/>
                <w:szCs w:val="28"/>
              </w:rPr>
              <w:lastRenderedPageBreak/>
              <w:t>9</w:t>
            </w:r>
            <w:r w:rsidR="009B0139" w:rsidRPr="003479AE">
              <w:rPr>
                <w:rFonts w:asciiTheme="minorHAnsi" w:eastAsia="MS Mincho" w:hAnsiTheme="minorHAnsi"/>
                <w:i/>
                <w:color w:val="auto"/>
                <w:sz w:val="28"/>
                <w:szCs w:val="28"/>
              </w:rPr>
              <w:t xml:space="preserve">) </w:t>
            </w:r>
            <w:r>
              <w:rPr>
                <w:rFonts w:asciiTheme="minorHAnsi" w:eastAsia="MS Mincho" w:hAnsiTheme="minorHAnsi"/>
                <w:i/>
                <w:color w:val="auto"/>
                <w:sz w:val="28"/>
                <w:szCs w:val="28"/>
              </w:rPr>
              <w:t>Review of accidents, incident and near misses</w:t>
            </w:r>
          </w:p>
        </w:tc>
        <w:tc>
          <w:tcPr>
            <w:tcW w:w="2410" w:type="dxa"/>
            <w:shd w:val="clear" w:color="auto" w:fill="F2F2F2" w:themeFill="background1" w:themeFillShade="F2"/>
          </w:tcPr>
          <w:p w14:paraId="2AD09385" w14:textId="39237D00" w:rsidR="009B0139" w:rsidRPr="001739A5" w:rsidRDefault="009B0139" w:rsidP="009B0139">
            <w:pPr>
              <w:pStyle w:val="Heading3"/>
              <w:rPr>
                <w:rFonts w:asciiTheme="minorHAnsi" w:hAnsiTheme="minorHAnsi" w:cs="Arial"/>
                <w:i/>
                <w:color w:val="auto"/>
                <w:sz w:val="28"/>
                <w:szCs w:val="28"/>
              </w:rPr>
            </w:pPr>
            <w:r w:rsidRPr="001739A5">
              <w:rPr>
                <w:rFonts w:asciiTheme="minorHAnsi" w:hAnsiTheme="minorHAnsi" w:cs="Arial"/>
                <w:i/>
                <w:color w:val="auto"/>
                <w:sz w:val="28"/>
                <w:szCs w:val="28"/>
              </w:rPr>
              <w:t>Action</w:t>
            </w:r>
          </w:p>
        </w:tc>
      </w:tr>
      <w:tr w:rsidR="009B0139" w:rsidRPr="008175DA" w14:paraId="5C1AF513" w14:textId="77777777" w:rsidTr="009B0139">
        <w:tc>
          <w:tcPr>
            <w:tcW w:w="12724" w:type="dxa"/>
            <w:shd w:val="clear" w:color="auto" w:fill="auto"/>
          </w:tcPr>
          <w:p w14:paraId="332537A7" w14:textId="77777777" w:rsidR="00DE4621" w:rsidRDefault="00DE4621" w:rsidP="00DE4621">
            <w:pPr>
              <w:rPr>
                <w:rFonts w:eastAsia="MS Mincho"/>
              </w:rPr>
            </w:pPr>
          </w:p>
          <w:p w14:paraId="78588F0D" w14:textId="02EC5352" w:rsidR="00D74020" w:rsidRDefault="00D74020" w:rsidP="00D74020">
            <w:pPr>
              <w:rPr>
                <w:rFonts w:asciiTheme="minorHAnsi" w:eastAsia="MS Mincho" w:hAnsiTheme="minorHAnsi" w:cs="Courier New"/>
                <w:sz w:val="28"/>
                <w:szCs w:val="28"/>
              </w:rPr>
            </w:pPr>
            <w:r>
              <w:rPr>
                <w:rFonts w:asciiTheme="minorHAnsi" w:eastAsia="MS Mincho" w:hAnsiTheme="minorHAnsi" w:cs="Courier New"/>
                <w:sz w:val="28"/>
                <w:szCs w:val="28"/>
              </w:rPr>
              <w:t>There were 7 non-reportable incidents in 2022.</w:t>
            </w:r>
          </w:p>
          <w:p w14:paraId="1CF08BD6" w14:textId="77777777" w:rsidR="00DD7C65" w:rsidRDefault="00DD7C65" w:rsidP="00DD7C65">
            <w:pPr>
              <w:rPr>
                <w:rFonts w:asciiTheme="minorHAnsi" w:eastAsia="MS Mincho" w:hAnsiTheme="minorHAnsi" w:cs="Courier New"/>
                <w:sz w:val="28"/>
                <w:szCs w:val="28"/>
              </w:rPr>
            </w:pPr>
            <w:r>
              <w:rPr>
                <w:rFonts w:asciiTheme="minorHAnsi" w:eastAsia="MS Mincho" w:hAnsiTheme="minorHAnsi" w:cs="Courier New"/>
                <w:sz w:val="28"/>
                <w:szCs w:val="28"/>
              </w:rPr>
              <w:t xml:space="preserve">There were 14 non-reportable incidents in 2023 &amp; 1 reportable (RIDDOR) incident </w:t>
            </w:r>
          </w:p>
          <w:p w14:paraId="252C9D58" w14:textId="6DCE8D03" w:rsidR="00DD7C65" w:rsidRDefault="00DD7C65" w:rsidP="00DD7C65">
            <w:pPr>
              <w:rPr>
                <w:rFonts w:asciiTheme="minorHAnsi" w:eastAsia="MS Mincho" w:hAnsiTheme="minorHAnsi" w:cs="Courier New"/>
                <w:sz w:val="28"/>
                <w:szCs w:val="28"/>
              </w:rPr>
            </w:pPr>
            <w:r>
              <w:rPr>
                <w:rFonts w:asciiTheme="minorHAnsi" w:eastAsia="MS Mincho" w:hAnsiTheme="minorHAnsi" w:cs="Courier New"/>
                <w:sz w:val="28"/>
                <w:szCs w:val="28"/>
              </w:rPr>
              <w:t>In 2024 there were 20 non-reportable incidents and 1 reportable (RIDDOR) incident.</w:t>
            </w:r>
          </w:p>
          <w:p w14:paraId="2BB13E5C" w14:textId="77777777" w:rsidR="00D515F7" w:rsidRDefault="00D515F7" w:rsidP="00DE4621">
            <w:pPr>
              <w:rPr>
                <w:rFonts w:asciiTheme="minorHAnsi" w:eastAsia="MS Mincho" w:hAnsiTheme="minorHAnsi" w:cs="Courier New"/>
                <w:sz w:val="28"/>
                <w:szCs w:val="28"/>
              </w:rPr>
            </w:pPr>
          </w:p>
          <w:p w14:paraId="12913635" w14:textId="40A648D0" w:rsidR="00584586" w:rsidRPr="00584586" w:rsidRDefault="00D74020" w:rsidP="00584586">
            <w:pPr>
              <w:rPr>
                <w:rFonts w:asciiTheme="minorHAnsi" w:eastAsia="MS Mincho" w:hAnsiTheme="minorHAnsi" w:cs="Courier New"/>
                <w:sz w:val="28"/>
                <w:szCs w:val="28"/>
              </w:rPr>
            </w:pPr>
            <w:r>
              <w:rPr>
                <w:rFonts w:asciiTheme="minorHAnsi" w:eastAsia="MS Mincho" w:hAnsiTheme="minorHAnsi" w:cs="Courier New"/>
                <w:sz w:val="28"/>
                <w:szCs w:val="28"/>
              </w:rPr>
              <w:t xml:space="preserve">The RIDDOR was to </w:t>
            </w:r>
            <w:r w:rsidR="00DD7C65">
              <w:rPr>
                <w:rFonts w:asciiTheme="minorHAnsi" w:eastAsia="MS Mincho" w:hAnsiTheme="minorHAnsi" w:cs="Courier New"/>
                <w:sz w:val="28"/>
                <w:szCs w:val="28"/>
              </w:rPr>
              <w:t>Jono Marriott</w:t>
            </w:r>
            <w:r w:rsidR="00584586">
              <w:rPr>
                <w:rFonts w:asciiTheme="minorHAnsi" w:eastAsia="MS Mincho" w:hAnsiTheme="minorHAnsi" w:cs="Courier New"/>
                <w:sz w:val="28"/>
                <w:szCs w:val="28"/>
              </w:rPr>
              <w:t>. The incident was a</w:t>
            </w:r>
            <w:r w:rsidR="00584586" w:rsidRPr="00584586">
              <w:rPr>
                <w:rFonts w:asciiTheme="minorHAnsi" w:eastAsia="MS Mincho" w:hAnsiTheme="minorHAnsi" w:cs="Courier New"/>
                <w:sz w:val="28"/>
                <w:szCs w:val="28"/>
              </w:rPr>
              <w:t xml:space="preserve"> </w:t>
            </w:r>
            <w:proofErr w:type="gramStart"/>
            <w:r w:rsidR="00584586">
              <w:rPr>
                <w:rFonts w:asciiTheme="minorHAnsi" w:eastAsia="MS Mincho" w:hAnsiTheme="minorHAnsi" w:cs="Courier New"/>
                <w:sz w:val="28"/>
                <w:szCs w:val="28"/>
              </w:rPr>
              <w:t>s</w:t>
            </w:r>
            <w:r w:rsidR="00584586" w:rsidRPr="00584586">
              <w:rPr>
                <w:rFonts w:asciiTheme="minorHAnsi" w:eastAsia="MS Mincho" w:hAnsiTheme="minorHAnsi" w:cs="Courier New"/>
                <w:sz w:val="28"/>
                <w:szCs w:val="28"/>
              </w:rPr>
              <w:t>lip on</w:t>
            </w:r>
            <w:proofErr w:type="gramEnd"/>
            <w:r w:rsidR="00584586" w:rsidRPr="00584586">
              <w:rPr>
                <w:rFonts w:asciiTheme="minorHAnsi" w:eastAsia="MS Mincho" w:hAnsiTheme="minorHAnsi" w:cs="Courier New"/>
                <w:sz w:val="28"/>
                <w:szCs w:val="28"/>
              </w:rPr>
              <w:t xml:space="preserve"> oil that evacuated from a customer part (cylinder) during preparation processes leading to a knee injury</w:t>
            </w:r>
            <w:r w:rsidR="00584586">
              <w:rPr>
                <w:rFonts w:asciiTheme="minorHAnsi" w:eastAsia="MS Mincho" w:hAnsiTheme="minorHAnsi" w:cs="Courier New"/>
                <w:sz w:val="28"/>
                <w:szCs w:val="28"/>
              </w:rPr>
              <w:t xml:space="preserve"> leading to an extended period off work.  It is believed this has aggravated a pre-existing injury which extended the time absent</w:t>
            </w:r>
            <w:r w:rsidR="00584586" w:rsidRPr="00584586">
              <w:rPr>
                <w:rFonts w:asciiTheme="minorHAnsi" w:eastAsia="MS Mincho" w:hAnsiTheme="minorHAnsi" w:cs="Courier New"/>
                <w:sz w:val="28"/>
                <w:szCs w:val="28"/>
              </w:rPr>
              <w:t xml:space="preserve">. </w:t>
            </w:r>
            <w:r w:rsidR="00584586">
              <w:rPr>
                <w:rFonts w:asciiTheme="minorHAnsi" w:eastAsia="MS Mincho" w:hAnsiTheme="minorHAnsi" w:cs="Courier New"/>
                <w:sz w:val="28"/>
                <w:szCs w:val="28"/>
              </w:rPr>
              <w:t xml:space="preserve">  Jono has subsequently returned to work</w:t>
            </w:r>
          </w:p>
          <w:p w14:paraId="67D94427" w14:textId="77777777" w:rsidR="00584586" w:rsidRPr="00584586" w:rsidRDefault="00584586" w:rsidP="00584586">
            <w:pPr>
              <w:rPr>
                <w:rFonts w:asciiTheme="minorHAnsi" w:eastAsia="MS Mincho" w:hAnsiTheme="minorHAnsi" w:cs="Courier New"/>
                <w:sz w:val="28"/>
                <w:szCs w:val="28"/>
              </w:rPr>
            </w:pPr>
            <w:r w:rsidRPr="00584586">
              <w:rPr>
                <w:rFonts w:asciiTheme="minorHAnsi" w:eastAsia="MS Mincho" w:hAnsiTheme="minorHAnsi" w:cs="Courier New"/>
                <w:sz w:val="28"/>
                <w:szCs w:val="28"/>
              </w:rPr>
              <w:t xml:space="preserve">Root Cause – no standard practice for handling this type of product and lack of containment for associated spillages. </w:t>
            </w:r>
          </w:p>
          <w:p w14:paraId="15186F27" w14:textId="77777777" w:rsidR="00584586" w:rsidRPr="00584586" w:rsidRDefault="00584586" w:rsidP="00584586">
            <w:pPr>
              <w:rPr>
                <w:rFonts w:asciiTheme="minorHAnsi" w:eastAsia="MS Mincho" w:hAnsiTheme="minorHAnsi" w:cs="Courier New"/>
                <w:sz w:val="28"/>
                <w:szCs w:val="28"/>
              </w:rPr>
            </w:pPr>
            <w:r w:rsidRPr="00584586">
              <w:rPr>
                <w:rFonts w:asciiTheme="minorHAnsi" w:eastAsia="MS Mincho" w:hAnsiTheme="minorHAnsi" w:cs="Courier New"/>
                <w:sz w:val="28"/>
                <w:szCs w:val="28"/>
              </w:rPr>
              <w:t>Actions Taken: The practice for handling and preparing this type of cylinder has been defined with a formal Standard Operating Practice (published) which includes a bunded area for conducting this type of operation to contain any spills.</w:t>
            </w:r>
          </w:p>
          <w:p w14:paraId="1613CE61" w14:textId="7639F3F1" w:rsidR="00D74020" w:rsidRDefault="00DD7C65" w:rsidP="00584586">
            <w:pPr>
              <w:rPr>
                <w:rFonts w:asciiTheme="minorHAnsi" w:eastAsia="MS Mincho" w:hAnsiTheme="minorHAnsi" w:cs="Courier New"/>
                <w:sz w:val="28"/>
                <w:szCs w:val="28"/>
              </w:rPr>
            </w:pPr>
            <w:r>
              <w:rPr>
                <w:rFonts w:asciiTheme="minorHAnsi" w:eastAsia="MS Mincho" w:hAnsiTheme="minorHAnsi" w:cs="Courier New"/>
                <w:sz w:val="28"/>
                <w:szCs w:val="28"/>
              </w:rPr>
              <w:lastRenderedPageBreak/>
              <w:t xml:space="preserve"> </w:t>
            </w:r>
          </w:p>
          <w:p w14:paraId="78123E04" w14:textId="2C642BCE" w:rsidR="005D1F5B" w:rsidRPr="002A0923" w:rsidRDefault="005D1F5B" w:rsidP="00DE4621">
            <w:pPr>
              <w:rPr>
                <w:rFonts w:asciiTheme="minorHAnsi" w:eastAsia="MS Mincho" w:hAnsiTheme="minorHAnsi" w:cs="Courier New"/>
                <w:color w:val="0070C0"/>
                <w:sz w:val="28"/>
                <w:szCs w:val="28"/>
              </w:rPr>
            </w:pPr>
            <w:r w:rsidRPr="002A0923">
              <w:rPr>
                <w:rFonts w:asciiTheme="minorHAnsi" w:eastAsia="MS Mincho" w:hAnsiTheme="minorHAnsi" w:cs="Courier New"/>
                <w:color w:val="0070C0"/>
                <w:sz w:val="28"/>
                <w:szCs w:val="28"/>
              </w:rPr>
              <w:t>Text from Health and Safety End of Year Report 2024</w:t>
            </w:r>
            <w:r w:rsidR="002A0923" w:rsidRPr="002A0923">
              <w:rPr>
                <w:rFonts w:asciiTheme="minorHAnsi" w:eastAsia="MS Mincho" w:hAnsiTheme="minorHAnsi" w:cs="Courier New"/>
                <w:color w:val="0070C0"/>
                <w:sz w:val="28"/>
                <w:szCs w:val="28"/>
              </w:rPr>
              <w:t xml:space="preserve"> compiled by </w:t>
            </w:r>
            <w:proofErr w:type="spellStart"/>
            <w:proofErr w:type="gramStart"/>
            <w:r w:rsidR="002A0923" w:rsidRPr="002A0923">
              <w:rPr>
                <w:rFonts w:asciiTheme="minorHAnsi" w:eastAsia="MS Mincho" w:hAnsiTheme="minorHAnsi" w:cs="Courier New"/>
                <w:color w:val="0070C0"/>
                <w:sz w:val="28"/>
                <w:szCs w:val="28"/>
              </w:rPr>
              <w:t>D.Brignull</w:t>
            </w:r>
            <w:proofErr w:type="spellEnd"/>
            <w:proofErr w:type="gramEnd"/>
            <w:r w:rsidRPr="002A0923">
              <w:rPr>
                <w:rFonts w:asciiTheme="minorHAnsi" w:eastAsia="MS Mincho" w:hAnsiTheme="minorHAnsi" w:cs="Courier New"/>
                <w:color w:val="0070C0"/>
                <w:sz w:val="28"/>
                <w:szCs w:val="28"/>
              </w:rPr>
              <w:t>:</w:t>
            </w:r>
          </w:p>
          <w:p w14:paraId="01220289" w14:textId="33427EE0" w:rsidR="00D74020" w:rsidRDefault="002A0923" w:rsidP="00DE4621">
            <w:pPr>
              <w:rPr>
                <w:rFonts w:asciiTheme="minorHAnsi" w:eastAsia="MS Mincho" w:hAnsiTheme="minorHAnsi" w:cs="Courier New"/>
                <w:sz w:val="28"/>
                <w:szCs w:val="28"/>
              </w:rPr>
            </w:pPr>
            <w:r>
              <w:rPr>
                <w:rFonts w:asciiTheme="minorHAnsi" w:eastAsia="MS Mincho" w:hAnsiTheme="minorHAnsi" w:cs="Courier New"/>
                <w:noProof/>
                <w:sz w:val="28"/>
                <w:szCs w:val="28"/>
              </w:rPr>
              <w:drawing>
                <wp:inline distT="0" distB="0" distL="0" distR="0" wp14:anchorId="190A2FA5" wp14:editId="4F650D4D">
                  <wp:extent cx="4273528" cy="4635796"/>
                  <wp:effectExtent l="0" t="0" r="0" b="0"/>
                  <wp:docPr id="495204246" name="Picture 2" descr="A paper with text on i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95204246" name="Picture 2" descr="A paper with text on it&#10;&#10;AI-generated content may be incorrect."/>
                          <pic:cNvPicPr/>
                        </pic:nvPicPr>
                        <pic:blipFill rotWithShape="1">
                          <a:blip r:embed="rId16" cstate="print">
                            <a:extLst>
                              <a:ext uri="{28A0092B-C50C-407E-A947-70E740481C1C}">
                                <a14:useLocalDpi xmlns:a14="http://schemas.microsoft.com/office/drawing/2010/main" val="0"/>
                              </a:ext>
                            </a:extLst>
                          </a:blip>
                          <a:srcRect l="6437" t="11816" r="4320" b="16612"/>
                          <a:stretch/>
                        </pic:blipFill>
                        <pic:spPr bwMode="auto">
                          <a:xfrm>
                            <a:off x="0" y="0"/>
                            <a:ext cx="4275127" cy="4637530"/>
                          </a:xfrm>
                          <a:prstGeom prst="rect">
                            <a:avLst/>
                          </a:prstGeom>
                          <a:ln>
                            <a:noFill/>
                          </a:ln>
                          <a:extLst>
                            <a:ext uri="{53640926-AAD7-44D8-BBD7-CCE9431645EC}">
                              <a14:shadowObscured xmlns:a14="http://schemas.microsoft.com/office/drawing/2010/main"/>
                            </a:ext>
                          </a:extLst>
                        </pic:spPr>
                      </pic:pic>
                    </a:graphicData>
                  </a:graphic>
                </wp:inline>
              </w:drawing>
            </w:r>
          </w:p>
          <w:p w14:paraId="513A94A3" w14:textId="77777777" w:rsidR="002A0923" w:rsidRDefault="002A0923" w:rsidP="00DE4621">
            <w:pPr>
              <w:rPr>
                <w:rFonts w:asciiTheme="minorHAnsi" w:eastAsia="MS Mincho" w:hAnsiTheme="minorHAnsi" w:cs="Courier New"/>
                <w:sz w:val="28"/>
                <w:szCs w:val="28"/>
              </w:rPr>
            </w:pPr>
          </w:p>
          <w:p w14:paraId="1EADF0B8" w14:textId="3D17B2FE" w:rsidR="00D74020" w:rsidRPr="002A0923" w:rsidRDefault="00B83B76" w:rsidP="00DE4621">
            <w:pPr>
              <w:rPr>
                <w:rFonts w:asciiTheme="minorHAnsi" w:eastAsia="MS Mincho" w:hAnsiTheme="minorHAnsi" w:cs="Courier New"/>
                <w:color w:val="0070C0"/>
                <w:sz w:val="28"/>
                <w:szCs w:val="28"/>
              </w:rPr>
            </w:pPr>
            <w:r w:rsidRPr="002A0923">
              <w:rPr>
                <w:rFonts w:asciiTheme="minorHAnsi" w:eastAsia="MS Mincho" w:hAnsiTheme="minorHAnsi" w:cs="Courier New"/>
                <w:color w:val="0070C0"/>
                <w:sz w:val="28"/>
                <w:szCs w:val="28"/>
              </w:rPr>
              <w:t>Overall</w:t>
            </w:r>
            <w:r w:rsidR="00EE58A6" w:rsidRPr="002A0923">
              <w:rPr>
                <w:rFonts w:asciiTheme="minorHAnsi" w:eastAsia="MS Mincho" w:hAnsiTheme="minorHAnsi" w:cs="Courier New"/>
                <w:color w:val="0070C0"/>
                <w:sz w:val="28"/>
                <w:szCs w:val="28"/>
              </w:rPr>
              <w:t>,</w:t>
            </w:r>
            <w:r w:rsidRPr="002A0923">
              <w:rPr>
                <w:rFonts w:asciiTheme="minorHAnsi" w:eastAsia="MS Mincho" w:hAnsiTheme="minorHAnsi" w:cs="Courier New"/>
                <w:color w:val="0070C0"/>
                <w:sz w:val="28"/>
                <w:szCs w:val="28"/>
              </w:rPr>
              <w:t xml:space="preserve"> </w:t>
            </w:r>
            <w:r w:rsidR="00D74020" w:rsidRPr="002A0923">
              <w:rPr>
                <w:rFonts w:asciiTheme="minorHAnsi" w:eastAsia="MS Mincho" w:hAnsiTheme="minorHAnsi" w:cs="Courier New"/>
                <w:color w:val="0070C0"/>
                <w:sz w:val="28"/>
                <w:szCs w:val="28"/>
              </w:rPr>
              <w:t xml:space="preserve">the amalgamation of the facilities into one </w:t>
            </w:r>
            <w:r w:rsidRPr="002A0923">
              <w:rPr>
                <w:rFonts w:asciiTheme="minorHAnsi" w:eastAsia="MS Mincho" w:hAnsiTheme="minorHAnsi" w:cs="Courier New"/>
                <w:color w:val="0070C0"/>
                <w:sz w:val="28"/>
                <w:szCs w:val="28"/>
              </w:rPr>
              <w:t xml:space="preserve">site </w:t>
            </w:r>
            <w:r w:rsidR="00D74020" w:rsidRPr="002A0923">
              <w:rPr>
                <w:rFonts w:asciiTheme="minorHAnsi" w:eastAsia="MS Mincho" w:hAnsiTheme="minorHAnsi" w:cs="Courier New"/>
                <w:color w:val="0070C0"/>
                <w:sz w:val="28"/>
                <w:szCs w:val="28"/>
              </w:rPr>
              <w:t xml:space="preserve">and the focus on visibility and recording of issues is </w:t>
            </w:r>
            <w:r w:rsidR="00EE58A6" w:rsidRPr="002A0923">
              <w:rPr>
                <w:rFonts w:asciiTheme="minorHAnsi" w:eastAsia="MS Mincho" w:hAnsiTheme="minorHAnsi" w:cs="Courier New"/>
                <w:color w:val="0070C0"/>
                <w:sz w:val="28"/>
                <w:szCs w:val="28"/>
              </w:rPr>
              <w:t xml:space="preserve">still </w:t>
            </w:r>
            <w:r w:rsidR="00D74020" w:rsidRPr="002A0923">
              <w:rPr>
                <w:rFonts w:asciiTheme="minorHAnsi" w:eastAsia="MS Mincho" w:hAnsiTheme="minorHAnsi" w:cs="Courier New"/>
                <w:color w:val="0070C0"/>
                <w:sz w:val="28"/>
                <w:szCs w:val="28"/>
              </w:rPr>
              <w:t>seen as an influential factor on the number recorded</w:t>
            </w:r>
            <w:r w:rsidR="00EE58A6" w:rsidRPr="002A0923">
              <w:rPr>
                <w:rFonts w:asciiTheme="minorHAnsi" w:eastAsia="MS Mincho" w:hAnsiTheme="minorHAnsi" w:cs="Courier New"/>
                <w:color w:val="0070C0"/>
                <w:sz w:val="28"/>
                <w:szCs w:val="28"/>
              </w:rPr>
              <w:t xml:space="preserve"> – more records is seen as a positive indicator of behaviour.  Additionally, the appointment of a Health and Safety Coordinator, Dave Brignull has really helped resolve a lot of the more practical issues raised and give a focus on record keeping of the incidents/risks raised.</w:t>
            </w:r>
            <w:r w:rsidR="00D74020" w:rsidRPr="002A0923">
              <w:rPr>
                <w:rFonts w:asciiTheme="minorHAnsi" w:eastAsia="MS Mincho" w:hAnsiTheme="minorHAnsi" w:cs="Courier New"/>
                <w:color w:val="0070C0"/>
                <w:sz w:val="28"/>
                <w:szCs w:val="28"/>
              </w:rPr>
              <w:t xml:space="preserve"> </w:t>
            </w:r>
          </w:p>
          <w:p w14:paraId="7D9DA794" w14:textId="77777777" w:rsidR="00345050" w:rsidRDefault="00345050" w:rsidP="00DE4621">
            <w:pPr>
              <w:rPr>
                <w:rFonts w:asciiTheme="minorHAnsi" w:eastAsia="MS Mincho" w:hAnsiTheme="minorHAnsi" w:cs="Courier New"/>
                <w:sz w:val="28"/>
                <w:szCs w:val="28"/>
              </w:rPr>
            </w:pPr>
          </w:p>
          <w:p w14:paraId="4F979E5F" w14:textId="0BDBFA49" w:rsidR="00345050" w:rsidRDefault="00345050" w:rsidP="00DE4621">
            <w:pPr>
              <w:rPr>
                <w:rFonts w:asciiTheme="minorHAnsi" w:eastAsia="MS Mincho" w:hAnsiTheme="minorHAnsi" w:cs="Courier New"/>
                <w:sz w:val="28"/>
                <w:szCs w:val="28"/>
              </w:rPr>
            </w:pPr>
            <w:r>
              <w:rPr>
                <w:rFonts w:asciiTheme="minorHAnsi" w:eastAsia="MS Mincho" w:hAnsiTheme="minorHAnsi" w:cs="Courier New"/>
                <w:sz w:val="28"/>
                <w:szCs w:val="28"/>
              </w:rPr>
              <w:t xml:space="preserve">We have been </w:t>
            </w:r>
            <w:r w:rsidR="00EE58A6" w:rsidRPr="00EE58A6">
              <w:rPr>
                <w:rFonts w:asciiTheme="minorHAnsi" w:eastAsia="MS Mincho" w:hAnsiTheme="minorHAnsi" w:cs="Courier New"/>
                <w:color w:val="0070C0"/>
                <w:sz w:val="28"/>
                <w:szCs w:val="28"/>
              </w:rPr>
              <w:t xml:space="preserve">continuing to </w:t>
            </w:r>
            <w:r w:rsidRPr="00EE58A6">
              <w:rPr>
                <w:rFonts w:asciiTheme="minorHAnsi" w:eastAsia="MS Mincho" w:hAnsiTheme="minorHAnsi" w:cs="Courier New"/>
                <w:color w:val="0070C0"/>
                <w:sz w:val="28"/>
                <w:szCs w:val="28"/>
              </w:rPr>
              <w:t xml:space="preserve">work </w:t>
            </w:r>
            <w:r>
              <w:rPr>
                <w:rFonts w:asciiTheme="minorHAnsi" w:eastAsia="MS Mincho" w:hAnsiTheme="minorHAnsi" w:cs="Courier New"/>
                <w:sz w:val="28"/>
                <w:szCs w:val="28"/>
              </w:rPr>
              <w:t>on ensuring the reporting of Near Miss incidents in 202</w:t>
            </w:r>
            <w:r w:rsidR="00EE58A6">
              <w:rPr>
                <w:rFonts w:asciiTheme="minorHAnsi" w:eastAsia="MS Mincho" w:hAnsiTheme="minorHAnsi" w:cs="Courier New"/>
                <w:sz w:val="28"/>
                <w:szCs w:val="28"/>
              </w:rPr>
              <w:t>4</w:t>
            </w:r>
            <w:r>
              <w:rPr>
                <w:rFonts w:asciiTheme="minorHAnsi" w:eastAsia="MS Mincho" w:hAnsiTheme="minorHAnsi" w:cs="Courier New"/>
                <w:sz w:val="28"/>
                <w:szCs w:val="28"/>
              </w:rPr>
              <w:t xml:space="preserve">, with </w:t>
            </w:r>
          </w:p>
          <w:p w14:paraId="274D395B" w14:textId="17032AD1" w:rsidR="00345050" w:rsidRDefault="005D1F5B" w:rsidP="00DE4621">
            <w:pPr>
              <w:rPr>
                <w:rFonts w:asciiTheme="minorHAnsi" w:eastAsia="MS Mincho" w:hAnsiTheme="minorHAnsi" w:cs="Courier New"/>
                <w:sz w:val="28"/>
                <w:szCs w:val="28"/>
              </w:rPr>
            </w:pPr>
            <w:r w:rsidRPr="005D1F5B">
              <w:rPr>
                <w:rFonts w:asciiTheme="minorHAnsi" w:eastAsia="MS Mincho" w:hAnsiTheme="minorHAnsi" w:cs="Courier New"/>
                <w:color w:val="0070C0"/>
                <w:sz w:val="28"/>
                <w:szCs w:val="28"/>
              </w:rPr>
              <w:t xml:space="preserve">63 </w:t>
            </w:r>
            <w:r w:rsidR="00345050" w:rsidRPr="005D1F5B">
              <w:rPr>
                <w:rFonts w:asciiTheme="minorHAnsi" w:eastAsia="MS Mincho" w:hAnsiTheme="minorHAnsi" w:cs="Courier New"/>
                <w:color w:val="0070C0"/>
                <w:sz w:val="28"/>
                <w:szCs w:val="28"/>
              </w:rPr>
              <w:t>Near Misses reported</w:t>
            </w:r>
            <w:r w:rsidR="00EE58A6" w:rsidRPr="005D1F5B">
              <w:rPr>
                <w:rFonts w:asciiTheme="minorHAnsi" w:eastAsia="MS Mincho" w:hAnsiTheme="minorHAnsi" w:cs="Courier New"/>
                <w:color w:val="0070C0"/>
                <w:sz w:val="28"/>
                <w:szCs w:val="28"/>
              </w:rPr>
              <w:t xml:space="preserve"> in 2024</w:t>
            </w:r>
            <w:r w:rsidR="00EE58A6">
              <w:rPr>
                <w:rFonts w:asciiTheme="minorHAnsi" w:eastAsia="MS Mincho" w:hAnsiTheme="minorHAnsi" w:cs="Courier New"/>
                <w:sz w:val="28"/>
                <w:szCs w:val="28"/>
              </w:rPr>
              <w:t xml:space="preserve">; 27 in 2023; 7 </w:t>
            </w:r>
            <w:r w:rsidR="00345050">
              <w:rPr>
                <w:rFonts w:asciiTheme="minorHAnsi" w:eastAsia="MS Mincho" w:hAnsiTheme="minorHAnsi" w:cs="Courier New"/>
                <w:sz w:val="28"/>
                <w:szCs w:val="28"/>
              </w:rPr>
              <w:t>in 2022 and 0 in 2021.</w:t>
            </w:r>
          </w:p>
          <w:p w14:paraId="0B6841C8" w14:textId="77777777" w:rsidR="00345050" w:rsidRDefault="00345050" w:rsidP="00DE4621">
            <w:pPr>
              <w:rPr>
                <w:rFonts w:asciiTheme="minorHAnsi" w:eastAsia="MS Mincho" w:hAnsiTheme="minorHAnsi" w:cs="Courier New"/>
                <w:sz w:val="28"/>
                <w:szCs w:val="28"/>
              </w:rPr>
            </w:pPr>
          </w:p>
          <w:p w14:paraId="39D2FBF5" w14:textId="562FAC75" w:rsidR="00345050" w:rsidRPr="00FB60D0" w:rsidRDefault="00345050" w:rsidP="00DE4621">
            <w:pPr>
              <w:rPr>
                <w:rFonts w:asciiTheme="minorHAnsi" w:eastAsia="MS Mincho" w:hAnsiTheme="minorHAnsi" w:cs="Courier New"/>
                <w:color w:val="0070C0"/>
                <w:sz w:val="28"/>
                <w:szCs w:val="28"/>
              </w:rPr>
            </w:pPr>
            <w:r w:rsidRPr="00FB60D0">
              <w:rPr>
                <w:rFonts w:asciiTheme="minorHAnsi" w:eastAsia="MS Mincho" w:hAnsiTheme="minorHAnsi" w:cs="Courier New"/>
                <w:color w:val="0070C0"/>
                <w:sz w:val="28"/>
                <w:szCs w:val="28"/>
              </w:rPr>
              <w:t xml:space="preserve">There </w:t>
            </w:r>
            <w:r w:rsidR="00FB60D0" w:rsidRPr="00FB60D0">
              <w:rPr>
                <w:rFonts w:asciiTheme="minorHAnsi" w:eastAsia="MS Mincho" w:hAnsiTheme="minorHAnsi" w:cs="Courier New"/>
                <w:color w:val="0070C0"/>
                <w:sz w:val="28"/>
                <w:szCs w:val="28"/>
              </w:rPr>
              <w:t>have been</w:t>
            </w:r>
            <w:r w:rsidRPr="00FB60D0">
              <w:rPr>
                <w:rFonts w:asciiTheme="minorHAnsi" w:eastAsia="MS Mincho" w:hAnsiTheme="minorHAnsi" w:cs="Courier New"/>
                <w:color w:val="0070C0"/>
                <w:sz w:val="28"/>
                <w:szCs w:val="28"/>
              </w:rPr>
              <w:t xml:space="preserve"> 0 incidents of ill health</w:t>
            </w:r>
            <w:r w:rsidR="00FB60D0" w:rsidRPr="00FB60D0">
              <w:rPr>
                <w:rFonts w:asciiTheme="minorHAnsi" w:eastAsia="MS Mincho" w:hAnsiTheme="minorHAnsi" w:cs="Courier New"/>
                <w:color w:val="0070C0"/>
                <w:sz w:val="28"/>
                <w:szCs w:val="28"/>
              </w:rPr>
              <w:t xml:space="preserve"> </w:t>
            </w:r>
            <w:r w:rsidRPr="00FB60D0">
              <w:rPr>
                <w:rFonts w:asciiTheme="minorHAnsi" w:eastAsia="MS Mincho" w:hAnsiTheme="minorHAnsi" w:cs="Courier New"/>
                <w:color w:val="0070C0"/>
                <w:sz w:val="28"/>
                <w:szCs w:val="28"/>
              </w:rPr>
              <w:t>and 0 incidents of dangerous occurrences</w:t>
            </w:r>
            <w:r w:rsidR="00FB60D0" w:rsidRPr="00FB60D0">
              <w:rPr>
                <w:rFonts w:asciiTheme="minorHAnsi" w:eastAsia="MS Mincho" w:hAnsiTheme="minorHAnsi" w:cs="Courier New"/>
                <w:color w:val="0070C0"/>
                <w:sz w:val="28"/>
                <w:szCs w:val="28"/>
              </w:rPr>
              <w:t xml:space="preserve"> in the last 4 years</w:t>
            </w:r>
            <w:r w:rsidRPr="00FB60D0">
              <w:rPr>
                <w:rFonts w:asciiTheme="minorHAnsi" w:eastAsia="MS Mincho" w:hAnsiTheme="minorHAnsi" w:cs="Courier New"/>
                <w:color w:val="0070C0"/>
                <w:sz w:val="28"/>
                <w:szCs w:val="28"/>
              </w:rPr>
              <w:t>.</w:t>
            </w:r>
          </w:p>
          <w:p w14:paraId="7E5FE1C8" w14:textId="77777777" w:rsidR="00EE58A6" w:rsidRDefault="00EE58A6" w:rsidP="00DE4621">
            <w:pPr>
              <w:rPr>
                <w:rFonts w:asciiTheme="minorHAnsi" w:eastAsia="MS Mincho" w:hAnsiTheme="minorHAnsi" w:cs="Courier New"/>
                <w:sz w:val="28"/>
                <w:szCs w:val="28"/>
              </w:rPr>
            </w:pPr>
          </w:p>
          <w:p w14:paraId="76F88FF3" w14:textId="0DF9F62E" w:rsidR="00DE4621" w:rsidRPr="00FB60D0" w:rsidRDefault="00EE58A6" w:rsidP="00DE4621">
            <w:pPr>
              <w:rPr>
                <w:rFonts w:eastAsia="MS Mincho"/>
                <w:color w:val="0070C0"/>
              </w:rPr>
            </w:pPr>
            <w:r w:rsidRPr="00FB60D0">
              <w:rPr>
                <w:rFonts w:asciiTheme="minorHAnsi" w:eastAsia="MS Mincho" w:hAnsiTheme="minorHAnsi" w:cs="Courier New"/>
                <w:color w:val="0070C0"/>
                <w:sz w:val="28"/>
                <w:szCs w:val="28"/>
              </w:rPr>
              <w:t>There was a notable incident regarding a</w:t>
            </w:r>
            <w:r w:rsidR="003271C8" w:rsidRPr="00FB60D0">
              <w:rPr>
                <w:rFonts w:asciiTheme="minorHAnsi" w:eastAsia="MS Mincho" w:hAnsiTheme="minorHAnsi" w:cs="Courier New"/>
                <w:color w:val="0070C0"/>
                <w:sz w:val="28"/>
                <w:szCs w:val="28"/>
              </w:rPr>
              <w:t xml:space="preserve"> spillage of Nitric Acid, though this was not </w:t>
            </w:r>
            <w:proofErr w:type="spellStart"/>
            <w:r w:rsidR="003271C8" w:rsidRPr="00FB60D0">
              <w:rPr>
                <w:rFonts w:asciiTheme="minorHAnsi" w:eastAsia="MS Mincho" w:hAnsiTheme="minorHAnsi" w:cs="Courier New"/>
                <w:color w:val="0070C0"/>
                <w:sz w:val="28"/>
                <w:szCs w:val="28"/>
              </w:rPr>
              <w:t>classifyable</w:t>
            </w:r>
            <w:proofErr w:type="spellEnd"/>
            <w:r w:rsidR="003271C8" w:rsidRPr="00FB60D0">
              <w:rPr>
                <w:rFonts w:asciiTheme="minorHAnsi" w:eastAsia="MS Mincho" w:hAnsiTheme="minorHAnsi" w:cs="Courier New"/>
                <w:color w:val="0070C0"/>
                <w:sz w:val="28"/>
                <w:szCs w:val="28"/>
              </w:rPr>
              <w:t xml:space="preserve"> via</w:t>
            </w:r>
            <w:r w:rsidR="00042A74" w:rsidRPr="00FB60D0">
              <w:rPr>
                <w:rFonts w:asciiTheme="minorHAnsi" w:eastAsia="MS Mincho" w:hAnsiTheme="minorHAnsi" w:cs="Courier New"/>
                <w:color w:val="0070C0"/>
                <w:sz w:val="28"/>
                <w:szCs w:val="28"/>
              </w:rPr>
              <w:t>.</w:t>
            </w:r>
            <w:r w:rsidR="003271C8" w:rsidRPr="00FB60D0">
              <w:rPr>
                <w:rFonts w:asciiTheme="minorHAnsi" w:eastAsia="MS Mincho" w:hAnsiTheme="minorHAnsi" w:cs="Courier New"/>
                <w:color w:val="0070C0"/>
                <w:sz w:val="28"/>
                <w:szCs w:val="28"/>
              </w:rPr>
              <w:t xml:space="preserve"> RIDDOR.  A pump, transferring nitric acid from a tank to an IBC was left unattended and caused a spillage onto the floor area nearby.  The spillage was contained fully, there was not fume generated and there was no harm or damage caused.  It was confirmed through fluid testing that there was no release to the drain system.</w:t>
            </w:r>
            <w:r w:rsidR="00042A74" w:rsidRPr="00FB60D0">
              <w:rPr>
                <w:rFonts w:asciiTheme="minorHAnsi" w:eastAsia="MS Mincho" w:hAnsiTheme="minorHAnsi" w:cs="Courier New"/>
                <w:color w:val="0070C0"/>
                <w:sz w:val="28"/>
                <w:szCs w:val="28"/>
              </w:rPr>
              <w:t xml:space="preserve">  The Standard Operating Procedure (SOP) for </w:t>
            </w:r>
            <w:r w:rsidR="00FB60D0" w:rsidRPr="00FB60D0">
              <w:rPr>
                <w:rFonts w:asciiTheme="minorHAnsi" w:eastAsia="MS Mincho" w:hAnsiTheme="minorHAnsi" w:cs="Courier New"/>
                <w:color w:val="0070C0"/>
                <w:sz w:val="28"/>
                <w:szCs w:val="28"/>
              </w:rPr>
              <w:t>this practice has been updated, including the PPE Recommendations for the activity, though there was no actual splash to a person or their PPE.</w:t>
            </w:r>
          </w:p>
          <w:p w14:paraId="1749ED7F" w14:textId="77777777" w:rsidR="00DE4621" w:rsidRPr="00DE4621" w:rsidRDefault="00DE4621" w:rsidP="00DE4621">
            <w:pPr>
              <w:rPr>
                <w:rFonts w:eastAsia="MS Mincho"/>
              </w:rPr>
            </w:pPr>
          </w:p>
        </w:tc>
        <w:tc>
          <w:tcPr>
            <w:tcW w:w="2410" w:type="dxa"/>
            <w:shd w:val="clear" w:color="auto" w:fill="auto"/>
          </w:tcPr>
          <w:p w14:paraId="0F45460E" w14:textId="77777777" w:rsidR="00B83B76" w:rsidRDefault="00345050" w:rsidP="009B0139">
            <w:pPr>
              <w:pStyle w:val="Heading3"/>
              <w:rPr>
                <w:rFonts w:asciiTheme="minorHAnsi" w:hAnsiTheme="minorHAnsi"/>
                <w:color w:val="0070C0"/>
                <w:sz w:val="28"/>
                <w:szCs w:val="28"/>
              </w:rPr>
            </w:pPr>
            <w:r>
              <w:rPr>
                <w:rFonts w:asciiTheme="minorHAnsi" w:hAnsiTheme="minorHAnsi"/>
                <w:color w:val="0070C0"/>
                <w:sz w:val="28"/>
                <w:szCs w:val="28"/>
              </w:rPr>
              <w:lastRenderedPageBreak/>
              <w:t xml:space="preserve">Continue to push Near Miss </w:t>
            </w:r>
            <w:proofErr w:type="gramStart"/>
            <w:r>
              <w:rPr>
                <w:rFonts w:asciiTheme="minorHAnsi" w:hAnsiTheme="minorHAnsi"/>
                <w:color w:val="0070C0"/>
                <w:sz w:val="28"/>
                <w:szCs w:val="28"/>
              </w:rPr>
              <w:t>reporting, and</w:t>
            </w:r>
            <w:proofErr w:type="gramEnd"/>
            <w:r>
              <w:rPr>
                <w:rFonts w:asciiTheme="minorHAnsi" w:hAnsiTheme="minorHAnsi"/>
                <w:color w:val="0070C0"/>
                <w:sz w:val="28"/>
                <w:szCs w:val="28"/>
              </w:rPr>
              <w:t xml:space="preserve"> focus on analysis of incidents to understand trend analysis</w:t>
            </w:r>
            <w:r w:rsidR="00B83B76">
              <w:rPr>
                <w:rFonts w:asciiTheme="minorHAnsi" w:hAnsiTheme="minorHAnsi"/>
                <w:color w:val="0070C0"/>
                <w:sz w:val="28"/>
                <w:szCs w:val="28"/>
              </w:rPr>
              <w:t>.  Weekly walkarounds to identify risks.</w:t>
            </w:r>
          </w:p>
          <w:p w14:paraId="0A28D909" w14:textId="5CC867DC" w:rsidR="009B0139" w:rsidRPr="001739A5" w:rsidRDefault="00B83B76" w:rsidP="009B0139">
            <w:pPr>
              <w:pStyle w:val="Heading3"/>
              <w:rPr>
                <w:rFonts w:asciiTheme="minorHAnsi" w:hAnsiTheme="minorHAnsi" w:cs="Arial"/>
                <w:i/>
                <w:color w:val="auto"/>
                <w:sz w:val="28"/>
                <w:szCs w:val="28"/>
              </w:rPr>
            </w:pPr>
            <w:r>
              <w:rPr>
                <w:rFonts w:asciiTheme="minorHAnsi" w:hAnsiTheme="minorHAnsi"/>
                <w:color w:val="0070C0"/>
                <w:sz w:val="28"/>
                <w:szCs w:val="28"/>
              </w:rPr>
              <w:t>Actions to be taken as issues arise.</w:t>
            </w:r>
          </w:p>
        </w:tc>
      </w:tr>
      <w:tr w:rsidR="009B0139" w:rsidRPr="008175DA" w14:paraId="744F7E79" w14:textId="77777777" w:rsidTr="00AC6CEF">
        <w:tc>
          <w:tcPr>
            <w:tcW w:w="12724" w:type="dxa"/>
            <w:shd w:val="clear" w:color="auto" w:fill="F2F2F2" w:themeFill="background1" w:themeFillShade="F2"/>
          </w:tcPr>
          <w:p w14:paraId="364F2199" w14:textId="6C7346B2" w:rsidR="009B0139" w:rsidRPr="003479AE" w:rsidRDefault="00DE4621" w:rsidP="009B0139">
            <w:pPr>
              <w:pStyle w:val="Heading3"/>
              <w:rPr>
                <w:rFonts w:asciiTheme="minorHAnsi" w:eastAsia="MS Mincho" w:hAnsiTheme="minorHAnsi"/>
                <w:i/>
                <w:color w:val="auto"/>
                <w:sz w:val="28"/>
                <w:szCs w:val="28"/>
              </w:rPr>
            </w:pPr>
            <w:bookmarkStart w:id="26" w:name="_8)_Review_of"/>
            <w:bookmarkStart w:id="27" w:name="_8)_Review_of_1"/>
            <w:bookmarkEnd w:id="26"/>
            <w:bookmarkEnd w:id="27"/>
            <w:r>
              <w:rPr>
                <w:rFonts w:asciiTheme="minorHAnsi" w:eastAsia="MS Mincho" w:hAnsiTheme="minorHAnsi"/>
                <w:i/>
                <w:color w:val="auto"/>
                <w:sz w:val="28"/>
                <w:szCs w:val="28"/>
              </w:rPr>
              <w:lastRenderedPageBreak/>
              <w:t>10</w:t>
            </w:r>
            <w:r w:rsidR="009B0139" w:rsidRPr="003479AE">
              <w:rPr>
                <w:rFonts w:asciiTheme="minorHAnsi" w:eastAsia="MS Mincho" w:hAnsiTheme="minorHAnsi"/>
                <w:i/>
                <w:color w:val="auto"/>
                <w:sz w:val="28"/>
                <w:szCs w:val="28"/>
              </w:rPr>
              <w:t>) Review of internal, external and customer audits</w:t>
            </w:r>
          </w:p>
        </w:tc>
        <w:tc>
          <w:tcPr>
            <w:tcW w:w="2410" w:type="dxa"/>
            <w:shd w:val="clear" w:color="auto" w:fill="F2F2F2" w:themeFill="background1" w:themeFillShade="F2"/>
          </w:tcPr>
          <w:p w14:paraId="14C8BEE1" w14:textId="18908BA6" w:rsidR="009B0139" w:rsidRPr="001739A5" w:rsidRDefault="009B0139" w:rsidP="009B0139">
            <w:pPr>
              <w:pStyle w:val="Heading3"/>
              <w:rPr>
                <w:rFonts w:asciiTheme="minorHAnsi" w:hAnsiTheme="minorHAnsi" w:cs="Arial"/>
                <w:i/>
                <w:color w:val="auto"/>
                <w:sz w:val="28"/>
                <w:szCs w:val="28"/>
              </w:rPr>
            </w:pPr>
            <w:r w:rsidRPr="001739A5">
              <w:rPr>
                <w:rFonts w:asciiTheme="minorHAnsi" w:hAnsiTheme="minorHAnsi" w:cs="Arial"/>
                <w:i/>
                <w:color w:val="auto"/>
                <w:sz w:val="28"/>
                <w:szCs w:val="28"/>
              </w:rPr>
              <w:t>Action</w:t>
            </w:r>
          </w:p>
        </w:tc>
      </w:tr>
      <w:tr w:rsidR="009B0139" w:rsidRPr="00E40621" w14:paraId="3874440D" w14:textId="77777777" w:rsidTr="00D937ED">
        <w:tc>
          <w:tcPr>
            <w:tcW w:w="12724" w:type="dxa"/>
          </w:tcPr>
          <w:p w14:paraId="31ADCE39" w14:textId="444F57CF" w:rsidR="00FB60D0" w:rsidRPr="00FB60D0" w:rsidRDefault="009B0139" w:rsidP="009B0139">
            <w:pPr>
              <w:rPr>
                <w:rFonts w:asciiTheme="minorHAnsi" w:hAnsiTheme="minorHAnsi" w:cs="Arial"/>
                <w:color w:val="0070C0"/>
                <w:sz w:val="28"/>
                <w:szCs w:val="28"/>
              </w:rPr>
            </w:pPr>
            <w:r w:rsidRPr="00FB60D0">
              <w:rPr>
                <w:rFonts w:asciiTheme="minorHAnsi" w:hAnsiTheme="minorHAnsi" w:cs="Arial"/>
                <w:color w:val="0070C0"/>
                <w:sz w:val="28"/>
                <w:szCs w:val="28"/>
              </w:rPr>
              <w:t>The 202</w:t>
            </w:r>
            <w:r w:rsidR="00FB60D0" w:rsidRPr="00FB60D0">
              <w:rPr>
                <w:rFonts w:asciiTheme="minorHAnsi" w:hAnsiTheme="minorHAnsi" w:cs="Arial"/>
                <w:color w:val="0070C0"/>
                <w:sz w:val="28"/>
                <w:szCs w:val="28"/>
              </w:rPr>
              <w:t>4</w:t>
            </w:r>
            <w:r w:rsidRPr="00FB60D0">
              <w:rPr>
                <w:rFonts w:asciiTheme="minorHAnsi" w:hAnsiTheme="minorHAnsi" w:cs="Arial"/>
                <w:color w:val="0070C0"/>
                <w:sz w:val="28"/>
                <w:szCs w:val="28"/>
              </w:rPr>
              <w:t xml:space="preserve"> Internal </w:t>
            </w:r>
            <w:r w:rsidR="00414967" w:rsidRPr="00FB60D0">
              <w:rPr>
                <w:rFonts w:asciiTheme="minorHAnsi" w:hAnsiTheme="minorHAnsi" w:cs="Arial"/>
                <w:color w:val="0070C0"/>
                <w:sz w:val="28"/>
                <w:szCs w:val="28"/>
              </w:rPr>
              <w:t xml:space="preserve">Quality </w:t>
            </w:r>
            <w:r w:rsidRPr="00FB60D0">
              <w:rPr>
                <w:rFonts w:asciiTheme="minorHAnsi" w:hAnsiTheme="minorHAnsi" w:cs="Arial"/>
                <w:color w:val="0070C0"/>
                <w:sz w:val="28"/>
                <w:szCs w:val="28"/>
              </w:rPr>
              <w:t xml:space="preserve">Audit Schedule </w:t>
            </w:r>
            <w:r w:rsidR="00FB60D0" w:rsidRPr="00FB60D0">
              <w:rPr>
                <w:rFonts w:asciiTheme="minorHAnsi" w:hAnsiTheme="minorHAnsi" w:cs="Arial"/>
                <w:color w:val="0070C0"/>
                <w:sz w:val="28"/>
                <w:szCs w:val="28"/>
              </w:rPr>
              <w:t xml:space="preserve">was created and maintained </w:t>
            </w:r>
            <w:r w:rsidRPr="00FB60D0">
              <w:rPr>
                <w:rFonts w:asciiTheme="minorHAnsi" w:hAnsiTheme="minorHAnsi" w:cs="Arial"/>
                <w:color w:val="0070C0"/>
                <w:sz w:val="28"/>
                <w:szCs w:val="28"/>
              </w:rPr>
              <w:t xml:space="preserve">by K Davison. The schedule includes process audits and procedure audits. It is intended that the audits will be completed by a range of people including K Davison and at least one other, </w:t>
            </w:r>
            <w:r w:rsidR="00414967" w:rsidRPr="00FB60D0">
              <w:rPr>
                <w:rFonts w:asciiTheme="minorHAnsi" w:hAnsiTheme="minorHAnsi" w:cs="Arial"/>
                <w:color w:val="0070C0"/>
                <w:sz w:val="28"/>
                <w:szCs w:val="28"/>
              </w:rPr>
              <w:t>Chris Sloan</w:t>
            </w:r>
            <w:r w:rsidR="00FB60D0" w:rsidRPr="00FB60D0">
              <w:rPr>
                <w:rFonts w:asciiTheme="minorHAnsi" w:hAnsiTheme="minorHAnsi" w:cs="Arial"/>
                <w:color w:val="0070C0"/>
                <w:sz w:val="28"/>
                <w:szCs w:val="28"/>
              </w:rPr>
              <w:t xml:space="preserve">.  </w:t>
            </w:r>
            <w:r w:rsidR="00414967" w:rsidRPr="00FB60D0">
              <w:rPr>
                <w:rFonts w:asciiTheme="minorHAnsi" w:hAnsiTheme="minorHAnsi" w:cs="Arial"/>
                <w:color w:val="0070C0"/>
                <w:sz w:val="28"/>
                <w:szCs w:val="28"/>
              </w:rPr>
              <w:t xml:space="preserve">Mark Lawson </w:t>
            </w:r>
            <w:r w:rsidR="00FB60D0" w:rsidRPr="00FB60D0">
              <w:rPr>
                <w:rFonts w:asciiTheme="minorHAnsi" w:hAnsiTheme="minorHAnsi" w:cs="Arial"/>
                <w:color w:val="0070C0"/>
                <w:sz w:val="28"/>
                <w:szCs w:val="28"/>
              </w:rPr>
              <w:t xml:space="preserve">is also </w:t>
            </w:r>
            <w:proofErr w:type="spellStart"/>
            <w:r w:rsidR="00414967" w:rsidRPr="00FB60D0">
              <w:rPr>
                <w:rFonts w:asciiTheme="minorHAnsi" w:hAnsiTheme="minorHAnsi" w:cs="Arial"/>
                <w:color w:val="0070C0"/>
                <w:sz w:val="28"/>
                <w:szCs w:val="28"/>
              </w:rPr>
              <w:t>also</w:t>
            </w:r>
            <w:proofErr w:type="spellEnd"/>
            <w:r w:rsidR="00414967" w:rsidRPr="00FB60D0">
              <w:rPr>
                <w:rFonts w:asciiTheme="minorHAnsi" w:hAnsiTheme="minorHAnsi" w:cs="Arial"/>
                <w:color w:val="0070C0"/>
                <w:sz w:val="28"/>
                <w:szCs w:val="28"/>
              </w:rPr>
              <w:t xml:space="preserve"> </w:t>
            </w:r>
            <w:r w:rsidR="00FB60D0" w:rsidRPr="00FB60D0">
              <w:rPr>
                <w:rFonts w:asciiTheme="minorHAnsi" w:hAnsiTheme="minorHAnsi" w:cs="Arial"/>
                <w:color w:val="0070C0"/>
                <w:sz w:val="28"/>
                <w:szCs w:val="28"/>
              </w:rPr>
              <w:t xml:space="preserve">an </w:t>
            </w:r>
            <w:r w:rsidR="00414967" w:rsidRPr="00FB60D0">
              <w:rPr>
                <w:rFonts w:asciiTheme="minorHAnsi" w:hAnsiTheme="minorHAnsi" w:cs="Arial"/>
                <w:color w:val="0070C0"/>
                <w:sz w:val="28"/>
                <w:szCs w:val="28"/>
              </w:rPr>
              <w:t>experienced auditor</w:t>
            </w:r>
            <w:r w:rsidRPr="00FB60D0">
              <w:rPr>
                <w:rFonts w:asciiTheme="minorHAnsi" w:hAnsiTheme="minorHAnsi" w:cs="Arial"/>
                <w:color w:val="0070C0"/>
                <w:sz w:val="28"/>
                <w:szCs w:val="28"/>
              </w:rPr>
              <w:t>.  Expansion of the audit pool is</w:t>
            </w:r>
            <w:r w:rsidR="00FB60D0" w:rsidRPr="00FB60D0">
              <w:rPr>
                <w:rFonts w:asciiTheme="minorHAnsi" w:hAnsiTheme="minorHAnsi" w:cs="Arial"/>
                <w:color w:val="0070C0"/>
                <w:sz w:val="28"/>
                <w:szCs w:val="28"/>
              </w:rPr>
              <w:t xml:space="preserve"> once again</w:t>
            </w:r>
            <w:r w:rsidRPr="00FB60D0">
              <w:rPr>
                <w:rFonts w:asciiTheme="minorHAnsi" w:hAnsiTheme="minorHAnsi" w:cs="Arial"/>
                <w:color w:val="0070C0"/>
                <w:sz w:val="28"/>
                <w:szCs w:val="28"/>
              </w:rPr>
              <w:t xml:space="preserve"> required</w:t>
            </w:r>
            <w:r w:rsidR="00FB60D0" w:rsidRPr="00FB60D0">
              <w:rPr>
                <w:rFonts w:asciiTheme="minorHAnsi" w:hAnsiTheme="minorHAnsi" w:cs="Arial"/>
                <w:color w:val="0070C0"/>
                <w:sz w:val="28"/>
                <w:szCs w:val="28"/>
              </w:rPr>
              <w:t xml:space="preserve"> after delays in completing the procedure audits through 2024.  Frances Crosland left the business in 2024, retiring and there has been a shortage of suitable candidates, necessitating more training of further individuals to enable staying on track.</w:t>
            </w:r>
            <w:r w:rsidR="00FB60D0">
              <w:rPr>
                <w:rFonts w:asciiTheme="minorHAnsi" w:hAnsiTheme="minorHAnsi" w:cs="Arial"/>
                <w:color w:val="0070C0"/>
                <w:sz w:val="28"/>
                <w:szCs w:val="28"/>
              </w:rPr>
              <w:t xml:space="preserve">  The Quality Team have been identified as candidates (3 x Inspectors) as well as Morgan Rodgers and Linda Parnham from the Commercial Team.  </w:t>
            </w:r>
            <w:r w:rsidR="002404D7">
              <w:rPr>
                <w:rFonts w:asciiTheme="minorHAnsi" w:hAnsiTheme="minorHAnsi" w:cs="Arial"/>
                <w:color w:val="0070C0"/>
                <w:sz w:val="28"/>
                <w:szCs w:val="28"/>
              </w:rPr>
              <w:t xml:space="preserve">The only </w:t>
            </w:r>
            <w:r w:rsidR="00FB60D0">
              <w:rPr>
                <w:rFonts w:asciiTheme="minorHAnsi" w:hAnsiTheme="minorHAnsi" w:cs="Arial"/>
                <w:color w:val="0070C0"/>
                <w:sz w:val="28"/>
                <w:szCs w:val="28"/>
              </w:rPr>
              <w:t>minor issu</w:t>
            </w:r>
            <w:r w:rsidR="002404D7">
              <w:rPr>
                <w:rFonts w:asciiTheme="minorHAnsi" w:hAnsiTheme="minorHAnsi" w:cs="Arial"/>
                <w:color w:val="0070C0"/>
                <w:sz w:val="28"/>
                <w:szCs w:val="28"/>
              </w:rPr>
              <w:t>e</w:t>
            </w:r>
            <w:r w:rsidR="00FB60D0">
              <w:rPr>
                <w:rFonts w:asciiTheme="minorHAnsi" w:hAnsiTheme="minorHAnsi" w:cs="Arial"/>
                <w:color w:val="0070C0"/>
                <w:sz w:val="28"/>
                <w:szCs w:val="28"/>
              </w:rPr>
              <w:t xml:space="preserve"> identified during the audits, </w:t>
            </w:r>
            <w:r w:rsidR="002404D7">
              <w:rPr>
                <w:rFonts w:asciiTheme="minorHAnsi" w:hAnsiTheme="minorHAnsi" w:cs="Arial"/>
                <w:color w:val="0070C0"/>
                <w:sz w:val="28"/>
                <w:szCs w:val="28"/>
              </w:rPr>
              <w:t xml:space="preserve">was </w:t>
            </w:r>
            <w:r w:rsidR="00FB60D0">
              <w:rPr>
                <w:rFonts w:asciiTheme="minorHAnsi" w:hAnsiTheme="minorHAnsi" w:cs="Arial"/>
                <w:color w:val="0070C0"/>
                <w:sz w:val="28"/>
                <w:szCs w:val="28"/>
              </w:rPr>
              <w:t>related to record keeping</w:t>
            </w:r>
            <w:r w:rsidR="002404D7">
              <w:rPr>
                <w:rFonts w:asciiTheme="minorHAnsi" w:hAnsiTheme="minorHAnsi" w:cs="Arial"/>
                <w:color w:val="0070C0"/>
                <w:sz w:val="28"/>
                <w:szCs w:val="28"/>
              </w:rPr>
              <w:t xml:space="preserve"> around suppliers, this has been amended via a full review of all supplier records on </w:t>
            </w:r>
            <w:proofErr w:type="spellStart"/>
            <w:r w:rsidR="002404D7">
              <w:rPr>
                <w:rFonts w:asciiTheme="minorHAnsi" w:hAnsiTheme="minorHAnsi" w:cs="Arial"/>
                <w:color w:val="0070C0"/>
                <w:sz w:val="28"/>
                <w:szCs w:val="28"/>
              </w:rPr>
              <w:t>Efacs</w:t>
            </w:r>
            <w:proofErr w:type="spellEnd"/>
            <w:r w:rsidR="00FB60D0">
              <w:rPr>
                <w:rFonts w:asciiTheme="minorHAnsi" w:hAnsiTheme="minorHAnsi" w:cs="Arial"/>
                <w:color w:val="0070C0"/>
                <w:sz w:val="28"/>
                <w:szCs w:val="28"/>
              </w:rPr>
              <w:t>.</w:t>
            </w:r>
          </w:p>
          <w:p w14:paraId="5269CBBF" w14:textId="5B3C419B" w:rsidR="009B0139" w:rsidRPr="00414967" w:rsidRDefault="009B0139" w:rsidP="009B0139">
            <w:pPr>
              <w:rPr>
                <w:rFonts w:asciiTheme="minorHAnsi" w:hAnsiTheme="minorHAnsi" w:cs="Arial"/>
                <w:sz w:val="28"/>
                <w:szCs w:val="28"/>
              </w:rPr>
            </w:pPr>
            <w:r w:rsidRPr="00414967">
              <w:rPr>
                <w:rFonts w:asciiTheme="minorHAnsi" w:hAnsiTheme="minorHAnsi" w:cs="Arial"/>
                <w:sz w:val="28"/>
                <w:szCs w:val="28"/>
              </w:rPr>
              <w:t xml:space="preserve"> </w:t>
            </w:r>
          </w:p>
          <w:p w14:paraId="6EFDBEAE" w14:textId="2DB167B8" w:rsidR="00414967" w:rsidRPr="002404D7" w:rsidRDefault="009B0139" w:rsidP="009B0139">
            <w:pPr>
              <w:rPr>
                <w:rFonts w:asciiTheme="minorHAnsi" w:hAnsiTheme="minorHAnsi" w:cs="Arial"/>
                <w:color w:val="0070C0"/>
                <w:sz w:val="28"/>
                <w:szCs w:val="28"/>
              </w:rPr>
            </w:pPr>
            <w:r w:rsidRPr="002404D7">
              <w:rPr>
                <w:rFonts w:asciiTheme="minorHAnsi" w:hAnsiTheme="minorHAnsi" w:cs="Arial"/>
                <w:color w:val="0070C0"/>
                <w:sz w:val="28"/>
                <w:szCs w:val="28"/>
              </w:rPr>
              <w:t xml:space="preserve">Accuracy of process booking on </w:t>
            </w:r>
            <w:proofErr w:type="spellStart"/>
            <w:r w:rsidRPr="002404D7">
              <w:rPr>
                <w:rFonts w:asciiTheme="minorHAnsi" w:hAnsiTheme="minorHAnsi" w:cs="Arial"/>
                <w:color w:val="0070C0"/>
                <w:sz w:val="28"/>
                <w:szCs w:val="28"/>
              </w:rPr>
              <w:t>Efacs</w:t>
            </w:r>
            <w:proofErr w:type="spellEnd"/>
            <w:r w:rsidRPr="002404D7">
              <w:rPr>
                <w:rFonts w:asciiTheme="minorHAnsi" w:hAnsiTheme="minorHAnsi" w:cs="Arial"/>
                <w:color w:val="0070C0"/>
                <w:sz w:val="28"/>
                <w:szCs w:val="28"/>
              </w:rPr>
              <w:t xml:space="preserve"> as previously identified </w:t>
            </w:r>
            <w:r w:rsidR="002404D7" w:rsidRPr="002404D7">
              <w:rPr>
                <w:rFonts w:asciiTheme="minorHAnsi" w:hAnsiTheme="minorHAnsi" w:cs="Arial"/>
                <w:color w:val="0070C0"/>
                <w:sz w:val="28"/>
                <w:szCs w:val="28"/>
              </w:rPr>
              <w:t>is still an area of focus.</w:t>
            </w:r>
            <w:r w:rsidRPr="002404D7">
              <w:rPr>
                <w:rFonts w:asciiTheme="minorHAnsi" w:hAnsiTheme="minorHAnsi" w:cs="Arial"/>
                <w:color w:val="0070C0"/>
                <w:sz w:val="28"/>
                <w:szCs w:val="28"/>
              </w:rPr>
              <w:t xml:space="preserve">  </w:t>
            </w:r>
          </w:p>
          <w:p w14:paraId="188242C8" w14:textId="77777777" w:rsidR="009B0139" w:rsidRPr="00E40621" w:rsidRDefault="009B0139" w:rsidP="009B0139">
            <w:pPr>
              <w:rPr>
                <w:rFonts w:asciiTheme="minorHAnsi" w:hAnsiTheme="minorHAnsi" w:cs="Arial"/>
                <w:sz w:val="28"/>
                <w:szCs w:val="28"/>
              </w:rPr>
            </w:pPr>
          </w:p>
          <w:p w14:paraId="5848BD6F" w14:textId="31AAAD1F" w:rsidR="009B0139" w:rsidRPr="00E40621" w:rsidRDefault="009B0139" w:rsidP="009B0139">
            <w:pPr>
              <w:rPr>
                <w:rFonts w:asciiTheme="minorHAnsi" w:hAnsiTheme="minorHAnsi" w:cs="Arial"/>
                <w:sz w:val="28"/>
                <w:szCs w:val="28"/>
              </w:rPr>
            </w:pPr>
            <w:r w:rsidRPr="00E40621">
              <w:rPr>
                <w:rFonts w:asciiTheme="minorHAnsi" w:hAnsiTheme="minorHAnsi" w:cs="Arial"/>
                <w:sz w:val="28"/>
                <w:szCs w:val="28"/>
              </w:rPr>
              <w:t xml:space="preserve">Each of the identified key processes (Sales, Manufacturing, and Purchasing, documented in procedure QP01 Organisation, Processes, KPIs, Responsibility, Scope), has been given a risk score of high, medium or low. </w:t>
            </w:r>
          </w:p>
          <w:p w14:paraId="79982FCD" w14:textId="77777777" w:rsidR="009B0139" w:rsidRPr="00E40621" w:rsidRDefault="009B0139" w:rsidP="009B0139">
            <w:pPr>
              <w:rPr>
                <w:rFonts w:asciiTheme="minorHAnsi" w:hAnsiTheme="minorHAnsi" w:cs="Arial"/>
                <w:sz w:val="28"/>
                <w:szCs w:val="28"/>
              </w:rPr>
            </w:pPr>
            <w:r w:rsidRPr="00E40621">
              <w:rPr>
                <w:rFonts w:asciiTheme="minorHAnsi" w:hAnsiTheme="minorHAnsi" w:cs="Arial"/>
                <w:sz w:val="28"/>
                <w:szCs w:val="28"/>
              </w:rPr>
              <w:lastRenderedPageBreak/>
              <w:t>The scores have been determined according to the potential risk of deviation from requirements having a negative effect on the quality of our products/services:</w:t>
            </w:r>
          </w:p>
          <w:p w14:paraId="5E6EBB90" w14:textId="77777777" w:rsidR="009B0139" w:rsidRPr="00E40621" w:rsidRDefault="009B0139" w:rsidP="009B0139">
            <w:pPr>
              <w:rPr>
                <w:rFonts w:asciiTheme="minorHAnsi" w:hAnsiTheme="minorHAnsi" w:cs="Arial"/>
                <w:sz w:val="28"/>
                <w:szCs w:val="28"/>
              </w:rPr>
            </w:pPr>
            <w:r w:rsidRPr="00E40621">
              <w:rPr>
                <w:rFonts w:asciiTheme="minorHAnsi" w:hAnsiTheme="minorHAnsi" w:cs="Arial"/>
                <w:sz w:val="28"/>
                <w:szCs w:val="28"/>
              </w:rPr>
              <w:t xml:space="preserve">Key Processes identified as high risk will be internally audited approximately every 6 months.  </w:t>
            </w:r>
          </w:p>
          <w:p w14:paraId="591E7953" w14:textId="77777777" w:rsidR="009B0139" w:rsidRPr="00E40621" w:rsidRDefault="009B0139" w:rsidP="009B0139">
            <w:pPr>
              <w:rPr>
                <w:rFonts w:asciiTheme="minorHAnsi" w:hAnsiTheme="minorHAnsi" w:cs="Arial"/>
                <w:sz w:val="28"/>
                <w:szCs w:val="28"/>
              </w:rPr>
            </w:pPr>
            <w:r w:rsidRPr="00E40621">
              <w:rPr>
                <w:rFonts w:asciiTheme="minorHAnsi" w:hAnsiTheme="minorHAnsi" w:cs="Arial"/>
                <w:sz w:val="28"/>
                <w:szCs w:val="28"/>
              </w:rPr>
              <w:t xml:space="preserve">Key Processes identified as medium risk will be internally audited approximately every 12 months.  </w:t>
            </w:r>
          </w:p>
          <w:p w14:paraId="01214238" w14:textId="77777777" w:rsidR="009B0139" w:rsidRPr="00E40621" w:rsidRDefault="009B0139" w:rsidP="009B0139">
            <w:pPr>
              <w:rPr>
                <w:rFonts w:asciiTheme="minorHAnsi" w:hAnsiTheme="minorHAnsi" w:cs="Arial"/>
                <w:sz w:val="28"/>
                <w:szCs w:val="28"/>
              </w:rPr>
            </w:pPr>
            <w:r w:rsidRPr="00E40621">
              <w:rPr>
                <w:rFonts w:asciiTheme="minorHAnsi" w:hAnsiTheme="minorHAnsi" w:cs="Arial"/>
                <w:sz w:val="28"/>
                <w:szCs w:val="28"/>
              </w:rPr>
              <w:t xml:space="preserve">Key Processes identified as low risk will be internally audited approximately every 18 months.  </w:t>
            </w:r>
          </w:p>
          <w:p w14:paraId="73F60262" w14:textId="77777777" w:rsidR="009B0139" w:rsidRPr="00E40621" w:rsidRDefault="009B0139" w:rsidP="009B0139">
            <w:pPr>
              <w:rPr>
                <w:rFonts w:asciiTheme="minorHAnsi" w:hAnsiTheme="minorHAnsi" w:cs="Arial"/>
                <w:sz w:val="28"/>
                <w:szCs w:val="28"/>
              </w:rPr>
            </w:pPr>
            <w:r w:rsidRPr="00E40621">
              <w:rPr>
                <w:rFonts w:asciiTheme="minorHAnsi" w:hAnsiTheme="minorHAnsi" w:cs="Arial"/>
                <w:sz w:val="28"/>
                <w:szCs w:val="28"/>
              </w:rPr>
              <w:t>Internal audit planning is shown on the Internal Audit Schedule (QD03):</w:t>
            </w:r>
          </w:p>
          <w:p w14:paraId="3FC6519B" w14:textId="77777777" w:rsidR="009B0139" w:rsidRPr="00E40621" w:rsidRDefault="009B0139" w:rsidP="009B0139">
            <w:pPr>
              <w:rPr>
                <w:rFonts w:asciiTheme="minorHAnsi" w:hAnsiTheme="minorHAnsi" w:cs="Arial"/>
                <w:sz w:val="28"/>
                <w:szCs w:val="28"/>
              </w:rPr>
            </w:pPr>
          </w:p>
          <w:p w14:paraId="36356AD2" w14:textId="77777777" w:rsidR="009B0139" w:rsidRPr="00E40621" w:rsidRDefault="009B0139" w:rsidP="009B0139">
            <w:pPr>
              <w:pStyle w:val="PlainText"/>
              <w:rPr>
                <w:rFonts w:asciiTheme="minorHAnsi" w:eastAsia="MS Mincho" w:hAnsiTheme="minorHAnsi"/>
                <w:sz w:val="28"/>
                <w:szCs w:val="28"/>
              </w:rPr>
            </w:pPr>
            <w:r w:rsidRPr="00E40621">
              <w:rPr>
                <w:rFonts w:asciiTheme="minorHAnsi" w:eastAsia="MS Mincho" w:hAnsiTheme="minorHAnsi"/>
                <w:sz w:val="28"/>
                <w:szCs w:val="28"/>
              </w:rPr>
              <w:t xml:space="preserve">The “Sales” process has been identified as high risk. This is due to the process being considered as vital to ensuring continued thorough contract review and customer satisfaction. The process will be internally audited approximately every 6 months. </w:t>
            </w:r>
          </w:p>
          <w:p w14:paraId="3A4FC704" w14:textId="77777777" w:rsidR="009B0139" w:rsidRPr="00E40621" w:rsidRDefault="009B0139" w:rsidP="009B0139">
            <w:pPr>
              <w:pStyle w:val="PlainText"/>
              <w:rPr>
                <w:rFonts w:asciiTheme="minorHAnsi" w:eastAsia="MS Mincho" w:hAnsiTheme="minorHAnsi"/>
                <w:sz w:val="28"/>
                <w:szCs w:val="28"/>
              </w:rPr>
            </w:pPr>
          </w:p>
          <w:p w14:paraId="2192BE4B" w14:textId="77777777" w:rsidR="009B0139" w:rsidRPr="00E40621" w:rsidRDefault="009B0139" w:rsidP="009B0139">
            <w:pPr>
              <w:pStyle w:val="PlainText"/>
              <w:rPr>
                <w:rFonts w:asciiTheme="minorHAnsi" w:eastAsia="MS Mincho" w:hAnsiTheme="minorHAnsi"/>
                <w:sz w:val="28"/>
                <w:szCs w:val="28"/>
              </w:rPr>
            </w:pPr>
            <w:r w:rsidRPr="00E40621">
              <w:rPr>
                <w:rFonts w:asciiTheme="minorHAnsi" w:eastAsia="MS Mincho" w:hAnsiTheme="minorHAnsi"/>
                <w:sz w:val="28"/>
                <w:szCs w:val="28"/>
              </w:rPr>
              <w:t xml:space="preserve">The “Manufacturing” process has been identified as high risk. This is due to the process being vital to ensure control of intended manufacturing output to customer requirements. The process will be internally audited approximately every 6 months.   </w:t>
            </w:r>
          </w:p>
          <w:p w14:paraId="159B14EC" w14:textId="77777777" w:rsidR="009B0139" w:rsidRPr="00E40621" w:rsidRDefault="009B0139" w:rsidP="009B0139">
            <w:pPr>
              <w:pStyle w:val="PlainText"/>
              <w:rPr>
                <w:rFonts w:asciiTheme="minorHAnsi" w:eastAsia="MS Mincho" w:hAnsiTheme="minorHAnsi"/>
                <w:sz w:val="28"/>
                <w:szCs w:val="28"/>
              </w:rPr>
            </w:pPr>
          </w:p>
          <w:p w14:paraId="797E54C2" w14:textId="77777777" w:rsidR="009B0139" w:rsidRDefault="009B0139" w:rsidP="009B0139">
            <w:pPr>
              <w:pStyle w:val="PlainText"/>
              <w:rPr>
                <w:rFonts w:asciiTheme="minorHAnsi" w:eastAsia="MS Mincho" w:hAnsiTheme="minorHAnsi"/>
                <w:sz w:val="28"/>
                <w:szCs w:val="28"/>
              </w:rPr>
            </w:pPr>
            <w:r w:rsidRPr="00E40621">
              <w:rPr>
                <w:rFonts w:asciiTheme="minorHAnsi" w:eastAsia="MS Mincho" w:hAnsiTheme="minorHAnsi"/>
                <w:sz w:val="28"/>
                <w:szCs w:val="28"/>
              </w:rPr>
              <w:t xml:space="preserve">The “Purchasing” process has been identified as high risk. The process is carefully controlled and monitored/managed. However, the company depends on certain key suppliers/sub-contractors to provide continued good quality materials/traceability/certification and services, and requires for new suppliers to be carefully monitored, to reduce the risk of poor performance </w:t>
            </w:r>
            <w:proofErr w:type="gramStart"/>
            <w:r w:rsidRPr="00E40621">
              <w:rPr>
                <w:rFonts w:asciiTheme="minorHAnsi" w:eastAsia="MS Mincho" w:hAnsiTheme="minorHAnsi"/>
                <w:sz w:val="28"/>
                <w:szCs w:val="28"/>
              </w:rPr>
              <w:t>having an effect on</w:t>
            </w:r>
            <w:proofErr w:type="gramEnd"/>
            <w:r w:rsidRPr="00E40621">
              <w:rPr>
                <w:rFonts w:asciiTheme="minorHAnsi" w:eastAsia="MS Mincho" w:hAnsiTheme="minorHAnsi"/>
                <w:sz w:val="28"/>
                <w:szCs w:val="28"/>
              </w:rPr>
              <w:t xml:space="preserve"> the quality of our products and services. The process will be internally audited approximately every 6 months. </w:t>
            </w:r>
          </w:p>
          <w:p w14:paraId="440433BC" w14:textId="77777777" w:rsidR="00414967" w:rsidRPr="00507307" w:rsidRDefault="00414967" w:rsidP="009B0139">
            <w:pPr>
              <w:pStyle w:val="PlainText"/>
              <w:rPr>
                <w:rFonts w:asciiTheme="minorHAnsi" w:eastAsia="MS Mincho" w:hAnsiTheme="minorHAnsi"/>
                <w:color w:val="0070C0"/>
                <w:sz w:val="28"/>
                <w:szCs w:val="28"/>
              </w:rPr>
            </w:pPr>
          </w:p>
          <w:p w14:paraId="122A7895" w14:textId="037932F1" w:rsidR="002404D7" w:rsidRDefault="002404D7" w:rsidP="009B0139">
            <w:pPr>
              <w:rPr>
                <w:rFonts w:asciiTheme="minorHAnsi" w:hAnsiTheme="minorHAnsi" w:cs="Arial"/>
                <w:color w:val="0070C0"/>
                <w:sz w:val="28"/>
                <w:szCs w:val="28"/>
              </w:rPr>
            </w:pPr>
            <w:r>
              <w:rPr>
                <w:rFonts w:asciiTheme="minorHAnsi" w:hAnsiTheme="minorHAnsi" w:cs="Arial"/>
                <w:color w:val="0070C0"/>
                <w:sz w:val="28"/>
                <w:szCs w:val="28"/>
              </w:rPr>
              <w:t>Several external assessments were conducted in 2024, including the recertification audit for AS9100 within the machining area and surveillance for the ISO9001 and AS9100 certificates withing ENP.</w:t>
            </w:r>
          </w:p>
          <w:p w14:paraId="2BA63B7C" w14:textId="77777777" w:rsidR="00B07947" w:rsidRDefault="009B0139" w:rsidP="009B0139">
            <w:pPr>
              <w:rPr>
                <w:rFonts w:asciiTheme="minorHAnsi" w:hAnsiTheme="minorHAnsi" w:cs="Arial"/>
                <w:color w:val="0070C0"/>
                <w:sz w:val="28"/>
                <w:szCs w:val="28"/>
              </w:rPr>
            </w:pPr>
            <w:r w:rsidRPr="00507307">
              <w:rPr>
                <w:rFonts w:asciiTheme="minorHAnsi" w:hAnsiTheme="minorHAnsi" w:cs="Arial"/>
                <w:color w:val="0070C0"/>
                <w:sz w:val="28"/>
                <w:szCs w:val="28"/>
              </w:rPr>
              <w:t xml:space="preserve">The </w:t>
            </w:r>
            <w:r w:rsidR="00B07947">
              <w:rPr>
                <w:rFonts w:asciiTheme="minorHAnsi" w:hAnsiTheme="minorHAnsi" w:cs="Arial"/>
                <w:color w:val="0070C0"/>
                <w:sz w:val="28"/>
                <w:szCs w:val="28"/>
              </w:rPr>
              <w:t xml:space="preserve">LRQA, </w:t>
            </w:r>
            <w:r w:rsidRPr="00507307">
              <w:rPr>
                <w:rFonts w:asciiTheme="minorHAnsi" w:hAnsiTheme="minorHAnsi" w:cs="Arial"/>
                <w:color w:val="0070C0"/>
                <w:sz w:val="28"/>
                <w:szCs w:val="28"/>
              </w:rPr>
              <w:t xml:space="preserve">AS9100 </w:t>
            </w:r>
            <w:r w:rsidR="00A232C3">
              <w:rPr>
                <w:rFonts w:asciiTheme="minorHAnsi" w:hAnsiTheme="minorHAnsi" w:cs="Arial"/>
                <w:color w:val="0070C0"/>
                <w:sz w:val="28"/>
                <w:szCs w:val="28"/>
              </w:rPr>
              <w:t>recertification took</w:t>
            </w:r>
            <w:r w:rsidRPr="00507307">
              <w:rPr>
                <w:rFonts w:asciiTheme="minorHAnsi" w:hAnsiTheme="minorHAnsi" w:cs="Arial"/>
                <w:color w:val="0070C0"/>
                <w:sz w:val="28"/>
                <w:szCs w:val="28"/>
              </w:rPr>
              <w:t xml:space="preserve"> place </w:t>
            </w:r>
            <w:r w:rsidR="00507307" w:rsidRPr="00507307">
              <w:rPr>
                <w:rFonts w:asciiTheme="minorHAnsi" w:hAnsiTheme="minorHAnsi" w:cs="Arial"/>
                <w:color w:val="0070C0"/>
                <w:sz w:val="28"/>
                <w:szCs w:val="28"/>
              </w:rPr>
              <w:t xml:space="preserve">over </w:t>
            </w:r>
            <w:r w:rsidR="00A232C3">
              <w:rPr>
                <w:rFonts w:asciiTheme="minorHAnsi" w:hAnsiTheme="minorHAnsi" w:cs="Arial"/>
                <w:color w:val="0070C0"/>
                <w:sz w:val="28"/>
                <w:szCs w:val="28"/>
              </w:rPr>
              <w:t>5</w:t>
            </w:r>
            <w:r w:rsidR="00507307" w:rsidRPr="00507307">
              <w:rPr>
                <w:rFonts w:asciiTheme="minorHAnsi" w:hAnsiTheme="minorHAnsi" w:cs="Arial"/>
                <w:color w:val="0070C0"/>
                <w:sz w:val="28"/>
                <w:szCs w:val="28"/>
              </w:rPr>
              <w:t xml:space="preserve"> days in </w:t>
            </w:r>
            <w:r w:rsidR="00A232C3">
              <w:rPr>
                <w:rFonts w:asciiTheme="minorHAnsi" w:hAnsiTheme="minorHAnsi" w:cs="Arial"/>
                <w:color w:val="0070C0"/>
                <w:sz w:val="28"/>
                <w:szCs w:val="28"/>
              </w:rPr>
              <w:t>November</w:t>
            </w:r>
            <w:r w:rsidR="00047989">
              <w:rPr>
                <w:rFonts w:asciiTheme="minorHAnsi" w:hAnsiTheme="minorHAnsi" w:cs="Arial"/>
                <w:color w:val="0070C0"/>
                <w:sz w:val="28"/>
                <w:szCs w:val="28"/>
              </w:rPr>
              <w:t>, conducted by Jonathan Hodkinson</w:t>
            </w:r>
            <w:r w:rsidR="00B07947">
              <w:rPr>
                <w:rFonts w:asciiTheme="minorHAnsi" w:hAnsiTheme="minorHAnsi" w:cs="Arial"/>
                <w:color w:val="0070C0"/>
                <w:sz w:val="28"/>
                <w:szCs w:val="28"/>
              </w:rPr>
              <w:t>, a new auditor to CBE Plus</w:t>
            </w:r>
            <w:r w:rsidR="00A232C3">
              <w:rPr>
                <w:rFonts w:asciiTheme="minorHAnsi" w:hAnsiTheme="minorHAnsi" w:cs="Arial"/>
                <w:color w:val="0070C0"/>
                <w:sz w:val="28"/>
                <w:szCs w:val="28"/>
              </w:rPr>
              <w:t xml:space="preserve">.  4 </w:t>
            </w:r>
            <w:proofErr w:type="gramStart"/>
            <w:r w:rsidR="00A232C3">
              <w:rPr>
                <w:rFonts w:asciiTheme="minorHAnsi" w:hAnsiTheme="minorHAnsi" w:cs="Arial"/>
                <w:color w:val="0070C0"/>
                <w:sz w:val="28"/>
                <w:szCs w:val="28"/>
              </w:rPr>
              <w:t>NCR’s</w:t>
            </w:r>
            <w:proofErr w:type="gramEnd"/>
            <w:r w:rsidR="00A232C3">
              <w:rPr>
                <w:rFonts w:asciiTheme="minorHAnsi" w:hAnsiTheme="minorHAnsi" w:cs="Arial"/>
                <w:color w:val="0070C0"/>
                <w:sz w:val="28"/>
                <w:szCs w:val="28"/>
              </w:rPr>
              <w:t xml:space="preserve"> were raised, 2 major, 2 minor.  </w:t>
            </w:r>
          </w:p>
          <w:p w14:paraId="65263D03" w14:textId="5322474C" w:rsidR="00A232C3" w:rsidRDefault="00A232C3" w:rsidP="009B0139">
            <w:pPr>
              <w:rPr>
                <w:rFonts w:asciiTheme="minorHAnsi" w:hAnsiTheme="minorHAnsi" w:cs="Arial"/>
                <w:color w:val="0070C0"/>
                <w:sz w:val="28"/>
                <w:szCs w:val="28"/>
              </w:rPr>
            </w:pPr>
            <w:r>
              <w:rPr>
                <w:rFonts w:asciiTheme="minorHAnsi" w:hAnsiTheme="minorHAnsi" w:cs="Arial"/>
                <w:color w:val="0070C0"/>
                <w:sz w:val="28"/>
                <w:szCs w:val="28"/>
              </w:rPr>
              <w:t xml:space="preserve">The areas these were in were </w:t>
            </w:r>
            <w:r w:rsidR="00B07947">
              <w:rPr>
                <w:rFonts w:asciiTheme="minorHAnsi" w:hAnsiTheme="minorHAnsi" w:cs="Arial"/>
                <w:color w:val="0070C0"/>
                <w:sz w:val="28"/>
                <w:szCs w:val="28"/>
              </w:rPr>
              <w:t xml:space="preserve">1) </w:t>
            </w:r>
            <w:r>
              <w:rPr>
                <w:rFonts w:asciiTheme="minorHAnsi" w:hAnsiTheme="minorHAnsi" w:cs="Arial"/>
                <w:color w:val="0070C0"/>
                <w:sz w:val="28"/>
                <w:szCs w:val="28"/>
              </w:rPr>
              <w:t xml:space="preserve">Calibration Control, </w:t>
            </w:r>
            <w:r w:rsidR="00B07947">
              <w:rPr>
                <w:rFonts w:asciiTheme="minorHAnsi" w:hAnsiTheme="minorHAnsi" w:cs="Arial"/>
                <w:color w:val="0070C0"/>
                <w:sz w:val="28"/>
                <w:szCs w:val="28"/>
              </w:rPr>
              <w:t>2)</w:t>
            </w:r>
            <w:r w:rsidR="00557E30">
              <w:rPr>
                <w:rFonts w:asciiTheme="minorHAnsi" w:hAnsiTheme="minorHAnsi" w:cs="Arial"/>
                <w:color w:val="0070C0"/>
                <w:sz w:val="28"/>
                <w:szCs w:val="28"/>
              </w:rPr>
              <w:t xml:space="preserve"> </w:t>
            </w:r>
            <w:r>
              <w:rPr>
                <w:rFonts w:asciiTheme="minorHAnsi" w:hAnsiTheme="minorHAnsi" w:cs="Arial"/>
                <w:color w:val="0070C0"/>
                <w:sz w:val="28"/>
                <w:szCs w:val="28"/>
              </w:rPr>
              <w:t xml:space="preserve">Purchasing/BOM management, </w:t>
            </w:r>
            <w:r w:rsidR="00B07947">
              <w:rPr>
                <w:rFonts w:asciiTheme="minorHAnsi" w:hAnsiTheme="minorHAnsi" w:cs="Arial"/>
                <w:color w:val="0070C0"/>
                <w:sz w:val="28"/>
                <w:szCs w:val="28"/>
              </w:rPr>
              <w:t>3) I</w:t>
            </w:r>
            <w:r>
              <w:rPr>
                <w:rFonts w:asciiTheme="minorHAnsi" w:hAnsiTheme="minorHAnsi" w:cs="Arial"/>
                <w:color w:val="0070C0"/>
                <w:sz w:val="28"/>
                <w:szCs w:val="28"/>
              </w:rPr>
              <w:t xml:space="preserve">dentification of First Offs and </w:t>
            </w:r>
            <w:r w:rsidR="00B07947">
              <w:rPr>
                <w:rFonts w:asciiTheme="minorHAnsi" w:hAnsiTheme="minorHAnsi" w:cs="Arial"/>
                <w:color w:val="0070C0"/>
                <w:sz w:val="28"/>
                <w:szCs w:val="28"/>
              </w:rPr>
              <w:t xml:space="preserve">4) </w:t>
            </w:r>
            <w:r>
              <w:rPr>
                <w:rFonts w:asciiTheme="minorHAnsi" w:hAnsiTheme="minorHAnsi" w:cs="Arial"/>
                <w:color w:val="0070C0"/>
                <w:sz w:val="28"/>
                <w:szCs w:val="28"/>
              </w:rPr>
              <w:t>Configuration management</w:t>
            </w:r>
            <w:r w:rsidR="00B07947">
              <w:rPr>
                <w:rFonts w:asciiTheme="minorHAnsi" w:hAnsiTheme="minorHAnsi" w:cs="Arial"/>
                <w:color w:val="0070C0"/>
                <w:sz w:val="28"/>
                <w:szCs w:val="28"/>
              </w:rPr>
              <w:t>, conducting ops in planned sequence</w:t>
            </w:r>
            <w:r>
              <w:rPr>
                <w:rFonts w:asciiTheme="minorHAnsi" w:hAnsiTheme="minorHAnsi" w:cs="Arial"/>
                <w:color w:val="0070C0"/>
                <w:sz w:val="28"/>
                <w:szCs w:val="28"/>
              </w:rPr>
              <w:t xml:space="preserve">.  These have all subsequently been resolved and confirmed with the auditor, the certificate has been reissued.  </w:t>
            </w:r>
          </w:p>
          <w:p w14:paraId="61DBDB9C" w14:textId="2DAFA412" w:rsidR="00B07947" w:rsidRDefault="00F84031" w:rsidP="00F84031">
            <w:pPr>
              <w:rPr>
                <w:rFonts w:asciiTheme="minorHAnsi" w:hAnsiTheme="minorHAnsi" w:cs="Arial"/>
                <w:color w:val="0070C0"/>
                <w:sz w:val="28"/>
                <w:szCs w:val="28"/>
              </w:rPr>
            </w:pPr>
            <w:r w:rsidRPr="00507307">
              <w:rPr>
                <w:rFonts w:asciiTheme="minorHAnsi" w:hAnsiTheme="minorHAnsi" w:cs="Arial"/>
                <w:color w:val="0070C0"/>
                <w:sz w:val="28"/>
                <w:szCs w:val="28"/>
              </w:rPr>
              <w:t xml:space="preserve">The next AS9100 assessment is booked to take place in </w:t>
            </w:r>
            <w:r w:rsidR="00EA4957">
              <w:rPr>
                <w:rFonts w:asciiTheme="minorHAnsi" w:hAnsiTheme="minorHAnsi" w:cs="Arial"/>
                <w:color w:val="0070C0"/>
                <w:sz w:val="28"/>
                <w:szCs w:val="28"/>
              </w:rPr>
              <w:t>October</w:t>
            </w:r>
            <w:r>
              <w:rPr>
                <w:rFonts w:asciiTheme="minorHAnsi" w:hAnsiTheme="minorHAnsi" w:cs="Arial"/>
                <w:color w:val="0070C0"/>
                <w:sz w:val="28"/>
                <w:szCs w:val="28"/>
              </w:rPr>
              <w:t xml:space="preserve"> </w:t>
            </w:r>
            <w:r w:rsidRPr="00507307">
              <w:rPr>
                <w:rFonts w:asciiTheme="minorHAnsi" w:hAnsiTheme="minorHAnsi" w:cs="Arial"/>
                <w:color w:val="0070C0"/>
                <w:sz w:val="28"/>
                <w:szCs w:val="28"/>
              </w:rPr>
              <w:t>202</w:t>
            </w:r>
            <w:r>
              <w:rPr>
                <w:rFonts w:asciiTheme="minorHAnsi" w:hAnsiTheme="minorHAnsi" w:cs="Arial"/>
                <w:color w:val="0070C0"/>
                <w:sz w:val="28"/>
                <w:szCs w:val="28"/>
              </w:rPr>
              <w:t>5</w:t>
            </w:r>
            <w:r w:rsidRPr="00507307">
              <w:rPr>
                <w:rFonts w:asciiTheme="minorHAnsi" w:hAnsiTheme="minorHAnsi" w:cs="Arial"/>
                <w:color w:val="0070C0"/>
                <w:sz w:val="28"/>
                <w:szCs w:val="28"/>
              </w:rPr>
              <w:t xml:space="preserve"> for </w:t>
            </w:r>
            <w:r>
              <w:rPr>
                <w:rFonts w:asciiTheme="minorHAnsi" w:hAnsiTheme="minorHAnsi" w:cs="Arial"/>
                <w:color w:val="0070C0"/>
                <w:sz w:val="28"/>
                <w:szCs w:val="28"/>
              </w:rPr>
              <w:t>3</w:t>
            </w:r>
            <w:r w:rsidRPr="00507307">
              <w:rPr>
                <w:rFonts w:asciiTheme="minorHAnsi" w:hAnsiTheme="minorHAnsi" w:cs="Arial"/>
                <w:color w:val="0070C0"/>
                <w:sz w:val="28"/>
                <w:szCs w:val="28"/>
              </w:rPr>
              <w:t xml:space="preserve"> days – this will be</w:t>
            </w:r>
            <w:r>
              <w:rPr>
                <w:rFonts w:asciiTheme="minorHAnsi" w:hAnsiTheme="minorHAnsi" w:cs="Arial"/>
                <w:color w:val="0070C0"/>
                <w:sz w:val="28"/>
                <w:szCs w:val="28"/>
              </w:rPr>
              <w:t xml:space="preserve"> </w:t>
            </w:r>
            <w:r w:rsidR="00B07947">
              <w:rPr>
                <w:rFonts w:asciiTheme="minorHAnsi" w:hAnsiTheme="minorHAnsi" w:cs="Arial"/>
                <w:color w:val="0070C0"/>
                <w:sz w:val="28"/>
                <w:szCs w:val="28"/>
              </w:rPr>
              <w:t xml:space="preserve">a </w:t>
            </w:r>
            <w:r w:rsidR="00EA4957">
              <w:rPr>
                <w:rFonts w:asciiTheme="minorHAnsi" w:hAnsiTheme="minorHAnsi" w:cs="Arial"/>
                <w:color w:val="0070C0"/>
                <w:sz w:val="28"/>
                <w:szCs w:val="28"/>
              </w:rPr>
              <w:t>surveillance</w:t>
            </w:r>
            <w:r w:rsidR="00B07947">
              <w:rPr>
                <w:rFonts w:asciiTheme="minorHAnsi" w:hAnsiTheme="minorHAnsi" w:cs="Arial"/>
                <w:color w:val="0070C0"/>
                <w:sz w:val="28"/>
                <w:szCs w:val="28"/>
              </w:rPr>
              <w:t>.</w:t>
            </w:r>
          </w:p>
          <w:p w14:paraId="64E584BB" w14:textId="51B04412" w:rsidR="00B07947" w:rsidRDefault="00B07947" w:rsidP="00F84031">
            <w:pPr>
              <w:rPr>
                <w:rFonts w:asciiTheme="minorHAnsi" w:hAnsiTheme="minorHAnsi" w:cs="Arial"/>
                <w:color w:val="0070C0"/>
                <w:sz w:val="28"/>
                <w:szCs w:val="28"/>
              </w:rPr>
            </w:pPr>
            <w:r>
              <w:rPr>
                <w:rFonts w:asciiTheme="minorHAnsi" w:hAnsiTheme="minorHAnsi" w:cs="Arial"/>
                <w:color w:val="0070C0"/>
                <w:sz w:val="28"/>
                <w:szCs w:val="28"/>
              </w:rPr>
              <w:lastRenderedPageBreak/>
              <w:t>In October there was a surveillance audit by Dave Carey from LRQA for ENP to AS9100 – a single NCR was raised for Calibration Control, this has since been resolved, confirmed by the auditor.  Next audit</w:t>
            </w:r>
            <w:r w:rsidR="00EA4957">
              <w:rPr>
                <w:rFonts w:asciiTheme="minorHAnsi" w:hAnsiTheme="minorHAnsi" w:cs="Arial"/>
                <w:color w:val="0070C0"/>
                <w:sz w:val="28"/>
                <w:szCs w:val="28"/>
              </w:rPr>
              <w:t xml:space="preserve"> will be in September 2025.</w:t>
            </w:r>
          </w:p>
          <w:p w14:paraId="0DB9003A" w14:textId="77777777" w:rsidR="00047989" w:rsidRDefault="00047989" w:rsidP="009B0139">
            <w:pPr>
              <w:rPr>
                <w:rFonts w:asciiTheme="minorHAnsi" w:hAnsiTheme="minorHAnsi" w:cs="Arial"/>
                <w:color w:val="0070C0"/>
                <w:sz w:val="28"/>
                <w:szCs w:val="28"/>
              </w:rPr>
            </w:pPr>
          </w:p>
          <w:p w14:paraId="334515A0" w14:textId="2EA19776" w:rsidR="009B0139" w:rsidRPr="00507307" w:rsidRDefault="00047989" w:rsidP="009B0139">
            <w:pPr>
              <w:rPr>
                <w:rFonts w:asciiTheme="minorHAnsi" w:hAnsiTheme="minorHAnsi" w:cs="Arial"/>
                <w:color w:val="0070C0"/>
                <w:sz w:val="28"/>
                <w:szCs w:val="28"/>
              </w:rPr>
            </w:pPr>
            <w:r>
              <w:rPr>
                <w:rFonts w:asciiTheme="minorHAnsi" w:hAnsiTheme="minorHAnsi" w:cs="Arial"/>
                <w:color w:val="0070C0"/>
                <w:sz w:val="28"/>
                <w:szCs w:val="28"/>
              </w:rPr>
              <w:t>BSI conducted a surveillance audit for ENP to ISO9001 in</w:t>
            </w:r>
            <w:r w:rsidR="00507307" w:rsidRPr="00507307">
              <w:rPr>
                <w:rFonts w:asciiTheme="minorHAnsi" w:hAnsiTheme="minorHAnsi" w:cs="Arial"/>
                <w:color w:val="0070C0"/>
                <w:sz w:val="28"/>
                <w:szCs w:val="28"/>
              </w:rPr>
              <w:t xml:space="preserve"> </w:t>
            </w:r>
            <w:r>
              <w:rPr>
                <w:rFonts w:asciiTheme="minorHAnsi" w:hAnsiTheme="minorHAnsi" w:cs="Arial"/>
                <w:color w:val="0070C0"/>
                <w:sz w:val="28"/>
                <w:szCs w:val="28"/>
              </w:rPr>
              <w:t>August</w:t>
            </w:r>
            <w:r w:rsidR="00507307" w:rsidRPr="00507307">
              <w:rPr>
                <w:rFonts w:asciiTheme="minorHAnsi" w:hAnsiTheme="minorHAnsi" w:cs="Arial"/>
                <w:color w:val="0070C0"/>
                <w:sz w:val="28"/>
                <w:szCs w:val="28"/>
              </w:rPr>
              <w:t xml:space="preserve"> 202</w:t>
            </w:r>
            <w:r>
              <w:rPr>
                <w:rFonts w:asciiTheme="minorHAnsi" w:hAnsiTheme="minorHAnsi" w:cs="Arial"/>
                <w:color w:val="0070C0"/>
                <w:sz w:val="28"/>
                <w:szCs w:val="28"/>
              </w:rPr>
              <w:t>4</w:t>
            </w:r>
            <w:r w:rsidR="00507307" w:rsidRPr="00507307">
              <w:rPr>
                <w:rFonts w:asciiTheme="minorHAnsi" w:hAnsiTheme="minorHAnsi" w:cs="Arial"/>
                <w:color w:val="0070C0"/>
                <w:sz w:val="28"/>
                <w:szCs w:val="28"/>
              </w:rPr>
              <w:t xml:space="preserve">.  </w:t>
            </w:r>
            <w:r w:rsidR="009B0139" w:rsidRPr="00507307">
              <w:rPr>
                <w:rFonts w:asciiTheme="minorHAnsi" w:hAnsiTheme="minorHAnsi" w:cs="Arial"/>
                <w:color w:val="0070C0"/>
                <w:sz w:val="28"/>
                <w:szCs w:val="28"/>
              </w:rPr>
              <w:t xml:space="preserve">No non-conformances were raised. </w:t>
            </w:r>
          </w:p>
          <w:p w14:paraId="5795A2D1" w14:textId="77777777" w:rsidR="00EA4957" w:rsidRDefault="00EA4957" w:rsidP="009B0139">
            <w:pPr>
              <w:pStyle w:val="PlainText"/>
              <w:rPr>
                <w:rFonts w:asciiTheme="minorHAnsi" w:eastAsia="MS Mincho" w:hAnsiTheme="minorHAnsi"/>
                <w:color w:val="0070C0"/>
                <w:sz w:val="28"/>
                <w:szCs w:val="28"/>
              </w:rPr>
            </w:pPr>
          </w:p>
          <w:p w14:paraId="7F306B19" w14:textId="607B885F" w:rsidR="009B0139" w:rsidRPr="00507307" w:rsidRDefault="009B0139" w:rsidP="009B0139">
            <w:pPr>
              <w:pStyle w:val="PlainText"/>
              <w:rPr>
                <w:rFonts w:asciiTheme="minorHAnsi" w:eastAsia="MS Mincho" w:hAnsiTheme="minorHAnsi"/>
                <w:color w:val="0070C0"/>
                <w:sz w:val="28"/>
                <w:szCs w:val="28"/>
              </w:rPr>
            </w:pPr>
            <w:r w:rsidRPr="00507307">
              <w:rPr>
                <w:rFonts w:asciiTheme="minorHAnsi" w:eastAsia="MS Mincho" w:hAnsiTheme="minorHAnsi"/>
                <w:color w:val="0070C0"/>
                <w:sz w:val="28"/>
                <w:szCs w:val="28"/>
              </w:rPr>
              <w:t xml:space="preserve">There have been </w:t>
            </w:r>
            <w:r w:rsidR="00507307" w:rsidRPr="00507307">
              <w:rPr>
                <w:rFonts w:asciiTheme="minorHAnsi" w:eastAsia="MS Mincho" w:hAnsiTheme="minorHAnsi"/>
                <w:color w:val="0070C0"/>
                <w:sz w:val="28"/>
                <w:szCs w:val="28"/>
              </w:rPr>
              <w:t xml:space="preserve">several </w:t>
            </w:r>
            <w:r w:rsidRPr="00507307">
              <w:rPr>
                <w:rFonts w:asciiTheme="minorHAnsi" w:eastAsia="MS Mincho" w:hAnsiTheme="minorHAnsi"/>
                <w:color w:val="0070C0"/>
                <w:sz w:val="28"/>
                <w:szCs w:val="28"/>
              </w:rPr>
              <w:t xml:space="preserve">customer audits since the previous Management Review, </w:t>
            </w:r>
            <w:r w:rsidR="00507307" w:rsidRPr="00507307">
              <w:rPr>
                <w:rFonts w:asciiTheme="minorHAnsi" w:eastAsia="MS Mincho" w:hAnsiTheme="minorHAnsi"/>
                <w:color w:val="0070C0"/>
                <w:sz w:val="28"/>
                <w:szCs w:val="28"/>
              </w:rPr>
              <w:t xml:space="preserve">mainly driven by the recruitment of new business, </w:t>
            </w:r>
            <w:r w:rsidRPr="00507307">
              <w:rPr>
                <w:rFonts w:asciiTheme="minorHAnsi" w:eastAsia="MS Mincho" w:hAnsiTheme="minorHAnsi"/>
                <w:color w:val="0070C0"/>
                <w:sz w:val="28"/>
                <w:szCs w:val="28"/>
              </w:rPr>
              <w:t xml:space="preserve">with </w:t>
            </w:r>
            <w:r w:rsidR="00993D67" w:rsidRPr="00507307">
              <w:rPr>
                <w:rFonts w:asciiTheme="minorHAnsi" w:eastAsia="MS Mincho" w:hAnsiTheme="minorHAnsi"/>
                <w:color w:val="0070C0"/>
                <w:sz w:val="28"/>
                <w:szCs w:val="28"/>
              </w:rPr>
              <w:t>predominantly</w:t>
            </w:r>
            <w:r w:rsidR="00507307" w:rsidRPr="00507307">
              <w:rPr>
                <w:rFonts w:asciiTheme="minorHAnsi" w:eastAsia="MS Mincho" w:hAnsiTheme="minorHAnsi"/>
                <w:color w:val="0070C0"/>
                <w:sz w:val="28"/>
                <w:szCs w:val="28"/>
              </w:rPr>
              <w:t xml:space="preserve"> </w:t>
            </w:r>
            <w:r w:rsidRPr="00507307">
              <w:rPr>
                <w:rFonts w:asciiTheme="minorHAnsi" w:eastAsia="MS Mincho" w:hAnsiTheme="minorHAnsi"/>
                <w:color w:val="0070C0"/>
                <w:sz w:val="28"/>
                <w:szCs w:val="28"/>
              </w:rPr>
              <w:t>positive results.</w:t>
            </w:r>
            <w:r w:rsidR="00EA4957">
              <w:rPr>
                <w:rFonts w:asciiTheme="minorHAnsi" w:eastAsia="MS Mincho" w:hAnsiTheme="minorHAnsi"/>
                <w:color w:val="0070C0"/>
                <w:sz w:val="28"/>
                <w:szCs w:val="28"/>
              </w:rPr>
              <w:t xml:space="preserve">  These included a pre-audit by Bosch for a potential new Zn-Nickel line.</w:t>
            </w:r>
          </w:p>
          <w:p w14:paraId="2A6B8576" w14:textId="77777777" w:rsidR="00473FCF" w:rsidRDefault="00473FCF" w:rsidP="009B0139">
            <w:pPr>
              <w:pStyle w:val="PlainText"/>
              <w:rPr>
                <w:rFonts w:asciiTheme="minorHAnsi" w:eastAsia="MS Mincho" w:hAnsiTheme="minorHAnsi"/>
                <w:sz w:val="28"/>
                <w:szCs w:val="28"/>
              </w:rPr>
            </w:pPr>
          </w:p>
          <w:p w14:paraId="67DDC87E" w14:textId="5D00D7D5" w:rsidR="00473FCF" w:rsidRDefault="00473FCF" w:rsidP="009B0139">
            <w:pPr>
              <w:pStyle w:val="PlainText"/>
              <w:rPr>
                <w:rFonts w:asciiTheme="minorHAnsi" w:eastAsia="MS Mincho" w:hAnsiTheme="minorHAnsi"/>
                <w:sz w:val="28"/>
                <w:szCs w:val="28"/>
              </w:rPr>
            </w:pPr>
            <w:r>
              <w:rPr>
                <w:rFonts w:asciiTheme="minorHAnsi" w:eastAsia="MS Mincho" w:hAnsiTheme="minorHAnsi"/>
                <w:sz w:val="28"/>
                <w:szCs w:val="28"/>
              </w:rPr>
              <w:t xml:space="preserve">We are also in the process of developing our audit schedule for our Health and Safety Management System </w:t>
            </w:r>
            <w:r w:rsidR="002D0264">
              <w:rPr>
                <w:rFonts w:asciiTheme="minorHAnsi" w:eastAsia="MS Mincho" w:hAnsiTheme="minorHAnsi"/>
                <w:sz w:val="28"/>
                <w:szCs w:val="28"/>
              </w:rPr>
              <w:t>with the support of external consultants</w:t>
            </w:r>
            <w:r w:rsidR="00EA4957">
              <w:rPr>
                <w:rFonts w:asciiTheme="minorHAnsi" w:eastAsia="MS Mincho" w:hAnsiTheme="minorHAnsi"/>
                <w:sz w:val="28"/>
                <w:szCs w:val="28"/>
              </w:rPr>
              <w:t xml:space="preserve">.  </w:t>
            </w:r>
            <w:r w:rsidR="002D0264">
              <w:rPr>
                <w:rFonts w:asciiTheme="minorHAnsi" w:eastAsia="MS Mincho" w:hAnsiTheme="minorHAnsi"/>
                <w:sz w:val="28"/>
                <w:szCs w:val="28"/>
              </w:rPr>
              <w:t xml:space="preserve">ISO 45001.2018 system audit </w:t>
            </w:r>
            <w:r w:rsidR="00EA4957">
              <w:rPr>
                <w:rFonts w:asciiTheme="minorHAnsi" w:eastAsia="MS Mincho" w:hAnsiTheme="minorHAnsi"/>
                <w:sz w:val="28"/>
                <w:szCs w:val="28"/>
              </w:rPr>
              <w:t xml:space="preserve">for </w:t>
            </w:r>
            <w:r w:rsidR="004D4779">
              <w:rPr>
                <w:rFonts w:asciiTheme="minorHAnsi" w:eastAsia="MS Mincho" w:hAnsiTheme="minorHAnsi"/>
                <w:sz w:val="28"/>
                <w:szCs w:val="28"/>
              </w:rPr>
              <w:t xml:space="preserve">OH&amp;S </w:t>
            </w:r>
            <w:r w:rsidR="00EA4957">
              <w:rPr>
                <w:rFonts w:asciiTheme="minorHAnsi" w:eastAsia="MS Mincho" w:hAnsiTheme="minorHAnsi"/>
                <w:sz w:val="28"/>
                <w:szCs w:val="28"/>
              </w:rPr>
              <w:t>certification completed in Summer 2024 after having to close out NCR from the initial February Audit.  Ongoing external surveillance audits still to be conducted in early 2025.</w:t>
            </w:r>
          </w:p>
          <w:p w14:paraId="5B588D3C" w14:textId="3AC87242" w:rsidR="00507307" w:rsidRPr="00507307" w:rsidRDefault="00507307" w:rsidP="00507307">
            <w:pPr>
              <w:pStyle w:val="PlainText"/>
              <w:rPr>
                <w:rFonts w:asciiTheme="minorHAnsi" w:eastAsia="MS Mincho" w:hAnsiTheme="minorHAnsi"/>
                <w:color w:val="0070C0"/>
                <w:sz w:val="28"/>
                <w:szCs w:val="28"/>
              </w:rPr>
            </w:pPr>
            <w:r w:rsidRPr="00507307">
              <w:rPr>
                <w:rFonts w:asciiTheme="minorHAnsi" w:eastAsia="MS Mincho" w:hAnsiTheme="minorHAnsi"/>
                <w:color w:val="0070C0"/>
                <w:sz w:val="28"/>
                <w:szCs w:val="28"/>
              </w:rPr>
              <w:t>The H&amp;S Internal Audits will be conducted by Luke Dunster a consultant for L&amp;W SHEQ Consultants who has been providing support for the H&amp;S Recertification effort of CBE+.</w:t>
            </w:r>
            <w:r>
              <w:rPr>
                <w:rFonts w:asciiTheme="minorHAnsi" w:eastAsia="MS Mincho" w:hAnsiTheme="minorHAnsi"/>
                <w:color w:val="0070C0"/>
                <w:sz w:val="28"/>
                <w:szCs w:val="28"/>
              </w:rPr>
              <w:t xml:space="preserve"> These </w:t>
            </w:r>
            <w:r w:rsidR="00047989">
              <w:rPr>
                <w:rFonts w:asciiTheme="minorHAnsi" w:eastAsia="MS Mincho" w:hAnsiTheme="minorHAnsi"/>
                <w:color w:val="0070C0"/>
                <w:sz w:val="28"/>
                <w:szCs w:val="28"/>
              </w:rPr>
              <w:t xml:space="preserve">were begun in 2024 but stopped when cash constraints meant we had to </w:t>
            </w:r>
            <w:r w:rsidR="00BD3B4E">
              <w:rPr>
                <w:rFonts w:asciiTheme="minorHAnsi" w:eastAsia="MS Mincho" w:hAnsiTheme="minorHAnsi"/>
                <w:color w:val="0070C0"/>
                <w:sz w:val="28"/>
                <w:szCs w:val="28"/>
              </w:rPr>
              <w:t xml:space="preserve">postpone </w:t>
            </w:r>
            <w:proofErr w:type="spellStart"/>
            <w:r w:rsidR="00BD3B4E">
              <w:rPr>
                <w:rFonts w:asciiTheme="minorHAnsi" w:eastAsia="MS Mincho" w:hAnsiTheme="minorHAnsi"/>
                <w:color w:val="0070C0"/>
                <w:sz w:val="28"/>
                <w:szCs w:val="28"/>
              </w:rPr>
              <w:t>on site</w:t>
            </w:r>
            <w:proofErr w:type="spellEnd"/>
            <w:r w:rsidR="00BD3B4E">
              <w:rPr>
                <w:rFonts w:asciiTheme="minorHAnsi" w:eastAsia="MS Mincho" w:hAnsiTheme="minorHAnsi"/>
                <w:color w:val="0070C0"/>
                <w:sz w:val="28"/>
                <w:szCs w:val="28"/>
              </w:rPr>
              <w:t xml:space="preserve"> support from Luke.</w:t>
            </w:r>
          </w:p>
          <w:p w14:paraId="4E62CB81" w14:textId="0FDF28E4" w:rsidR="009B0139" w:rsidRPr="00E40621" w:rsidRDefault="009B0139" w:rsidP="009B0139">
            <w:pPr>
              <w:pStyle w:val="PlainText"/>
              <w:rPr>
                <w:rFonts w:asciiTheme="minorHAnsi" w:eastAsia="MS Mincho" w:hAnsiTheme="minorHAnsi"/>
                <w:sz w:val="28"/>
                <w:szCs w:val="28"/>
              </w:rPr>
            </w:pPr>
          </w:p>
        </w:tc>
        <w:tc>
          <w:tcPr>
            <w:tcW w:w="2410" w:type="dxa"/>
          </w:tcPr>
          <w:p w14:paraId="6BCFE38B" w14:textId="6A13C0D7" w:rsidR="009B0139" w:rsidRDefault="009B0139" w:rsidP="009B0139">
            <w:pPr>
              <w:pStyle w:val="PlainText"/>
              <w:rPr>
                <w:rFonts w:asciiTheme="minorHAnsi" w:hAnsiTheme="minorHAnsi"/>
                <w:color w:val="0070C0"/>
                <w:sz w:val="28"/>
                <w:szCs w:val="28"/>
              </w:rPr>
            </w:pPr>
            <w:r w:rsidRPr="00D32380">
              <w:rPr>
                <w:rFonts w:asciiTheme="minorHAnsi" w:hAnsiTheme="minorHAnsi"/>
                <w:color w:val="0070C0"/>
                <w:sz w:val="28"/>
                <w:szCs w:val="28"/>
              </w:rPr>
              <w:lastRenderedPageBreak/>
              <w:t xml:space="preserve">Expand the Internal Audit Pool to utilise more people. </w:t>
            </w:r>
          </w:p>
          <w:p w14:paraId="75B7B204" w14:textId="77777777" w:rsidR="004D4779" w:rsidRDefault="004D4779" w:rsidP="009B0139">
            <w:pPr>
              <w:pStyle w:val="PlainText"/>
              <w:rPr>
                <w:rFonts w:asciiTheme="minorHAnsi" w:hAnsiTheme="minorHAnsi"/>
                <w:color w:val="0070C0"/>
                <w:sz w:val="28"/>
                <w:szCs w:val="28"/>
              </w:rPr>
            </w:pPr>
          </w:p>
          <w:p w14:paraId="4BB989A4" w14:textId="77777777" w:rsidR="004D4779" w:rsidRDefault="004D4779" w:rsidP="009B0139">
            <w:pPr>
              <w:pStyle w:val="PlainText"/>
              <w:rPr>
                <w:rFonts w:asciiTheme="minorHAnsi" w:hAnsiTheme="minorHAnsi"/>
                <w:color w:val="0070C0"/>
                <w:sz w:val="28"/>
                <w:szCs w:val="28"/>
              </w:rPr>
            </w:pPr>
          </w:p>
          <w:p w14:paraId="2A7BB2A4" w14:textId="77777777" w:rsidR="004D4779" w:rsidRDefault="004D4779" w:rsidP="009B0139">
            <w:pPr>
              <w:pStyle w:val="PlainText"/>
              <w:rPr>
                <w:rFonts w:asciiTheme="minorHAnsi" w:hAnsiTheme="minorHAnsi"/>
                <w:color w:val="0070C0"/>
                <w:sz w:val="28"/>
                <w:szCs w:val="28"/>
              </w:rPr>
            </w:pPr>
          </w:p>
          <w:p w14:paraId="7FAEA996" w14:textId="77777777" w:rsidR="004D4779" w:rsidRDefault="004D4779" w:rsidP="009B0139">
            <w:pPr>
              <w:pStyle w:val="PlainText"/>
              <w:rPr>
                <w:rFonts w:asciiTheme="minorHAnsi" w:hAnsiTheme="minorHAnsi"/>
                <w:color w:val="0070C0"/>
                <w:sz w:val="28"/>
                <w:szCs w:val="28"/>
              </w:rPr>
            </w:pPr>
          </w:p>
          <w:p w14:paraId="02FAB96A" w14:textId="77777777" w:rsidR="004D4779" w:rsidRDefault="004D4779" w:rsidP="009B0139">
            <w:pPr>
              <w:pStyle w:val="PlainText"/>
              <w:rPr>
                <w:rFonts w:asciiTheme="minorHAnsi" w:hAnsiTheme="minorHAnsi"/>
                <w:color w:val="0070C0"/>
                <w:sz w:val="28"/>
                <w:szCs w:val="28"/>
              </w:rPr>
            </w:pPr>
          </w:p>
          <w:p w14:paraId="2C6D885A" w14:textId="77777777" w:rsidR="004D4779" w:rsidRDefault="004D4779" w:rsidP="009B0139">
            <w:pPr>
              <w:pStyle w:val="PlainText"/>
              <w:rPr>
                <w:rFonts w:asciiTheme="minorHAnsi" w:hAnsiTheme="minorHAnsi"/>
                <w:color w:val="0070C0"/>
                <w:sz w:val="28"/>
                <w:szCs w:val="28"/>
              </w:rPr>
            </w:pPr>
          </w:p>
          <w:p w14:paraId="0F779224" w14:textId="77777777" w:rsidR="004D4779" w:rsidRDefault="004D4779" w:rsidP="009B0139">
            <w:pPr>
              <w:pStyle w:val="PlainText"/>
              <w:rPr>
                <w:rFonts w:asciiTheme="minorHAnsi" w:hAnsiTheme="minorHAnsi"/>
                <w:color w:val="0070C0"/>
                <w:sz w:val="28"/>
                <w:szCs w:val="28"/>
              </w:rPr>
            </w:pPr>
          </w:p>
          <w:p w14:paraId="7A80384A" w14:textId="77777777" w:rsidR="004D4779" w:rsidRDefault="004D4779" w:rsidP="009B0139">
            <w:pPr>
              <w:pStyle w:val="PlainText"/>
              <w:rPr>
                <w:rFonts w:asciiTheme="minorHAnsi" w:hAnsiTheme="minorHAnsi"/>
                <w:color w:val="0070C0"/>
                <w:sz w:val="28"/>
                <w:szCs w:val="28"/>
              </w:rPr>
            </w:pPr>
          </w:p>
          <w:p w14:paraId="263E70BE" w14:textId="77777777" w:rsidR="004D4779" w:rsidRDefault="004D4779" w:rsidP="009B0139">
            <w:pPr>
              <w:pStyle w:val="PlainText"/>
              <w:rPr>
                <w:rFonts w:asciiTheme="minorHAnsi" w:hAnsiTheme="minorHAnsi"/>
                <w:color w:val="0070C0"/>
                <w:sz w:val="28"/>
                <w:szCs w:val="28"/>
              </w:rPr>
            </w:pPr>
          </w:p>
          <w:p w14:paraId="464D00EC" w14:textId="77777777" w:rsidR="004D4779" w:rsidRDefault="004D4779" w:rsidP="009B0139">
            <w:pPr>
              <w:pStyle w:val="PlainText"/>
              <w:rPr>
                <w:rFonts w:asciiTheme="minorHAnsi" w:hAnsiTheme="minorHAnsi"/>
                <w:color w:val="0070C0"/>
                <w:sz w:val="28"/>
                <w:szCs w:val="28"/>
              </w:rPr>
            </w:pPr>
          </w:p>
          <w:p w14:paraId="2D37CBBE" w14:textId="77777777" w:rsidR="004D4779" w:rsidRDefault="004D4779" w:rsidP="009B0139">
            <w:pPr>
              <w:pStyle w:val="PlainText"/>
              <w:rPr>
                <w:rFonts w:asciiTheme="minorHAnsi" w:hAnsiTheme="minorHAnsi"/>
                <w:color w:val="0070C0"/>
                <w:sz w:val="28"/>
                <w:szCs w:val="28"/>
              </w:rPr>
            </w:pPr>
          </w:p>
          <w:p w14:paraId="4001D45E" w14:textId="77777777" w:rsidR="004D4779" w:rsidRDefault="004D4779" w:rsidP="009B0139">
            <w:pPr>
              <w:pStyle w:val="PlainText"/>
              <w:rPr>
                <w:rFonts w:asciiTheme="minorHAnsi" w:hAnsiTheme="minorHAnsi"/>
                <w:color w:val="0070C0"/>
                <w:sz w:val="28"/>
                <w:szCs w:val="28"/>
              </w:rPr>
            </w:pPr>
          </w:p>
          <w:p w14:paraId="37248837" w14:textId="77777777" w:rsidR="004D4779" w:rsidRDefault="004D4779" w:rsidP="009B0139">
            <w:pPr>
              <w:pStyle w:val="PlainText"/>
              <w:rPr>
                <w:rFonts w:asciiTheme="minorHAnsi" w:hAnsiTheme="minorHAnsi"/>
                <w:color w:val="0070C0"/>
                <w:sz w:val="28"/>
                <w:szCs w:val="28"/>
              </w:rPr>
            </w:pPr>
          </w:p>
          <w:p w14:paraId="50C37C89" w14:textId="77777777" w:rsidR="004D4779" w:rsidRDefault="004D4779" w:rsidP="009B0139">
            <w:pPr>
              <w:pStyle w:val="PlainText"/>
              <w:rPr>
                <w:rFonts w:asciiTheme="minorHAnsi" w:hAnsiTheme="minorHAnsi"/>
                <w:color w:val="0070C0"/>
                <w:sz w:val="28"/>
                <w:szCs w:val="28"/>
              </w:rPr>
            </w:pPr>
          </w:p>
          <w:p w14:paraId="2CAF9474" w14:textId="77777777" w:rsidR="004D4779" w:rsidRDefault="004D4779" w:rsidP="009B0139">
            <w:pPr>
              <w:pStyle w:val="PlainText"/>
              <w:rPr>
                <w:rFonts w:asciiTheme="minorHAnsi" w:hAnsiTheme="minorHAnsi"/>
                <w:color w:val="0070C0"/>
                <w:sz w:val="28"/>
                <w:szCs w:val="28"/>
              </w:rPr>
            </w:pPr>
          </w:p>
          <w:p w14:paraId="13EC9369" w14:textId="77777777" w:rsidR="004D4779" w:rsidRDefault="004D4779" w:rsidP="009B0139">
            <w:pPr>
              <w:pStyle w:val="PlainText"/>
              <w:rPr>
                <w:rFonts w:asciiTheme="minorHAnsi" w:hAnsiTheme="minorHAnsi"/>
                <w:color w:val="0070C0"/>
                <w:sz w:val="28"/>
                <w:szCs w:val="28"/>
              </w:rPr>
            </w:pPr>
          </w:p>
          <w:p w14:paraId="28D19112" w14:textId="77777777" w:rsidR="004D4779" w:rsidRDefault="004D4779" w:rsidP="009B0139">
            <w:pPr>
              <w:pStyle w:val="PlainText"/>
              <w:rPr>
                <w:rFonts w:asciiTheme="minorHAnsi" w:hAnsiTheme="minorHAnsi"/>
                <w:color w:val="0070C0"/>
                <w:sz w:val="28"/>
                <w:szCs w:val="28"/>
              </w:rPr>
            </w:pPr>
          </w:p>
          <w:p w14:paraId="309A2180" w14:textId="77777777" w:rsidR="004D4779" w:rsidRDefault="004D4779" w:rsidP="009B0139">
            <w:pPr>
              <w:pStyle w:val="PlainText"/>
              <w:rPr>
                <w:rFonts w:asciiTheme="minorHAnsi" w:hAnsiTheme="minorHAnsi"/>
                <w:color w:val="0070C0"/>
                <w:sz w:val="28"/>
                <w:szCs w:val="28"/>
              </w:rPr>
            </w:pPr>
          </w:p>
          <w:p w14:paraId="46FD86EB" w14:textId="77777777" w:rsidR="004D4779" w:rsidRDefault="004D4779" w:rsidP="009B0139">
            <w:pPr>
              <w:pStyle w:val="PlainText"/>
              <w:rPr>
                <w:rFonts w:asciiTheme="minorHAnsi" w:hAnsiTheme="minorHAnsi"/>
                <w:color w:val="0070C0"/>
                <w:sz w:val="28"/>
                <w:szCs w:val="28"/>
              </w:rPr>
            </w:pPr>
          </w:p>
          <w:p w14:paraId="01B9C489" w14:textId="77777777" w:rsidR="004D4779" w:rsidRDefault="004D4779" w:rsidP="009B0139">
            <w:pPr>
              <w:pStyle w:val="PlainText"/>
              <w:rPr>
                <w:rFonts w:asciiTheme="minorHAnsi" w:hAnsiTheme="minorHAnsi"/>
                <w:color w:val="0070C0"/>
                <w:sz w:val="28"/>
                <w:szCs w:val="28"/>
              </w:rPr>
            </w:pPr>
          </w:p>
          <w:p w14:paraId="1ED8F3D3" w14:textId="77777777" w:rsidR="004D4779" w:rsidRDefault="004D4779" w:rsidP="009B0139">
            <w:pPr>
              <w:pStyle w:val="PlainText"/>
              <w:rPr>
                <w:rFonts w:asciiTheme="minorHAnsi" w:hAnsiTheme="minorHAnsi"/>
                <w:color w:val="0070C0"/>
                <w:sz w:val="28"/>
                <w:szCs w:val="28"/>
              </w:rPr>
            </w:pPr>
          </w:p>
          <w:p w14:paraId="433FC8AE" w14:textId="77777777" w:rsidR="004D4779" w:rsidRDefault="004D4779" w:rsidP="009B0139">
            <w:pPr>
              <w:pStyle w:val="PlainText"/>
              <w:rPr>
                <w:rFonts w:asciiTheme="minorHAnsi" w:hAnsiTheme="minorHAnsi"/>
                <w:color w:val="0070C0"/>
                <w:sz w:val="28"/>
                <w:szCs w:val="28"/>
              </w:rPr>
            </w:pPr>
          </w:p>
          <w:p w14:paraId="5BE33C78" w14:textId="77777777" w:rsidR="004D4779" w:rsidRDefault="004D4779" w:rsidP="009B0139">
            <w:pPr>
              <w:pStyle w:val="PlainText"/>
              <w:rPr>
                <w:rFonts w:asciiTheme="minorHAnsi" w:hAnsiTheme="minorHAnsi"/>
                <w:color w:val="0070C0"/>
                <w:sz w:val="28"/>
                <w:szCs w:val="28"/>
              </w:rPr>
            </w:pPr>
          </w:p>
          <w:p w14:paraId="38F4F64F" w14:textId="77777777" w:rsidR="004D4779" w:rsidRDefault="004D4779" w:rsidP="009B0139">
            <w:pPr>
              <w:pStyle w:val="PlainText"/>
              <w:rPr>
                <w:rFonts w:asciiTheme="minorHAnsi" w:hAnsiTheme="minorHAnsi"/>
                <w:color w:val="0070C0"/>
                <w:sz w:val="28"/>
                <w:szCs w:val="28"/>
              </w:rPr>
            </w:pPr>
          </w:p>
          <w:p w14:paraId="39B0CFDB" w14:textId="77777777" w:rsidR="004D4779" w:rsidRDefault="004D4779" w:rsidP="009B0139">
            <w:pPr>
              <w:pStyle w:val="PlainText"/>
              <w:rPr>
                <w:rFonts w:asciiTheme="minorHAnsi" w:hAnsiTheme="minorHAnsi"/>
                <w:color w:val="0070C0"/>
                <w:sz w:val="28"/>
                <w:szCs w:val="28"/>
              </w:rPr>
            </w:pPr>
          </w:p>
          <w:p w14:paraId="07FFBDA0" w14:textId="77777777" w:rsidR="004D4779" w:rsidRDefault="004D4779" w:rsidP="009B0139">
            <w:pPr>
              <w:pStyle w:val="PlainText"/>
              <w:rPr>
                <w:rFonts w:asciiTheme="minorHAnsi" w:hAnsiTheme="minorHAnsi"/>
                <w:color w:val="0070C0"/>
                <w:sz w:val="28"/>
                <w:szCs w:val="28"/>
              </w:rPr>
            </w:pPr>
          </w:p>
          <w:p w14:paraId="04D4C876" w14:textId="77777777" w:rsidR="004D4779" w:rsidRDefault="004D4779" w:rsidP="009B0139">
            <w:pPr>
              <w:pStyle w:val="PlainText"/>
              <w:rPr>
                <w:rFonts w:asciiTheme="minorHAnsi" w:hAnsiTheme="minorHAnsi"/>
                <w:color w:val="0070C0"/>
                <w:sz w:val="28"/>
                <w:szCs w:val="28"/>
              </w:rPr>
            </w:pPr>
          </w:p>
          <w:p w14:paraId="14E10731" w14:textId="77777777" w:rsidR="004D4779" w:rsidRDefault="004D4779" w:rsidP="009B0139">
            <w:pPr>
              <w:pStyle w:val="PlainText"/>
              <w:rPr>
                <w:rFonts w:asciiTheme="minorHAnsi" w:hAnsiTheme="minorHAnsi"/>
                <w:color w:val="0070C0"/>
                <w:sz w:val="28"/>
                <w:szCs w:val="28"/>
              </w:rPr>
            </w:pPr>
          </w:p>
          <w:p w14:paraId="2CEBDBAC" w14:textId="77777777" w:rsidR="004D4779" w:rsidRDefault="004D4779" w:rsidP="009B0139">
            <w:pPr>
              <w:pStyle w:val="PlainText"/>
              <w:rPr>
                <w:rFonts w:asciiTheme="minorHAnsi" w:hAnsiTheme="minorHAnsi"/>
                <w:color w:val="0070C0"/>
                <w:sz w:val="28"/>
                <w:szCs w:val="28"/>
              </w:rPr>
            </w:pPr>
          </w:p>
          <w:p w14:paraId="7A47484B" w14:textId="77777777" w:rsidR="004D4779" w:rsidRDefault="004D4779" w:rsidP="009B0139">
            <w:pPr>
              <w:pStyle w:val="PlainText"/>
              <w:rPr>
                <w:rFonts w:asciiTheme="minorHAnsi" w:hAnsiTheme="minorHAnsi"/>
                <w:color w:val="0070C0"/>
                <w:sz w:val="28"/>
                <w:szCs w:val="28"/>
              </w:rPr>
            </w:pPr>
          </w:p>
          <w:p w14:paraId="649E4F98" w14:textId="77777777" w:rsidR="004D4779" w:rsidRDefault="004D4779" w:rsidP="009B0139">
            <w:pPr>
              <w:pStyle w:val="PlainText"/>
              <w:rPr>
                <w:rFonts w:asciiTheme="minorHAnsi" w:hAnsiTheme="minorHAnsi"/>
                <w:color w:val="0070C0"/>
                <w:sz w:val="28"/>
                <w:szCs w:val="28"/>
              </w:rPr>
            </w:pPr>
          </w:p>
          <w:p w14:paraId="14881DFA" w14:textId="77777777" w:rsidR="004D4779" w:rsidRDefault="004D4779" w:rsidP="009B0139">
            <w:pPr>
              <w:pStyle w:val="PlainText"/>
              <w:rPr>
                <w:rFonts w:asciiTheme="minorHAnsi" w:hAnsiTheme="minorHAnsi"/>
                <w:color w:val="0070C0"/>
                <w:sz w:val="28"/>
                <w:szCs w:val="28"/>
              </w:rPr>
            </w:pPr>
          </w:p>
          <w:p w14:paraId="2C73AC31" w14:textId="77777777" w:rsidR="004D4779" w:rsidRDefault="004D4779" w:rsidP="009B0139">
            <w:pPr>
              <w:pStyle w:val="PlainText"/>
              <w:rPr>
                <w:rFonts w:asciiTheme="minorHAnsi" w:hAnsiTheme="minorHAnsi"/>
                <w:color w:val="0070C0"/>
                <w:sz w:val="28"/>
                <w:szCs w:val="28"/>
              </w:rPr>
            </w:pPr>
          </w:p>
          <w:p w14:paraId="0CF79326" w14:textId="77777777" w:rsidR="004D4779" w:rsidRDefault="004D4779" w:rsidP="009B0139">
            <w:pPr>
              <w:pStyle w:val="PlainText"/>
              <w:rPr>
                <w:rFonts w:asciiTheme="minorHAnsi" w:hAnsiTheme="minorHAnsi"/>
                <w:color w:val="0070C0"/>
                <w:sz w:val="28"/>
                <w:szCs w:val="28"/>
              </w:rPr>
            </w:pPr>
          </w:p>
          <w:p w14:paraId="4E407CBE" w14:textId="77777777" w:rsidR="004D4779" w:rsidRDefault="004D4779" w:rsidP="009B0139">
            <w:pPr>
              <w:pStyle w:val="PlainText"/>
              <w:rPr>
                <w:rFonts w:asciiTheme="minorHAnsi" w:hAnsiTheme="minorHAnsi"/>
                <w:color w:val="0070C0"/>
                <w:sz w:val="28"/>
                <w:szCs w:val="28"/>
              </w:rPr>
            </w:pPr>
          </w:p>
          <w:p w14:paraId="2BF1914E" w14:textId="77777777" w:rsidR="004D4779" w:rsidRDefault="004D4779" w:rsidP="009B0139">
            <w:pPr>
              <w:pStyle w:val="PlainText"/>
              <w:rPr>
                <w:rFonts w:asciiTheme="minorHAnsi" w:hAnsiTheme="minorHAnsi"/>
                <w:color w:val="0070C0"/>
                <w:sz w:val="28"/>
                <w:szCs w:val="28"/>
              </w:rPr>
            </w:pPr>
          </w:p>
          <w:p w14:paraId="1A240538" w14:textId="77777777" w:rsidR="004D4779" w:rsidRDefault="004D4779" w:rsidP="009B0139">
            <w:pPr>
              <w:pStyle w:val="PlainText"/>
              <w:rPr>
                <w:rFonts w:asciiTheme="minorHAnsi" w:hAnsiTheme="minorHAnsi"/>
                <w:color w:val="0070C0"/>
                <w:sz w:val="28"/>
                <w:szCs w:val="28"/>
              </w:rPr>
            </w:pPr>
          </w:p>
          <w:p w14:paraId="6E1B7C3B" w14:textId="77777777" w:rsidR="004D4779" w:rsidRDefault="004D4779" w:rsidP="009B0139">
            <w:pPr>
              <w:pStyle w:val="PlainText"/>
              <w:rPr>
                <w:rFonts w:asciiTheme="minorHAnsi" w:hAnsiTheme="minorHAnsi"/>
                <w:color w:val="0070C0"/>
                <w:sz w:val="28"/>
                <w:szCs w:val="28"/>
              </w:rPr>
            </w:pPr>
          </w:p>
          <w:p w14:paraId="71CE3994" w14:textId="77777777" w:rsidR="004D4779" w:rsidRDefault="004D4779" w:rsidP="009B0139">
            <w:pPr>
              <w:pStyle w:val="PlainText"/>
              <w:rPr>
                <w:rFonts w:asciiTheme="minorHAnsi" w:hAnsiTheme="minorHAnsi"/>
                <w:color w:val="0070C0"/>
                <w:sz w:val="28"/>
                <w:szCs w:val="28"/>
              </w:rPr>
            </w:pPr>
          </w:p>
          <w:p w14:paraId="52ACAA25" w14:textId="77777777" w:rsidR="004D4779" w:rsidRDefault="004D4779" w:rsidP="009B0139">
            <w:pPr>
              <w:pStyle w:val="PlainText"/>
              <w:rPr>
                <w:rFonts w:asciiTheme="minorHAnsi" w:hAnsiTheme="minorHAnsi"/>
                <w:color w:val="0070C0"/>
                <w:sz w:val="28"/>
                <w:szCs w:val="28"/>
              </w:rPr>
            </w:pPr>
          </w:p>
          <w:p w14:paraId="6827C0AD" w14:textId="77777777" w:rsidR="004D4779" w:rsidRDefault="004D4779" w:rsidP="009B0139">
            <w:pPr>
              <w:pStyle w:val="PlainText"/>
              <w:rPr>
                <w:rFonts w:asciiTheme="minorHAnsi" w:hAnsiTheme="minorHAnsi"/>
                <w:color w:val="0070C0"/>
                <w:sz w:val="28"/>
                <w:szCs w:val="28"/>
              </w:rPr>
            </w:pPr>
          </w:p>
          <w:p w14:paraId="1B4EABD3" w14:textId="77777777" w:rsidR="004D4779" w:rsidRDefault="004D4779" w:rsidP="009B0139">
            <w:pPr>
              <w:pStyle w:val="PlainText"/>
              <w:rPr>
                <w:rFonts w:asciiTheme="minorHAnsi" w:hAnsiTheme="minorHAnsi"/>
                <w:color w:val="0070C0"/>
                <w:sz w:val="28"/>
                <w:szCs w:val="28"/>
              </w:rPr>
            </w:pPr>
          </w:p>
          <w:p w14:paraId="2B884C10" w14:textId="0E76109C" w:rsidR="004D4779" w:rsidRDefault="00BD3B4E" w:rsidP="009B0139">
            <w:pPr>
              <w:pStyle w:val="PlainText"/>
              <w:rPr>
                <w:rFonts w:asciiTheme="minorHAnsi" w:hAnsiTheme="minorHAnsi"/>
                <w:color w:val="0070C0"/>
                <w:sz w:val="28"/>
                <w:szCs w:val="28"/>
              </w:rPr>
            </w:pPr>
            <w:r>
              <w:rPr>
                <w:rFonts w:asciiTheme="minorHAnsi" w:hAnsiTheme="minorHAnsi"/>
                <w:color w:val="0070C0"/>
                <w:sz w:val="28"/>
                <w:szCs w:val="28"/>
              </w:rPr>
              <w:t>Recover</w:t>
            </w:r>
            <w:r w:rsidR="004D4779">
              <w:rPr>
                <w:rFonts w:asciiTheme="minorHAnsi" w:hAnsiTheme="minorHAnsi"/>
                <w:color w:val="0070C0"/>
                <w:sz w:val="28"/>
                <w:szCs w:val="28"/>
              </w:rPr>
              <w:t xml:space="preserve"> audit schedule for ISO 45001.2018 system, and audit as per schedule.</w:t>
            </w:r>
          </w:p>
          <w:p w14:paraId="2E4216DF" w14:textId="2C73FA29" w:rsidR="004D4779" w:rsidRPr="00D32380" w:rsidRDefault="004D4779" w:rsidP="009B0139">
            <w:pPr>
              <w:pStyle w:val="PlainText"/>
              <w:rPr>
                <w:rFonts w:asciiTheme="minorHAnsi" w:hAnsiTheme="minorHAnsi"/>
                <w:color w:val="0070C0"/>
                <w:sz w:val="28"/>
                <w:szCs w:val="28"/>
              </w:rPr>
            </w:pPr>
          </w:p>
        </w:tc>
      </w:tr>
    </w:tbl>
    <w:p w14:paraId="3A0EF487" w14:textId="393EF153" w:rsidR="001C4171" w:rsidRDefault="001C4171" w:rsidP="00B761ED">
      <w:pPr>
        <w:rPr>
          <w:rFonts w:asciiTheme="minorHAnsi" w:hAnsiTheme="minorHAnsi" w:cs="Arial"/>
          <w:sz w:val="28"/>
          <w:szCs w:val="28"/>
        </w:rPr>
      </w:pPr>
      <w:bookmarkStart w:id="28" w:name="_9)_Performance_of"/>
      <w:bookmarkEnd w:id="28"/>
    </w:p>
    <w:p w14:paraId="3EBCD618" w14:textId="6D6E217F" w:rsidR="00894427" w:rsidRDefault="00894427" w:rsidP="00B761ED">
      <w:pPr>
        <w:rPr>
          <w:rFonts w:asciiTheme="minorHAnsi" w:hAnsiTheme="minorHAnsi" w:cs="Arial"/>
          <w:sz w:val="28"/>
          <w:szCs w:val="28"/>
        </w:rPr>
      </w:pPr>
    </w:p>
    <w:p w14:paraId="3507E99E" w14:textId="0B9A1C35" w:rsidR="00894427" w:rsidRDefault="00894427" w:rsidP="00B761ED">
      <w:pPr>
        <w:rPr>
          <w:rFonts w:asciiTheme="minorHAnsi" w:hAnsiTheme="minorHAnsi" w:cs="Arial"/>
          <w:sz w:val="28"/>
          <w:szCs w:val="28"/>
        </w:rPr>
      </w:pPr>
    </w:p>
    <w:p w14:paraId="3238CD82" w14:textId="4830CD2B" w:rsidR="00894427" w:rsidRDefault="00894427" w:rsidP="00B761ED">
      <w:pPr>
        <w:rPr>
          <w:rFonts w:asciiTheme="minorHAnsi" w:hAnsiTheme="minorHAnsi" w:cs="Arial"/>
          <w:sz w:val="28"/>
          <w:szCs w:val="28"/>
        </w:rPr>
      </w:pPr>
    </w:p>
    <w:tbl>
      <w:tblPr>
        <w:tblW w:w="151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2724"/>
        <w:gridCol w:w="2410"/>
      </w:tblGrid>
      <w:tr w:rsidR="004D149F" w:rsidRPr="008175DA" w14:paraId="20720E95" w14:textId="77777777" w:rsidTr="00AC6CEF">
        <w:tc>
          <w:tcPr>
            <w:tcW w:w="12724" w:type="dxa"/>
            <w:shd w:val="clear" w:color="auto" w:fill="F2F2F2" w:themeFill="background1" w:themeFillShade="F2"/>
          </w:tcPr>
          <w:p w14:paraId="05849A4B" w14:textId="705A639C" w:rsidR="004D149F" w:rsidRPr="002B0F33" w:rsidRDefault="004D4779" w:rsidP="00D937ED">
            <w:pPr>
              <w:pStyle w:val="Heading3"/>
              <w:rPr>
                <w:rFonts w:asciiTheme="minorHAnsi" w:eastAsia="MS Mincho" w:hAnsiTheme="minorHAnsi"/>
                <w:i/>
                <w:color w:val="auto"/>
                <w:sz w:val="28"/>
                <w:szCs w:val="28"/>
              </w:rPr>
            </w:pPr>
            <w:bookmarkStart w:id="29" w:name="_9)_Performance_of_1"/>
            <w:bookmarkEnd w:id="29"/>
            <w:r>
              <w:rPr>
                <w:rFonts w:asciiTheme="minorHAnsi" w:eastAsia="MS Mincho" w:hAnsiTheme="minorHAnsi"/>
                <w:i/>
                <w:color w:val="auto"/>
                <w:sz w:val="28"/>
                <w:szCs w:val="28"/>
              </w:rPr>
              <w:t>11</w:t>
            </w:r>
            <w:r w:rsidR="004D149F">
              <w:rPr>
                <w:rFonts w:asciiTheme="minorHAnsi" w:eastAsia="MS Mincho" w:hAnsiTheme="minorHAnsi"/>
                <w:i/>
                <w:color w:val="auto"/>
                <w:sz w:val="28"/>
                <w:szCs w:val="28"/>
              </w:rPr>
              <w:t>) P</w:t>
            </w:r>
            <w:r w:rsidR="004D149F" w:rsidRPr="002B0F33">
              <w:rPr>
                <w:rFonts w:asciiTheme="minorHAnsi" w:eastAsia="MS Mincho" w:hAnsiTheme="minorHAnsi"/>
                <w:i/>
                <w:color w:val="auto"/>
                <w:sz w:val="28"/>
                <w:szCs w:val="28"/>
              </w:rPr>
              <w:t>erformance</w:t>
            </w:r>
            <w:r w:rsidR="004D149F">
              <w:rPr>
                <w:rFonts w:asciiTheme="minorHAnsi" w:eastAsia="MS Mincho" w:hAnsiTheme="minorHAnsi"/>
                <w:i/>
                <w:color w:val="auto"/>
                <w:sz w:val="28"/>
                <w:szCs w:val="28"/>
              </w:rPr>
              <w:t xml:space="preserve"> of external providers</w:t>
            </w:r>
          </w:p>
        </w:tc>
        <w:tc>
          <w:tcPr>
            <w:tcW w:w="2410" w:type="dxa"/>
            <w:shd w:val="clear" w:color="auto" w:fill="F2F2F2" w:themeFill="background1" w:themeFillShade="F2"/>
          </w:tcPr>
          <w:p w14:paraId="4B1FDD1A" w14:textId="77777777" w:rsidR="004D149F" w:rsidRPr="001739A5" w:rsidRDefault="004D149F" w:rsidP="00D937ED">
            <w:pPr>
              <w:pStyle w:val="Heading3"/>
              <w:rPr>
                <w:rFonts w:asciiTheme="minorHAnsi" w:hAnsiTheme="minorHAnsi" w:cs="Arial"/>
                <w:i/>
                <w:color w:val="auto"/>
                <w:sz w:val="28"/>
                <w:szCs w:val="28"/>
              </w:rPr>
            </w:pPr>
            <w:r w:rsidRPr="001739A5">
              <w:rPr>
                <w:rFonts w:asciiTheme="minorHAnsi" w:hAnsiTheme="minorHAnsi" w:cs="Arial"/>
                <w:i/>
                <w:color w:val="auto"/>
                <w:sz w:val="28"/>
                <w:szCs w:val="28"/>
              </w:rPr>
              <w:t>Action</w:t>
            </w:r>
          </w:p>
        </w:tc>
      </w:tr>
      <w:tr w:rsidR="0021126C" w:rsidRPr="0021126C" w14:paraId="5A6D3459" w14:textId="77777777" w:rsidTr="00D937ED">
        <w:tc>
          <w:tcPr>
            <w:tcW w:w="12724" w:type="dxa"/>
          </w:tcPr>
          <w:p w14:paraId="52A61F54" w14:textId="729E5BE9" w:rsidR="004D149F" w:rsidRPr="006653F8" w:rsidRDefault="008B3821" w:rsidP="006653F8">
            <w:pPr>
              <w:pStyle w:val="PlainText"/>
              <w:rPr>
                <w:rFonts w:asciiTheme="minorHAnsi" w:eastAsia="MS Mincho" w:hAnsiTheme="minorHAnsi"/>
                <w:color w:val="0070C0"/>
                <w:sz w:val="28"/>
                <w:szCs w:val="28"/>
              </w:rPr>
            </w:pPr>
            <w:r w:rsidRPr="006653F8">
              <w:rPr>
                <w:rFonts w:asciiTheme="minorHAnsi" w:eastAsia="MS Mincho" w:hAnsiTheme="minorHAnsi"/>
                <w:color w:val="0070C0"/>
                <w:sz w:val="28"/>
                <w:szCs w:val="28"/>
              </w:rPr>
              <w:t>There ha</w:t>
            </w:r>
            <w:r w:rsidR="00434486" w:rsidRPr="006653F8">
              <w:rPr>
                <w:rFonts w:asciiTheme="minorHAnsi" w:eastAsia="MS Mincho" w:hAnsiTheme="minorHAnsi"/>
                <w:color w:val="0070C0"/>
                <w:sz w:val="28"/>
                <w:szCs w:val="28"/>
              </w:rPr>
              <w:t xml:space="preserve">s </w:t>
            </w:r>
            <w:r w:rsidRPr="006653F8">
              <w:rPr>
                <w:rFonts w:asciiTheme="minorHAnsi" w:eastAsia="MS Mincho" w:hAnsiTheme="minorHAnsi"/>
                <w:color w:val="0070C0"/>
                <w:sz w:val="28"/>
                <w:szCs w:val="28"/>
              </w:rPr>
              <w:t xml:space="preserve">been </w:t>
            </w:r>
            <w:r w:rsidR="006653F8" w:rsidRPr="006653F8">
              <w:rPr>
                <w:rFonts w:asciiTheme="minorHAnsi" w:eastAsia="MS Mincho" w:hAnsiTheme="minorHAnsi"/>
                <w:color w:val="0070C0"/>
                <w:sz w:val="28"/>
                <w:szCs w:val="28"/>
              </w:rPr>
              <w:t xml:space="preserve">a </w:t>
            </w:r>
            <w:r w:rsidR="00434486" w:rsidRPr="006653F8">
              <w:rPr>
                <w:rFonts w:asciiTheme="minorHAnsi" w:eastAsia="MS Mincho" w:hAnsiTheme="minorHAnsi"/>
                <w:color w:val="0070C0"/>
                <w:sz w:val="28"/>
                <w:szCs w:val="28"/>
              </w:rPr>
              <w:t xml:space="preserve">single </w:t>
            </w:r>
            <w:r w:rsidRPr="006653F8">
              <w:rPr>
                <w:rFonts w:asciiTheme="minorHAnsi" w:eastAsia="MS Mincho" w:hAnsiTheme="minorHAnsi"/>
                <w:color w:val="0070C0"/>
                <w:sz w:val="28"/>
                <w:szCs w:val="28"/>
              </w:rPr>
              <w:t xml:space="preserve">NCR raised due to problems identified with external providers since the previous Management Review. </w:t>
            </w:r>
            <w:r w:rsidR="004B708B" w:rsidRPr="006653F8">
              <w:rPr>
                <w:rFonts w:asciiTheme="minorHAnsi" w:eastAsia="MS Mincho" w:hAnsiTheme="minorHAnsi"/>
                <w:color w:val="0070C0"/>
                <w:sz w:val="28"/>
                <w:szCs w:val="28"/>
              </w:rPr>
              <w:t xml:space="preserve">  </w:t>
            </w:r>
            <w:r w:rsidR="00434486" w:rsidRPr="006653F8">
              <w:rPr>
                <w:rFonts w:asciiTheme="minorHAnsi" w:eastAsia="MS Mincho" w:hAnsiTheme="minorHAnsi"/>
                <w:color w:val="0070C0"/>
                <w:sz w:val="28"/>
                <w:szCs w:val="28"/>
              </w:rPr>
              <w:t xml:space="preserve">This was </w:t>
            </w:r>
            <w:r w:rsidR="006653F8" w:rsidRPr="006653F8">
              <w:rPr>
                <w:rFonts w:asciiTheme="minorHAnsi" w:eastAsia="MS Mincho" w:hAnsiTheme="minorHAnsi"/>
                <w:color w:val="0070C0"/>
                <w:sz w:val="28"/>
                <w:szCs w:val="28"/>
              </w:rPr>
              <w:t xml:space="preserve">from C Roberts </w:t>
            </w:r>
            <w:r w:rsidR="00434486" w:rsidRPr="006653F8">
              <w:rPr>
                <w:rFonts w:asciiTheme="minorHAnsi" w:eastAsia="MS Mincho" w:hAnsiTheme="minorHAnsi"/>
                <w:color w:val="0070C0"/>
                <w:sz w:val="28"/>
                <w:szCs w:val="28"/>
              </w:rPr>
              <w:t xml:space="preserve">due to </w:t>
            </w:r>
            <w:r w:rsidR="006653F8" w:rsidRPr="006653F8">
              <w:rPr>
                <w:rFonts w:asciiTheme="minorHAnsi" w:eastAsia="MS Mincho" w:hAnsiTheme="minorHAnsi"/>
                <w:color w:val="0070C0"/>
                <w:sz w:val="28"/>
                <w:szCs w:val="28"/>
              </w:rPr>
              <w:t xml:space="preserve">a s few plates of material being supplied out of flatness tolerance.  They have confirmed previously that they cannot guarantee </w:t>
            </w:r>
            <w:proofErr w:type="gramStart"/>
            <w:r w:rsidR="006653F8" w:rsidRPr="006653F8">
              <w:rPr>
                <w:rFonts w:asciiTheme="minorHAnsi" w:eastAsia="MS Mincho" w:hAnsiTheme="minorHAnsi"/>
                <w:color w:val="0070C0"/>
                <w:sz w:val="28"/>
                <w:szCs w:val="28"/>
              </w:rPr>
              <w:t>this</w:t>
            </w:r>
            <w:proofErr w:type="gramEnd"/>
            <w:r w:rsidR="006653F8" w:rsidRPr="006653F8">
              <w:rPr>
                <w:rFonts w:asciiTheme="minorHAnsi" w:eastAsia="MS Mincho" w:hAnsiTheme="minorHAnsi"/>
                <w:color w:val="0070C0"/>
                <w:sz w:val="28"/>
                <w:szCs w:val="28"/>
              </w:rPr>
              <w:t xml:space="preserve"> but the frequency of variation and the low cost of material means it is viable to use this supply.  </w:t>
            </w:r>
          </w:p>
          <w:p w14:paraId="714B37E4" w14:textId="6F9A518D" w:rsidR="0021126C" w:rsidRDefault="006653F8" w:rsidP="00D937ED">
            <w:pPr>
              <w:pStyle w:val="PlainText"/>
              <w:rPr>
                <w:rFonts w:asciiTheme="minorHAnsi" w:eastAsia="MS Mincho" w:hAnsiTheme="minorHAnsi"/>
                <w:color w:val="0070C0"/>
                <w:sz w:val="28"/>
                <w:szCs w:val="28"/>
              </w:rPr>
            </w:pPr>
            <w:r w:rsidRPr="006653F8">
              <w:rPr>
                <w:rFonts w:asciiTheme="minorHAnsi" w:eastAsia="MS Mincho" w:hAnsiTheme="minorHAnsi"/>
                <w:color w:val="0070C0"/>
                <w:sz w:val="28"/>
                <w:szCs w:val="28"/>
              </w:rPr>
              <w:t xml:space="preserve">Welding issues have also been seen from Cobra welding on </w:t>
            </w:r>
            <w:proofErr w:type="spellStart"/>
            <w:r w:rsidRPr="006653F8">
              <w:rPr>
                <w:rFonts w:asciiTheme="minorHAnsi" w:eastAsia="MS Mincho" w:hAnsiTheme="minorHAnsi"/>
                <w:color w:val="0070C0"/>
                <w:sz w:val="28"/>
                <w:szCs w:val="28"/>
              </w:rPr>
              <w:t>Cathelco</w:t>
            </w:r>
            <w:proofErr w:type="spellEnd"/>
            <w:r w:rsidRPr="006653F8">
              <w:rPr>
                <w:rFonts w:asciiTheme="minorHAnsi" w:eastAsia="MS Mincho" w:hAnsiTheme="minorHAnsi"/>
                <w:color w:val="0070C0"/>
                <w:sz w:val="28"/>
                <w:szCs w:val="28"/>
              </w:rPr>
              <w:t xml:space="preserve"> work, this was aesthetic and not specified but the customer was dissatisfied so we moved to Icon welding.  The </w:t>
            </w:r>
            <w:proofErr w:type="gramStart"/>
            <w:r w:rsidRPr="006653F8">
              <w:rPr>
                <w:rFonts w:asciiTheme="minorHAnsi" w:eastAsia="MS Mincho" w:hAnsiTheme="minorHAnsi"/>
                <w:color w:val="0070C0"/>
                <w:sz w:val="28"/>
                <w:szCs w:val="28"/>
              </w:rPr>
              <w:t>poor quality</w:t>
            </w:r>
            <w:proofErr w:type="gramEnd"/>
            <w:r w:rsidRPr="006653F8">
              <w:rPr>
                <w:rFonts w:asciiTheme="minorHAnsi" w:eastAsia="MS Mincho" w:hAnsiTheme="minorHAnsi"/>
                <w:color w:val="0070C0"/>
                <w:sz w:val="28"/>
                <w:szCs w:val="28"/>
              </w:rPr>
              <w:t xml:space="preserve"> welding was </w:t>
            </w:r>
            <w:r w:rsidRPr="006653F8">
              <w:rPr>
                <w:rFonts w:asciiTheme="minorHAnsi" w:eastAsia="MS Mincho" w:hAnsiTheme="minorHAnsi"/>
                <w:color w:val="0070C0"/>
                <w:sz w:val="28"/>
                <w:szCs w:val="28"/>
              </w:rPr>
              <w:lastRenderedPageBreak/>
              <w:t>formally fed back to Cobra.  It still took some development with Icon as this is a tricky weld to conduct to an aesthetic standard.</w:t>
            </w:r>
          </w:p>
          <w:p w14:paraId="0198F123" w14:textId="77777777" w:rsidR="001750AC" w:rsidRDefault="001750AC" w:rsidP="00D937ED">
            <w:pPr>
              <w:pStyle w:val="PlainText"/>
              <w:rPr>
                <w:rFonts w:asciiTheme="minorHAnsi" w:eastAsia="MS Mincho" w:hAnsiTheme="minorHAnsi"/>
                <w:color w:val="0070C0"/>
                <w:sz w:val="28"/>
                <w:szCs w:val="28"/>
              </w:rPr>
            </w:pPr>
          </w:p>
          <w:p w14:paraId="11DB2B42" w14:textId="46B3966B" w:rsidR="001750AC" w:rsidRPr="006653F8" w:rsidRDefault="001750AC" w:rsidP="00D937ED">
            <w:pPr>
              <w:pStyle w:val="PlainText"/>
              <w:rPr>
                <w:rFonts w:asciiTheme="minorHAnsi" w:eastAsia="MS Mincho" w:hAnsiTheme="minorHAnsi"/>
                <w:color w:val="0070C0"/>
                <w:sz w:val="28"/>
                <w:szCs w:val="28"/>
              </w:rPr>
            </w:pPr>
            <w:proofErr w:type="gramStart"/>
            <w:r>
              <w:rPr>
                <w:rFonts w:asciiTheme="minorHAnsi" w:eastAsia="MS Mincho" w:hAnsiTheme="minorHAnsi"/>
                <w:color w:val="0070C0"/>
                <w:sz w:val="28"/>
                <w:szCs w:val="28"/>
              </w:rPr>
              <w:t>Overall</w:t>
            </w:r>
            <w:proofErr w:type="gramEnd"/>
            <w:r>
              <w:rPr>
                <w:rFonts w:asciiTheme="minorHAnsi" w:eastAsia="MS Mincho" w:hAnsiTheme="minorHAnsi"/>
                <w:color w:val="0070C0"/>
                <w:sz w:val="28"/>
                <w:szCs w:val="28"/>
              </w:rPr>
              <w:t xml:space="preserve"> our suppliers have been reliable and the long standing ones that we use regularly continue to perform.</w:t>
            </w:r>
          </w:p>
          <w:p w14:paraId="68D4054D" w14:textId="77777777" w:rsidR="006653F8" w:rsidRPr="0021126C" w:rsidRDefault="006653F8" w:rsidP="00D937ED">
            <w:pPr>
              <w:pStyle w:val="PlainText"/>
              <w:rPr>
                <w:rFonts w:asciiTheme="minorHAnsi" w:eastAsia="MS Mincho" w:hAnsiTheme="minorHAnsi"/>
                <w:sz w:val="28"/>
                <w:szCs w:val="28"/>
              </w:rPr>
            </w:pPr>
          </w:p>
          <w:p w14:paraId="4A0CB201" w14:textId="761035B2" w:rsidR="008B3821" w:rsidRPr="00071C7E" w:rsidRDefault="00F63239" w:rsidP="00D937ED">
            <w:pPr>
              <w:pStyle w:val="PlainText"/>
              <w:rPr>
                <w:rFonts w:asciiTheme="minorHAnsi" w:eastAsia="MS Mincho" w:hAnsiTheme="minorHAnsi"/>
                <w:color w:val="0070C0"/>
                <w:sz w:val="28"/>
                <w:szCs w:val="28"/>
              </w:rPr>
            </w:pPr>
            <w:r w:rsidRPr="00071C7E">
              <w:rPr>
                <w:rFonts w:asciiTheme="minorHAnsi" w:eastAsia="MS Mincho" w:hAnsiTheme="minorHAnsi"/>
                <w:color w:val="0070C0"/>
                <w:sz w:val="28"/>
                <w:szCs w:val="28"/>
              </w:rPr>
              <w:t xml:space="preserve">The </w:t>
            </w:r>
            <w:r w:rsidR="004B3363" w:rsidRPr="00071C7E">
              <w:rPr>
                <w:rFonts w:asciiTheme="minorHAnsi" w:eastAsia="MS Mincho" w:hAnsiTheme="minorHAnsi"/>
                <w:color w:val="0070C0"/>
                <w:sz w:val="28"/>
                <w:szCs w:val="28"/>
              </w:rPr>
              <w:t>EFACS</w:t>
            </w:r>
            <w:r w:rsidR="008A14CE" w:rsidRPr="00071C7E">
              <w:rPr>
                <w:rFonts w:asciiTheme="minorHAnsi" w:eastAsia="MS Mincho" w:hAnsiTheme="minorHAnsi"/>
                <w:color w:val="0070C0"/>
                <w:sz w:val="28"/>
                <w:szCs w:val="28"/>
              </w:rPr>
              <w:t xml:space="preserve"> </w:t>
            </w:r>
            <w:r w:rsidRPr="00071C7E">
              <w:rPr>
                <w:rFonts w:asciiTheme="minorHAnsi" w:eastAsia="MS Mincho" w:hAnsiTheme="minorHAnsi"/>
                <w:color w:val="0070C0"/>
                <w:sz w:val="28"/>
                <w:szCs w:val="28"/>
              </w:rPr>
              <w:t xml:space="preserve">approved supplier list </w:t>
            </w:r>
            <w:r w:rsidR="00836954" w:rsidRPr="00071C7E">
              <w:rPr>
                <w:rFonts w:asciiTheme="minorHAnsi" w:eastAsia="MS Mincho" w:hAnsiTheme="minorHAnsi"/>
                <w:color w:val="0070C0"/>
                <w:sz w:val="28"/>
                <w:szCs w:val="28"/>
              </w:rPr>
              <w:t>was</w:t>
            </w:r>
            <w:r w:rsidR="004B708B" w:rsidRPr="00071C7E">
              <w:rPr>
                <w:rFonts w:asciiTheme="minorHAnsi" w:eastAsia="MS Mincho" w:hAnsiTheme="minorHAnsi"/>
                <w:color w:val="0070C0"/>
                <w:sz w:val="28"/>
                <w:szCs w:val="28"/>
              </w:rPr>
              <w:t xml:space="preserve"> </w:t>
            </w:r>
            <w:r w:rsidRPr="00071C7E">
              <w:rPr>
                <w:rFonts w:asciiTheme="minorHAnsi" w:eastAsia="MS Mincho" w:hAnsiTheme="minorHAnsi"/>
                <w:color w:val="0070C0"/>
                <w:sz w:val="28"/>
                <w:szCs w:val="28"/>
              </w:rPr>
              <w:t>review</w:t>
            </w:r>
            <w:r w:rsidR="004B708B" w:rsidRPr="00071C7E">
              <w:rPr>
                <w:rFonts w:asciiTheme="minorHAnsi" w:eastAsia="MS Mincho" w:hAnsiTheme="minorHAnsi"/>
                <w:color w:val="0070C0"/>
                <w:sz w:val="28"/>
                <w:szCs w:val="28"/>
              </w:rPr>
              <w:t>ed</w:t>
            </w:r>
            <w:r w:rsidRPr="00071C7E">
              <w:rPr>
                <w:rFonts w:asciiTheme="minorHAnsi" w:eastAsia="MS Mincho" w:hAnsiTheme="minorHAnsi"/>
                <w:color w:val="0070C0"/>
                <w:sz w:val="28"/>
                <w:szCs w:val="28"/>
              </w:rPr>
              <w:t xml:space="preserve"> </w:t>
            </w:r>
            <w:r w:rsidR="008A14CE" w:rsidRPr="00071C7E">
              <w:rPr>
                <w:rFonts w:asciiTheme="minorHAnsi" w:eastAsia="MS Mincho" w:hAnsiTheme="minorHAnsi"/>
                <w:color w:val="0070C0"/>
                <w:sz w:val="28"/>
                <w:szCs w:val="28"/>
              </w:rPr>
              <w:t xml:space="preserve">by </w:t>
            </w:r>
            <w:r w:rsidR="0021126C" w:rsidRPr="00071C7E">
              <w:rPr>
                <w:rFonts w:asciiTheme="minorHAnsi" w:eastAsia="MS Mincho" w:hAnsiTheme="minorHAnsi"/>
                <w:color w:val="0070C0"/>
                <w:sz w:val="28"/>
                <w:szCs w:val="28"/>
              </w:rPr>
              <w:t xml:space="preserve">M </w:t>
            </w:r>
            <w:r w:rsidR="00434486" w:rsidRPr="00071C7E">
              <w:rPr>
                <w:rFonts w:asciiTheme="minorHAnsi" w:eastAsia="MS Mincho" w:hAnsiTheme="minorHAnsi"/>
                <w:color w:val="0070C0"/>
                <w:sz w:val="28"/>
                <w:szCs w:val="28"/>
              </w:rPr>
              <w:t xml:space="preserve">Lawson </w:t>
            </w:r>
            <w:r w:rsidR="004B3328" w:rsidRPr="00071C7E">
              <w:rPr>
                <w:rFonts w:asciiTheme="minorHAnsi" w:eastAsia="MS Mincho" w:hAnsiTheme="minorHAnsi"/>
                <w:color w:val="0070C0"/>
                <w:sz w:val="28"/>
                <w:szCs w:val="28"/>
              </w:rPr>
              <w:t xml:space="preserve">in </w:t>
            </w:r>
            <w:r w:rsidR="00071C7E">
              <w:rPr>
                <w:rFonts w:asciiTheme="minorHAnsi" w:eastAsia="MS Mincho" w:hAnsiTheme="minorHAnsi"/>
                <w:color w:val="0070C0"/>
                <w:sz w:val="28"/>
                <w:szCs w:val="28"/>
              </w:rPr>
              <w:t xml:space="preserve">August </w:t>
            </w:r>
            <w:r w:rsidR="00434486" w:rsidRPr="00071C7E">
              <w:rPr>
                <w:rFonts w:asciiTheme="minorHAnsi" w:eastAsia="MS Mincho" w:hAnsiTheme="minorHAnsi"/>
                <w:color w:val="0070C0"/>
                <w:sz w:val="28"/>
                <w:szCs w:val="28"/>
              </w:rPr>
              <w:t>202</w:t>
            </w:r>
            <w:r w:rsidR="00071C7E" w:rsidRPr="00071C7E">
              <w:rPr>
                <w:rFonts w:asciiTheme="minorHAnsi" w:eastAsia="MS Mincho" w:hAnsiTheme="minorHAnsi"/>
                <w:color w:val="0070C0"/>
                <w:sz w:val="28"/>
                <w:szCs w:val="28"/>
              </w:rPr>
              <w:t>4 with support from Stacey Foster</w:t>
            </w:r>
            <w:r w:rsidR="008A14CE" w:rsidRPr="00071C7E">
              <w:rPr>
                <w:rFonts w:asciiTheme="minorHAnsi" w:eastAsia="MS Mincho" w:hAnsiTheme="minorHAnsi"/>
                <w:color w:val="0070C0"/>
                <w:sz w:val="28"/>
                <w:szCs w:val="28"/>
              </w:rPr>
              <w:t>. The approved supplier l</w:t>
            </w:r>
            <w:r w:rsidR="0021126C" w:rsidRPr="00071C7E">
              <w:rPr>
                <w:rFonts w:asciiTheme="minorHAnsi" w:eastAsia="MS Mincho" w:hAnsiTheme="minorHAnsi"/>
                <w:color w:val="0070C0"/>
                <w:sz w:val="28"/>
                <w:szCs w:val="28"/>
              </w:rPr>
              <w:t xml:space="preserve">ist is continually maintained by M </w:t>
            </w:r>
            <w:r w:rsidR="00434486" w:rsidRPr="00071C7E">
              <w:rPr>
                <w:rFonts w:asciiTheme="minorHAnsi" w:eastAsia="MS Mincho" w:hAnsiTheme="minorHAnsi"/>
                <w:color w:val="0070C0"/>
                <w:sz w:val="28"/>
                <w:szCs w:val="28"/>
              </w:rPr>
              <w:t>Lawson</w:t>
            </w:r>
            <w:r w:rsidR="000068A4" w:rsidRPr="00071C7E">
              <w:rPr>
                <w:rFonts w:asciiTheme="minorHAnsi" w:eastAsia="MS Mincho" w:hAnsiTheme="minorHAnsi"/>
                <w:color w:val="0070C0"/>
                <w:sz w:val="28"/>
                <w:szCs w:val="28"/>
              </w:rPr>
              <w:t>.</w:t>
            </w:r>
          </w:p>
          <w:p w14:paraId="609D7625" w14:textId="77777777" w:rsidR="008B2174" w:rsidRPr="00836954" w:rsidRDefault="008B2174" w:rsidP="00D937ED">
            <w:pPr>
              <w:pStyle w:val="PlainText"/>
              <w:rPr>
                <w:rFonts w:asciiTheme="minorHAnsi" w:eastAsia="MS Mincho" w:hAnsiTheme="minorHAnsi"/>
                <w:color w:val="0070C0"/>
                <w:sz w:val="28"/>
                <w:szCs w:val="28"/>
              </w:rPr>
            </w:pPr>
          </w:p>
          <w:p w14:paraId="6415BE0E" w14:textId="77777777" w:rsidR="008B3821" w:rsidRPr="0021126C" w:rsidRDefault="008B3821" w:rsidP="00D937ED">
            <w:pPr>
              <w:pStyle w:val="PlainText"/>
              <w:rPr>
                <w:rFonts w:asciiTheme="minorHAnsi" w:eastAsia="MS Mincho" w:hAnsiTheme="minorHAnsi"/>
                <w:sz w:val="28"/>
                <w:szCs w:val="28"/>
              </w:rPr>
            </w:pPr>
          </w:p>
        </w:tc>
        <w:tc>
          <w:tcPr>
            <w:tcW w:w="2410" w:type="dxa"/>
          </w:tcPr>
          <w:p w14:paraId="21D47427" w14:textId="77777777" w:rsidR="0021126C" w:rsidRPr="0021126C" w:rsidRDefault="0021126C" w:rsidP="00D937ED">
            <w:pPr>
              <w:pStyle w:val="PlainText"/>
              <w:rPr>
                <w:rFonts w:asciiTheme="minorHAnsi" w:hAnsiTheme="minorHAnsi"/>
                <w:b/>
                <w:sz w:val="28"/>
                <w:szCs w:val="28"/>
              </w:rPr>
            </w:pPr>
          </w:p>
          <w:p w14:paraId="460C8AAD" w14:textId="117CD03E" w:rsidR="001C4171" w:rsidRPr="00B55291" w:rsidRDefault="0021126C" w:rsidP="00D937ED">
            <w:pPr>
              <w:pStyle w:val="PlainText"/>
              <w:rPr>
                <w:rFonts w:asciiTheme="minorHAnsi" w:hAnsiTheme="minorHAnsi"/>
                <w:bCs/>
                <w:color w:val="0070C0"/>
                <w:sz w:val="28"/>
                <w:szCs w:val="28"/>
              </w:rPr>
            </w:pPr>
            <w:r w:rsidRPr="00B55291">
              <w:rPr>
                <w:rFonts w:asciiTheme="minorHAnsi" w:hAnsiTheme="minorHAnsi"/>
                <w:bCs/>
                <w:color w:val="0070C0"/>
                <w:sz w:val="28"/>
                <w:szCs w:val="28"/>
              </w:rPr>
              <w:t xml:space="preserve">Review the EFACS approved supplier list </w:t>
            </w:r>
            <w:r w:rsidR="00D32380" w:rsidRPr="00B55291">
              <w:rPr>
                <w:rFonts w:asciiTheme="minorHAnsi" w:hAnsiTheme="minorHAnsi"/>
                <w:bCs/>
                <w:color w:val="0070C0"/>
                <w:sz w:val="28"/>
                <w:szCs w:val="28"/>
              </w:rPr>
              <w:t>in</w:t>
            </w:r>
            <w:r w:rsidRPr="00B55291">
              <w:rPr>
                <w:rFonts w:asciiTheme="minorHAnsi" w:hAnsiTheme="minorHAnsi"/>
                <w:bCs/>
                <w:color w:val="0070C0"/>
                <w:sz w:val="28"/>
                <w:szCs w:val="28"/>
              </w:rPr>
              <w:t xml:space="preserve"> 202</w:t>
            </w:r>
            <w:r w:rsidR="00071C7E" w:rsidRPr="00B55291">
              <w:rPr>
                <w:rFonts w:asciiTheme="minorHAnsi" w:hAnsiTheme="minorHAnsi"/>
                <w:bCs/>
                <w:color w:val="0070C0"/>
                <w:sz w:val="28"/>
                <w:szCs w:val="28"/>
              </w:rPr>
              <w:t xml:space="preserve">5 &amp; define process for managing </w:t>
            </w:r>
            <w:r w:rsidR="00071C7E" w:rsidRPr="00B55291">
              <w:rPr>
                <w:rFonts w:asciiTheme="minorHAnsi" w:hAnsiTheme="minorHAnsi"/>
                <w:bCs/>
                <w:color w:val="0070C0"/>
                <w:sz w:val="28"/>
                <w:szCs w:val="28"/>
              </w:rPr>
              <w:lastRenderedPageBreak/>
              <w:t>suppliers on our system</w:t>
            </w:r>
            <w:r w:rsidR="00434486" w:rsidRPr="00B55291">
              <w:rPr>
                <w:rFonts w:asciiTheme="minorHAnsi" w:hAnsiTheme="minorHAnsi"/>
                <w:bCs/>
                <w:color w:val="0070C0"/>
                <w:sz w:val="28"/>
                <w:szCs w:val="28"/>
              </w:rPr>
              <w:t>:</w:t>
            </w:r>
          </w:p>
          <w:p w14:paraId="112F30BB" w14:textId="475AC1BD" w:rsidR="0021126C" w:rsidRPr="0021126C" w:rsidRDefault="00D32380" w:rsidP="00D937ED">
            <w:pPr>
              <w:pStyle w:val="PlainText"/>
              <w:rPr>
                <w:rFonts w:asciiTheme="minorHAnsi" w:hAnsiTheme="minorHAnsi"/>
                <w:b/>
                <w:sz w:val="28"/>
                <w:szCs w:val="28"/>
              </w:rPr>
            </w:pPr>
            <w:r w:rsidRPr="00B55291">
              <w:rPr>
                <w:rFonts w:asciiTheme="minorHAnsi" w:hAnsiTheme="minorHAnsi"/>
                <w:bCs/>
                <w:color w:val="0070C0"/>
                <w:sz w:val="28"/>
                <w:szCs w:val="28"/>
              </w:rPr>
              <w:t>M Lawson</w:t>
            </w:r>
            <w:r w:rsidR="00434486" w:rsidRPr="00B55291">
              <w:rPr>
                <w:rFonts w:asciiTheme="minorHAnsi" w:hAnsiTheme="minorHAnsi"/>
                <w:bCs/>
                <w:color w:val="0070C0"/>
                <w:sz w:val="28"/>
                <w:szCs w:val="28"/>
              </w:rPr>
              <w:t>.</w:t>
            </w:r>
          </w:p>
        </w:tc>
      </w:tr>
      <w:tr w:rsidR="004D149F" w:rsidRPr="008175DA" w14:paraId="6077304B" w14:textId="77777777" w:rsidTr="00AC6CEF">
        <w:tc>
          <w:tcPr>
            <w:tcW w:w="12724" w:type="dxa"/>
            <w:shd w:val="clear" w:color="auto" w:fill="F2F2F2" w:themeFill="background1" w:themeFillShade="F2"/>
          </w:tcPr>
          <w:p w14:paraId="439BF95A" w14:textId="45D49064" w:rsidR="004D149F" w:rsidRPr="002B0F33" w:rsidRDefault="004D149F" w:rsidP="00D937ED">
            <w:pPr>
              <w:pStyle w:val="Heading3"/>
              <w:rPr>
                <w:rFonts w:asciiTheme="minorHAnsi" w:eastAsia="MS Mincho" w:hAnsiTheme="minorHAnsi"/>
                <w:i/>
                <w:color w:val="auto"/>
                <w:sz w:val="28"/>
                <w:szCs w:val="28"/>
              </w:rPr>
            </w:pPr>
            <w:bookmarkStart w:id="30" w:name="_10)_Adequacy_of"/>
            <w:bookmarkStart w:id="31" w:name="_10)_Adequacy_of_1"/>
            <w:bookmarkEnd w:id="30"/>
            <w:bookmarkEnd w:id="31"/>
            <w:r>
              <w:rPr>
                <w:rFonts w:asciiTheme="minorHAnsi" w:eastAsia="MS Mincho" w:hAnsiTheme="minorHAnsi"/>
                <w:i/>
                <w:color w:val="auto"/>
                <w:sz w:val="28"/>
                <w:szCs w:val="28"/>
              </w:rPr>
              <w:lastRenderedPageBreak/>
              <w:t>1</w:t>
            </w:r>
            <w:r w:rsidR="002E7160">
              <w:rPr>
                <w:rFonts w:asciiTheme="minorHAnsi" w:eastAsia="MS Mincho" w:hAnsiTheme="minorHAnsi"/>
                <w:i/>
                <w:color w:val="auto"/>
                <w:sz w:val="28"/>
                <w:szCs w:val="28"/>
              </w:rPr>
              <w:t>2</w:t>
            </w:r>
            <w:r w:rsidRPr="002B0F33">
              <w:rPr>
                <w:rFonts w:asciiTheme="minorHAnsi" w:eastAsia="MS Mincho" w:hAnsiTheme="minorHAnsi"/>
                <w:i/>
                <w:color w:val="auto"/>
                <w:sz w:val="28"/>
                <w:szCs w:val="28"/>
              </w:rPr>
              <w:t xml:space="preserve">) </w:t>
            </w:r>
            <w:r>
              <w:rPr>
                <w:rFonts w:asciiTheme="minorHAnsi" w:eastAsia="MS Mincho" w:hAnsiTheme="minorHAnsi"/>
                <w:i/>
                <w:color w:val="auto"/>
                <w:sz w:val="28"/>
                <w:szCs w:val="28"/>
              </w:rPr>
              <w:t>Adequacy of resources (including t</w:t>
            </w:r>
            <w:r w:rsidRPr="002B0F33">
              <w:rPr>
                <w:rFonts w:asciiTheme="minorHAnsi" w:eastAsia="MS Mincho" w:hAnsiTheme="minorHAnsi"/>
                <w:i/>
                <w:color w:val="auto"/>
                <w:sz w:val="28"/>
                <w:szCs w:val="28"/>
              </w:rPr>
              <w:t xml:space="preserve">raining </w:t>
            </w:r>
            <w:r w:rsidR="00350401">
              <w:rPr>
                <w:rFonts w:asciiTheme="minorHAnsi" w:eastAsia="MS Mincho" w:hAnsiTheme="minorHAnsi"/>
                <w:i/>
                <w:color w:val="auto"/>
                <w:sz w:val="28"/>
                <w:szCs w:val="28"/>
              </w:rPr>
              <w:t>requirements</w:t>
            </w:r>
            <w:r>
              <w:rPr>
                <w:rFonts w:asciiTheme="minorHAnsi" w:eastAsia="MS Mincho" w:hAnsiTheme="minorHAnsi"/>
                <w:i/>
                <w:color w:val="auto"/>
                <w:sz w:val="28"/>
                <w:szCs w:val="28"/>
              </w:rPr>
              <w:t>)</w:t>
            </w:r>
          </w:p>
        </w:tc>
        <w:tc>
          <w:tcPr>
            <w:tcW w:w="2410" w:type="dxa"/>
            <w:shd w:val="clear" w:color="auto" w:fill="F2F2F2" w:themeFill="background1" w:themeFillShade="F2"/>
          </w:tcPr>
          <w:p w14:paraId="51B9D041" w14:textId="77777777" w:rsidR="004D149F" w:rsidRPr="001739A5" w:rsidRDefault="004D149F" w:rsidP="00D937ED">
            <w:pPr>
              <w:pStyle w:val="Heading3"/>
              <w:rPr>
                <w:rFonts w:asciiTheme="minorHAnsi" w:hAnsiTheme="minorHAnsi" w:cs="Arial"/>
                <w:i/>
                <w:color w:val="auto"/>
                <w:sz w:val="28"/>
                <w:szCs w:val="28"/>
              </w:rPr>
            </w:pPr>
            <w:r w:rsidRPr="001739A5">
              <w:rPr>
                <w:rFonts w:asciiTheme="minorHAnsi" w:hAnsiTheme="minorHAnsi" w:cs="Arial"/>
                <w:i/>
                <w:color w:val="auto"/>
                <w:sz w:val="28"/>
                <w:szCs w:val="28"/>
              </w:rPr>
              <w:t>Action</w:t>
            </w:r>
          </w:p>
        </w:tc>
      </w:tr>
      <w:tr w:rsidR="004D149F" w:rsidRPr="008175DA" w14:paraId="4BA46A42" w14:textId="77777777" w:rsidTr="00D937ED">
        <w:tc>
          <w:tcPr>
            <w:tcW w:w="12724" w:type="dxa"/>
          </w:tcPr>
          <w:p w14:paraId="57848F8D" w14:textId="70806DC8" w:rsidR="00684D21" w:rsidRDefault="00684D21" w:rsidP="00684D21">
            <w:pPr>
              <w:pStyle w:val="PlainText"/>
              <w:rPr>
                <w:rFonts w:asciiTheme="minorHAnsi" w:eastAsia="MS Mincho" w:hAnsiTheme="minorHAnsi"/>
                <w:sz w:val="28"/>
                <w:szCs w:val="28"/>
              </w:rPr>
            </w:pPr>
            <w:r w:rsidRPr="00687C2C">
              <w:rPr>
                <w:rFonts w:asciiTheme="minorHAnsi" w:eastAsia="MS Mincho" w:hAnsiTheme="minorHAnsi"/>
                <w:sz w:val="28"/>
                <w:szCs w:val="28"/>
              </w:rPr>
              <w:t xml:space="preserve">There is an on-going programme of investment in new machinery to replace older machines before significant problems occur with breakdowns or other significant maintenance requirements. </w:t>
            </w:r>
            <w:r w:rsidR="000068A4">
              <w:rPr>
                <w:rFonts w:asciiTheme="minorHAnsi" w:eastAsia="MS Mincho" w:hAnsiTheme="minorHAnsi"/>
                <w:sz w:val="28"/>
                <w:szCs w:val="28"/>
              </w:rPr>
              <w:t xml:space="preserve"> </w:t>
            </w:r>
            <w:r w:rsidR="00071C7E">
              <w:rPr>
                <w:rFonts w:asciiTheme="minorHAnsi" w:eastAsia="MS Mincho" w:hAnsiTheme="minorHAnsi"/>
                <w:sz w:val="28"/>
                <w:szCs w:val="28"/>
              </w:rPr>
              <w:t xml:space="preserve"> </w:t>
            </w:r>
            <w:r w:rsidR="00071C7E">
              <w:rPr>
                <w:rFonts w:asciiTheme="minorHAnsi" w:eastAsia="MS Mincho" w:hAnsiTheme="minorHAnsi"/>
                <w:color w:val="0070C0"/>
                <w:sz w:val="28"/>
                <w:szCs w:val="28"/>
              </w:rPr>
              <w:t>A l</w:t>
            </w:r>
            <w:r w:rsidR="00071C7E" w:rsidRPr="00071C7E">
              <w:rPr>
                <w:rFonts w:asciiTheme="minorHAnsi" w:eastAsia="MS Mincho" w:hAnsiTheme="minorHAnsi"/>
                <w:color w:val="0070C0"/>
                <w:sz w:val="28"/>
                <w:szCs w:val="28"/>
              </w:rPr>
              <w:t>a</w:t>
            </w:r>
            <w:r w:rsidR="00F55DBA">
              <w:rPr>
                <w:rFonts w:asciiTheme="minorHAnsi" w:eastAsia="MS Mincho" w:hAnsiTheme="minorHAnsi"/>
                <w:color w:val="0070C0"/>
                <w:sz w:val="28"/>
                <w:szCs w:val="28"/>
              </w:rPr>
              <w:t xml:space="preserve">rger bed </w:t>
            </w:r>
            <w:r w:rsidR="00071C7E">
              <w:rPr>
                <w:rFonts w:asciiTheme="minorHAnsi" w:eastAsia="MS Mincho" w:hAnsiTheme="minorHAnsi"/>
                <w:color w:val="0070C0"/>
                <w:sz w:val="28"/>
                <w:szCs w:val="28"/>
              </w:rPr>
              <w:t xml:space="preserve">3 axis </w:t>
            </w:r>
            <w:r w:rsidR="00F55DBA">
              <w:rPr>
                <w:rFonts w:asciiTheme="minorHAnsi" w:eastAsia="MS Mincho" w:hAnsiTheme="minorHAnsi"/>
                <w:color w:val="0070C0"/>
                <w:sz w:val="28"/>
                <w:szCs w:val="28"/>
              </w:rPr>
              <w:t xml:space="preserve">machine </w:t>
            </w:r>
            <w:r w:rsidR="00071C7E">
              <w:rPr>
                <w:rFonts w:asciiTheme="minorHAnsi" w:eastAsia="MS Mincho" w:hAnsiTheme="minorHAnsi"/>
                <w:color w:val="0070C0"/>
                <w:sz w:val="28"/>
                <w:szCs w:val="28"/>
              </w:rPr>
              <w:t>was obtained in 2024 and is providing value through regular work, particularly for SMS</w:t>
            </w:r>
            <w:r w:rsidRPr="000068A4">
              <w:rPr>
                <w:rFonts w:asciiTheme="minorHAnsi" w:eastAsia="MS Mincho" w:hAnsiTheme="minorHAnsi"/>
                <w:color w:val="0070C0"/>
                <w:sz w:val="28"/>
                <w:szCs w:val="28"/>
              </w:rPr>
              <w:t xml:space="preserve">. </w:t>
            </w:r>
          </w:p>
          <w:p w14:paraId="1383FA0E" w14:textId="77777777" w:rsidR="00350401" w:rsidRPr="00687C2C" w:rsidRDefault="00350401" w:rsidP="00684D21">
            <w:pPr>
              <w:pStyle w:val="PlainText"/>
              <w:rPr>
                <w:rFonts w:asciiTheme="minorHAnsi" w:eastAsia="MS Mincho" w:hAnsiTheme="minorHAnsi"/>
                <w:sz w:val="28"/>
                <w:szCs w:val="28"/>
              </w:rPr>
            </w:pPr>
          </w:p>
          <w:p w14:paraId="491C98CB" w14:textId="6153F87B" w:rsidR="00687C2C" w:rsidRPr="00687C2C" w:rsidRDefault="00687C2C" w:rsidP="00687C2C">
            <w:pPr>
              <w:pStyle w:val="PlainText"/>
              <w:rPr>
                <w:rFonts w:asciiTheme="minorHAnsi" w:eastAsia="MS Mincho" w:hAnsiTheme="minorHAnsi"/>
                <w:sz w:val="28"/>
                <w:szCs w:val="28"/>
              </w:rPr>
            </w:pPr>
            <w:r w:rsidRPr="00687C2C">
              <w:rPr>
                <w:rFonts w:asciiTheme="minorHAnsi" w:eastAsia="MS Mincho" w:hAnsiTheme="minorHAnsi"/>
                <w:sz w:val="28"/>
                <w:szCs w:val="28"/>
              </w:rPr>
              <w:t xml:space="preserve">Machinery performance and reliability has been reported as being </w:t>
            </w:r>
            <w:r w:rsidR="00F558F5" w:rsidRPr="00071C7E">
              <w:rPr>
                <w:rFonts w:asciiTheme="minorHAnsi" w:eastAsia="MS Mincho" w:hAnsiTheme="minorHAnsi"/>
                <w:color w:val="0070C0"/>
                <w:sz w:val="28"/>
                <w:szCs w:val="28"/>
              </w:rPr>
              <w:t xml:space="preserve">generally </w:t>
            </w:r>
            <w:r w:rsidR="00071C7E" w:rsidRPr="00071C7E">
              <w:rPr>
                <w:rFonts w:asciiTheme="minorHAnsi" w:eastAsia="MS Mincho" w:hAnsiTheme="minorHAnsi"/>
                <w:color w:val="0070C0"/>
                <w:sz w:val="28"/>
                <w:szCs w:val="28"/>
              </w:rPr>
              <w:t>OK with some of the older machines breaking down periodically</w:t>
            </w:r>
            <w:r w:rsidRPr="00071C7E">
              <w:rPr>
                <w:rFonts w:asciiTheme="minorHAnsi" w:eastAsia="MS Mincho" w:hAnsiTheme="minorHAnsi"/>
                <w:color w:val="0070C0"/>
                <w:sz w:val="28"/>
                <w:szCs w:val="28"/>
              </w:rPr>
              <w:t xml:space="preserve">. </w:t>
            </w:r>
            <w:r w:rsidR="00071C7E" w:rsidRPr="00071C7E">
              <w:rPr>
                <w:rFonts w:asciiTheme="minorHAnsi" w:eastAsia="MS Mincho" w:hAnsiTheme="minorHAnsi"/>
                <w:color w:val="0070C0"/>
                <w:sz w:val="28"/>
                <w:szCs w:val="28"/>
              </w:rPr>
              <w:t>The n</w:t>
            </w:r>
            <w:r w:rsidRPr="00071C7E">
              <w:rPr>
                <w:rFonts w:asciiTheme="minorHAnsi" w:eastAsia="MS Mincho" w:hAnsiTheme="minorHAnsi"/>
                <w:color w:val="0070C0"/>
                <w:sz w:val="28"/>
                <w:szCs w:val="28"/>
              </w:rPr>
              <w:t xml:space="preserve">ew machines </w:t>
            </w:r>
            <w:r w:rsidR="00071C7E" w:rsidRPr="00071C7E">
              <w:rPr>
                <w:rFonts w:asciiTheme="minorHAnsi" w:eastAsia="MS Mincho" w:hAnsiTheme="minorHAnsi"/>
                <w:color w:val="0070C0"/>
                <w:sz w:val="28"/>
                <w:szCs w:val="28"/>
              </w:rPr>
              <w:t xml:space="preserve">that were </w:t>
            </w:r>
            <w:r w:rsidRPr="00071C7E">
              <w:rPr>
                <w:rFonts w:asciiTheme="minorHAnsi" w:eastAsia="MS Mincho" w:hAnsiTheme="minorHAnsi"/>
                <w:color w:val="0070C0"/>
                <w:sz w:val="28"/>
                <w:szCs w:val="28"/>
              </w:rPr>
              <w:t xml:space="preserve">purchased have produced good results, and preventive maintenance agreements/warranties apply to the new machines. </w:t>
            </w:r>
            <w:r w:rsidR="00836954" w:rsidRPr="00071C7E">
              <w:rPr>
                <w:rFonts w:asciiTheme="minorHAnsi" w:eastAsia="MS Mincho" w:hAnsiTheme="minorHAnsi"/>
                <w:color w:val="0070C0"/>
                <w:sz w:val="28"/>
                <w:szCs w:val="28"/>
              </w:rPr>
              <w:t xml:space="preserve">  External providers have been brought in to perform maintenance where required and service machines on a frequency</w:t>
            </w:r>
            <w:r w:rsidR="000068A4" w:rsidRPr="00071C7E">
              <w:rPr>
                <w:rFonts w:asciiTheme="minorHAnsi" w:eastAsia="MS Mincho" w:hAnsiTheme="minorHAnsi"/>
                <w:color w:val="0070C0"/>
                <w:sz w:val="28"/>
                <w:szCs w:val="28"/>
              </w:rPr>
              <w:t>, this has been ongoing through the year.</w:t>
            </w:r>
          </w:p>
          <w:p w14:paraId="691E75F1" w14:textId="77777777" w:rsidR="00687C2C" w:rsidRDefault="00687C2C" w:rsidP="00687C2C">
            <w:pPr>
              <w:pStyle w:val="PlainText"/>
              <w:rPr>
                <w:rFonts w:asciiTheme="minorHAnsi" w:eastAsia="MS Mincho" w:hAnsiTheme="minorHAnsi"/>
                <w:sz w:val="28"/>
                <w:szCs w:val="28"/>
              </w:rPr>
            </w:pPr>
          </w:p>
          <w:p w14:paraId="0B64A428" w14:textId="27EA70B5" w:rsidR="00071C7E" w:rsidRPr="00071C7E" w:rsidRDefault="00071C7E" w:rsidP="00687C2C">
            <w:pPr>
              <w:pStyle w:val="PlainText"/>
              <w:rPr>
                <w:rFonts w:asciiTheme="minorHAnsi" w:eastAsia="MS Mincho" w:hAnsiTheme="minorHAnsi"/>
                <w:color w:val="0070C0"/>
                <w:sz w:val="28"/>
                <w:szCs w:val="28"/>
              </w:rPr>
            </w:pPr>
            <w:r w:rsidRPr="00071C7E">
              <w:rPr>
                <w:rFonts w:asciiTheme="minorHAnsi" w:eastAsia="MS Mincho" w:hAnsiTheme="minorHAnsi"/>
                <w:color w:val="0070C0"/>
                <w:sz w:val="28"/>
                <w:szCs w:val="28"/>
              </w:rPr>
              <w:t xml:space="preserve">The </w:t>
            </w:r>
            <w:proofErr w:type="gramStart"/>
            <w:r w:rsidRPr="00071C7E">
              <w:rPr>
                <w:rFonts w:asciiTheme="minorHAnsi" w:eastAsia="MS Mincho" w:hAnsiTheme="minorHAnsi"/>
                <w:color w:val="0070C0"/>
                <w:sz w:val="28"/>
                <w:szCs w:val="28"/>
              </w:rPr>
              <w:t>aforementioned Zn-Ni</w:t>
            </w:r>
            <w:proofErr w:type="gramEnd"/>
            <w:r w:rsidRPr="00071C7E">
              <w:rPr>
                <w:rFonts w:asciiTheme="minorHAnsi" w:eastAsia="MS Mincho" w:hAnsiTheme="minorHAnsi"/>
                <w:color w:val="0070C0"/>
                <w:sz w:val="28"/>
                <w:szCs w:val="28"/>
              </w:rPr>
              <w:t xml:space="preserve"> process will require a completely new line which will be part funded by the customer – site reorganisation is heavily underway to create a space to install this line.  </w:t>
            </w:r>
            <w:proofErr w:type="gramStart"/>
            <w:r w:rsidRPr="00071C7E">
              <w:rPr>
                <w:rFonts w:asciiTheme="minorHAnsi" w:eastAsia="MS Mincho" w:hAnsiTheme="minorHAnsi"/>
                <w:color w:val="0070C0"/>
                <w:sz w:val="28"/>
                <w:szCs w:val="28"/>
              </w:rPr>
              <w:t>Additionally</w:t>
            </w:r>
            <w:proofErr w:type="gramEnd"/>
            <w:r w:rsidRPr="00071C7E">
              <w:rPr>
                <w:rFonts w:asciiTheme="minorHAnsi" w:eastAsia="MS Mincho" w:hAnsiTheme="minorHAnsi"/>
                <w:color w:val="0070C0"/>
                <w:sz w:val="28"/>
                <w:szCs w:val="28"/>
              </w:rPr>
              <w:t xml:space="preserve"> the sale of the </w:t>
            </w:r>
            <w:proofErr w:type="spellStart"/>
            <w:r w:rsidRPr="00071C7E">
              <w:rPr>
                <w:rFonts w:asciiTheme="minorHAnsi" w:eastAsia="MS Mincho" w:hAnsiTheme="minorHAnsi"/>
                <w:color w:val="0070C0"/>
                <w:sz w:val="28"/>
                <w:szCs w:val="28"/>
              </w:rPr>
              <w:t>Pentag</w:t>
            </w:r>
            <w:proofErr w:type="spellEnd"/>
            <w:r w:rsidRPr="00071C7E">
              <w:rPr>
                <w:rFonts w:asciiTheme="minorHAnsi" w:eastAsia="MS Mincho" w:hAnsiTheme="minorHAnsi"/>
                <w:color w:val="0070C0"/>
                <w:sz w:val="28"/>
                <w:szCs w:val="28"/>
              </w:rPr>
              <w:t xml:space="preserve"> equipment has been agreed internally, the first machines will be going early in 2025.</w:t>
            </w:r>
          </w:p>
          <w:p w14:paraId="534E0189" w14:textId="77777777" w:rsidR="00071C7E" w:rsidRPr="00687C2C" w:rsidRDefault="00071C7E" w:rsidP="00687C2C">
            <w:pPr>
              <w:pStyle w:val="PlainText"/>
              <w:rPr>
                <w:rFonts w:asciiTheme="minorHAnsi" w:eastAsia="MS Mincho" w:hAnsiTheme="minorHAnsi"/>
                <w:sz w:val="28"/>
                <w:szCs w:val="28"/>
              </w:rPr>
            </w:pPr>
          </w:p>
          <w:p w14:paraId="509F825B" w14:textId="24BDC73B" w:rsidR="00684D21" w:rsidRDefault="00684D21" w:rsidP="00684D21">
            <w:pPr>
              <w:pStyle w:val="PlainText"/>
              <w:rPr>
                <w:rFonts w:asciiTheme="minorHAnsi" w:eastAsia="MS Mincho" w:hAnsiTheme="minorHAnsi"/>
                <w:sz w:val="28"/>
                <w:szCs w:val="28"/>
              </w:rPr>
            </w:pPr>
            <w:r w:rsidRPr="00687C2C">
              <w:rPr>
                <w:rFonts w:asciiTheme="minorHAnsi" w:eastAsia="MS Mincho" w:hAnsiTheme="minorHAnsi"/>
                <w:sz w:val="28"/>
                <w:szCs w:val="28"/>
              </w:rPr>
              <w:t xml:space="preserve">There has been significant investment in machinery, equipment and workplace environment </w:t>
            </w:r>
            <w:r w:rsidR="00F37DBC">
              <w:rPr>
                <w:rFonts w:asciiTheme="minorHAnsi" w:eastAsia="MS Mincho" w:hAnsiTheme="minorHAnsi"/>
                <w:sz w:val="28"/>
                <w:szCs w:val="28"/>
              </w:rPr>
              <w:t xml:space="preserve">in the last two years, </w:t>
            </w:r>
            <w:r w:rsidRPr="00687C2C">
              <w:rPr>
                <w:rFonts w:asciiTheme="minorHAnsi" w:eastAsia="MS Mincho" w:hAnsiTheme="minorHAnsi"/>
                <w:sz w:val="28"/>
                <w:szCs w:val="28"/>
              </w:rPr>
              <w:t>to meet the intended growth planned.</w:t>
            </w:r>
          </w:p>
          <w:p w14:paraId="1587597F" w14:textId="5FFB109C" w:rsidR="000068A4" w:rsidRPr="000068A4" w:rsidRDefault="000068A4" w:rsidP="00684D21">
            <w:pPr>
              <w:pStyle w:val="PlainText"/>
              <w:rPr>
                <w:rFonts w:asciiTheme="minorHAnsi" w:eastAsia="MS Mincho" w:hAnsiTheme="minorHAnsi"/>
                <w:color w:val="0070C0"/>
                <w:sz w:val="28"/>
                <w:szCs w:val="28"/>
              </w:rPr>
            </w:pPr>
            <w:r>
              <w:rPr>
                <w:rFonts w:asciiTheme="minorHAnsi" w:eastAsia="MS Mincho" w:hAnsiTheme="minorHAnsi"/>
                <w:sz w:val="28"/>
                <w:szCs w:val="28"/>
              </w:rPr>
              <w:t>There have been issues with retaining staff</w:t>
            </w:r>
            <w:r w:rsidR="00E553E3">
              <w:rPr>
                <w:rFonts w:asciiTheme="minorHAnsi" w:eastAsia="MS Mincho" w:hAnsiTheme="minorHAnsi"/>
                <w:sz w:val="28"/>
                <w:szCs w:val="28"/>
              </w:rPr>
              <w:t xml:space="preserve"> aligned to the strategy and direction of the business </w:t>
            </w:r>
            <w:r>
              <w:rPr>
                <w:rFonts w:asciiTheme="minorHAnsi" w:eastAsia="MS Mincho" w:hAnsiTheme="minorHAnsi"/>
                <w:sz w:val="28"/>
                <w:szCs w:val="28"/>
              </w:rPr>
              <w:t xml:space="preserve">in the office and operators in the ENP area due to alternative employment options in the area and a tight employment </w:t>
            </w:r>
            <w:r>
              <w:rPr>
                <w:rFonts w:asciiTheme="minorHAnsi" w:eastAsia="MS Mincho" w:hAnsiTheme="minorHAnsi"/>
                <w:sz w:val="28"/>
                <w:szCs w:val="28"/>
              </w:rPr>
              <w:lastRenderedPageBreak/>
              <w:t xml:space="preserve">market.  </w:t>
            </w:r>
            <w:r w:rsidR="00E553E3" w:rsidRPr="001B4445">
              <w:rPr>
                <w:rFonts w:asciiTheme="minorHAnsi" w:eastAsia="MS Mincho" w:hAnsiTheme="minorHAnsi"/>
                <w:color w:val="0070C0"/>
                <w:sz w:val="28"/>
                <w:szCs w:val="28"/>
              </w:rPr>
              <w:t xml:space="preserve">There was a restructure of the office staff in </w:t>
            </w:r>
            <w:r w:rsidR="001B4445" w:rsidRPr="001B4445">
              <w:rPr>
                <w:rFonts w:asciiTheme="minorHAnsi" w:eastAsia="MS Mincho" w:hAnsiTheme="minorHAnsi"/>
                <w:color w:val="0070C0"/>
                <w:sz w:val="28"/>
                <w:szCs w:val="28"/>
              </w:rPr>
              <w:t xml:space="preserve">January 2023.  </w:t>
            </w:r>
            <w:r w:rsidRPr="001B4445">
              <w:rPr>
                <w:rFonts w:asciiTheme="minorHAnsi" w:eastAsia="MS Mincho" w:hAnsiTheme="minorHAnsi"/>
                <w:color w:val="0070C0"/>
                <w:sz w:val="28"/>
                <w:szCs w:val="28"/>
              </w:rPr>
              <w:t xml:space="preserve">This is under constant review and manning levels/shift patterns are being managed constantly to reduce </w:t>
            </w:r>
            <w:r w:rsidRPr="000068A4">
              <w:rPr>
                <w:rFonts w:asciiTheme="minorHAnsi" w:eastAsia="MS Mincho" w:hAnsiTheme="minorHAnsi"/>
                <w:color w:val="0070C0"/>
                <w:sz w:val="28"/>
                <w:szCs w:val="28"/>
              </w:rPr>
              <w:t xml:space="preserve">the impact this has on production. </w:t>
            </w:r>
            <w:r w:rsidR="00E315B1">
              <w:rPr>
                <w:rFonts w:asciiTheme="minorHAnsi" w:eastAsia="MS Mincho" w:hAnsiTheme="minorHAnsi"/>
                <w:color w:val="0070C0"/>
                <w:sz w:val="28"/>
                <w:szCs w:val="28"/>
              </w:rPr>
              <w:t xml:space="preserve"> Training levels have also undergone review to extend the expertise in the ENP area to disseminate from the current small pool of highly experienced operators.</w:t>
            </w:r>
          </w:p>
          <w:p w14:paraId="1258B4CE" w14:textId="77777777" w:rsidR="00350401" w:rsidRDefault="00350401" w:rsidP="00684D21">
            <w:pPr>
              <w:pStyle w:val="PlainText"/>
              <w:rPr>
                <w:rFonts w:asciiTheme="minorHAnsi" w:eastAsia="MS Mincho" w:hAnsiTheme="minorHAnsi"/>
                <w:sz w:val="28"/>
                <w:szCs w:val="28"/>
              </w:rPr>
            </w:pPr>
          </w:p>
          <w:p w14:paraId="701CEAD8" w14:textId="2B2731D5" w:rsidR="00684D21" w:rsidRPr="00687C2C" w:rsidRDefault="00684D21" w:rsidP="00684D21">
            <w:pPr>
              <w:pStyle w:val="PlainText"/>
              <w:rPr>
                <w:rFonts w:asciiTheme="minorHAnsi" w:eastAsia="MS Mincho" w:hAnsiTheme="minorHAnsi"/>
                <w:sz w:val="28"/>
                <w:szCs w:val="28"/>
              </w:rPr>
            </w:pPr>
            <w:r w:rsidRPr="00687C2C">
              <w:rPr>
                <w:rFonts w:asciiTheme="minorHAnsi" w:eastAsia="MS Mincho" w:hAnsiTheme="minorHAnsi"/>
                <w:sz w:val="28"/>
                <w:szCs w:val="28"/>
              </w:rPr>
              <w:t xml:space="preserve">We are investigating the possibility of employing more apprentices to ensure that we have sufficient trained operators for the future. </w:t>
            </w:r>
            <w:r w:rsidR="00F558F5">
              <w:rPr>
                <w:rFonts w:asciiTheme="minorHAnsi" w:eastAsia="MS Mincho" w:hAnsiTheme="minorHAnsi"/>
                <w:sz w:val="28"/>
                <w:szCs w:val="28"/>
              </w:rPr>
              <w:t xml:space="preserve">  </w:t>
            </w:r>
            <w:r w:rsidR="00F558F5" w:rsidRPr="002B3BE8">
              <w:rPr>
                <w:rFonts w:asciiTheme="minorHAnsi" w:eastAsia="MS Mincho" w:hAnsiTheme="minorHAnsi"/>
                <w:color w:val="0070C0"/>
                <w:sz w:val="28"/>
                <w:szCs w:val="28"/>
              </w:rPr>
              <w:t xml:space="preserve">Recruitment </w:t>
            </w:r>
            <w:r w:rsidR="00836954" w:rsidRPr="002B3BE8">
              <w:rPr>
                <w:rFonts w:asciiTheme="minorHAnsi" w:eastAsia="MS Mincho" w:hAnsiTheme="minorHAnsi"/>
                <w:color w:val="0070C0"/>
                <w:sz w:val="28"/>
                <w:szCs w:val="28"/>
              </w:rPr>
              <w:t xml:space="preserve">of another </w:t>
            </w:r>
            <w:r w:rsidR="00F558F5" w:rsidRPr="002B3BE8">
              <w:rPr>
                <w:rFonts w:asciiTheme="minorHAnsi" w:eastAsia="MS Mincho" w:hAnsiTheme="minorHAnsi"/>
                <w:color w:val="0070C0"/>
                <w:sz w:val="28"/>
                <w:szCs w:val="28"/>
              </w:rPr>
              <w:t>Apprentice</w:t>
            </w:r>
            <w:r w:rsidR="00836954" w:rsidRPr="002B3BE8">
              <w:rPr>
                <w:rFonts w:asciiTheme="minorHAnsi" w:eastAsia="MS Mincho" w:hAnsiTheme="minorHAnsi"/>
                <w:color w:val="0070C0"/>
                <w:sz w:val="28"/>
                <w:szCs w:val="28"/>
              </w:rPr>
              <w:t xml:space="preserve">, </w:t>
            </w:r>
            <w:r w:rsidR="00071C7E">
              <w:rPr>
                <w:rFonts w:asciiTheme="minorHAnsi" w:eastAsia="MS Mincho" w:hAnsiTheme="minorHAnsi"/>
                <w:color w:val="0070C0"/>
                <w:sz w:val="28"/>
                <w:szCs w:val="28"/>
              </w:rPr>
              <w:t>for ENP is being sought but the course supporting this program has been withdrawn by Chesterfield College.</w:t>
            </w:r>
          </w:p>
          <w:p w14:paraId="206A6086" w14:textId="77777777" w:rsidR="00350401" w:rsidRDefault="00350401" w:rsidP="00684D21">
            <w:pPr>
              <w:pStyle w:val="PlainText"/>
              <w:rPr>
                <w:rFonts w:asciiTheme="minorHAnsi" w:eastAsia="MS Mincho" w:hAnsiTheme="minorHAnsi"/>
                <w:sz w:val="28"/>
                <w:szCs w:val="28"/>
              </w:rPr>
            </w:pPr>
          </w:p>
          <w:p w14:paraId="2C05B87E" w14:textId="568DCA1D" w:rsidR="00684D21" w:rsidRPr="00687C2C" w:rsidRDefault="00684D21" w:rsidP="00684D21">
            <w:pPr>
              <w:pStyle w:val="PlainText"/>
              <w:rPr>
                <w:rFonts w:asciiTheme="minorHAnsi" w:eastAsia="MS Mincho" w:hAnsiTheme="minorHAnsi"/>
                <w:sz w:val="28"/>
                <w:szCs w:val="28"/>
              </w:rPr>
            </w:pPr>
            <w:r w:rsidRPr="00687C2C">
              <w:rPr>
                <w:rFonts w:asciiTheme="minorHAnsi" w:eastAsia="MS Mincho" w:hAnsiTheme="minorHAnsi"/>
                <w:sz w:val="28"/>
                <w:szCs w:val="28"/>
              </w:rPr>
              <w:t xml:space="preserve">Resources have been provided to ensure that planned objectives can be achieved </w:t>
            </w:r>
            <w:r w:rsidR="00E553E3">
              <w:rPr>
                <w:rFonts w:asciiTheme="minorHAnsi" w:eastAsia="MS Mincho" w:hAnsiTheme="minorHAnsi"/>
                <w:sz w:val="28"/>
                <w:szCs w:val="28"/>
              </w:rPr>
              <w:t xml:space="preserve">but is under constant review </w:t>
            </w:r>
            <w:r w:rsidR="00AE224F">
              <w:rPr>
                <w:rFonts w:asciiTheme="minorHAnsi" w:eastAsia="MS Mincho" w:hAnsiTheme="minorHAnsi"/>
                <w:sz w:val="28"/>
                <w:szCs w:val="28"/>
              </w:rPr>
              <w:t xml:space="preserve">and cost pressure </w:t>
            </w:r>
            <w:r w:rsidRPr="00687C2C">
              <w:rPr>
                <w:rFonts w:asciiTheme="minorHAnsi" w:eastAsia="MS Mincho" w:hAnsiTheme="minorHAnsi"/>
                <w:sz w:val="28"/>
                <w:szCs w:val="28"/>
              </w:rPr>
              <w:t xml:space="preserve">(see item 5 above).  </w:t>
            </w:r>
          </w:p>
          <w:p w14:paraId="72837C02" w14:textId="518CAACD" w:rsidR="00350401" w:rsidRPr="005B0ED5" w:rsidRDefault="00350401" w:rsidP="00684D21">
            <w:pPr>
              <w:pStyle w:val="PlainText"/>
              <w:rPr>
                <w:rFonts w:asciiTheme="minorHAnsi" w:eastAsia="MS Mincho" w:hAnsiTheme="minorHAnsi"/>
                <w:sz w:val="28"/>
                <w:szCs w:val="28"/>
              </w:rPr>
            </w:pPr>
          </w:p>
          <w:p w14:paraId="4795A5CD" w14:textId="0D0A735B" w:rsidR="00F37DBC" w:rsidRDefault="00684D21" w:rsidP="00D937ED">
            <w:pPr>
              <w:pStyle w:val="PlainText"/>
              <w:rPr>
                <w:rFonts w:asciiTheme="minorHAnsi" w:eastAsia="MS Mincho" w:hAnsiTheme="minorHAnsi"/>
                <w:sz w:val="28"/>
                <w:szCs w:val="28"/>
              </w:rPr>
            </w:pPr>
            <w:r w:rsidRPr="005B0ED5">
              <w:rPr>
                <w:rFonts w:asciiTheme="minorHAnsi" w:eastAsia="MS Mincho" w:hAnsiTheme="minorHAnsi"/>
                <w:sz w:val="28"/>
                <w:szCs w:val="28"/>
              </w:rPr>
              <w:t xml:space="preserve">Competency evaluation criteria </w:t>
            </w:r>
            <w:r w:rsidR="00350401" w:rsidRPr="005B0ED5">
              <w:rPr>
                <w:rFonts w:asciiTheme="minorHAnsi" w:eastAsia="MS Mincho" w:hAnsiTheme="minorHAnsi"/>
                <w:sz w:val="28"/>
                <w:szCs w:val="28"/>
              </w:rPr>
              <w:t>is shown on the</w:t>
            </w:r>
            <w:r w:rsidRPr="005B0ED5">
              <w:rPr>
                <w:rFonts w:asciiTheme="minorHAnsi" w:eastAsia="MS Mincho" w:hAnsiTheme="minorHAnsi"/>
                <w:sz w:val="28"/>
                <w:szCs w:val="28"/>
              </w:rPr>
              <w:t xml:space="preserve"> Skills Matrix QD11</w:t>
            </w:r>
            <w:r w:rsidR="006227D7">
              <w:rPr>
                <w:rFonts w:asciiTheme="minorHAnsi" w:eastAsia="MS Mincho" w:hAnsiTheme="minorHAnsi"/>
                <w:sz w:val="28"/>
                <w:szCs w:val="28"/>
              </w:rPr>
              <w:t xml:space="preserve"> for both sides of the business</w:t>
            </w:r>
            <w:r w:rsidR="00E553E3">
              <w:rPr>
                <w:rFonts w:asciiTheme="minorHAnsi" w:eastAsia="MS Mincho" w:hAnsiTheme="minorHAnsi"/>
                <w:sz w:val="28"/>
                <w:szCs w:val="28"/>
              </w:rPr>
              <w:t xml:space="preserve"> and</w:t>
            </w:r>
            <w:r w:rsidR="006227D7">
              <w:rPr>
                <w:rFonts w:asciiTheme="minorHAnsi" w:eastAsia="MS Mincho" w:hAnsiTheme="minorHAnsi"/>
                <w:sz w:val="28"/>
                <w:szCs w:val="28"/>
              </w:rPr>
              <w:t xml:space="preserve"> is</w:t>
            </w:r>
            <w:r w:rsidR="00E553E3">
              <w:rPr>
                <w:rFonts w:asciiTheme="minorHAnsi" w:eastAsia="MS Mincho" w:hAnsiTheme="minorHAnsi"/>
                <w:sz w:val="28"/>
                <w:szCs w:val="28"/>
              </w:rPr>
              <w:t xml:space="preserve"> assessed by experienced representatives of staff</w:t>
            </w:r>
            <w:r w:rsidRPr="005B0ED5">
              <w:rPr>
                <w:rFonts w:asciiTheme="minorHAnsi" w:eastAsia="MS Mincho" w:hAnsiTheme="minorHAnsi"/>
                <w:sz w:val="28"/>
                <w:szCs w:val="28"/>
              </w:rPr>
              <w:t xml:space="preserve">. </w:t>
            </w:r>
          </w:p>
          <w:p w14:paraId="3E720882" w14:textId="77777777" w:rsidR="00A3567A" w:rsidRDefault="00A3567A" w:rsidP="00D937ED">
            <w:pPr>
              <w:pStyle w:val="PlainText"/>
              <w:rPr>
                <w:rFonts w:asciiTheme="minorHAnsi" w:eastAsia="MS Mincho" w:hAnsiTheme="minorHAnsi"/>
                <w:sz w:val="28"/>
                <w:szCs w:val="28"/>
              </w:rPr>
            </w:pPr>
          </w:p>
          <w:p w14:paraId="1D8ABA27" w14:textId="33475DB3" w:rsidR="00A3567A" w:rsidRDefault="00A3567A" w:rsidP="00D937ED">
            <w:pPr>
              <w:pStyle w:val="PlainText"/>
              <w:rPr>
                <w:rFonts w:asciiTheme="minorHAnsi" w:eastAsia="MS Mincho" w:hAnsiTheme="minorHAnsi"/>
                <w:color w:val="00B0F0"/>
                <w:sz w:val="28"/>
                <w:szCs w:val="28"/>
              </w:rPr>
            </w:pPr>
            <w:r>
              <w:rPr>
                <w:rFonts w:asciiTheme="minorHAnsi" w:eastAsia="MS Mincho" w:hAnsiTheme="minorHAnsi"/>
                <w:sz w:val="28"/>
                <w:szCs w:val="28"/>
              </w:rPr>
              <w:t>External consultancy support has been sourced to assist the ongoing development of our Health and Safety Management System</w:t>
            </w:r>
            <w:r w:rsidRPr="006D2F63">
              <w:rPr>
                <w:rFonts w:asciiTheme="minorHAnsi" w:eastAsia="MS Mincho" w:hAnsiTheme="minorHAnsi"/>
                <w:color w:val="00B0F0"/>
                <w:sz w:val="28"/>
                <w:szCs w:val="28"/>
              </w:rPr>
              <w:t xml:space="preserve">. </w:t>
            </w:r>
            <w:r w:rsidR="006227D7" w:rsidRPr="00AE224F">
              <w:rPr>
                <w:rFonts w:asciiTheme="minorHAnsi" w:eastAsia="MS Mincho" w:hAnsiTheme="minorHAnsi"/>
                <w:color w:val="0070C0"/>
                <w:sz w:val="28"/>
                <w:szCs w:val="28"/>
              </w:rPr>
              <w:t xml:space="preserve">(Luke </w:t>
            </w:r>
            <w:proofErr w:type="gramStart"/>
            <w:r w:rsidR="006227D7" w:rsidRPr="00AE224F">
              <w:rPr>
                <w:rFonts w:asciiTheme="minorHAnsi" w:eastAsia="MS Mincho" w:hAnsiTheme="minorHAnsi"/>
                <w:color w:val="0070C0"/>
                <w:sz w:val="28"/>
                <w:szCs w:val="28"/>
              </w:rPr>
              <w:t>Dunster)</w:t>
            </w:r>
            <w:r w:rsidR="00AE224F" w:rsidRPr="00AE224F">
              <w:rPr>
                <w:rFonts w:asciiTheme="minorHAnsi" w:eastAsia="MS Mincho" w:hAnsiTheme="minorHAnsi"/>
                <w:color w:val="0070C0"/>
                <w:sz w:val="28"/>
                <w:szCs w:val="28"/>
              </w:rPr>
              <w:t xml:space="preserve">  Hydro</w:t>
            </w:r>
            <w:proofErr w:type="gramEnd"/>
            <w:r w:rsidR="00AE224F" w:rsidRPr="00AE224F">
              <w:rPr>
                <w:rFonts w:asciiTheme="minorHAnsi" w:eastAsia="MS Mincho" w:hAnsiTheme="minorHAnsi"/>
                <w:color w:val="0070C0"/>
                <w:sz w:val="28"/>
                <w:szCs w:val="28"/>
              </w:rPr>
              <w:t xml:space="preserve">-X were engaged throughout 2024 to support Legionella assessment and </w:t>
            </w:r>
            <w:r w:rsidR="00AE224F">
              <w:rPr>
                <w:rFonts w:asciiTheme="minorHAnsi" w:eastAsia="MS Mincho" w:hAnsiTheme="minorHAnsi"/>
                <w:color w:val="0070C0"/>
                <w:sz w:val="28"/>
                <w:szCs w:val="28"/>
              </w:rPr>
              <w:t>Pennine Lubricants were brought in to deal with bacterial levels in cutting fluids.</w:t>
            </w:r>
          </w:p>
          <w:p w14:paraId="7A6A7AFC" w14:textId="77777777" w:rsidR="00071C7E" w:rsidRDefault="00071C7E" w:rsidP="00D937ED">
            <w:pPr>
              <w:pStyle w:val="PlainText"/>
              <w:rPr>
                <w:rFonts w:asciiTheme="minorHAnsi" w:eastAsia="MS Mincho" w:hAnsiTheme="minorHAnsi"/>
                <w:color w:val="00B0F0"/>
                <w:sz w:val="28"/>
                <w:szCs w:val="28"/>
              </w:rPr>
            </w:pPr>
          </w:p>
          <w:p w14:paraId="5594F5AA" w14:textId="0AEBA7BD" w:rsidR="00430049" w:rsidRPr="00384484" w:rsidRDefault="00071C7E" w:rsidP="00D937ED">
            <w:pPr>
              <w:pStyle w:val="PlainText"/>
              <w:rPr>
                <w:rFonts w:asciiTheme="minorHAnsi" w:eastAsia="MS Mincho" w:hAnsiTheme="minorHAnsi"/>
                <w:color w:val="0070C0"/>
                <w:sz w:val="28"/>
                <w:szCs w:val="28"/>
              </w:rPr>
            </w:pPr>
            <w:r w:rsidRPr="00071C7E">
              <w:rPr>
                <w:rFonts w:asciiTheme="minorHAnsi" w:eastAsia="MS Mincho" w:hAnsiTheme="minorHAnsi"/>
                <w:color w:val="0070C0"/>
                <w:sz w:val="28"/>
                <w:szCs w:val="28"/>
              </w:rPr>
              <w:t>Sales support temporarily provided by Stephen Molloy</w:t>
            </w:r>
            <w:r w:rsidR="00B55291">
              <w:rPr>
                <w:rFonts w:asciiTheme="minorHAnsi" w:eastAsia="MS Mincho" w:hAnsiTheme="minorHAnsi"/>
                <w:color w:val="0070C0"/>
                <w:sz w:val="28"/>
                <w:szCs w:val="28"/>
              </w:rPr>
              <w:t xml:space="preserve"> from November 2024 - Feb 2025</w:t>
            </w:r>
            <w:r w:rsidRPr="00071C7E">
              <w:rPr>
                <w:rFonts w:asciiTheme="minorHAnsi" w:eastAsia="MS Mincho" w:hAnsiTheme="minorHAnsi"/>
                <w:color w:val="0070C0"/>
                <w:sz w:val="28"/>
                <w:szCs w:val="28"/>
              </w:rPr>
              <w:t>.</w:t>
            </w:r>
          </w:p>
        </w:tc>
        <w:tc>
          <w:tcPr>
            <w:tcW w:w="2410" w:type="dxa"/>
          </w:tcPr>
          <w:p w14:paraId="4EA16588" w14:textId="4581EF15" w:rsidR="004D149F" w:rsidRPr="00174BF2" w:rsidRDefault="000068A4" w:rsidP="00D937ED">
            <w:pPr>
              <w:pStyle w:val="PlainText"/>
              <w:rPr>
                <w:rFonts w:asciiTheme="minorHAnsi" w:hAnsiTheme="minorHAnsi"/>
                <w:bCs/>
                <w:sz w:val="28"/>
                <w:szCs w:val="28"/>
              </w:rPr>
            </w:pPr>
            <w:r w:rsidRPr="00071C7E">
              <w:rPr>
                <w:rFonts w:asciiTheme="minorHAnsi" w:hAnsiTheme="minorHAnsi"/>
                <w:bCs/>
                <w:sz w:val="28"/>
                <w:szCs w:val="28"/>
              </w:rPr>
              <w:lastRenderedPageBreak/>
              <w:t>Continue to review requirements and potential for new machinery.</w:t>
            </w:r>
            <w:r w:rsidR="00174BF2" w:rsidRPr="00071C7E">
              <w:rPr>
                <w:rFonts w:asciiTheme="minorHAnsi" w:hAnsiTheme="minorHAnsi"/>
                <w:bCs/>
                <w:sz w:val="28"/>
                <w:szCs w:val="28"/>
              </w:rPr>
              <w:t xml:space="preserve"> Review again at the next </w:t>
            </w:r>
            <w:r w:rsidR="00174BF2" w:rsidRPr="00174BF2">
              <w:rPr>
                <w:rFonts w:asciiTheme="minorHAnsi" w:hAnsiTheme="minorHAnsi"/>
                <w:bCs/>
                <w:sz w:val="28"/>
                <w:szCs w:val="28"/>
              </w:rPr>
              <w:t xml:space="preserve">Management Review. </w:t>
            </w:r>
            <w:r w:rsidR="005B0ED5" w:rsidRPr="00174BF2">
              <w:rPr>
                <w:rFonts w:asciiTheme="minorHAnsi" w:hAnsiTheme="minorHAnsi"/>
                <w:bCs/>
                <w:sz w:val="28"/>
                <w:szCs w:val="28"/>
              </w:rPr>
              <w:t xml:space="preserve"> </w:t>
            </w:r>
          </w:p>
          <w:p w14:paraId="20C0E607" w14:textId="77777777" w:rsidR="00684D21" w:rsidRPr="00174BF2" w:rsidRDefault="00684D21" w:rsidP="00D937ED">
            <w:pPr>
              <w:pStyle w:val="PlainText"/>
              <w:rPr>
                <w:rFonts w:asciiTheme="minorHAnsi" w:hAnsiTheme="minorHAnsi"/>
                <w:bCs/>
                <w:sz w:val="28"/>
                <w:szCs w:val="28"/>
              </w:rPr>
            </w:pPr>
          </w:p>
          <w:p w14:paraId="2345694B" w14:textId="77777777" w:rsidR="00684D21" w:rsidRPr="00174BF2" w:rsidRDefault="00684D21" w:rsidP="00D937ED">
            <w:pPr>
              <w:pStyle w:val="PlainText"/>
              <w:rPr>
                <w:rFonts w:asciiTheme="minorHAnsi" w:hAnsiTheme="minorHAnsi"/>
                <w:bCs/>
                <w:sz w:val="28"/>
                <w:szCs w:val="28"/>
              </w:rPr>
            </w:pPr>
          </w:p>
          <w:p w14:paraId="38E5386A" w14:textId="77777777" w:rsidR="00684D21" w:rsidRPr="00174BF2" w:rsidRDefault="00684D21" w:rsidP="00D937ED">
            <w:pPr>
              <w:pStyle w:val="PlainText"/>
              <w:rPr>
                <w:rFonts w:asciiTheme="minorHAnsi" w:hAnsiTheme="minorHAnsi"/>
                <w:bCs/>
                <w:sz w:val="28"/>
                <w:szCs w:val="28"/>
              </w:rPr>
            </w:pPr>
          </w:p>
          <w:p w14:paraId="4CB21000" w14:textId="77777777" w:rsidR="00684D21" w:rsidRPr="00174BF2" w:rsidRDefault="00684D21" w:rsidP="00D937ED">
            <w:pPr>
              <w:pStyle w:val="PlainText"/>
              <w:rPr>
                <w:rFonts w:asciiTheme="minorHAnsi" w:hAnsiTheme="minorHAnsi"/>
                <w:bCs/>
                <w:sz w:val="28"/>
                <w:szCs w:val="28"/>
              </w:rPr>
            </w:pPr>
          </w:p>
          <w:p w14:paraId="661CB381" w14:textId="77777777" w:rsidR="00684D21" w:rsidRPr="00174BF2" w:rsidRDefault="00684D21" w:rsidP="00D937ED">
            <w:pPr>
              <w:pStyle w:val="PlainText"/>
              <w:rPr>
                <w:rFonts w:asciiTheme="minorHAnsi" w:hAnsiTheme="minorHAnsi"/>
                <w:bCs/>
                <w:sz w:val="28"/>
                <w:szCs w:val="28"/>
              </w:rPr>
            </w:pPr>
          </w:p>
          <w:p w14:paraId="761F3E17" w14:textId="77777777" w:rsidR="00684D21" w:rsidRPr="00174BF2" w:rsidRDefault="00684D21" w:rsidP="00D937ED">
            <w:pPr>
              <w:pStyle w:val="PlainText"/>
              <w:rPr>
                <w:rFonts w:asciiTheme="minorHAnsi" w:hAnsiTheme="minorHAnsi"/>
                <w:bCs/>
                <w:sz w:val="28"/>
                <w:szCs w:val="28"/>
              </w:rPr>
            </w:pPr>
          </w:p>
          <w:p w14:paraId="279DFD94" w14:textId="77777777" w:rsidR="00687C2C" w:rsidRPr="00174BF2" w:rsidRDefault="00687C2C" w:rsidP="00D937ED">
            <w:pPr>
              <w:pStyle w:val="PlainText"/>
              <w:rPr>
                <w:rFonts w:asciiTheme="minorHAnsi" w:hAnsiTheme="minorHAnsi"/>
                <w:bCs/>
                <w:sz w:val="28"/>
                <w:szCs w:val="28"/>
              </w:rPr>
            </w:pPr>
          </w:p>
          <w:p w14:paraId="7315EF1A" w14:textId="77777777" w:rsidR="00687C2C" w:rsidRPr="00174BF2" w:rsidRDefault="00687C2C" w:rsidP="00D937ED">
            <w:pPr>
              <w:pStyle w:val="PlainText"/>
              <w:rPr>
                <w:rFonts w:asciiTheme="minorHAnsi" w:hAnsiTheme="minorHAnsi"/>
                <w:bCs/>
                <w:sz w:val="28"/>
                <w:szCs w:val="28"/>
              </w:rPr>
            </w:pPr>
          </w:p>
          <w:p w14:paraId="2B82BE92" w14:textId="77777777" w:rsidR="00687C2C" w:rsidRPr="00174BF2" w:rsidRDefault="00687C2C" w:rsidP="00D937ED">
            <w:pPr>
              <w:pStyle w:val="PlainText"/>
              <w:rPr>
                <w:rFonts w:asciiTheme="minorHAnsi" w:hAnsiTheme="minorHAnsi"/>
                <w:bCs/>
                <w:sz w:val="28"/>
                <w:szCs w:val="28"/>
              </w:rPr>
            </w:pPr>
          </w:p>
          <w:p w14:paraId="51D59FE9" w14:textId="77777777" w:rsidR="00684D21" w:rsidRPr="00174BF2" w:rsidRDefault="00684D21" w:rsidP="00D937ED">
            <w:pPr>
              <w:pStyle w:val="PlainText"/>
              <w:rPr>
                <w:rFonts w:asciiTheme="minorHAnsi" w:hAnsiTheme="minorHAnsi"/>
                <w:bCs/>
                <w:sz w:val="28"/>
                <w:szCs w:val="28"/>
              </w:rPr>
            </w:pPr>
          </w:p>
          <w:p w14:paraId="0B648251" w14:textId="77777777" w:rsidR="00687C2C" w:rsidRPr="00174BF2" w:rsidRDefault="00687C2C" w:rsidP="00D937ED">
            <w:pPr>
              <w:pStyle w:val="PlainText"/>
              <w:rPr>
                <w:rFonts w:asciiTheme="minorHAnsi" w:hAnsiTheme="minorHAnsi"/>
                <w:bCs/>
                <w:sz w:val="28"/>
                <w:szCs w:val="28"/>
              </w:rPr>
            </w:pPr>
          </w:p>
          <w:p w14:paraId="29E81AA5" w14:textId="77777777" w:rsidR="00687C2C" w:rsidRPr="00174BF2" w:rsidRDefault="00687C2C" w:rsidP="00D937ED">
            <w:pPr>
              <w:pStyle w:val="PlainText"/>
              <w:rPr>
                <w:rFonts w:asciiTheme="minorHAnsi" w:hAnsiTheme="minorHAnsi"/>
                <w:bCs/>
                <w:sz w:val="28"/>
                <w:szCs w:val="28"/>
              </w:rPr>
            </w:pPr>
          </w:p>
          <w:p w14:paraId="4852EEC7" w14:textId="77777777" w:rsidR="00687C2C" w:rsidRPr="00174BF2" w:rsidRDefault="00687C2C" w:rsidP="00D937ED">
            <w:pPr>
              <w:pStyle w:val="PlainText"/>
              <w:rPr>
                <w:rFonts w:asciiTheme="minorHAnsi" w:hAnsiTheme="minorHAnsi"/>
                <w:bCs/>
                <w:sz w:val="28"/>
                <w:szCs w:val="28"/>
              </w:rPr>
            </w:pPr>
          </w:p>
          <w:p w14:paraId="309F2308" w14:textId="77777777" w:rsidR="00687C2C" w:rsidRPr="00174BF2" w:rsidRDefault="00687C2C" w:rsidP="00D937ED">
            <w:pPr>
              <w:pStyle w:val="PlainText"/>
              <w:rPr>
                <w:rFonts w:asciiTheme="minorHAnsi" w:hAnsiTheme="minorHAnsi"/>
                <w:bCs/>
                <w:sz w:val="28"/>
                <w:szCs w:val="28"/>
              </w:rPr>
            </w:pPr>
          </w:p>
          <w:p w14:paraId="640FC278" w14:textId="77777777" w:rsidR="00687C2C" w:rsidRPr="00174BF2" w:rsidRDefault="00687C2C" w:rsidP="00D937ED">
            <w:pPr>
              <w:pStyle w:val="PlainText"/>
              <w:rPr>
                <w:rFonts w:asciiTheme="minorHAnsi" w:hAnsiTheme="minorHAnsi"/>
                <w:bCs/>
                <w:sz w:val="28"/>
                <w:szCs w:val="28"/>
              </w:rPr>
            </w:pPr>
          </w:p>
        </w:tc>
      </w:tr>
    </w:tbl>
    <w:p w14:paraId="6888FD4F" w14:textId="38329A23" w:rsidR="00450ACD" w:rsidRDefault="00450ACD" w:rsidP="00B761ED">
      <w:pPr>
        <w:rPr>
          <w:rFonts w:asciiTheme="minorHAnsi" w:hAnsiTheme="minorHAnsi" w:cs="Arial"/>
          <w:sz w:val="28"/>
          <w:szCs w:val="28"/>
        </w:rPr>
      </w:pPr>
      <w:bookmarkStart w:id="32" w:name="_11)_Opportunities_for"/>
      <w:bookmarkEnd w:id="32"/>
    </w:p>
    <w:p w14:paraId="6CC8DC99" w14:textId="7A43460B" w:rsidR="00894427" w:rsidRDefault="00894427" w:rsidP="00B761ED">
      <w:pPr>
        <w:rPr>
          <w:rFonts w:asciiTheme="minorHAnsi" w:hAnsiTheme="minorHAnsi" w:cs="Arial"/>
          <w:sz w:val="28"/>
          <w:szCs w:val="28"/>
        </w:rPr>
      </w:pPr>
    </w:p>
    <w:tbl>
      <w:tblPr>
        <w:tblW w:w="151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2724"/>
        <w:gridCol w:w="2410"/>
      </w:tblGrid>
      <w:tr w:rsidR="004D149F" w:rsidRPr="008175DA" w14:paraId="12E5A02C" w14:textId="77777777" w:rsidTr="00AC6CEF">
        <w:tc>
          <w:tcPr>
            <w:tcW w:w="12724" w:type="dxa"/>
            <w:shd w:val="clear" w:color="auto" w:fill="F2F2F2" w:themeFill="background1" w:themeFillShade="F2"/>
          </w:tcPr>
          <w:p w14:paraId="6A6AC153" w14:textId="582A77F2" w:rsidR="004D149F" w:rsidRPr="002B0F33" w:rsidRDefault="004D149F" w:rsidP="00D937ED">
            <w:pPr>
              <w:pStyle w:val="Heading3"/>
              <w:rPr>
                <w:rFonts w:asciiTheme="minorHAnsi" w:eastAsia="MS Mincho" w:hAnsiTheme="minorHAnsi"/>
                <w:i/>
                <w:color w:val="auto"/>
                <w:sz w:val="28"/>
                <w:szCs w:val="28"/>
              </w:rPr>
            </w:pPr>
            <w:bookmarkStart w:id="33" w:name="_11)_Opportunities_for_1"/>
            <w:bookmarkEnd w:id="33"/>
            <w:r>
              <w:rPr>
                <w:rFonts w:asciiTheme="minorHAnsi" w:eastAsia="MS Mincho" w:hAnsiTheme="minorHAnsi"/>
                <w:i/>
                <w:color w:val="auto"/>
                <w:sz w:val="28"/>
                <w:szCs w:val="28"/>
              </w:rPr>
              <w:t>1</w:t>
            </w:r>
            <w:r w:rsidR="002E7160">
              <w:rPr>
                <w:rFonts w:asciiTheme="minorHAnsi" w:eastAsia="MS Mincho" w:hAnsiTheme="minorHAnsi"/>
                <w:i/>
                <w:color w:val="auto"/>
                <w:sz w:val="28"/>
                <w:szCs w:val="28"/>
              </w:rPr>
              <w:t>3</w:t>
            </w:r>
            <w:r w:rsidRPr="002B0F33">
              <w:rPr>
                <w:rFonts w:asciiTheme="minorHAnsi" w:eastAsia="MS Mincho" w:hAnsiTheme="minorHAnsi"/>
                <w:i/>
                <w:color w:val="auto"/>
                <w:sz w:val="28"/>
                <w:szCs w:val="28"/>
              </w:rPr>
              <w:t xml:space="preserve">) </w:t>
            </w:r>
            <w:r>
              <w:rPr>
                <w:rFonts w:asciiTheme="minorHAnsi" w:eastAsia="MS Mincho" w:hAnsiTheme="minorHAnsi"/>
                <w:i/>
                <w:color w:val="auto"/>
                <w:sz w:val="28"/>
                <w:szCs w:val="28"/>
              </w:rPr>
              <w:t>Opportunities for improvement</w:t>
            </w:r>
          </w:p>
        </w:tc>
        <w:tc>
          <w:tcPr>
            <w:tcW w:w="2410" w:type="dxa"/>
            <w:shd w:val="clear" w:color="auto" w:fill="F2F2F2" w:themeFill="background1" w:themeFillShade="F2"/>
          </w:tcPr>
          <w:p w14:paraId="1C877023" w14:textId="77777777" w:rsidR="004D149F" w:rsidRPr="001739A5" w:rsidRDefault="004D149F" w:rsidP="00D937ED">
            <w:pPr>
              <w:pStyle w:val="Heading3"/>
              <w:rPr>
                <w:rFonts w:asciiTheme="minorHAnsi" w:hAnsiTheme="minorHAnsi" w:cs="Arial"/>
                <w:i/>
                <w:color w:val="auto"/>
                <w:sz w:val="28"/>
                <w:szCs w:val="28"/>
              </w:rPr>
            </w:pPr>
            <w:r w:rsidRPr="001739A5">
              <w:rPr>
                <w:rFonts w:asciiTheme="minorHAnsi" w:hAnsiTheme="minorHAnsi" w:cs="Arial"/>
                <w:i/>
                <w:color w:val="auto"/>
                <w:sz w:val="28"/>
                <w:szCs w:val="28"/>
              </w:rPr>
              <w:t>Action</w:t>
            </w:r>
          </w:p>
        </w:tc>
      </w:tr>
      <w:tr w:rsidR="0030470B" w:rsidRPr="0030470B" w14:paraId="6C4C6ADC" w14:textId="77777777" w:rsidTr="00D937ED">
        <w:tc>
          <w:tcPr>
            <w:tcW w:w="12724" w:type="dxa"/>
          </w:tcPr>
          <w:p w14:paraId="0E3E66F8" w14:textId="6B31FD54" w:rsidR="00687C2C" w:rsidRPr="0030470B" w:rsidRDefault="00480640" w:rsidP="00250B1F">
            <w:pPr>
              <w:rPr>
                <w:rFonts w:asciiTheme="minorHAnsi" w:hAnsiTheme="minorHAnsi" w:cs="Arial"/>
                <w:sz w:val="28"/>
                <w:szCs w:val="28"/>
              </w:rPr>
            </w:pPr>
            <w:r w:rsidRPr="0030470B">
              <w:rPr>
                <w:rFonts w:asciiTheme="minorHAnsi" w:hAnsiTheme="minorHAnsi" w:cs="Arial"/>
                <w:sz w:val="28"/>
                <w:szCs w:val="28"/>
              </w:rPr>
              <w:t>Continue with the lean</w:t>
            </w:r>
            <w:r w:rsidR="00687C2C" w:rsidRPr="0030470B">
              <w:rPr>
                <w:rFonts w:asciiTheme="minorHAnsi" w:hAnsiTheme="minorHAnsi" w:cs="Arial"/>
                <w:sz w:val="28"/>
                <w:szCs w:val="28"/>
              </w:rPr>
              <w:t xml:space="preserve"> Manufacturing programme (including improved tooling technology)</w:t>
            </w:r>
            <w:r w:rsidR="0021126C" w:rsidRPr="0030470B">
              <w:rPr>
                <w:rFonts w:asciiTheme="minorHAnsi" w:hAnsiTheme="minorHAnsi" w:cs="Arial"/>
                <w:sz w:val="28"/>
                <w:szCs w:val="28"/>
              </w:rPr>
              <w:t>.</w:t>
            </w:r>
            <w:r w:rsidR="00687C2C" w:rsidRPr="0030470B">
              <w:rPr>
                <w:rFonts w:asciiTheme="minorHAnsi" w:hAnsiTheme="minorHAnsi" w:cs="Arial"/>
                <w:sz w:val="28"/>
                <w:szCs w:val="28"/>
              </w:rPr>
              <w:t xml:space="preserve"> </w:t>
            </w:r>
            <w:r w:rsidR="0021126C" w:rsidRPr="0030470B">
              <w:rPr>
                <w:rFonts w:asciiTheme="minorHAnsi" w:hAnsiTheme="minorHAnsi" w:cs="Arial"/>
                <w:sz w:val="28"/>
                <w:szCs w:val="28"/>
              </w:rPr>
              <w:t>T</w:t>
            </w:r>
            <w:r w:rsidRPr="0030470B">
              <w:rPr>
                <w:rFonts w:asciiTheme="minorHAnsi" w:hAnsiTheme="minorHAnsi" w:cs="Arial"/>
                <w:sz w:val="28"/>
                <w:szCs w:val="28"/>
              </w:rPr>
              <w:t xml:space="preserve">his </w:t>
            </w:r>
            <w:r w:rsidR="00250B1F" w:rsidRPr="0030470B">
              <w:rPr>
                <w:rFonts w:asciiTheme="minorHAnsi" w:hAnsiTheme="minorHAnsi" w:cs="Arial"/>
                <w:sz w:val="28"/>
                <w:szCs w:val="28"/>
              </w:rPr>
              <w:t>will</w:t>
            </w:r>
            <w:r w:rsidR="00687C2C" w:rsidRPr="0030470B">
              <w:rPr>
                <w:rFonts w:asciiTheme="minorHAnsi" w:hAnsiTheme="minorHAnsi" w:cs="Arial"/>
                <w:sz w:val="28"/>
                <w:szCs w:val="28"/>
              </w:rPr>
              <w:t xml:space="preserve"> </w:t>
            </w:r>
            <w:r w:rsidRPr="0030470B">
              <w:rPr>
                <w:rFonts w:asciiTheme="minorHAnsi" w:hAnsiTheme="minorHAnsi" w:cs="Arial"/>
                <w:sz w:val="28"/>
                <w:szCs w:val="28"/>
              </w:rPr>
              <w:t>continue</w:t>
            </w:r>
            <w:r w:rsidR="0021126C" w:rsidRPr="0030470B">
              <w:rPr>
                <w:rFonts w:asciiTheme="minorHAnsi" w:hAnsiTheme="minorHAnsi" w:cs="Arial"/>
                <w:sz w:val="28"/>
                <w:szCs w:val="28"/>
              </w:rPr>
              <w:t xml:space="preserve"> to</w:t>
            </w:r>
            <w:r w:rsidRPr="0030470B">
              <w:rPr>
                <w:rFonts w:asciiTheme="minorHAnsi" w:hAnsiTheme="minorHAnsi" w:cs="Arial"/>
                <w:sz w:val="28"/>
                <w:szCs w:val="28"/>
              </w:rPr>
              <w:t xml:space="preserve"> </w:t>
            </w:r>
            <w:r w:rsidR="00687C2C" w:rsidRPr="0030470B">
              <w:rPr>
                <w:rFonts w:asciiTheme="minorHAnsi" w:hAnsiTheme="minorHAnsi" w:cs="Arial"/>
                <w:sz w:val="28"/>
                <w:szCs w:val="28"/>
              </w:rPr>
              <w:t xml:space="preserve">help further improve manufacturing efficiency and generally promote industry best-practice techniques. </w:t>
            </w:r>
          </w:p>
          <w:p w14:paraId="0B00E74D" w14:textId="1F66FA72" w:rsidR="00687C2C" w:rsidRPr="00E553E3" w:rsidRDefault="00687C2C" w:rsidP="00250B1F">
            <w:pPr>
              <w:rPr>
                <w:rFonts w:asciiTheme="minorHAnsi" w:hAnsiTheme="minorHAnsi" w:cs="Arial"/>
                <w:color w:val="0070C0"/>
                <w:sz w:val="28"/>
                <w:szCs w:val="28"/>
              </w:rPr>
            </w:pPr>
            <w:r w:rsidRPr="0030470B">
              <w:rPr>
                <w:rFonts w:asciiTheme="minorHAnsi" w:hAnsiTheme="minorHAnsi" w:cs="Arial"/>
                <w:sz w:val="28"/>
                <w:szCs w:val="28"/>
              </w:rPr>
              <w:t xml:space="preserve">This will help us to demonstrate </w:t>
            </w:r>
            <w:r w:rsidR="0021126C" w:rsidRPr="0030470B">
              <w:rPr>
                <w:rFonts w:asciiTheme="minorHAnsi" w:hAnsiTheme="minorHAnsi" w:cs="Arial"/>
                <w:sz w:val="28"/>
                <w:szCs w:val="28"/>
              </w:rPr>
              <w:t xml:space="preserve">to </w:t>
            </w:r>
            <w:r w:rsidRPr="0030470B">
              <w:rPr>
                <w:rFonts w:asciiTheme="minorHAnsi" w:hAnsiTheme="minorHAnsi" w:cs="Arial"/>
                <w:sz w:val="28"/>
                <w:szCs w:val="28"/>
              </w:rPr>
              <w:t>potential new customers our commitment to continual improvement and business excellence</w:t>
            </w:r>
            <w:r w:rsidR="00250B1F" w:rsidRPr="0030470B">
              <w:rPr>
                <w:rFonts w:asciiTheme="minorHAnsi" w:hAnsiTheme="minorHAnsi" w:cs="Arial"/>
                <w:sz w:val="28"/>
                <w:szCs w:val="28"/>
              </w:rPr>
              <w:t>, and to gain enquiries from potential new ASD industry customers</w:t>
            </w:r>
            <w:r w:rsidRPr="0030470B">
              <w:rPr>
                <w:rFonts w:asciiTheme="minorHAnsi" w:hAnsiTheme="minorHAnsi" w:cs="Arial"/>
                <w:sz w:val="28"/>
                <w:szCs w:val="28"/>
              </w:rPr>
              <w:t xml:space="preserve">. </w:t>
            </w:r>
            <w:r w:rsidR="00E553E3" w:rsidRPr="00AE224F">
              <w:rPr>
                <w:rFonts w:asciiTheme="minorHAnsi" w:hAnsiTheme="minorHAnsi" w:cs="Arial"/>
                <w:color w:val="0070C0"/>
                <w:sz w:val="28"/>
                <w:szCs w:val="28"/>
              </w:rPr>
              <w:t>This includes a re</w:t>
            </w:r>
            <w:r w:rsidR="00146ACB" w:rsidRPr="00AE224F">
              <w:rPr>
                <w:rFonts w:asciiTheme="minorHAnsi" w:hAnsiTheme="minorHAnsi" w:cs="Arial"/>
                <w:color w:val="0070C0"/>
                <w:sz w:val="28"/>
                <w:szCs w:val="28"/>
              </w:rPr>
              <w:t>-</w:t>
            </w:r>
            <w:r w:rsidR="00E553E3" w:rsidRPr="00AE224F">
              <w:rPr>
                <w:rFonts w:asciiTheme="minorHAnsi" w:hAnsiTheme="minorHAnsi" w:cs="Arial"/>
                <w:color w:val="0070C0"/>
                <w:sz w:val="28"/>
                <w:szCs w:val="28"/>
              </w:rPr>
              <w:t xml:space="preserve">organisation of the site to improve material and </w:t>
            </w:r>
            <w:proofErr w:type="gramStart"/>
            <w:r w:rsidR="00E553E3" w:rsidRPr="00AE224F">
              <w:rPr>
                <w:rFonts w:asciiTheme="minorHAnsi" w:hAnsiTheme="minorHAnsi" w:cs="Arial"/>
                <w:color w:val="0070C0"/>
                <w:sz w:val="28"/>
                <w:szCs w:val="28"/>
              </w:rPr>
              <w:t>work flow</w:t>
            </w:r>
            <w:proofErr w:type="gramEnd"/>
            <w:r w:rsidR="00E553E3" w:rsidRPr="00AE224F">
              <w:rPr>
                <w:rFonts w:asciiTheme="minorHAnsi" w:hAnsiTheme="minorHAnsi" w:cs="Arial"/>
                <w:color w:val="0070C0"/>
                <w:sz w:val="28"/>
                <w:szCs w:val="28"/>
              </w:rPr>
              <w:t xml:space="preserve">, plus reorganise some of the equipment to provide </w:t>
            </w:r>
            <w:r w:rsidR="00E553E3" w:rsidRPr="00AE224F">
              <w:rPr>
                <w:rFonts w:asciiTheme="minorHAnsi" w:hAnsiTheme="minorHAnsi" w:cs="Arial"/>
                <w:color w:val="0070C0"/>
                <w:sz w:val="28"/>
                <w:szCs w:val="28"/>
              </w:rPr>
              <w:lastRenderedPageBreak/>
              <w:t>more space</w:t>
            </w:r>
            <w:r w:rsidR="00AE224F" w:rsidRPr="00AE224F">
              <w:rPr>
                <w:rFonts w:asciiTheme="minorHAnsi" w:hAnsiTheme="minorHAnsi" w:cs="Arial"/>
                <w:color w:val="0070C0"/>
                <w:sz w:val="28"/>
                <w:szCs w:val="28"/>
              </w:rPr>
              <w:t>, in particular to accommodate the planned Zinc Nickel line but the opportunity this provides will allow an improvement in shop floor organisation.</w:t>
            </w:r>
          </w:p>
          <w:p w14:paraId="3CB63915" w14:textId="77777777" w:rsidR="00687C2C" w:rsidRPr="0030470B" w:rsidRDefault="00687C2C" w:rsidP="00250B1F">
            <w:pPr>
              <w:rPr>
                <w:rFonts w:asciiTheme="minorHAnsi" w:hAnsiTheme="minorHAnsi" w:cs="Arial"/>
                <w:sz w:val="28"/>
                <w:szCs w:val="28"/>
              </w:rPr>
            </w:pPr>
            <w:r w:rsidRPr="0030470B">
              <w:rPr>
                <w:rFonts w:asciiTheme="minorHAnsi" w:hAnsiTheme="minorHAnsi" w:cs="Arial"/>
                <w:sz w:val="28"/>
                <w:szCs w:val="28"/>
              </w:rPr>
              <w:t xml:space="preserve"> </w:t>
            </w:r>
          </w:p>
        </w:tc>
        <w:tc>
          <w:tcPr>
            <w:tcW w:w="2410" w:type="dxa"/>
          </w:tcPr>
          <w:p w14:paraId="0A9409E6" w14:textId="52651536" w:rsidR="00250B1F" w:rsidRPr="0030470B" w:rsidRDefault="0030470B" w:rsidP="00D937ED">
            <w:pPr>
              <w:pStyle w:val="PlainText"/>
              <w:rPr>
                <w:rFonts w:asciiTheme="minorHAnsi" w:hAnsiTheme="minorHAnsi"/>
                <w:sz w:val="28"/>
                <w:szCs w:val="28"/>
              </w:rPr>
            </w:pPr>
            <w:r w:rsidRPr="0030470B">
              <w:rPr>
                <w:rFonts w:asciiTheme="minorHAnsi" w:hAnsiTheme="minorHAnsi"/>
                <w:sz w:val="28"/>
                <w:szCs w:val="28"/>
              </w:rPr>
              <w:lastRenderedPageBreak/>
              <w:t>Continue development of the 5S programme</w:t>
            </w:r>
            <w:r w:rsidR="00384484">
              <w:rPr>
                <w:rFonts w:asciiTheme="minorHAnsi" w:hAnsiTheme="minorHAnsi"/>
                <w:sz w:val="28"/>
                <w:szCs w:val="28"/>
              </w:rPr>
              <w:t xml:space="preserve">/ </w:t>
            </w:r>
            <w:r w:rsidR="00384484" w:rsidRPr="00384484">
              <w:rPr>
                <w:rFonts w:asciiTheme="minorHAnsi" w:hAnsiTheme="minorHAnsi"/>
                <w:b/>
                <w:bCs/>
                <w:color w:val="0070C0"/>
                <w:sz w:val="28"/>
                <w:szCs w:val="28"/>
              </w:rPr>
              <w:t>reorganise shop floor</w:t>
            </w:r>
            <w:r w:rsidRPr="00384484">
              <w:rPr>
                <w:rFonts w:asciiTheme="minorHAnsi" w:hAnsiTheme="minorHAnsi"/>
                <w:b/>
                <w:bCs/>
                <w:color w:val="0070C0"/>
                <w:sz w:val="28"/>
                <w:szCs w:val="28"/>
              </w:rPr>
              <w:t xml:space="preserve">. Review </w:t>
            </w:r>
            <w:r w:rsidRPr="00384484">
              <w:rPr>
                <w:rFonts w:asciiTheme="minorHAnsi" w:hAnsiTheme="minorHAnsi"/>
                <w:b/>
                <w:bCs/>
                <w:color w:val="0070C0"/>
                <w:sz w:val="28"/>
                <w:szCs w:val="28"/>
              </w:rPr>
              <w:lastRenderedPageBreak/>
              <w:t>again at the next Management Review</w:t>
            </w:r>
            <w:r w:rsidR="00F12B4E" w:rsidRPr="00384484">
              <w:rPr>
                <w:rFonts w:asciiTheme="minorHAnsi" w:hAnsiTheme="minorHAnsi"/>
                <w:b/>
                <w:bCs/>
                <w:color w:val="0070C0"/>
                <w:sz w:val="28"/>
                <w:szCs w:val="28"/>
              </w:rPr>
              <w:t>.</w:t>
            </w:r>
            <w:r w:rsidRPr="00384484">
              <w:rPr>
                <w:rFonts w:asciiTheme="minorHAnsi" w:hAnsiTheme="minorHAnsi"/>
                <w:color w:val="0070C0"/>
                <w:sz w:val="28"/>
                <w:szCs w:val="28"/>
              </w:rPr>
              <w:t xml:space="preserve"> </w:t>
            </w:r>
          </w:p>
        </w:tc>
      </w:tr>
      <w:tr w:rsidR="0030470B" w:rsidRPr="0030470B" w14:paraId="6F91D424" w14:textId="77777777" w:rsidTr="00D937ED">
        <w:tc>
          <w:tcPr>
            <w:tcW w:w="12724" w:type="dxa"/>
          </w:tcPr>
          <w:p w14:paraId="518BE0C6" w14:textId="3AB00FA1" w:rsidR="00BF5160" w:rsidRPr="002B3BE8" w:rsidRDefault="008D4AAA" w:rsidP="00250B1F">
            <w:pPr>
              <w:rPr>
                <w:rFonts w:asciiTheme="minorHAnsi" w:hAnsiTheme="minorHAnsi" w:cs="Arial"/>
                <w:color w:val="0070C0"/>
                <w:sz w:val="28"/>
                <w:szCs w:val="28"/>
              </w:rPr>
            </w:pPr>
            <w:r w:rsidRPr="002B3BE8">
              <w:rPr>
                <w:rFonts w:asciiTheme="minorHAnsi" w:hAnsiTheme="minorHAnsi" w:cs="Arial"/>
                <w:sz w:val="28"/>
                <w:szCs w:val="28"/>
              </w:rPr>
              <w:lastRenderedPageBreak/>
              <w:t>The</w:t>
            </w:r>
            <w:r w:rsidR="00BF5160" w:rsidRPr="002B3BE8">
              <w:rPr>
                <w:rFonts w:asciiTheme="minorHAnsi" w:hAnsiTheme="minorHAnsi" w:cs="Arial"/>
                <w:sz w:val="28"/>
                <w:szCs w:val="28"/>
              </w:rPr>
              <w:t xml:space="preserve"> programme </w:t>
            </w:r>
            <w:r w:rsidR="00480640" w:rsidRPr="002B3BE8">
              <w:rPr>
                <w:rFonts w:asciiTheme="minorHAnsi" w:hAnsiTheme="minorHAnsi" w:cs="Arial"/>
                <w:sz w:val="28"/>
                <w:szCs w:val="28"/>
              </w:rPr>
              <w:t xml:space="preserve">to move all the </w:t>
            </w:r>
            <w:r w:rsidR="0030470B" w:rsidRPr="002B3BE8">
              <w:rPr>
                <w:rFonts w:asciiTheme="minorHAnsi" w:hAnsiTheme="minorHAnsi" w:cs="Arial"/>
                <w:sz w:val="28"/>
                <w:szCs w:val="28"/>
              </w:rPr>
              <w:t xml:space="preserve">Nitec </w:t>
            </w:r>
            <w:r w:rsidR="00BF5160" w:rsidRPr="002B3BE8">
              <w:rPr>
                <w:rFonts w:asciiTheme="minorHAnsi" w:hAnsiTheme="minorHAnsi" w:cs="Arial"/>
                <w:sz w:val="28"/>
                <w:szCs w:val="28"/>
              </w:rPr>
              <w:t>plating line</w:t>
            </w:r>
            <w:r w:rsidR="00480640" w:rsidRPr="002B3BE8">
              <w:rPr>
                <w:rFonts w:asciiTheme="minorHAnsi" w:hAnsiTheme="minorHAnsi" w:cs="Arial"/>
                <w:sz w:val="28"/>
                <w:szCs w:val="28"/>
              </w:rPr>
              <w:t>s</w:t>
            </w:r>
            <w:r w:rsidR="00BF5160" w:rsidRPr="002B3BE8">
              <w:rPr>
                <w:rFonts w:asciiTheme="minorHAnsi" w:hAnsiTheme="minorHAnsi" w:cs="Arial"/>
                <w:sz w:val="28"/>
                <w:szCs w:val="28"/>
              </w:rPr>
              <w:t xml:space="preserve"> in the previous Honeywell area of the building</w:t>
            </w:r>
            <w:r w:rsidR="00480640" w:rsidRPr="002B3BE8">
              <w:rPr>
                <w:rFonts w:asciiTheme="minorHAnsi" w:hAnsiTheme="minorHAnsi" w:cs="Arial"/>
                <w:sz w:val="28"/>
                <w:szCs w:val="28"/>
              </w:rPr>
              <w:t xml:space="preserve"> </w:t>
            </w:r>
            <w:r w:rsidRPr="002B3BE8">
              <w:rPr>
                <w:rFonts w:asciiTheme="minorHAnsi" w:hAnsiTheme="minorHAnsi" w:cs="Arial"/>
                <w:sz w:val="28"/>
                <w:szCs w:val="28"/>
              </w:rPr>
              <w:t xml:space="preserve">has been fundamentally achieved with some final parts to be finished </w:t>
            </w:r>
            <w:r w:rsidR="005B6C00" w:rsidRPr="002B3BE8">
              <w:rPr>
                <w:rFonts w:asciiTheme="minorHAnsi" w:hAnsiTheme="minorHAnsi" w:cs="Arial"/>
                <w:sz w:val="28"/>
                <w:szCs w:val="28"/>
              </w:rPr>
              <w:t>imminently</w:t>
            </w:r>
            <w:r w:rsidR="00F12B4E" w:rsidRPr="002B3BE8">
              <w:rPr>
                <w:rFonts w:asciiTheme="minorHAnsi" w:hAnsiTheme="minorHAnsi" w:cs="Arial"/>
                <w:sz w:val="28"/>
                <w:szCs w:val="28"/>
              </w:rPr>
              <w:t xml:space="preserve">.  Improved </w:t>
            </w:r>
            <w:r w:rsidR="005B6C00" w:rsidRPr="002B3BE8">
              <w:rPr>
                <w:rFonts w:asciiTheme="minorHAnsi" w:hAnsiTheme="minorHAnsi" w:cs="Arial"/>
                <w:sz w:val="28"/>
                <w:szCs w:val="28"/>
              </w:rPr>
              <w:t>c</w:t>
            </w:r>
            <w:r w:rsidR="00F12B4E" w:rsidRPr="002B3BE8">
              <w:rPr>
                <w:rFonts w:asciiTheme="minorHAnsi" w:hAnsiTheme="minorHAnsi" w:cs="Arial"/>
                <w:sz w:val="28"/>
                <w:szCs w:val="28"/>
              </w:rPr>
              <w:t>o</w:t>
            </w:r>
            <w:r w:rsidR="005B6C00" w:rsidRPr="002B3BE8">
              <w:rPr>
                <w:rFonts w:asciiTheme="minorHAnsi" w:hAnsiTheme="minorHAnsi" w:cs="Arial"/>
                <w:sz w:val="28"/>
                <w:szCs w:val="28"/>
              </w:rPr>
              <w:t>-</w:t>
            </w:r>
            <w:r w:rsidR="00F12B4E" w:rsidRPr="002B3BE8">
              <w:rPr>
                <w:rFonts w:asciiTheme="minorHAnsi" w:hAnsiTheme="minorHAnsi" w:cs="Arial"/>
                <w:sz w:val="28"/>
                <w:szCs w:val="28"/>
              </w:rPr>
              <w:t xml:space="preserve">working and efficiencies plus new business will </w:t>
            </w:r>
            <w:r w:rsidR="005B6C00" w:rsidRPr="002B3BE8">
              <w:rPr>
                <w:rFonts w:asciiTheme="minorHAnsi" w:hAnsiTheme="minorHAnsi" w:cs="Arial"/>
                <w:sz w:val="28"/>
                <w:szCs w:val="28"/>
              </w:rPr>
              <w:t xml:space="preserve">come to light or </w:t>
            </w:r>
            <w:r w:rsidR="00F12B4E" w:rsidRPr="002B3BE8">
              <w:rPr>
                <w:rFonts w:asciiTheme="minorHAnsi" w:hAnsiTheme="minorHAnsi" w:cs="Arial"/>
                <w:sz w:val="28"/>
                <w:szCs w:val="28"/>
              </w:rPr>
              <w:t xml:space="preserve">be generated </w:t>
            </w:r>
            <w:proofErr w:type="gramStart"/>
            <w:r w:rsidR="00F12B4E" w:rsidRPr="002B3BE8">
              <w:rPr>
                <w:rFonts w:asciiTheme="minorHAnsi" w:hAnsiTheme="minorHAnsi" w:cs="Arial"/>
                <w:sz w:val="28"/>
                <w:szCs w:val="28"/>
              </w:rPr>
              <w:t>as a consequence</w:t>
            </w:r>
            <w:proofErr w:type="gramEnd"/>
            <w:r w:rsidR="005B6C00" w:rsidRPr="002B3BE8">
              <w:rPr>
                <w:rFonts w:asciiTheme="minorHAnsi" w:hAnsiTheme="minorHAnsi" w:cs="Arial"/>
                <w:sz w:val="28"/>
                <w:szCs w:val="28"/>
              </w:rPr>
              <w:t>, synergies will also be generated.</w:t>
            </w:r>
            <w:r w:rsidR="002B3BE8" w:rsidRPr="002B3BE8">
              <w:rPr>
                <w:rFonts w:asciiTheme="minorHAnsi" w:hAnsiTheme="minorHAnsi" w:cs="Arial"/>
                <w:sz w:val="28"/>
                <w:szCs w:val="28"/>
              </w:rPr>
              <w:t xml:space="preserve">  </w:t>
            </w:r>
            <w:r w:rsidR="002B3BE8" w:rsidRPr="002B3BE8">
              <w:rPr>
                <w:rFonts w:asciiTheme="minorHAnsi" w:hAnsiTheme="minorHAnsi" w:cs="Arial"/>
                <w:color w:val="0070C0"/>
                <w:sz w:val="28"/>
                <w:szCs w:val="28"/>
              </w:rPr>
              <w:t xml:space="preserve">Customer visits to </w:t>
            </w:r>
            <w:r w:rsidR="00384484">
              <w:rPr>
                <w:rFonts w:asciiTheme="minorHAnsi" w:hAnsiTheme="minorHAnsi" w:cs="Arial"/>
                <w:color w:val="0070C0"/>
                <w:sz w:val="28"/>
                <w:szCs w:val="28"/>
              </w:rPr>
              <w:t xml:space="preserve">site to </w:t>
            </w:r>
            <w:r w:rsidR="002B3BE8" w:rsidRPr="002B3BE8">
              <w:rPr>
                <w:rFonts w:asciiTheme="minorHAnsi" w:hAnsiTheme="minorHAnsi" w:cs="Arial"/>
                <w:color w:val="0070C0"/>
                <w:sz w:val="28"/>
                <w:szCs w:val="28"/>
              </w:rPr>
              <w:t>showcase the spread of capabilities within the group have generated further opportunities</w:t>
            </w:r>
            <w:r w:rsidR="00384484">
              <w:rPr>
                <w:rFonts w:asciiTheme="minorHAnsi" w:hAnsiTheme="minorHAnsi" w:cs="Arial"/>
                <w:color w:val="0070C0"/>
                <w:sz w:val="28"/>
                <w:szCs w:val="28"/>
              </w:rPr>
              <w:t xml:space="preserve"> as has utilising industry contacts to generate new leads that have been pursued.  Actual orders have been recruited off the back of this – </w:t>
            </w:r>
            <w:proofErr w:type="spellStart"/>
            <w:r w:rsidR="00384484">
              <w:rPr>
                <w:rFonts w:asciiTheme="minorHAnsi" w:hAnsiTheme="minorHAnsi" w:cs="Arial"/>
                <w:color w:val="0070C0"/>
                <w:sz w:val="28"/>
                <w:szCs w:val="28"/>
              </w:rPr>
              <w:t>Linwave</w:t>
            </w:r>
            <w:proofErr w:type="spellEnd"/>
            <w:r w:rsidR="00384484">
              <w:rPr>
                <w:rFonts w:asciiTheme="minorHAnsi" w:hAnsiTheme="minorHAnsi" w:cs="Arial"/>
                <w:color w:val="0070C0"/>
                <w:sz w:val="28"/>
                <w:szCs w:val="28"/>
              </w:rPr>
              <w:t xml:space="preserve">, SMS, FSG for example.  Management of new work is critical </w:t>
            </w:r>
            <w:proofErr w:type="gramStart"/>
            <w:r w:rsidR="00384484">
              <w:rPr>
                <w:rFonts w:asciiTheme="minorHAnsi" w:hAnsiTheme="minorHAnsi" w:cs="Arial"/>
                <w:color w:val="0070C0"/>
                <w:sz w:val="28"/>
                <w:szCs w:val="28"/>
              </w:rPr>
              <w:t>as a consequence</w:t>
            </w:r>
            <w:proofErr w:type="gramEnd"/>
            <w:r w:rsidR="00384484">
              <w:rPr>
                <w:rFonts w:asciiTheme="minorHAnsi" w:hAnsiTheme="minorHAnsi" w:cs="Arial"/>
                <w:color w:val="0070C0"/>
                <w:sz w:val="28"/>
                <w:szCs w:val="28"/>
              </w:rPr>
              <w:t xml:space="preserve"> to make good impressions and demonstrate our capabilities.</w:t>
            </w:r>
          </w:p>
          <w:p w14:paraId="7E3AEDA2" w14:textId="11F9005D" w:rsidR="00146ACB" w:rsidRPr="0030470B" w:rsidRDefault="00146ACB" w:rsidP="00250B1F">
            <w:pPr>
              <w:rPr>
                <w:rFonts w:asciiTheme="minorHAnsi" w:hAnsiTheme="minorHAnsi" w:cs="Arial"/>
                <w:sz w:val="28"/>
                <w:szCs w:val="28"/>
              </w:rPr>
            </w:pPr>
            <w:r>
              <w:rPr>
                <w:rFonts w:asciiTheme="minorHAnsi" w:hAnsiTheme="minorHAnsi" w:cs="Arial"/>
                <w:color w:val="0070C0"/>
                <w:sz w:val="28"/>
                <w:szCs w:val="28"/>
              </w:rPr>
              <w:t>Repeat</w:t>
            </w:r>
            <w:r w:rsidR="00384484">
              <w:rPr>
                <w:rFonts w:asciiTheme="minorHAnsi" w:hAnsiTheme="minorHAnsi" w:cs="Arial"/>
                <w:color w:val="0070C0"/>
                <w:sz w:val="28"/>
                <w:szCs w:val="28"/>
              </w:rPr>
              <w:t>ed</w:t>
            </w:r>
            <w:r>
              <w:rPr>
                <w:rFonts w:asciiTheme="minorHAnsi" w:hAnsiTheme="minorHAnsi" w:cs="Arial"/>
                <w:color w:val="0070C0"/>
                <w:sz w:val="28"/>
                <w:szCs w:val="28"/>
              </w:rPr>
              <w:t xml:space="preserve"> Customer Day in 2024</w:t>
            </w:r>
            <w:r w:rsidR="00384484">
              <w:rPr>
                <w:rFonts w:asciiTheme="minorHAnsi" w:hAnsiTheme="minorHAnsi" w:cs="Arial"/>
                <w:color w:val="0070C0"/>
                <w:sz w:val="28"/>
                <w:szCs w:val="28"/>
              </w:rPr>
              <w:t xml:space="preserve"> with good feedback</w:t>
            </w:r>
            <w:r>
              <w:rPr>
                <w:rFonts w:asciiTheme="minorHAnsi" w:hAnsiTheme="minorHAnsi" w:cs="Arial"/>
                <w:color w:val="0070C0"/>
                <w:sz w:val="28"/>
                <w:szCs w:val="28"/>
              </w:rPr>
              <w:t>.</w:t>
            </w:r>
          </w:p>
        </w:tc>
        <w:tc>
          <w:tcPr>
            <w:tcW w:w="2410" w:type="dxa"/>
          </w:tcPr>
          <w:p w14:paraId="35BB5AA9" w14:textId="0D8EBF73" w:rsidR="00BF5160" w:rsidRPr="00384484" w:rsidRDefault="0030470B" w:rsidP="002E7E78">
            <w:pPr>
              <w:pStyle w:val="PlainText"/>
              <w:rPr>
                <w:rFonts w:asciiTheme="minorHAnsi" w:hAnsiTheme="minorHAnsi"/>
                <w:b/>
                <w:bCs/>
                <w:color w:val="0070C0"/>
                <w:sz w:val="28"/>
                <w:szCs w:val="28"/>
              </w:rPr>
            </w:pPr>
            <w:r w:rsidRPr="002B3BE8">
              <w:rPr>
                <w:rFonts w:asciiTheme="minorHAnsi" w:hAnsiTheme="minorHAnsi"/>
                <w:b/>
                <w:bCs/>
                <w:color w:val="0070C0"/>
                <w:sz w:val="28"/>
                <w:szCs w:val="28"/>
              </w:rPr>
              <w:t xml:space="preserve">Directors to continue to </w:t>
            </w:r>
            <w:r w:rsidR="00F12B4E" w:rsidRPr="002B3BE8">
              <w:rPr>
                <w:rFonts w:asciiTheme="minorHAnsi" w:hAnsiTheme="minorHAnsi"/>
                <w:b/>
                <w:bCs/>
                <w:color w:val="0070C0"/>
                <w:sz w:val="28"/>
                <w:szCs w:val="28"/>
              </w:rPr>
              <w:t>drive conversion of the opportunities this generates.</w:t>
            </w:r>
            <w:r w:rsidR="00384484">
              <w:rPr>
                <w:rFonts w:asciiTheme="minorHAnsi" w:hAnsiTheme="minorHAnsi"/>
                <w:b/>
                <w:bCs/>
                <w:color w:val="0070C0"/>
                <w:sz w:val="28"/>
                <w:szCs w:val="28"/>
              </w:rPr>
              <w:t xml:space="preserve"> Further focus on new product introduction required.</w:t>
            </w:r>
            <w:r w:rsidRPr="002B3BE8">
              <w:rPr>
                <w:rFonts w:asciiTheme="minorHAnsi" w:hAnsiTheme="minorHAnsi"/>
                <w:b/>
                <w:bCs/>
                <w:color w:val="0070C0"/>
                <w:sz w:val="28"/>
                <w:szCs w:val="28"/>
              </w:rPr>
              <w:t xml:space="preserve"> Review again at the next Management Review</w:t>
            </w:r>
            <w:r w:rsidR="00384484">
              <w:rPr>
                <w:rFonts w:asciiTheme="minorHAnsi" w:hAnsiTheme="minorHAnsi"/>
                <w:b/>
                <w:bCs/>
                <w:color w:val="0070C0"/>
                <w:sz w:val="28"/>
                <w:szCs w:val="28"/>
              </w:rPr>
              <w:t>.</w:t>
            </w:r>
          </w:p>
        </w:tc>
      </w:tr>
      <w:tr w:rsidR="0030470B" w:rsidRPr="0030470B" w14:paraId="11B213AD" w14:textId="77777777" w:rsidTr="00D937ED">
        <w:tc>
          <w:tcPr>
            <w:tcW w:w="12724" w:type="dxa"/>
          </w:tcPr>
          <w:p w14:paraId="5EE4793A" w14:textId="6D24084C" w:rsidR="0030470B" w:rsidRPr="002B3BE8" w:rsidRDefault="0030470B" w:rsidP="0030470B">
            <w:pPr>
              <w:rPr>
                <w:rFonts w:asciiTheme="minorHAnsi" w:hAnsiTheme="minorHAnsi" w:cs="Arial"/>
                <w:sz w:val="28"/>
                <w:szCs w:val="28"/>
              </w:rPr>
            </w:pPr>
            <w:r w:rsidRPr="002B3BE8">
              <w:rPr>
                <w:rFonts w:asciiTheme="minorHAnsi" w:hAnsiTheme="minorHAnsi" w:cs="Arial"/>
                <w:sz w:val="28"/>
                <w:szCs w:val="28"/>
              </w:rPr>
              <w:t>The focus of attention through 202</w:t>
            </w:r>
            <w:r w:rsidR="008D4AAA" w:rsidRPr="002B3BE8">
              <w:rPr>
                <w:rFonts w:asciiTheme="minorHAnsi" w:hAnsiTheme="minorHAnsi" w:cs="Arial"/>
                <w:sz w:val="28"/>
                <w:szCs w:val="28"/>
              </w:rPr>
              <w:t>2 has been sustained growth</w:t>
            </w:r>
            <w:r w:rsidR="002B3BE8" w:rsidRPr="002B3BE8">
              <w:rPr>
                <w:rFonts w:asciiTheme="minorHAnsi" w:hAnsiTheme="minorHAnsi" w:cs="Arial"/>
                <w:sz w:val="28"/>
                <w:szCs w:val="28"/>
              </w:rPr>
              <w:t xml:space="preserve">, </w:t>
            </w:r>
            <w:r w:rsidR="002B3BE8" w:rsidRPr="002B3BE8">
              <w:rPr>
                <w:rFonts w:asciiTheme="minorHAnsi" w:hAnsiTheme="minorHAnsi" w:cs="Arial"/>
                <w:color w:val="0070C0"/>
                <w:sz w:val="28"/>
                <w:szCs w:val="28"/>
              </w:rPr>
              <w:t xml:space="preserve">which </w:t>
            </w:r>
            <w:r w:rsidR="00384484">
              <w:rPr>
                <w:rFonts w:asciiTheme="minorHAnsi" w:hAnsiTheme="minorHAnsi" w:cs="Arial"/>
                <w:color w:val="0070C0"/>
                <w:sz w:val="28"/>
                <w:szCs w:val="28"/>
              </w:rPr>
              <w:t>wa</w:t>
            </w:r>
            <w:r w:rsidR="002B3BE8" w:rsidRPr="002B3BE8">
              <w:rPr>
                <w:rFonts w:asciiTheme="minorHAnsi" w:hAnsiTheme="minorHAnsi" w:cs="Arial"/>
                <w:color w:val="0070C0"/>
                <w:sz w:val="28"/>
                <w:szCs w:val="28"/>
              </w:rPr>
              <w:t>s achieved</w:t>
            </w:r>
            <w:r w:rsidR="00425499">
              <w:rPr>
                <w:rFonts w:asciiTheme="minorHAnsi" w:hAnsiTheme="minorHAnsi" w:cs="Arial"/>
                <w:color w:val="0070C0"/>
                <w:sz w:val="28"/>
                <w:szCs w:val="28"/>
              </w:rPr>
              <w:t xml:space="preserve"> with expectations for </w:t>
            </w:r>
            <w:r w:rsidR="00E55D9E">
              <w:rPr>
                <w:rFonts w:asciiTheme="minorHAnsi" w:hAnsiTheme="minorHAnsi" w:cs="Arial"/>
                <w:color w:val="0070C0"/>
                <w:sz w:val="28"/>
                <w:szCs w:val="28"/>
              </w:rPr>
              <w:t xml:space="preserve">further growth through </w:t>
            </w:r>
            <w:r w:rsidR="00384484">
              <w:rPr>
                <w:rFonts w:asciiTheme="minorHAnsi" w:hAnsiTheme="minorHAnsi" w:cs="Arial"/>
                <w:color w:val="0070C0"/>
                <w:sz w:val="28"/>
                <w:szCs w:val="28"/>
              </w:rPr>
              <w:t>the following years, which were achieved</w:t>
            </w:r>
            <w:r w:rsidR="008D4AAA" w:rsidRPr="002B3BE8">
              <w:rPr>
                <w:rFonts w:asciiTheme="minorHAnsi" w:hAnsiTheme="minorHAnsi" w:cs="Arial"/>
                <w:color w:val="0070C0"/>
                <w:sz w:val="28"/>
                <w:szCs w:val="28"/>
              </w:rPr>
              <w:t xml:space="preserve">.  </w:t>
            </w:r>
            <w:r w:rsidR="008D4AAA" w:rsidRPr="002B3BE8">
              <w:rPr>
                <w:rFonts w:asciiTheme="minorHAnsi" w:hAnsiTheme="minorHAnsi" w:cs="Arial"/>
                <w:sz w:val="28"/>
                <w:szCs w:val="28"/>
              </w:rPr>
              <w:t>Increase in order intake has been seen, accommodating the extra order load whilst maintaining service and managing costs will be the ongoing challenge</w:t>
            </w:r>
            <w:r w:rsidR="002B3BE8" w:rsidRPr="002B3BE8">
              <w:rPr>
                <w:rFonts w:asciiTheme="minorHAnsi" w:hAnsiTheme="minorHAnsi" w:cs="Arial"/>
                <w:sz w:val="28"/>
                <w:szCs w:val="28"/>
              </w:rPr>
              <w:t xml:space="preserve">.  </w:t>
            </w:r>
            <w:r w:rsidR="00146ACB">
              <w:rPr>
                <w:rFonts w:asciiTheme="minorHAnsi" w:hAnsiTheme="minorHAnsi" w:cs="Arial"/>
                <w:sz w:val="28"/>
                <w:szCs w:val="28"/>
              </w:rPr>
              <w:t>New Enquiries with potential sourced – these need to be delivered then developed (Brandon Medical, William Cook, Furniss and White, Boyd Corporation)</w:t>
            </w:r>
            <w:r w:rsidR="00384484">
              <w:rPr>
                <w:rFonts w:asciiTheme="minorHAnsi" w:hAnsiTheme="minorHAnsi" w:cs="Arial"/>
                <w:sz w:val="28"/>
                <w:szCs w:val="28"/>
              </w:rPr>
              <w:t xml:space="preserve">.  </w:t>
            </w:r>
            <w:r w:rsidR="00384484" w:rsidRPr="00384484">
              <w:rPr>
                <w:rFonts w:asciiTheme="minorHAnsi" w:hAnsiTheme="minorHAnsi" w:cs="Arial"/>
                <w:b/>
                <w:bCs/>
                <w:color w:val="0070C0"/>
                <w:sz w:val="28"/>
                <w:szCs w:val="28"/>
              </w:rPr>
              <w:t>Significant teething issues with a number of these need to be resolved to maximise future potential order intake.</w:t>
            </w:r>
          </w:p>
          <w:p w14:paraId="044C63BF" w14:textId="77777777" w:rsidR="0030470B" w:rsidRPr="008D4AAA" w:rsidRDefault="0030470B" w:rsidP="0030470B">
            <w:pPr>
              <w:rPr>
                <w:rFonts w:asciiTheme="minorHAnsi" w:hAnsiTheme="minorHAnsi" w:cs="Arial"/>
                <w:b/>
                <w:bCs/>
                <w:color w:val="00B050"/>
                <w:sz w:val="28"/>
                <w:szCs w:val="28"/>
              </w:rPr>
            </w:pPr>
          </w:p>
          <w:p w14:paraId="39DA2655" w14:textId="451F5AA0" w:rsidR="0030470B" w:rsidRPr="008D4AAA" w:rsidRDefault="0030470B" w:rsidP="0030470B">
            <w:pPr>
              <w:rPr>
                <w:rFonts w:asciiTheme="minorHAnsi" w:hAnsiTheme="minorHAnsi" w:cs="Arial"/>
                <w:b/>
                <w:bCs/>
                <w:color w:val="00B050"/>
                <w:sz w:val="28"/>
                <w:szCs w:val="28"/>
              </w:rPr>
            </w:pPr>
          </w:p>
        </w:tc>
        <w:tc>
          <w:tcPr>
            <w:tcW w:w="2410" w:type="dxa"/>
          </w:tcPr>
          <w:p w14:paraId="7C66BBE0" w14:textId="724A7978" w:rsidR="0030470B" w:rsidRPr="002B3BE8" w:rsidRDefault="0030470B" w:rsidP="002E7E78">
            <w:pPr>
              <w:pStyle w:val="PlainText"/>
              <w:rPr>
                <w:rFonts w:asciiTheme="minorHAnsi" w:hAnsiTheme="minorHAnsi"/>
                <w:b/>
                <w:bCs/>
                <w:color w:val="0070C0"/>
                <w:sz w:val="28"/>
                <w:szCs w:val="28"/>
              </w:rPr>
            </w:pPr>
            <w:r w:rsidRPr="002B3BE8">
              <w:rPr>
                <w:rFonts w:asciiTheme="minorHAnsi" w:hAnsiTheme="minorHAnsi"/>
                <w:b/>
                <w:bCs/>
                <w:color w:val="0070C0"/>
                <w:sz w:val="28"/>
                <w:szCs w:val="28"/>
              </w:rPr>
              <w:t xml:space="preserve">Continued </w:t>
            </w:r>
            <w:r w:rsidR="008D4AAA" w:rsidRPr="002B3BE8">
              <w:rPr>
                <w:rFonts w:asciiTheme="minorHAnsi" w:hAnsiTheme="minorHAnsi"/>
                <w:b/>
                <w:bCs/>
                <w:color w:val="0070C0"/>
                <w:sz w:val="28"/>
                <w:szCs w:val="28"/>
              </w:rPr>
              <w:t>review</w:t>
            </w:r>
            <w:r w:rsidRPr="002B3BE8">
              <w:rPr>
                <w:rFonts w:asciiTheme="minorHAnsi" w:hAnsiTheme="minorHAnsi"/>
                <w:b/>
                <w:bCs/>
                <w:color w:val="0070C0"/>
                <w:sz w:val="28"/>
                <w:szCs w:val="28"/>
              </w:rPr>
              <w:t xml:space="preserve"> required through</w:t>
            </w:r>
            <w:r w:rsidR="008D4AAA" w:rsidRPr="002B3BE8">
              <w:rPr>
                <w:rFonts w:asciiTheme="minorHAnsi" w:hAnsiTheme="minorHAnsi"/>
                <w:b/>
                <w:bCs/>
                <w:color w:val="0070C0"/>
                <w:sz w:val="28"/>
                <w:szCs w:val="28"/>
              </w:rPr>
              <w:t>out</w:t>
            </w:r>
            <w:r w:rsidRPr="002B3BE8">
              <w:rPr>
                <w:rFonts w:asciiTheme="minorHAnsi" w:hAnsiTheme="minorHAnsi"/>
                <w:b/>
                <w:bCs/>
                <w:color w:val="0070C0"/>
                <w:sz w:val="28"/>
                <w:szCs w:val="28"/>
              </w:rPr>
              <w:t xml:space="preserve"> 202</w:t>
            </w:r>
            <w:r w:rsidR="00384484">
              <w:rPr>
                <w:rFonts w:asciiTheme="minorHAnsi" w:hAnsiTheme="minorHAnsi"/>
                <w:b/>
                <w:bCs/>
                <w:color w:val="0070C0"/>
                <w:sz w:val="28"/>
                <w:szCs w:val="28"/>
              </w:rPr>
              <w:t>5</w:t>
            </w:r>
            <w:r w:rsidRPr="002B3BE8">
              <w:rPr>
                <w:rFonts w:asciiTheme="minorHAnsi" w:hAnsiTheme="minorHAnsi"/>
                <w:b/>
                <w:bCs/>
                <w:color w:val="0070C0"/>
                <w:sz w:val="28"/>
                <w:szCs w:val="28"/>
              </w:rPr>
              <w:t xml:space="preserve">. </w:t>
            </w:r>
          </w:p>
          <w:p w14:paraId="6D1ACD38" w14:textId="77777777" w:rsidR="0030470B" w:rsidRPr="008D4AAA" w:rsidRDefault="0030470B" w:rsidP="002E7E78">
            <w:pPr>
              <w:pStyle w:val="PlainText"/>
              <w:rPr>
                <w:rFonts w:asciiTheme="minorHAnsi" w:hAnsiTheme="minorHAnsi"/>
                <w:b/>
                <w:bCs/>
                <w:color w:val="00B050"/>
                <w:sz w:val="28"/>
                <w:szCs w:val="28"/>
              </w:rPr>
            </w:pPr>
          </w:p>
          <w:p w14:paraId="00FD54FD" w14:textId="0C4278A3" w:rsidR="0030470B" w:rsidRPr="008D4AAA" w:rsidRDefault="0030470B" w:rsidP="002E7E78">
            <w:pPr>
              <w:pStyle w:val="PlainText"/>
              <w:rPr>
                <w:rFonts w:asciiTheme="minorHAnsi" w:hAnsiTheme="minorHAnsi"/>
                <w:b/>
                <w:bCs/>
                <w:color w:val="00B050"/>
                <w:sz w:val="28"/>
                <w:szCs w:val="28"/>
              </w:rPr>
            </w:pPr>
          </w:p>
        </w:tc>
      </w:tr>
      <w:tr w:rsidR="002E7160" w:rsidRPr="0030470B" w14:paraId="158C1522" w14:textId="77777777" w:rsidTr="00D937ED">
        <w:tc>
          <w:tcPr>
            <w:tcW w:w="12724" w:type="dxa"/>
          </w:tcPr>
          <w:p w14:paraId="159C1A31" w14:textId="23197500" w:rsidR="002E7160" w:rsidRDefault="002E7160" w:rsidP="0030470B">
            <w:pPr>
              <w:rPr>
                <w:rFonts w:asciiTheme="minorHAnsi" w:hAnsiTheme="minorHAnsi" w:cs="Arial"/>
                <w:sz w:val="28"/>
                <w:szCs w:val="28"/>
              </w:rPr>
            </w:pPr>
            <w:r>
              <w:rPr>
                <w:rFonts w:asciiTheme="minorHAnsi" w:hAnsiTheme="minorHAnsi" w:cs="Arial"/>
                <w:sz w:val="28"/>
                <w:szCs w:val="28"/>
              </w:rPr>
              <w:t>Our Health and Safety Management System continues to develop</w:t>
            </w:r>
            <w:r w:rsidR="00BE476A">
              <w:rPr>
                <w:rFonts w:asciiTheme="minorHAnsi" w:hAnsiTheme="minorHAnsi" w:cs="Arial"/>
                <w:sz w:val="28"/>
                <w:szCs w:val="28"/>
              </w:rPr>
              <w:t>, with the assistance of external resource, adding additional documented process controls as we pursue recertification to ISO 45001.2018</w:t>
            </w:r>
          </w:p>
          <w:p w14:paraId="0905CFFC" w14:textId="77777777" w:rsidR="002E7160" w:rsidRDefault="002E7160" w:rsidP="0030470B">
            <w:pPr>
              <w:rPr>
                <w:rFonts w:asciiTheme="minorHAnsi" w:hAnsiTheme="minorHAnsi" w:cs="Arial"/>
                <w:sz w:val="28"/>
                <w:szCs w:val="28"/>
              </w:rPr>
            </w:pPr>
          </w:p>
          <w:p w14:paraId="6AADEC85" w14:textId="77777777" w:rsidR="002E7160" w:rsidRPr="002B3BE8" w:rsidRDefault="002E7160" w:rsidP="0030470B">
            <w:pPr>
              <w:rPr>
                <w:rFonts w:asciiTheme="minorHAnsi" w:hAnsiTheme="minorHAnsi" w:cs="Arial"/>
                <w:sz w:val="28"/>
                <w:szCs w:val="28"/>
              </w:rPr>
            </w:pPr>
          </w:p>
        </w:tc>
        <w:tc>
          <w:tcPr>
            <w:tcW w:w="2410" w:type="dxa"/>
          </w:tcPr>
          <w:p w14:paraId="2D579F6E" w14:textId="3D2A266C" w:rsidR="002E7160" w:rsidRPr="002B3BE8" w:rsidRDefault="00BE476A" w:rsidP="002E7E78">
            <w:pPr>
              <w:pStyle w:val="PlainText"/>
              <w:rPr>
                <w:rFonts w:asciiTheme="minorHAnsi" w:hAnsiTheme="minorHAnsi"/>
                <w:b/>
                <w:bCs/>
                <w:color w:val="0070C0"/>
                <w:sz w:val="28"/>
                <w:szCs w:val="28"/>
              </w:rPr>
            </w:pPr>
            <w:r>
              <w:rPr>
                <w:rFonts w:asciiTheme="minorHAnsi" w:hAnsiTheme="minorHAnsi"/>
                <w:b/>
                <w:bCs/>
                <w:color w:val="0070C0"/>
                <w:sz w:val="28"/>
                <w:szCs w:val="28"/>
              </w:rPr>
              <w:t xml:space="preserve">External audit </w:t>
            </w:r>
            <w:r w:rsidR="00146ACB">
              <w:rPr>
                <w:rFonts w:asciiTheme="minorHAnsi" w:hAnsiTheme="minorHAnsi"/>
                <w:b/>
                <w:bCs/>
                <w:color w:val="0070C0"/>
                <w:sz w:val="28"/>
                <w:szCs w:val="28"/>
              </w:rPr>
              <w:t xml:space="preserve">conducted </w:t>
            </w:r>
            <w:r w:rsidR="00013F24">
              <w:rPr>
                <w:rFonts w:asciiTheme="minorHAnsi" w:hAnsiTheme="minorHAnsi"/>
                <w:b/>
                <w:bCs/>
                <w:color w:val="0070C0"/>
                <w:sz w:val="28"/>
                <w:szCs w:val="28"/>
              </w:rPr>
              <w:t>July</w:t>
            </w:r>
            <w:r>
              <w:rPr>
                <w:rFonts w:asciiTheme="minorHAnsi" w:hAnsiTheme="minorHAnsi"/>
                <w:b/>
                <w:bCs/>
                <w:color w:val="0070C0"/>
                <w:sz w:val="28"/>
                <w:szCs w:val="28"/>
              </w:rPr>
              <w:t xml:space="preserve"> 202</w:t>
            </w:r>
            <w:r w:rsidR="00013F24">
              <w:rPr>
                <w:rFonts w:asciiTheme="minorHAnsi" w:hAnsiTheme="minorHAnsi"/>
                <w:b/>
                <w:bCs/>
                <w:color w:val="0070C0"/>
                <w:sz w:val="28"/>
                <w:szCs w:val="28"/>
              </w:rPr>
              <w:t>5 – certificate achieved</w:t>
            </w:r>
            <w:r w:rsidR="00146ACB">
              <w:rPr>
                <w:rFonts w:asciiTheme="minorHAnsi" w:hAnsiTheme="minorHAnsi"/>
                <w:b/>
                <w:bCs/>
                <w:color w:val="0070C0"/>
                <w:sz w:val="28"/>
                <w:szCs w:val="28"/>
              </w:rPr>
              <w:t xml:space="preserve">.  NCR’s </w:t>
            </w:r>
            <w:r w:rsidR="00013F24">
              <w:rPr>
                <w:rFonts w:asciiTheme="minorHAnsi" w:hAnsiTheme="minorHAnsi"/>
                <w:b/>
                <w:bCs/>
                <w:color w:val="0070C0"/>
                <w:sz w:val="28"/>
                <w:szCs w:val="28"/>
              </w:rPr>
              <w:t>open</w:t>
            </w:r>
            <w:r w:rsidR="00146ACB">
              <w:rPr>
                <w:rFonts w:asciiTheme="minorHAnsi" w:hAnsiTheme="minorHAnsi"/>
                <w:b/>
                <w:bCs/>
                <w:color w:val="0070C0"/>
                <w:sz w:val="28"/>
                <w:szCs w:val="28"/>
              </w:rPr>
              <w:t xml:space="preserve"> </w:t>
            </w:r>
            <w:r w:rsidR="00013F24">
              <w:rPr>
                <w:rFonts w:asciiTheme="minorHAnsi" w:hAnsiTheme="minorHAnsi"/>
                <w:b/>
                <w:bCs/>
                <w:color w:val="0070C0"/>
                <w:sz w:val="28"/>
                <w:szCs w:val="28"/>
              </w:rPr>
              <w:t xml:space="preserve">still </w:t>
            </w:r>
            <w:r w:rsidR="00146ACB">
              <w:rPr>
                <w:rFonts w:asciiTheme="minorHAnsi" w:hAnsiTheme="minorHAnsi"/>
                <w:b/>
                <w:bCs/>
                <w:color w:val="0070C0"/>
                <w:sz w:val="28"/>
                <w:szCs w:val="28"/>
              </w:rPr>
              <w:t xml:space="preserve">need to be closed out in </w:t>
            </w:r>
            <w:proofErr w:type="gramStart"/>
            <w:r w:rsidR="00146ACB">
              <w:rPr>
                <w:rFonts w:asciiTheme="minorHAnsi" w:hAnsiTheme="minorHAnsi"/>
                <w:b/>
                <w:bCs/>
                <w:color w:val="0070C0"/>
                <w:sz w:val="28"/>
                <w:szCs w:val="28"/>
              </w:rPr>
              <w:t xml:space="preserve">a </w:t>
            </w:r>
            <w:r w:rsidR="00146ACB">
              <w:rPr>
                <w:rFonts w:asciiTheme="minorHAnsi" w:hAnsiTheme="minorHAnsi"/>
                <w:b/>
                <w:bCs/>
                <w:color w:val="0070C0"/>
                <w:sz w:val="28"/>
                <w:szCs w:val="28"/>
              </w:rPr>
              <w:lastRenderedPageBreak/>
              <w:t>number of</w:t>
            </w:r>
            <w:proofErr w:type="gramEnd"/>
            <w:r w:rsidR="00146ACB">
              <w:rPr>
                <w:rFonts w:asciiTheme="minorHAnsi" w:hAnsiTheme="minorHAnsi"/>
                <w:b/>
                <w:bCs/>
                <w:color w:val="0070C0"/>
                <w:sz w:val="28"/>
                <w:szCs w:val="28"/>
              </w:rPr>
              <w:t xml:space="preserve"> areas.  Dave Brignull upon return from long term sickness has been facilitating H&amp;S actions.</w:t>
            </w:r>
          </w:p>
        </w:tc>
      </w:tr>
    </w:tbl>
    <w:p w14:paraId="1F18D8AB" w14:textId="7D9A88FF" w:rsidR="00250B1F" w:rsidRDefault="00250B1F" w:rsidP="004D149F">
      <w:pPr>
        <w:rPr>
          <w:rFonts w:asciiTheme="minorHAnsi" w:hAnsiTheme="minorHAnsi" w:cs="Arial"/>
          <w:sz w:val="28"/>
          <w:szCs w:val="28"/>
        </w:rPr>
      </w:pPr>
      <w:bookmarkStart w:id="34" w:name="_12)_Review_the_1"/>
      <w:bookmarkEnd w:id="34"/>
    </w:p>
    <w:tbl>
      <w:tblPr>
        <w:tblW w:w="15134" w:type="dxa"/>
        <w:tblLayout w:type="fixed"/>
        <w:tblLook w:val="0000" w:firstRow="0" w:lastRow="0" w:firstColumn="0" w:lastColumn="0" w:noHBand="0" w:noVBand="0"/>
      </w:tblPr>
      <w:tblGrid>
        <w:gridCol w:w="12724"/>
        <w:gridCol w:w="2410"/>
      </w:tblGrid>
      <w:tr w:rsidR="004D149F" w:rsidRPr="003D7779" w14:paraId="683BC740" w14:textId="77777777" w:rsidTr="00AC6CEF">
        <w:tc>
          <w:tcPr>
            <w:tcW w:w="12724"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173CDBEF" w14:textId="14ACB1A0" w:rsidR="004D149F" w:rsidRPr="00636EC5" w:rsidRDefault="004D149F" w:rsidP="00D937ED">
            <w:pPr>
              <w:pStyle w:val="Heading4"/>
              <w:rPr>
                <w:rFonts w:asciiTheme="minorHAnsi" w:eastAsia="MS Mincho" w:hAnsiTheme="minorHAnsi"/>
                <w:color w:val="auto"/>
                <w:sz w:val="28"/>
                <w:szCs w:val="28"/>
              </w:rPr>
            </w:pPr>
            <w:bookmarkStart w:id="35" w:name="_12)_Review_the"/>
            <w:bookmarkEnd w:id="35"/>
            <w:r w:rsidRPr="00636EC5">
              <w:rPr>
                <w:rFonts w:asciiTheme="minorHAnsi" w:eastAsia="MS Mincho" w:hAnsiTheme="minorHAnsi"/>
                <w:color w:val="auto"/>
                <w:sz w:val="28"/>
                <w:szCs w:val="28"/>
              </w:rPr>
              <w:t>1</w:t>
            </w:r>
            <w:r w:rsidR="00A919FE">
              <w:rPr>
                <w:rFonts w:asciiTheme="minorHAnsi" w:eastAsia="MS Mincho" w:hAnsiTheme="minorHAnsi"/>
                <w:color w:val="auto"/>
                <w:sz w:val="28"/>
                <w:szCs w:val="28"/>
              </w:rPr>
              <w:t>4</w:t>
            </w:r>
            <w:r w:rsidRPr="00636EC5">
              <w:rPr>
                <w:rFonts w:asciiTheme="minorHAnsi" w:eastAsia="MS Mincho" w:hAnsiTheme="minorHAnsi"/>
                <w:color w:val="auto"/>
                <w:sz w:val="28"/>
                <w:szCs w:val="28"/>
              </w:rPr>
              <w:t xml:space="preserve">) Review the scope of the QMS </w:t>
            </w:r>
            <w:r w:rsidR="00BE476A">
              <w:rPr>
                <w:rFonts w:asciiTheme="minorHAnsi" w:eastAsia="MS Mincho" w:hAnsiTheme="minorHAnsi"/>
                <w:color w:val="auto"/>
                <w:sz w:val="28"/>
                <w:szCs w:val="28"/>
              </w:rPr>
              <w:t>/ H&amp;SMS</w:t>
            </w:r>
          </w:p>
          <w:p w14:paraId="14CE2210" w14:textId="77777777" w:rsidR="004D149F" w:rsidRPr="006E59A7" w:rsidRDefault="004D149F" w:rsidP="00D937ED">
            <w:pPr>
              <w:pStyle w:val="PlainText"/>
              <w:rPr>
                <w:rFonts w:asciiTheme="minorHAnsi" w:eastAsia="MS Mincho" w:hAnsiTheme="minorHAnsi"/>
                <w:i/>
                <w:sz w:val="28"/>
                <w:szCs w:val="28"/>
              </w:rPr>
            </w:pPr>
            <w:r w:rsidRPr="006E59A7">
              <w:rPr>
                <w:rFonts w:asciiTheme="minorHAnsi" w:eastAsia="MS Mincho" w:hAnsiTheme="minorHAnsi"/>
                <w:i/>
                <w:sz w:val="28"/>
                <w:szCs w:val="28"/>
              </w:rPr>
              <w:t>(from review of items 2 and 3 above, and review the declared QMS scope as stated in QP01 in the Quality Procedure Manual and the Quality Policy Statement)</w:t>
            </w:r>
          </w:p>
        </w:tc>
        <w:tc>
          <w:tcPr>
            <w:tcW w:w="2410"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2481A0CA" w14:textId="77777777" w:rsidR="00B24F17" w:rsidRDefault="00B24F17" w:rsidP="00D937ED">
            <w:pPr>
              <w:pStyle w:val="PlainText"/>
              <w:rPr>
                <w:rFonts w:asciiTheme="minorHAnsi" w:hAnsiTheme="minorHAnsi"/>
                <w:b/>
                <w:i/>
                <w:sz w:val="28"/>
                <w:szCs w:val="28"/>
              </w:rPr>
            </w:pPr>
          </w:p>
          <w:p w14:paraId="4B787C0C" w14:textId="7CD578A1" w:rsidR="004D149F" w:rsidRPr="00636EC5" w:rsidRDefault="004D149F" w:rsidP="00D937ED">
            <w:pPr>
              <w:pStyle w:val="PlainText"/>
              <w:rPr>
                <w:rFonts w:asciiTheme="minorHAnsi" w:hAnsiTheme="minorHAnsi"/>
                <w:b/>
                <w:i/>
                <w:sz w:val="28"/>
                <w:szCs w:val="28"/>
              </w:rPr>
            </w:pPr>
            <w:r w:rsidRPr="00636EC5">
              <w:rPr>
                <w:rFonts w:asciiTheme="minorHAnsi" w:hAnsiTheme="minorHAnsi"/>
                <w:b/>
                <w:i/>
                <w:sz w:val="28"/>
                <w:szCs w:val="28"/>
              </w:rPr>
              <w:t xml:space="preserve">Action </w:t>
            </w:r>
          </w:p>
        </w:tc>
      </w:tr>
      <w:tr w:rsidR="0030470B" w:rsidRPr="0030470B" w14:paraId="6CDBA4FA" w14:textId="77777777" w:rsidTr="00D937ED">
        <w:tc>
          <w:tcPr>
            <w:tcW w:w="12724" w:type="dxa"/>
            <w:tcBorders>
              <w:top w:val="single" w:sz="4" w:space="0" w:color="auto"/>
              <w:left w:val="single" w:sz="4" w:space="0" w:color="auto"/>
              <w:bottom w:val="single" w:sz="4" w:space="0" w:color="auto"/>
              <w:right w:val="single" w:sz="4" w:space="0" w:color="auto"/>
            </w:tcBorders>
          </w:tcPr>
          <w:p w14:paraId="5857DBDC" w14:textId="255CD6CE" w:rsidR="0029549D" w:rsidRPr="0030470B" w:rsidRDefault="0029549D" w:rsidP="00777D0C">
            <w:pPr>
              <w:pStyle w:val="PlainText"/>
              <w:rPr>
                <w:rFonts w:asciiTheme="minorHAnsi" w:hAnsiTheme="minorHAnsi"/>
                <w:sz w:val="28"/>
                <w:szCs w:val="28"/>
              </w:rPr>
            </w:pPr>
            <w:r w:rsidRPr="0030470B">
              <w:rPr>
                <w:rFonts w:asciiTheme="minorHAnsi" w:hAnsiTheme="minorHAnsi"/>
                <w:sz w:val="28"/>
                <w:szCs w:val="28"/>
              </w:rPr>
              <w:t>The company’s primary business is</w:t>
            </w:r>
            <w:r w:rsidRPr="0030470B">
              <w:rPr>
                <w:rFonts w:asciiTheme="minorHAnsi" w:eastAsia="MS Mincho" w:hAnsiTheme="minorHAnsi"/>
                <w:sz w:val="28"/>
                <w:szCs w:val="28"/>
              </w:rPr>
              <w:t xml:space="preserve"> </w:t>
            </w:r>
            <w:r w:rsidR="00E55D9E">
              <w:rPr>
                <w:rFonts w:asciiTheme="minorHAnsi" w:eastAsia="MS Mincho" w:hAnsiTheme="minorHAnsi"/>
                <w:sz w:val="28"/>
                <w:szCs w:val="28"/>
              </w:rPr>
              <w:t>Electroless Nickel Plating in conjunction with</w:t>
            </w:r>
            <w:r w:rsidR="00E55D9E" w:rsidRPr="0030470B">
              <w:rPr>
                <w:rFonts w:asciiTheme="minorHAnsi" w:eastAsia="MS Mincho" w:hAnsiTheme="minorHAnsi"/>
                <w:sz w:val="28"/>
                <w:szCs w:val="28"/>
              </w:rPr>
              <w:t xml:space="preserve"> </w:t>
            </w:r>
            <w:r w:rsidRPr="0030470B">
              <w:rPr>
                <w:rFonts w:asciiTheme="minorHAnsi" w:eastAsia="MS Mincho" w:hAnsiTheme="minorHAnsi"/>
                <w:sz w:val="28"/>
                <w:szCs w:val="28"/>
              </w:rPr>
              <w:t>CNC machining to customer specification</w:t>
            </w:r>
            <w:r w:rsidR="00E55D9E">
              <w:rPr>
                <w:rFonts w:asciiTheme="minorHAnsi" w:eastAsia="MS Mincho" w:hAnsiTheme="minorHAnsi"/>
                <w:sz w:val="28"/>
                <w:szCs w:val="28"/>
              </w:rPr>
              <w:t>s</w:t>
            </w:r>
            <w:r w:rsidRPr="0030470B">
              <w:rPr>
                <w:rFonts w:asciiTheme="minorHAnsi" w:eastAsia="MS Mincho" w:hAnsiTheme="minorHAnsi"/>
                <w:sz w:val="28"/>
                <w:szCs w:val="28"/>
              </w:rPr>
              <w:t>.</w:t>
            </w:r>
            <w:r w:rsidRPr="0030470B">
              <w:rPr>
                <w:rFonts w:asciiTheme="minorHAnsi" w:hAnsiTheme="minorHAnsi"/>
                <w:sz w:val="28"/>
                <w:szCs w:val="28"/>
              </w:rPr>
              <w:t xml:space="preserve">  </w:t>
            </w:r>
          </w:p>
          <w:p w14:paraId="3D9A5932" w14:textId="2C618D97" w:rsidR="0029549D" w:rsidRPr="0030470B" w:rsidRDefault="0029549D" w:rsidP="00777D0C">
            <w:pPr>
              <w:rPr>
                <w:rFonts w:asciiTheme="minorHAnsi" w:hAnsiTheme="minorHAnsi" w:cs="Arial"/>
                <w:sz w:val="28"/>
                <w:szCs w:val="28"/>
              </w:rPr>
            </w:pPr>
            <w:r w:rsidRPr="000B07AE">
              <w:rPr>
                <w:rFonts w:asciiTheme="minorHAnsi" w:hAnsiTheme="minorHAnsi"/>
                <w:color w:val="0070C0"/>
                <w:sz w:val="28"/>
                <w:szCs w:val="28"/>
              </w:rPr>
              <w:t xml:space="preserve">Since </w:t>
            </w:r>
            <w:r w:rsidR="00E55D9E" w:rsidRPr="000B07AE">
              <w:rPr>
                <w:rFonts w:asciiTheme="minorHAnsi" w:hAnsiTheme="minorHAnsi"/>
                <w:color w:val="0070C0"/>
                <w:sz w:val="28"/>
                <w:szCs w:val="28"/>
              </w:rPr>
              <w:t xml:space="preserve">Nitec was formed in 1978 and BG Engineering </w:t>
            </w:r>
            <w:r w:rsidRPr="000B07AE">
              <w:rPr>
                <w:rFonts w:asciiTheme="minorHAnsi" w:hAnsiTheme="minorHAnsi"/>
                <w:color w:val="0070C0"/>
                <w:sz w:val="28"/>
                <w:szCs w:val="28"/>
              </w:rPr>
              <w:t xml:space="preserve">in 1988, </w:t>
            </w:r>
            <w:r w:rsidR="00E55D9E" w:rsidRPr="000B07AE">
              <w:rPr>
                <w:rFonts w:asciiTheme="minorHAnsi" w:hAnsiTheme="minorHAnsi"/>
                <w:color w:val="0070C0"/>
                <w:sz w:val="28"/>
                <w:szCs w:val="28"/>
              </w:rPr>
              <w:t>(the two main section of the business)</w:t>
            </w:r>
            <w:r w:rsidR="00842F55" w:rsidRPr="000B07AE">
              <w:rPr>
                <w:rFonts w:asciiTheme="minorHAnsi" w:hAnsiTheme="minorHAnsi"/>
                <w:color w:val="0070C0"/>
                <w:sz w:val="28"/>
                <w:szCs w:val="28"/>
              </w:rPr>
              <w:t xml:space="preserve"> </w:t>
            </w:r>
            <w:r w:rsidRPr="0030470B">
              <w:rPr>
                <w:rFonts w:asciiTheme="minorHAnsi" w:hAnsiTheme="minorHAnsi"/>
                <w:sz w:val="28"/>
                <w:szCs w:val="28"/>
              </w:rPr>
              <w:t xml:space="preserve">the customer base has grown, as has the diversification in to different markets. A large percentage of our work is </w:t>
            </w:r>
            <w:r w:rsidR="00842F55">
              <w:rPr>
                <w:rFonts w:asciiTheme="minorHAnsi" w:hAnsiTheme="minorHAnsi"/>
                <w:sz w:val="28"/>
                <w:szCs w:val="28"/>
              </w:rPr>
              <w:t>oil and gas</w:t>
            </w:r>
            <w:r w:rsidRPr="0030470B">
              <w:rPr>
                <w:rFonts w:asciiTheme="minorHAnsi" w:hAnsiTheme="minorHAnsi"/>
                <w:sz w:val="28"/>
                <w:szCs w:val="28"/>
              </w:rPr>
              <w:t xml:space="preserve"> and utilities industr</w:t>
            </w:r>
            <w:r w:rsidR="00842F55">
              <w:rPr>
                <w:rFonts w:asciiTheme="minorHAnsi" w:hAnsiTheme="minorHAnsi"/>
                <w:sz w:val="28"/>
                <w:szCs w:val="28"/>
              </w:rPr>
              <w:t>ies</w:t>
            </w:r>
            <w:r w:rsidRPr="0030470B">
              <w:rPr>
                <w:rFonts w:asciiTheme="minorHAnsi" w:hAnsiTheme="minorHAnsi"/>
                <w:sz w:val="28"/>
                <w:szCs w:val="28"/>
              </w:rPr>
              <w:t xml:space="preserve">, and </w:t>
            </w:r>
            <w:r w:rsidR="00C27ED8" w:rsidRPr="0030470B">
              <w:rPr>
                <w:rFonts w:asciiTheme="minorHAnsi" w:hAnsiTheme="minorHAnsi"/>
                <w:sz w:val="28"/>
                <w:szCs w:val="28"/>
              </w:rPr>
              <w:t xml:space="preserve">the </w:t>
            </w:r>
            <w:r w:rsidRPr="0030470B">
              <w:rPr>
                <w:rFonts w:asciiTheme="minorHAnsi" w:hAnsiTheme="minorHAnsi"/>
                <w:sz w:val="28"/>
                <w:szCs w:val="28"/>
              </w:rPr>
              <w:t>food and beverage</w:t>
            </w:r>
            <w:r w:rsidRPr="0030470B">
              <w:rPr>
                <w:rFonts w:asciiTheme="minorHAnsi" w:hAnsiTheme="minorHAnsi" w:cs="Arial"/>
                <w:sz w:val="28"/>
                <w:szCs w:val="28"/>
              </w:rPr>
              <w:t xml:space="preserve"> industr</w:t>
            </w:r>
            <w:r w:rsidR="00C27ED8" w:rsidRPr="0030470B">
              <w:rPr>
                <w:rFonts w:asciiTheme="minorHAnsi" w:hAnsiTheme="minorHAnsi" w:cs="Arial"/>
                <w:sz w:val="28"/>
                <w:szCs w:val="28"/>
              </w:rPr>
              <w:t>y</w:t>
            </w:r>
            <w:r w:rsidR="000B07AE">
              <w:rPr>
                <w:rFonts w:asciiTheme="minorHAnsi" w:hAnsiTheme="minorHAnsi" w:cs="Arial"/>
                <w:sz w:val="28"/>
                <w:szCs w:val="28"/>
              </w:rPr>
              <w:t xml:space="preserve"> </w:t>
            </w:r>
            <w:r w:rsidR="000B07AE" w:rsidRPr="000B07AE">
              <w:rPr>
                <w:rFonts w:asciiTheme="minorHAnsi" w:hAnsiTheme="minorHAnsi" w:cs="Arial"/>
                <w:color w:val="0070C0"/>
                <w:sz w:val="28"/>
                <w:szCs w:val="28"/>
              </w:rPr>
              <w:t xml:space="preserve">with a </w:t>
            </w:r>
            <w:r w:rsidR="000B07AE">
              <w:rPr>
                <w:rFonts w:asciiTheme="minorHAnsi" w:hAnsiTheme="minorHAnsi" w:cs="Arial"/>
                <w:color w:val="0070C0"/>
                <w:sz w:val="28"/>
                <w:szCs w:val="28"/>
              </w:rPr>
              <w:t xml:space="preserve">single </w:t>
            </w:r>
            <w:r w:rsidR="000B07AE" w:rsidRPr="000B07AE">
              <w:rPr>
                <w:rFonts w:asciiTheme="minorHAnsi" w:hAnsiTheme="minorHAnsi" w:cs="Arial"/>
                <w:color w:val="0070C0"/>
                <w:sz w:val="28"/>
                <w:szCs w:val="28"/>
              </w:rPr>
              <w:t>significant ENP customer (</w:t>
            </w:r>
            <w:proofErr w:type="spellStart"/>
            <w:r w:rsidR="000B07AE" w:rsidRPr="000B07AE">
              <w:rPr>
                <w:rFonts w:asciiTheme="minorHAnsi" w:hAnsiTheme="minorHAnsi" w:cs="Arial"/>
                <w:color w:val="0070C0"/>
                <w:sz w:val="28"/>
                <w:szCs w:val="28"/>
              </w:rPr>
              <w:t>Aalberts</w:t>
            </w:r>
            <w:proofErr w:type="spellEnd"/>
            <w:r w:rsidR="000B07AE" w:rsidRPr="000B07AE">
              <w:rPr>
                <w:rFonts w:asciiTheme="minorHAnsi" w:hAnsiTheme="minorHAnsi" w:cs="Arial"/>
                <w:color w:val="0070C0"/>
                <w:sz w:val="28"/>
                <w:szCs w:val="28"/>
              </w:rPr>
              <w:t xml:space="preserve"> Surface Treatmen</w:t>
            </w:r>
            <w:r w:rsidR="00622384">
              <w:rPr>
                <w:rFonts w:asciiTheme="minorHAnsi" w:hAnsiTheme="minorHAnsi" w:cs="Arial"/>
                <w:color w:val="0070C0"/>
                <w:sz w:val="28"/>
                <w:szCs w:val="28"/>
              </w:rPr>
              <w:t>t</w:t>
            </w:r>
            <w:r w:rsidR="000B07AE" w:rsidRPr="000B07AE">
              <w:rPr>
                <w:rFonts w:asciiTheme="minorHAnsi" w:hAnsiTheme="minorHAnsi" w:cs="Arial"/>
                <w:color w:val="0070C0"/>
                <w:sz w:val="28"/>
                <w:szCs w:val="28"/>
              </w:rPr>
              <w:t>s) in the Aerospace sector</w:t>
            </w:r>
            <w:r w:rsidRPr="0030470B">
              <w:rPr>
                <w:rFonts w:asciiTheme="minorHAnsi" w:hAnsiTheme="minorHAnsi" w:cs="Arial"/>
                <w:sz w:val="28"/>
                <w:szCs w:val="28"/>
              </w:rPr>
              <w:t xml:space="preserve">. </w:t>
            </w:r>
          </w:p>
          <w:p w14:paraId="655C9792" w14:textId="77777777" w:rsidR="0029549D" w:rsidRPr="0030470B" w:rsidRDefault="0029549D" w:rsidP="00777D0C">
            <w:pPr>
              <w:rPr>
                <w:rFonts w:asciiTheme="minorHAnsi" w:hAnsiTheme="minorHAnsi" w:cs="Arial"/>
                <w:sz w:val="28"/>
                <w:szCs w:val="28"/>
              </w:rPr>
            </w:pPr>
            <w:r w:rsidRPr="0030470B">
              <w:rPr>
                <w:rFonts w:asciiTheme="minorHAnsi" w:hAnsiTheme="minorHAnsi"/>
                <w:sz w:val="28"/>
                <w:szCs w:val="28"/>
              </w:rPr>
              <w:t xml:space="preserve">The company does not intend to be restricted to this type of work and is continually interested in new opportunities. </w:t>
            </w:r>
            <w:r w:rsidRPr="0030470B">
              <w:rPr>
                <w:rFonts w:asciiTheme="minorHAnsi" w:hAnsiTheme="minorHAnsi" w:cs="Arial"/>
                <w:sz w:val="28"/>
                <w:szCs w:val="28"/>
              </w:rPr>
              <w:t xml:space="preserve">The company is currently actively seeking work in the Aviation, Space and Defence sector. </w:t>
            </w:r>
          </w:p>
          <w:p w14:paraId="2C2FB606" w14:textId="77777777" w:rsidR="00450AF0" w:rsidRPr="0030470B" w:rsidRDefault="00450AF0" w:rsidP="00777D0C">
            <w:pPr>
              <w:rPr>
                <w:rFonts w:asciiTheme="minorHAnsi" w:hAnsiTheme="minorHAnsi" w:cs="Arial"/>
                <w:sz w:val="28"/>
                <w:szCs w:val="28"/>
              </w:rPr>
            </w:pPr>
            <w:r w:rsidRPr="0030470B">
              <w:rPr>
                <w:rFonts w:asciiTheme="minorHAnsi" w:hAnsiTheme="minorHAnsi" w:cs="Arial"/>
                <w:sz w:val="28"/>
                <w:szCs w:val="28"/>
              </w:rPr>
              <w:t>Cosmetic or “fill” type welding (NOT structural welding) of certain castings is requested from time to time by customers. The impl</w:t>
            </w:r>
            <w:r w:rsidR="00222D0C" w:rsidRPr="0030470B">
              <w:rPr>
                <w:rFonts w:asciiTheme="minorHAnsi" w:hAnsiTheme="minorHAnsi" w:cs="Arial"/>
                <w:sz w:val="28"/>
                <w:szCs w:val="28"/>
              </w:rPr>
              <w:t xml:space="preserve">ications of such welding </w:t>
            </w:r>
            <w:r w:rsidR="00EA5801" w:rsidRPr="0030470B">
              <w:rPr>
                <w:rFonts w:asciiTheme="minorHAnsi" w:hAnsiTheme="minorHAnsi" w:cs="Arial"/>
                <w:sz w:val="28"/>
                <w:szCs w:val="28"/>
              </w:rPr>
              <w:t>are</w:t>
            </w:r>
            <w:r w:rsidRPr="0030470B">
              <w:rPr>
                <w:rFonts w:asciiTheme="minorHAnsi" w:hAnsiTheme="minorHAnsi" w:cs="Arial"/>
                <w:sz w:val="28"/>
                <w:szCs w:val="28"/>
              </w:rPr>
              <w:t xml:space="preserve"> considered by the Quality Representative prior to any welding</w:t>
            </w:r>
            <w:r w:rsidR="00222D0C" w:rsidRPr="0030470B">
              <w:rPr>
                <w:rFonts w:asciiTheme="minorHAnsi" w:hAnsiTheme="minorHAnsi" w:cs="Arial"/>
                <w:sz w:val="28"/>
                <w:szCs w:val="28"/>
              </w:rPr>
              <w:t xml:space="preserve"> operations. The welding is</w:t>
            </w:r>
            <w:r w:rsidRPr="0030470B">
              <w:rPr>
                <w:rFonts w:asciiTheme="minorHAnsi" w:hAnsiTheme="minorHAnsi" w:cs="Arial"/>
                <w:sz w:val="28"/>
                <w:szCs w:val="28"/>
              </w:rPr>
              <w:t xml:space="preserve"> carried out by suitably trained/competent staff or sub-contractors.</w:t>
            </w:r>
            <w:r w:rsidR="00222D0C" w:rsidRPr="0030470B">
              <w:rPr>
                <w:rFonts w:asciiTheme="minorHAnsi" w:hAnsiTheme="minorHAnsi" w:cs="Arial"/>
                <w:sz w:val="28"/>
                <w:szCs w:val="28"/>
              </w:rPr>
              <w:t xml:space="preserve"> </w:t>
            </w:r>
            <w:r w:rsidR="00124AA9" w:rsidRPr="0030470B">
              <w:rPr>
                <w:rFonts w:asciiTheme="minorHAnsi" w:hAnsiTheme="minorHAnsi" w:cs="Arial"/>
                <w:sz w:val="28"/>
                <w:szCs w:val="28"/>
              </w:rPr>
              <w:t xml:space="preserve">Welding is not a function we are currently considering for inclusion in the scope of the certified QMS. </w:t>
            </w:r>
          </w:p>
          <w:p w14:paraId="3D66D2EE" w14:textId="77777777" w:rsidR="0029549D" w:rsidRPr="0030470B" w:rsidRDefault="0029549D" w:rsidP="00777D0C">
            <w:pPr>
              <w:pStyle w:val="PlainText"/>
              <w:rPr>
                <w:rFonts w:asciiTheme="minorHAnsi" w:hAnsiTheme="minorHAnsi"/>
                <w:sz w:val="28"/>
                <w:szCs w:val="28"/>
              </w:rPr>
            </w:pPr>
          </w:p>
          <w:p w14:paraId="2CB6CAA1" w14:textId="77777777" w:rsidR="0029549D" w:rsidRPr="0030470B" w:rsidRDefault="003B0E00" w:rsidP="00777D0C">
            <w:pPr>
              <w:pStyle w:val="PlainText"/>
              <w:rPr>
                <w:rFonts w:asciiTheme="minorHAnsi" w:hAnsiTheme="minorHAnsi"/>
                <w:sz w:val="28"/>
                <w:szCs w:val="28"/>
              </w:rPr>
            </w:pPr>
            <w:r w:rsidRPr="0030470B">
              <w:rPr>
                <w:rFonts w:asciiTheme="minorHAnsi" w:hAnsiTheme="minorHAnsi"/>
                <w:sz w:val="28"/>
                <w:szCs w:val="28"/>
              </w:rPr>
              <w:t>Therefore,</w:t>
            </w:r>
            <w:r w:rsidR="0029549D" w:rsidRPr="0030470B">
              <w:rPr>
                <w:rFonts w:asciiTheme="minorHAnsi" w:hAnsiTheme="minorHAnsi"/>
                <w:sz w:val="28"/>
                <w:szCs w:val="28"/>
              </w:rPr>
              <w:t xml:space="preserve"> the declared QMS scope for the purpose of AS9100 and ISO9001 certification is:</w:t>
            </w:r>
          </w:p>
          <w:p w14:paraId="38A41BB0" w14:textId="7C36FC2A" w:rsidR="0029549D" w:rsidRDefault="00C27ED8" w:rsidP="00777D0C">
            <w:pPr>
              <w:pStyle w:val="PlainText"/>
              <w:rPr>
                <w:rFonts w:asciiTheme="minorHAnsi" w:eastAsia="MS Mincho" w:hAnsiTheme="minorHAnsi"/>
                <w:i/>
                <w:sz w:val="28"/>
                <w:szCs w:val="28"/>
              </w:rPr>
            </w:pPr>
            <w:r w:rsidRPr="0030470B">
              <w:rPr>
                <w:rFonts w:asciiTheme="minorHAnsi" w:eastAsia="MS Mincho" w:hAnsiTheme="minorHAnsi"/>
                <w:i/>
                <w:sz w:val="28"/>
                <w:szCs w:val="28"/>
              </w:rPr>
              <w:t>Manufacture of precision engineered parts, including CNC turning and milling</w:t>
            </w:r>
            <w:r w:rsidR="00F07BE6" w:rsidRPr="0030470B">
              <w:rPr>
                <w:rFonts w:asciiTheme="minorHAnsi" w:eastAsia="MS Mincho" w:hAnsiTheme="minorHAnsi"/>
                <w:i/>
                <w:sz w:val="28"/>
                <w:szCs w:val="28"/>
              </w:rPr>
              <w:t xml:space="preserve"> from the “CBE Plus </w:t>
            </w:r>
            <w:r w:rsidR="003B3595" w:rsidRPr="0030470B">
              <w:rPr>
                <w:rFonts w:asciiTheme="minorHAnsi" w:eastAsia="MS Mincho" w:hAnsiTheme="minorHAnsi"/>
                <w:i/>
                <w:sz w:val="28"/>
                <w:szCs w:val="28"/>
              </w:rPr>
              <w:t>Precision</w:t>
            </w:r>
            <w:r w:rsidR="00F07BE6" w:rsidRPr="0030470B">
              <w:rPr>
                <w:rFonts w:asciiTheme="minorHAnsi" w:eastAsia="MS Mincho" w:hAnsiTheme="minorHAnsi"/>
                <w:i/>
                <w:sz w:val="28"/>
                <w:szCs w:val="28"/>
              </w:rPr>
              <w:t xml:space="preserve">” </w:t>
            </w:r>
            <w:r w:rsidR="003B3595" w:rsidRPr="0030470B">
              <w:rPr>
                <w:rFonts w:asciiTheme="minorHAnsi" w:eastAsia="MS Mincho" w:hAnsiTheme="minorHAnsi"/>
                <w:i/>
                <w:sz w:val="28"/>
                <w:szCs w:val="28"/>
              </w:rPr>
              <w:t>facility</w:t>
            </w:r>
            <w:r w:rsidRPr="0030470B">
              <w:rPr>
                <w:rFonts w:asciiTheme="minorHAnsi" w:eastAsia="MS Mincho" w:hAnsiTheme="minorHAnsi"/>
                <w:i/>
                <w:sz w:val="28"/>
                <w:szCs w:val="28"/>
              </w:rPr>
              <w:t>.</w:t>
            </w:r>
          </w:p>
          <w:p w14:paraId="300755B2" w14:textId="77777777" w:rsidR="000B07AE" w:rsidRDefault="000B07AE" w:rsidP="00777D0C">
            <w:pPr>
              <w:pStyle w:val="PlainText"/>
              <w:rPr>
                <w:rFonts w:asciiTheme="minorHAnsi" w:eastAsia="MS Mincho" w:hAnsiTheme="minorHAnsi"/>
                <w:i/>
                <w:sz w:val="28"/>
                <w:szCs w:val="28"/>
              </w:rPr>
            </w:pPr>
          </w:p>
          <w:p w14:paraId="5D8CD7F2" w14:textId="49F2D97F" w:rsidR="000B07AE" w:rsidRDefault="000B07AE" w:rsidP="00777D0C">
            <w:pPr>
              <w:pStyle w:val="PlainText"/>
              <w:rPr>
                <w:rFonts w:asciiTheme="minorHAnsi" w:eastAsia="MS Mincho" w:hAnsiTheme="minorHAnsi"/>
                <w:i/>
                <w:sz w:val="28"/>
                <w:szCs w:val="28"/>
              </w:rPr>
            </w:pPr>
            <w:r>
              <w:rPr>
                <w:rFonts w:asciiTheme="minorHAnsi" w:eastAsia="MS Mincho" w:hAnsiTheme="minorHAnsi"/>
                <w:i/>
                <w:sz w:val="28"/>
                <w:szCs w:val="28"/>
              </w:rPr>
              <w:t>AND</w:t>
            </w:r>
          </w:p>
          <w:p w14:paraId="74056FDB" w14:textId="77777777" w:rsidR="000B07AE" w:rsidRDefault="000B07AE" w:rsidP="00777D0C">
            <w:pPr>
              <w:pStyle w:val="PlainText"/>
              <w:rPr>
                <w:rFonts w:asciiTheme="minorHAnsi" w:eastAsia="MS Mincho" w:hAnsiTheme="minorHAnsi"/>
                <w:i/>
                <w:sz w:val="28"/>
                <w:szCs w:val="28"/>
              </w:rPr>
            </w:pPr>
          </w:p>
          <w:p w14:paraId="3522F1F8" w14:textId="550A5A62" w:rsidR="000B07AE" w:rsidRDefault="000B07AE" w:rsidP="00777D0C">
            <w:pPr>
              <w:pStyle w:val="PlainText"/>
              <w:rPr>
                <w:rFonts w:asciiTheme="minorHAnsi" w:eastAsia="MS Mincho" w:hAnsiTheme="minorHAnsi"/>
                <w:i/>
                <w:sz w:val="28"/>
                <w:szCs w:val="28"/>
              </w:rPr>
            </w:pPr>
            <w:r>
              <w:rPr>
                <w:rFonts w:asciiTheme="minorHAnsi" w:eastAsia="MS Mincho" w:hAnsiTheme="minorHAnsi"/>
                <w:i/>
                <w:sz w:val="28"/>
                <w:szCs w:val="28"/>
              </w:rPr>
              <w:t>The application of electro and electroless plating and associated metal treatment processes.</w:t>
            </w:r>
          </w:p>
          <w:p w14:paraId="1B20E30D" w14:textId="77777777" w:rsidR="000B07AE" w:rsidRPr="0030470B" w:rsidRDefault="000B07AE" w:rsidP="00777D0C">
            <w:pPr>
              <w:pStyle w:val="PlainText"/>
              <w:rPr>
                <w:rFonts w:asciiTheme="minorHAnsi" w:eastAsia="MS Mincho" w:hAnsiTheme="minorHAnsi"/>
                <w:i/>
                <w:sz w:val="28"/>
                <w:szCs w:val="28"/>
              </w:rPr>
            </w:pPr>
          </w:p>
          <w:p w14:paraId="0AC7112C" w14:textId="0AAD56A1" w:rsidR="0029549D" w:rsidRDefault="0029549D" w:rsidP="00777D0C">
            <w:pPr>
              <w:rPr>
                <w:rFonts w:asciiTheme="minorHAnsi" w:hAnsiTheme="minorHAnsi"/>
                <w:sz w:val="28"/>
                <w:szCs w:val="28"/>
              </w:rPr>
            </w:pPr>
            <w:r w:rsidRPr="0030470B">
              <w:rPr>
                <w:rFonts w:asciiTheme="minorHAnsi" w:hAnsiTheme="minorHAnsi"/>
                <w:sz w:val="28"/>
                <w:szCs w:val="28"/>
              </w:rPr>
              <w:t>This scope wording is used in procedure QP01, and in the Quality Policy Statement (displayed in the reception area</w:t>
            </w:r>
            <w:r w:rsidR="000B07AE">
              <w:rPr>
                <w:rFonts w:asciiTheme="minorHAnsi" w:hAnsiTheme="minorHAnsi"/>
                <w:sz w:val="28"/>
                <w:szCs w:val="28"/>
              </w:rPr>
              <w:t xml:space="preserve">, </w:t>
            </w:r>
            <w:r w:rsidR="0030470B" w:rsidRPr="0030470B">
              <w:rPr>
                <w:rFonts w:asciiTheme="minorHAnsi" w:hAnsiTheme="minorHAnsi"/>
                <w:sz w:val="28"/>
                <w:szCs w:val="28"/>
              </w:rPr>
              <w:t>on the shop floor</w:t>
            </w:r>
            <w:r w:rsidRPr="0030470B">
              <w:rPr>
                <w:rFonts w:asciiTheme="minorHAnsi" w:hAnsiTheme="minorHAnsi"/>
                <w:sz w:val="28"/>
                <w:szCs w:val="28"/>
              </w:rPr>
              <w:t>).</w:t>
            </w:r>
          </w:p>
          <w:p w14:paraId="02F5D695" w14:textId="77777777" w:rsidR="00F12B4E" w:rsidRDefault="00F12B4E" w:rsidP="00777D0C">
            <w:pPr>
              <w:rPr>
                <w:rFonts w:asciiTheme="minorHAnsi" w:eastAsia="MS Mincho" w:hAnsiTheme="minorHAnsi"/>
                <w:sz w:val="28"/>
                <w:szCs w:val="28"/>
              </w:rPr>
            </w:pPr>
          </w:p>
          <w:p w14:paraId="48FD0E39" w14:textId="1BF18235" w:rsidR="0029549D" w:rsidRPr="002B3BE8" w:rsidRDefault="00F12B4E" w:rsidP="00C27ED8">
            <w:pPr>
              <w:rPr>
                <w:rFonts w:asciiTheme="minorHAnsi" w:eastAsia="MS Mincho" w:hAnsiTheme="minorHAnsi"/>
                <w:color w:val="0070C0"/>
                <w:sz w:val="28"/>
                <w:szCs w:val="28"/>
              </w:rPr>
            </w:pPr>
            <w:r w:rsidRPr="004712B0">
              <w:rPr>
                <w:rFonts w:asciiTheme="minorHAnsi" w:eastAsia="MS Mincho" w:hAnsiTheme="minorHAnsi"/>
                <w:color w:val="000000" w:themeColor="text1"/>
                <w:sz w:val="28"/>
                <w:szCs w:val="28"/>
              </w:rPr>
              <w:t xml:space="preserve">Large Gears (Ex </w:t>
            </w:r>
            <w:proofErr w:type="spellStart"/>
            <w:r w:rsidRPr="004712B0">
              <w:rPr>
                <w:rFonts w:asciiTheme="minorHAnsi" w:eastAsia="MS Mincho" w:hAnsiTheme="minorHAnsi"/>
                <w:color w:val="000000" w:themeColor="text1"/>
                <w:sz w:val="28"/>
                <w:szCs w:val="28"/>
              </w:rPr>
              <w:t>Pentag</w:t>
            </w:r>
            <w:proofErr w:type="spellEnd"/>
            <w:r w:rsidRPr="004712B0">
              <w:rPr>
                <w:rFonts w:asciiTheme="minorHAnsi" w:eastAsia="MS Mincho" w:hAnsiTheme="minorHAnsi"/>
                <w:color w:val="000000" w:themeColor="text1"/>
                <w:sz w:val="28"/>
                <w:szCs w:val="28"/>
              </w:rPr>
              <w:t>) and Assembly are not currently covered by the scope of th</w:t>
            </w:r>
            <w:r w:rsidR="000B07AE" w:rsidRPr="004712B0">
              <w:rPr>
                <w:rFonts w:asciiTheme="minorHAnsi" w:eastAsia="MS Mincho" w:hAnsiTheme="minorHAnsi"/>
                <w:color w:val="000000" w:themeColor="text1"/>
                <w:sz w:val="28"/>
                <w:szCs w:val="28"/>
              </w:rPr>
              <w:t>e</w:t>
            </w:r>
            <w:r w:rsidRPr="004712B0">
              <w:rPr>
                <w:rFonts w:asciiTheme="minorHAnsi" w:eastAsia="MS Mincho" w:hAnsiTheme="minorHAnsi"/>
                <w:color w:val="000000" w:themeColor="text1"/>
                <w:sz w:val="28"/>
                <w:szCs w:val="28"/>
              </w:rPr>
              <w:t>s</w:t>
            </w:r>
            <w:r w:rsidR="000B07AE" w:rsidRPr="004712B0">
              <w:rPr>
                <w:rFonts w:asciiTheme="minorHAnsi" w:eastAsia="MS Mincho" w:hAnsiTheme="minorHAnsi"/>
                <w:color w:val="000000" w:themeColor="text1"/>
                <w:sz w:val="28"/>
                <w:szCs w:val="28"/>
              </w:rPr>
              <w:t>e</w:t>
            </w:r>
            <w:r w:rsidRPr="004712B0">
              <w:rPr>
                <w:rFonts w:asciiTheme="minorHAnsi" w:eastAsia="MS Mincho" w:hAnsiTheme="minorHAnsi"/>
                <w:color w:val="000000" w:themeColor="text1"/>
                <w:sz w:val="28"/>
                <w:szCs w:val="28"/>
              </w:rPr>
              <w:t xml:space="preserve"> certificate</w:t>
            </w:r>
            <w:r w:rsidR="000B07AE" w:rsidRPr="004712B0">
              <w:rPr>
                <w:rFonts w:asciiTheme="minorHAnsi" w:eastAsia="MS Mincho" w:hAnsiTheme="minorHAnsi"/>
                <w:color w:val="000000" w:themeColor="text1"/>
                <w:sz w:val="28"/>
                <w:szCs w:val="28"/>
              </w:rPr>
              <w:t>s</w:t>
            </w:r>
            <w:r w:rsidR="002B3BE8" w:rsidRPr="004712B0">
              <w:rPr>
                <w:rFonts w:asciiTheme="minorHAnsi" w:eastAsia="MS Mincho" w:hAnsiTheme="minorHAnsi"/>
                <w:color w:val="000000" w:themeColor="text1"/>
                <w:sz w:val="28"/>
                <w:szCs w:val="28"/>
              </w:rPr>
              <w:t xml:space="preserve"> – there would be a required alteration to the audit schedule and a combination of the certificates under one larger audit is to be considered.</w:t>
            </w:r>
            <w:r w:rsidR="004712B0" w:rsidRPr="004712B0">
              <w:rPr>
                <w:rFonts w:asciiTheme="minorHAnsi" w:eastAsia="MS Mincho" w:hAnsiTheme="minorHAnsi"/>
                <w:b/>
                <w:bCs/>
                <w:color w:val="000000" w:themeColor="text1"/>
                <w:sz w:val="28"/>
                <w:szCs w:val="28"/>
              </w:rPr>
              <w:t xml:space="preserve">  </w:t>
            </w:r>
            <w:r w:rsidR="004712B0">
              <w:rPr>
                <w:rFonts w:asciiTheme="minorHAnsi" w:eastAsia="MS Mincho" w:hAnsiTheme="minorHAnsi"/>
                <w:b/>
                <w:bCs/>
                <w:color w:val="0070C0"/>
                <w:sz w:val="28"/>
                <w:szCs w:val="28"/>
              </w:rPr>
              <w:t>This is still the aim and is to be pursued in 2025.</w:t>
            </w:r>
          </w:p>
          <w:p w14:paraId="0E80D432" w14:textId="77777777" w:rsidR="0030470B" w:rsidRDefault="0030470B" w:rsidP="00C27ED8">
            <w:pPr>
              <w:rPr>
                <w:rFonts w:asciiTheme="minorHAnsi" w:eastAsia="MS Mincho" w:hAnsiTheme="minorHAnsi"/>
                <w:sz w:val="28"/>
                <w:szCs w:val="28"/>
              </w:rPr>
            </w:pPr>
          </w:p>
          <w:p w14:paraId="1B7A311E" w14:textId="4F0D3E17" w:rsidR="00BE476A" w:rsidRDefault="00BE476A" w:rsidP="00C27ED8">
            <w:pPr>
              <w:rPr>
                <w:rFonts w:asciiTheme="minorHAnsi" w:eastAsia="MS Mincho" w:hAnsiTheme="minorHAnsi"/>
                <w:sz w:val="28"/>
                <w:szCs w:val="28"/>
              </w:rPr>
            </w:pPr>
            <w:r>
              <w:rPr>
                <w:rFonts w:asciiTheme="minorHAnsi" w:eastAsia="MS Mincho" w:hAnsiTheme="minorHAnsi"/>
                <w:sz w:val="28"/>
                <w:szCs w:val="28"/>
              </w:rPr>
              <w:t>The</w:t>
            </w:r>
            <w:r w:rsidR="00063B9B">
              <w:rPr>
                <w:rFonts w:asciiTheme="minorHAnsi" w:eastAsia="MS Mincho" w:hAnsiTheme="minorHAnsi"/>
                <w:sz w:val="28"/>
                <w:szCs w:val="28"/>
              </w:rPr>
              <w:t xml:space="preserve"> scope of the H&amp;S</w:t>
            </w:r>
            <w:r w:rsidR="00146ACB">
              <w:rPr>
                <w:rFonts w:asciiTheme="minorHAnsi" w:eastAsia="MS Mincho" w:hAnsiTheme="minorHAnsi"/>
                <w:sz w:val="28"/>
                <w:szCs w:val="28"/>
              </w:rPr>
              <w:t xml:space="preserve"> </w:t>
            </w:r>
            <w:r w:rsidR="00063B9B">
              <w:rPr>
                <w:rFonts w:asciiTheme="minorHAnsi" w:eastAsia="MS Mincho" w:hAnsiTheme="minorHAnsi"/>
                <w:sz w:val="28"/>
                <w:szCs w:val="28"/>
              </w:rPr>
              <w:t>MS include</w:t>
            </w:r>
            <w:r w:rsidR="00256998">
              <w:rPr>
                <w:rFonts w:asciiTheme="minorHAnsi" w:eastAsia="MS Mincho" w:hAnsiTheme="minorHAnsi"/>
                <w:sz w:val="28"/>
                <w:szCs w:val="28"/>
              </w:rPr>
              <w:t>s</w:t>
            </w:r>
            <w:r w:rsidR="00063B9B">
              <w:rPr>
                <w:rFonts w:asciiTheme="minorHAnsi" w:eastAsia="MS Mincho" w:hAnsiTheme="minorHAnsi"/>
                <w:sz w:val="28"/>
                <w:szCs w:val="28"/>
              </w:rPr>
              <w:t xml:space="preserve"> all</w:t>
            </w:r>
            <w:r w:rsidR="007467E6">
              <w:rPr>
                <w:rFonts w:asciiTheme="minorHAnsi" w:eastAsia="MS Mincho" w:hAnsiTheme="minorHAnsi"/>
                <w:sz w:val="28"/>
                <w:szCs w:val="28"/>
              </w:rPr>
              <w:t xml:space="preserve"> aspects of our works at Enterprise Drive</w:t>
            </w:r>
            <w:r w:rsidR="00256998">
              <w:rPr>
                <w:rFonts w:asciiTheme="minorHAnsi" w:eastAsia="MS Mincho" w:hAnsiTheme="minorHAnsi"/>
                <w:sz w:val="28"/>
                <w:szCs w:val="28"/>
              </w:rPr>
              <w:t xml:space="preserve"> as the scope is defined by the facility and cannot be restricted to specific operations</w:t>
            </w:r>
            <w:r w:rsidR="00A919FE">
              <w:rPr>
                <w:rFonts w:asciiTheme="minorHAnsi" w:eastAsia="MS Mincho" w:hAnsiTheme="minorHAnsi"/>
                <w:sz w:val="28"/>
                <w:szCs w:val="28"/>
              </w:rPr>
              <w:t>.</w:t>
            </w:r>
          </w:p>
          <w:p w14:paraId="0C18C37E" w14:textId="3BEB327F" w:rsidR="00BE476A" w:rsidRPr="0030470B" w:rsidRDefault="00BE476A" w:rsidP="00C27ED8">
            <w:pPr>
              <w:rPr>
                <w:rFonts w:asciiTheme="minorHAnsi" w:eastAsia="MS Mincho" w:hAnsiTheme="minorHAnsi"/>
                <w:sz w:val="28"/>
                <w:szCs w:val="28"/>
              </w:rPr>
            </w:pPr>
          </w:p>
        </w:tc>
        <w:tc>
          <w:tcPr>
            <w:tcW w:w="2410" w:type="dxa"/>
            <w:tcBorders>
              <w:top w:val="single" w:sz="4" w:space="0" w:color="auto"/>
              <w:left w:val="single" w:sz="4" w:space="0" w:color="auto"/>
              <w:bottom w:val="single" w:sz="4" w:space="0" w:color="auto"/>
              <w:right w:val="single" w:sz="4" w:space="0" w:color="auto"/>
            </w:tcBorders>
          </w:tcPr>
          <w:p w14:paraId="2D107EC2" w14:textId="20BA3A1C" w:rsidR="0029549D" w:rsidRPr="00F12B4E" w:rsidRDefault="00F12B4E" w:rsidP="00D937ED">
            <w:pPr>
              <w:pStyle w:val="PlainText"/>
              <w:rPr>
                <w:rFonts w:asciiTheme="minorHAnsi" w:hAnsiTheme="minorHAnsi"/>
                <w:b/>
                <w:bCs/>
                <w:sz w:val="28"/>
                <w:szCs w:val="28"/>
              </w:rPr>
            </w:pPr>
            <w:r w:rsidRPr="002B3BE8">
              <w:rPr>
                <w:rFonts w:asciiTheme="minorHAnsi" w:hAnsiTheme="minorHAnsi" w:cs="Arial"/>
                <w:b/>
                <w:bCs/>
                <w:color w:val="0070C0"/>
                <w:sz w:val="28"/>
                <w:szCs w:val="28"/>
              </w:rPr>
              <w:lastRenderedPageBreak/>
              <w:t>Gap analysis and completing required actions to expand scope of certificate to include large gears, assembly &amp; possibly painting.</w:t>
            </w:r>
            <w:r w:rsidR="0030470B" w:rsidRPr="002B3BE8">
              <w:rPr>
                <w:rFonts w:asciiTheme="minorHAnsi" w:hAnsiTheme="minorHAnsi" w:cs="Arial"/>
                <w:b/>
                <w:bCs/>
                <w:color w:val="0070C0"/>
                <w:sz w:val="28"/>
                <w:szCs w:val="28"/>
              </w:rPr>
              <w:t xml:space="preserve"> </w:t>
            </w:r>
            <w:r w:rsidR="00146ACB">
              <w:rPr>
                <w:rFonts w:asciiTheme="minorHAnsi" w:hAnsiTheme="minorHAnsi" w:cs="Arial"/>
                <w:b/>
                <w:bCs/>
                <w:color w:val="0070C0"/>
                <w:sz w:val="28"/>
                <w:szCs w:val="28"/>
              </w:rPr>
              <w:t>Still to conduct</w:t>
            </w:r>
            <w:r w:rsidR="00CC2105">
              <w:rPr>
                <w:rFonts w:asciiTheme="minorHAnsi" w:hAnsiTheme="minorHAnsi" w:cs="Arial"/>
                <w:b/>
                <w:bCs/>
                <w:color w:val="0070C0"/>
                <w:sz w:val="28"/>
                <w:szCs w:val="28"/>
              </w:rPr>
              <w:t>, though Gears machinery is being sold as currently not generating enough revenue</w:t>
            </w:r>
            <w:r w:rsidR="00146ACB">
              <w:rPr>
                <w:rFonts w:asciiTheme="minorHAnsi" w:hAnsiTheme="minorHAnsi" w:cs="Arial"/>
                <w:b/>
                <w:bCs/>
                <w:color w:val="0070C0"/>
                <w:sz w:val="28"/>
                <w:szCs w:val="28"/>
              </w:rPr>
              <w:t>.</w:t>
            </w:r>
            <w:r w:rsidR="0029549D" w:rsidRPr="002B3BE8">
              <w:rPr>
                <w:rFonts w:asciiTheme="minorHAnsi" w:hAnsiTheme="minorHAnsi"/>
                <w:b/>
                <w:bCs/>
                <w:color w:val="0070C0"/>
                <w:sz w:val="28"/>
                <w:szCs w:val="28"/>
              </w:rPr>
              <w:t xml:space="preserve"> </w:t>
            </w:r>
          </w:p>
        </w:tc>
      </w:tr>
    </w:tbl>
    <w:p w14:paraId="0B2F3126" w14:textId="2F17839D" w:rsidR="003B614D" w:rsidRDefault="003B614D" w:rsidP="00B761ED">
      <w:pPr>
        <w:rPr>
          <w:rFonts w:asciiTheme="minorHAnsi" w:hAnsiTheme="minorHAnsi" w:cs="Arial"/>
          <w:sz w:val="28"/>
          <w:szCs w:val="28"/>
        </w:rPr>
      </w:pPr>
      <w:bookmarkStart w:id="36" w:name="_13)_Data_back-up"/>
      <w:bookmarkEnd w:id="36"/>
    </w:p>
    <w:p w14:paraId="3420EEE2" w14:textId="5BA3DB84" w:rsidR="0030470B" w:rsidRDefault="0030470B" w:rsidP="00B761ED">
      <w:pPr>
        <w:rPr>
          <w:rFonts w:asciiTheme="minorHAnsi" w:hAnsiTheme="minorHAnsi" w:cs="Arial"/>
          <w:sz w:val="28"/>
          <w:szCs w:val="28"/>
        </w:rPr>
      </w:pPr>
    </w:p>
    <w:tbl>
      <w:tblPr>
        <w:tblW w:w="15168" w:type="dxa"/>
        <w:tblInd w:w="-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2758"/>
        <w:gridCol w:w="2410"/>
      </w:tblGrid>
      <w:tr w:rsidR="00250B1F" w:rsidRPr="00AE08E0" w14:paraId="088FEE47" w14:textId="77777777" w:rsidTr="00AC6CEF">
        <w:tc>
          <w:tcPr>
            <w:tcW w:w="12758" w:type="dxa"/>
            <w:shd w:val="clear" w:color="auto" w:fill="F2F2F2" w:themeFill="background1" w:themeFillShade="F2"/>
          </w:tcPr>
          <w:p w14:paraId="2C7D2817" w14:textId="316EA2DF" w:rsidR="00250B1F" w:rsidRPr="00AE08E0" w:rsidRDefault="00250B1F" w:rsidP="00250B1F">
            <w:pPr>
              <w:pStyle w:val="Heading3"/>
              <w:rPr>
                <w:rFonts w:asciiTheme="minorHAnsi" w:eastAsia="MS Mincho" w:hAnsiTheme="minorHAnsi"/>
                <w:i/>
                <w:color w:val="auto"/>
                <w:sz w:val="28"/>
                <w:szCs w:val="28"/>
              </w:rPr>
            </w:pPr>
            <w:bookmarkStart w:id="37" w:name="_13)_Data_back-up_1"/>
            <w:bookmarkEnd w:id="37"/>
            <w:r w:rsidRPr="00AE08E0">
              <w:rPr>
                <w:rFonts w:asciiTheme="minorHAnsi" w:eastAsia="MS Mincho" w:hAnsiTheme="minorHAnsi"/>
                <w:i/>
                <w:color w:val="auto"/>
                <w:sz w:val="28"/>
                <w:szCs w:val="28"/>
              </w:rPr>
              <w:t>1</w:t>
            </w:r>
            <w:r w:rsidR="00A919FE">
              <w:rPr>
                <w:rFonts w:asciiTheme="minorHAnsi" w:eastAsia="MS Mincho" w:hAnsiTheme="minorHAnsi"/>
                <w:i/>
                <w:color w:val="auto"/>
                <w:sz w:val="28"/>
                <w:szCs w:val="28"/>
              </w:rPr>
              <w:t>5</w:t>
            </w:r>
            <w:r w:rsidRPr="00AE08E0">
              <w:rPr>
                <w:rFonts w:asciiTheme="minorHAnsi" w:eastAsia="MS Mincho" w:hAnsiTheme="minorHAnsi"/>
                <w:i/>
                <w:color w:val="auto"/>
                <w:sz w:val="28"/>
                <w:szCs w:val="28"/>
              </w:rPr>
              <w:t xml:space="preserve">) </w:t>
            </w:r>
            <w:r w:rsidR="007260EF">
              <w:rPr>
                <w:rFonts w:asciiTheme="minorHAnsi" w:eastAsia="MS Mincho" w:hAnsiTheme="minorHAnsi"/>
                <w:i/>
                <w:color w:val="auto"/>
                <w:sz w:val="28"/>
                <w:szCs w:val="28"/>
              </w:rPr>
              <w:t>Review the content and applicability of the Quality Policy Statement</w:t>
            </w:r>
          </w:p>
        </w:tc>
        <w:tc>
          <w:tcPr>
            <w:tcW w:w="2410" w:type="dxa"/>
            <w:shd w:val="clear" w:color="auto" w:fill="F2F2F2" w:themeFill="background1" w:themeFillShade="F2"/>
          </w:tcPr>
          <w:p w14:paraId="5877D76A" w14:textId="77777777" w:rsidR="00250B1F" w:rsidRPr="00AE08E0" w:rsidRDefault="00250B1F" w:rsidP="00250B1F">
            <w:pPr>
              <w:pStyle w:val="Heading3"/>
              <w:rPr>
                <w:rFonts w:asciiTheme="minorHAnsi" w:hAnsiTheme="minorHAnsi" w:cs="Arial"/>
                <w:i/>
                <w:color w:val="auto"/>
                <w:sz w:val="28"/>
                <w:szCs w:val="28"/>
              </w:rPr>
            </w:pPr>
            <w:r w:rsidRPr="00AE08E0">
              <w:rPr>
                <w:rFonts w:asciiTheme="minorHAnsi" w:hAnsiTheme="minorHAnsi" w:cs="Arial"/>
                <w:i/>
                <w:color w:val="auto"/>
                <w:sz w:val="28"/>
                <w:szCs w:val="28"/>
              </w:rPr>
              <w:t>Action</w:t>
            </w:r>
          </w:p>
        </w:tc>
      </w:tr>
      <w:tr w:rsidR="0030470B" w:rsidRPr="0030470B" w14:paraId="0C4D0BA0" w14:textId="77777777" w:rsidTr="00250B1F">
        <w:tc>
          <w:tcPr>
            <w:tcW w:w="12758" w:type="dxa"/>
          </w:tcPr>
          <w:p w14:paraId="4BB256DE" w14:textId="77777777" w:rsidR="0030470B" w:rsidRPr="0030470B" w:rsidRDefault="0030470B" w:rsidP="00C27ED8">
            <w:pPr>
              <w:pStyle w:val="PlainText"/>
              <w:rPr>
                <w:rFonts w:asciiTheme="minorHAnsi" w:eastAsia="MS Mincho" w:hAnsiTheme="minorHAnsi"/>
                <w:sz w:val="28"/>
                <w:szCs w:val="28"/>
              </w:rPr>
            </w:pPr>
          </w:p>
          <w:p w14:paraId="5FD96647" w14:textId="6260A36A" w:rsidR="0030470B" w:rsidRPr="0030470B" w:rsidRDefault="00DA4982" w:rsidP="00C27ED8">
            <w:pPr>
              <w:pStyle w:val="PlainText"/>
              <w:rPr>
                <w:rFonts w:asciiTheme="minorHAnsi" w:eastAsia="MS Mincho" w:hAnsiTheme="minorHAnsi"/>
                <w:sz w:val="28"/>
                <w:szCs w:val="28"/>
              </w:rPr>
            </w:pPr>
            <w:r w:rsidRPr="0030470B">
              <w:rPr>
                <w:rFonts w:asciiTheme="minorHAnsi" w:eastAsia="MS Mincho" w:hAnsiTheme="minorHAnsi"/>
                <w:sz w:val="28"/>
                <w:szCs w:val="28"/>
              </w:rPr>
              <w:t xml:space="preserve">The </w:t>
            </w:r>
            <w:r w:rsidR="00B63BED" w:rsidRPr="0030470B">
              <w:rPr>
                <w:rFonts w:asciiTheme="minorHAnsi" w:eastAsia="MS Mincho" w:hAnsiTheme="minorHAnsi"/>
                <w:sz w:val="28"/>
                <w:szCs w:val="28"/>
              </w:rPr>
              <w:t xml:space="preserve">current </w:t>
            </w:r>
            <w:r w:rsidRPr="0030470B">
              <w:rPr>
                <w:rFonts w:asciiTheme="minorHAnsi" w:eastAsia="MS Mincho" w:hAnsiTheme="minorHAnsi"/>
                <w:sz w:val="28"/>
                <w:szCs w:val="28"/>
              </w:rPr>
              <w:t xml:space="preserve">AS9100 Quality Policy Statement </w:t>
            </w:r>
            <w:r w:rsidR="00B63BED" w:rsidRPr="0030470B">
              <w:rPr>
                <w:rFonts w:asciiTheme="minorHAnsi" w:eastAsia="MS Mincho" w:hAnsiTheme="minorHAnsi"/>
                <w:sz w:val="28"/>
                <w:szCs w:val="28"/>
              </w:rPr>
              <w:t xml:space="preserve">was issued </w:t>
            </w:r>
            <w:r w:rsidR="005C59F8">
              <w:rPr>
                <w:rFonts w:asciiTheme="minorHAnsi" w:eastAsia="MS Mincho" w:hAnsiTheme="minorHAnsi"/>
                <w:sz w:val="28"/>
                <w:szCs w:val="28"/>
              </w:rPr>
              <w:t>2</w:t>
            </w:r>
            <w:r w:rsidR="00256998">
              <w:rPr>
                <w:rFonts w:asciiTheme="minorHAnsi" w:eastAsia="MS Mincho" w:hAnsiTheme="minorHAnsi"/>
                <w:sz w:val="28"/>
                <w:szCs w:val="28"/>
              </w:rPr>
              <w:t>2</w:t>
            </w:r>
            <w:r w:rsidR="00256998">
              <w:rPr>
                <w:rFonts w:asciiTheme="minorHAnsi" w:eastAsia="MS Mincho" w:hAnsiTheme="minorHAnsi"/>
                <w:sz w:val="28"/>
                <w:szCs w:val="28"/>
                <w:vertAlign w:val="superscript"/>
              </w:rPr>
              <w:t>n</w:t>
            </w:r>
            <w:r w:rsidR="005C59F8" w:rsidRPr="005C59F8">
              <w:rPr>
                <w:rFonts w:asciiTheme="minorHAnsi" w:eastAsia="MS Mincho" w:hAnsiTheme="minorHAnsi"/>
                <w:sz w:val="28"/>
                <w:szCs w:val="28"/>
                <w:vertAlign w:val="superscript"/>
              </w:rPr>
              <w:t>d</w:t>
            </w:r>
            <w:r w:rsidR="005C59F8">
              <w:rPr>
                <w:rFonts w:asciiTheme="minorHAnsi" w:eastAsia="MS Mincho" w:hAnsiTheme="minorHAnsi"/>
                <w:sz w:val="28"/>
                <w:szCs w:val="28"/>
              </w:rPr>
              <w:t xml:space="preserve"> </w:t>
            </w:r>
            <w:r w:rsidR="001E5063">
              <w:rPr>
                <w:rFonts w:asciiTheme="minorHAnsi" w:eastAsia="MS Mincho" w:hAnsiTheme="minorHAnsi"/>
                <w:sz w:val="28"/>
                <w:szCs w:val="28"/>
              </w:rPr>
              <w:t>January</w:t>
            </w:r>
            <w:r w:rsidR="009B1F05" w:rsidRPr="0030470B">
              <w:rPr>
                <w:rFonts w:asciiTheme="minorHAnsi" w:eastAsia="MS Mincho" w:hAnsiTheme="minorHAnsi"/>
                <w:sz w:val="28"/>
                <w:szCs w:val="28"/>
              </w:rPr>
              <w:t xml:space="preserve"> 20</w:t>
            </w:r>
            <w:r w:rsidR="00480640" w:rsidRPr="0030470B">
              <w:rPr>
                <w:rFonts w:asciiTheme="minorHAnsi" w:eastAsia="MS Mincho" w:hAnsiTheme="minorHAnsi"/>
                <w:sz w:val="28"/>
                <w:szCs w:val="28"/>
              </w:rPr>
              <w:t>2</w:t>
            </w:r>
            <w:r w:rsidR="00256998">
              <w:rPr>
                <w:rFonts w:asciiTheme="minorHAnsi" w:eastAsia="MS Mincho" w:hAnsiTheme="minorHAnsi"/>
                <w:sz w:val="28"/>
                <w:szCs w:val="28"/>
              </w:rPr>
              <w:t>5</w:t>
            </w:r>
            <w:r w:rsidR="005C59F8">
              <w:rPr>
                <w:rFonts w:asciiTheme="minorHAnsi" w:eastAsia="MS Mincho" w:hAnsiTheme="minorHAnsi"/>
                <w:sz w:val="28"/>
                <w:szCs w:val="28"/>
              </w:rPr>
              <w:t xml:space="preserve"> for both QMS Areas</w:t>
            </w:r>
            <w:r w:rsidR="00256998">
              <w:rPr>
                <w:rFonts w:asciiTheme="minorHAnsi" w:eastAsia="MS Mincho" w:hAnsiTheme="minorHAnsi"/>
                <w:sz w:val="28"/>
                <w:szCs w:val="28"/>
              </w:rPr>
              <w:t xml:space="preserve"> as defined on the certificates</w:t>
            </w:r>
            <w:r w:rsidR="005C59F8">
              <w:rPr>
                <w:rFonts w:asciiTheme="minorHAnsi" w:eastAsia="MS Mincho" w:hAnsiTheme="minorHAnsi"/>
                <w:sz w:val="28"/>
                <w:szCs w:val="28"/>
              </w:rPr>
              <w:t>.</w:t>
            </w:r>
          </w:p>
          <w:p w14:paraId="11459129" w14:textId="77777777" w:rsidR="0030470B" w:rsidRPr="0030470B" w:rsidRDefault="0030470B" w:rsidP="00C27ED8">
            <w:pPr>
              <w:pStyle w:val="PlainText"/>
              <w:rPr>
                <w:rFonts w:asciiTheme="minorHAnsi" w:eastAsia="MS Mincho" w:hAnsiTheme="minorHAnsi"/>
                <w:sz w:val="28"/>
                <w:szCs w:val="28"/>
              </w:rPr>
            </w:pPr>
          </w:p>
          <w:p w14:paraId="553C86E1" w14:textId="326889EB" w:rsidR="0030470B" w:rsidRPr="0030470B" w:rsidRDefault="00B63BED" w:rsidP="00C27ED8">
            <w:pPr>
              <w:pStyle w:val="PlainText"/>
              <w:rPr>
                <w:rFonts w:asciiTheme="minorHAnsi" w:eastAsia="MS Mincho" w:hAnsiTheme="minorHAnsi"/>
                <w:sz w:val="28"/>
                <w:szCs w:val="28"/>
              </w:rPr>
            </w:pPr>
            <w:r w:rsidRPr="0030470B">
              <w:rPr>
                <w:rFonts w:asciiTheme="minorHAnsi" w:eastAsia="MS Mincho" w:hAnsiTheme="minorHAnsi"/>
                <w:sz w:val="28"/>
                <w:szCs w:val="28"/>
              </w:rPr>
              <w:t>The content has been reviewed and considered appropriate against current activities. The Quality Policy Statement</w:t>
            </w:r>
            <w:r w:rsidR="00DA4982" w:rsidRPr="0030470B">
              <w:rPr>
                <w:rFonts w:asciiTheme="minorHAnsi" w:eastAsia="MS Mincho" w:hAnsiTheme="minorHAnsi"/>
                <w:sz w:val="28"/>
                <w:szCs w:val="28"/>
              </w:rPr>
              <w:t xml:space="preserve"> includes the QMS scope wording as reviewed in section 12 above</w:t>
            </w:r>
            <w:r w:rsidR="005C59F8">
              <w:rPr>
                <w:rFonts w:asciiTheme="minorHAnsi" w:eastAsia="MS Mincho" w:hAnsiTheme="minorHAnsi"/>
                <w:sz w:val="28"/>
                <w:szCs w:val="28"/>
              </w:rPr>
              <w:t xml:space="preserve"> for both areas.</w:t>
            </w:r>
            <w:r w:rsidR="00DA4982" w:rsidRPr="0030470B">
              <w:rPr>
                <w:rFonts w:asciiTheme="minorHAnsi" w:eastAsia="MS Mincho" w:hAnsiTheme="minorHAnsi"/>
                <w:sz w:val="28"/>
                <w:szCs w:val="28"/>
              </w:rPr>
              <w:t xml:space="preserve"> </w:t>
            </w:r>
          </w:p>
          <w:p w14:paraId="5AF6B96B" w14:textId="77777777" w:rsidR="0030470B" w:rsidRPr="0030470B" w:rsidRDefault="0030470B" w:rsidP="00C27ED8">
            <w:pPr>
              <w:pStyle w:val="PlainText"/>
              <w:rPr>
                <w:rFonts w:asciiTheme="minorHAnsi" w:eastAsia="MS Mincho" w:hAnsiTheme="minorHAnsi"/>
                <w:sz w:val="28"/>
                <w:szCs w:val="28"/>
              </w:rPr>
            </w:pPr>
          </w:p>
          <w:p w14:paraId="4581677B" w14:textId="62B36C5E" w:rsidR="0030470B" w:rsidRPr="00256998" w:rsidRDefault="0030470B" w:rsidP="000B07AE">
            <w:pPr>
              <w:pStyle w:val="PlainText"/>
              <w:rPr>
                <w:rFonts w:asciiTheme="minorHAnsi" w:eastAsia="MS Mincho" w:hAnsiTheme="minorHAnsi"/>
                <w:color w:val="0070C0"/>
                <w:sz w:val="28"/>
                <w:szCs w:val="28"/>
              </w:rPr>
            </w:pPr>
            <w:r w:rsidRPr="0030470B">
              <w:rPr>
                <w:rFonts w:asciiTheme="minorHAnsi" w:eastAsia="MS Mincho" w:hAnsiTheme="minorHAnsi"/>
                <w:sz w:val="28"/>
                <w:szCs w:val="28"/>
              </w:rPr>
              <w:t xml:space="preserve">The current issue is signed by </w:t>
            </w:r>
            <w:r w:rsidR="000B07AE" w:rsidRPr="00256998">
              <w:rPr>
                <w:rFonts w:asciiTheme="minorHAnsi" w:eastAsia="MS Mincho" w:hAnsiTheme="minorHAnsi"/>
                <w:color w:val="0070C0"/>
                <w:sz w:val="28"/>
                <w:szCs w:val="28"/>
              </w:rPr>
              <w:t>Managing Director, Mark Lawson</w:t>
            </w:r>
            <w:r w:rsidR="00256998" w:rsidRPr="00256998">
              <w:rPr>
                <w:rFonts w:asciiTheme="minorHAnsi" w:eastAsia="MS Mincho" w:hAnsiTheme="minorHAnsi"/>
                <w:color w:val="0070C0"/>
                <w:sz w:val="28"/>
                <w:szCs w:val="28"/>
              </w:rPr>
              <w:t xml:space="preserve"> and is displayed on the works notice boards</w:t>
            </w:r>
            <w:r w:rsidR="000B07AE" w:rsidRPr="00256998">
              <w:rPr>
                <w:rFonts w:asciiTheme="minorHAnsi" w:eastAsia="MS Mincho" w:hAnsiTheme="minorHAnsi"/>
                <w:color w:val="0070C0"/>
                <w:sz w:val="28"/>
                <w:szCs w:val="28"/>
              </w:rPr>
              <w:t>.</w:t>
            </w:r>
          </w:p>
          <w:p w14:paraId="59495C6B" w14:textId="7AAFAC34" w:rsidR="0030470B" w:rsidRPr="000B07AE" w:rsidRDefault="0030470B" w:rsidP="000B07AE">
            <w:pPr>
              <w:rPr>
                <w:rFonts w:asciiTheme="minorHAnsi" w:eastAsia="MS Mincho" w:hAnsiTheme="minorHAnsi"/>
                <w:color w:val="0070C0"/>
                <w:sz w:val="28"/>
                <w:szCs w:val="28"/>
              </w:rPr>
            </w:pPr>
            <w:r w:rsidRPr="00256998">
              <w:rPr>
                <w:rFonts w:asciiTheme="minorHAnsi" w:eastAsia="MS Mincho" w:hAnsiTheme="minorHAnsi"/>
                <w:color w:val="0070C0"/>
                <w:sz w:val="28"/>
                <w:szCs w:val="28"/>
              </w:rPr>
              <w:t>The Quality Policy Statement is made available to interested parties upon request</w:t>
            </w:r>
            <w:r w:rsidR="000B07AE" w:rsidRPr="00256998">
              <w:rPr>
                <w:rFonts w:asciiTheme="minorHAnsi" w:eastAsia="MS Mincho" w:hAnsiTheme="minorHAnsi"/>
                <w:color w:val="0070C0"/>
                <w:sz w:val="28"/>
                <w:szCs w:val="28"/>
              </w:rPr>
              <w:t xml:space="preserve"> – it is routinely requested by customers as part of their Supplier Questionnaires.</w:t>
            </w:r>
          </w:p>
        </w:tc>
        <w:tc>
          <w:tcPr>
            <w:tcW w:w="2410" w:type="dxa"/>
          </w:tcPr>
          <w:p w14:paraId="5B1089A9" w14:textId="77777777" w:rsidR="0030470B" w:rsidRPr="0030470B" w:rsidRDefault="0030470B" w:rsidP="00250B1F">
            <w:pPr>
              <w:pStyle w:val="PlainText"/>
              <w:rPr>
                <w:rFonts w:asciiTheme="minorHAnsi" w:hAnsiTheme="minorHAnsi"/>
                <w:sz w:val="28"/>
                <w:szCs w:val="28"/>
              </w:rPr>
            </w:pPr>
          </w:p>
          <w:p w14:paraId="2971C2DB" w14:textId="4AB46511" w:rsidR="00250B1F" w:rsidRPr="0030470B" w:rsidRDefault="0030470B" w:rsidP="00250B1F">
            <w:pPr>
              <w:pStyle w:val="PlainText"/>
              <w:rPr>
                <w:rFonts w:asciiTheme="minorHAnsi" w:hAnsiTheme="minorHAnsi"/>
                <w:sz w:val="28"/>
                <w:szCs w:val="28"/>
              </w:rPr>
            </w:pPr>
            <w:r w:rsidRPr="0030470B">
              <w:rPr>
                <w:rFonts w:asciiTheme="minorHAnsi" w:hAnsiTheme="minorHAnsi"/>
                <w:sz w:val="28"/>
                <w:szCs w:val="28"/>
              </w:rPr>
              <w:t>Review again at the next Management Review</w:t>
            </w:r>
            <w:r w:rsidR="00256998">
              <w:rPr>
                <w:rFonts w:asciiTheme="minorHAnsi" w:hAnsiTheme="minorHAnsi"/>
                <w:sz w:val="28"/>
                <w:szCs w:val="28"/>
              </w:rPr>
              <w:t>.</w:t>
            </w:r>
          </w:p>
        </w:tc>
      </w:tr>
    </w:tbl>
    <w:p w14:paraId="02C3B838" w14:textId="3B38A542" w:rsidR="00B63BED" w:rsidRDefault="00B63BED" w:rsidP="00250B1F">
      <w:pPr>
        <w:rPr>
          <w:rFonts w:asciiTheme="minorHAnsi" w:hAnsiTheme="minorHAnsi" w:cs="Arial"/>
          <w:color w:val="FF0000"/>
          <w:sz w:val="28"/>
          <w:szCs w:val="28"/>
        </w:rPr>
      </w:pPr>
      <w:bookmarkStart w:id="38" w:name="_14)_Review_legibility"/>
      <w:bookmarkStart w:id="39" w:name="_14)_Operational_Risk"/>
      <w:bookmarkEnd w:id="38"/>
      <w:bookmarkEnd w:id="39"/>
    </w:p>
    <w:tbl>
      <w:tblPr>
        <w:tblW w:w="15168" w:type="dxa"/>
        <w:tblInd w:w="-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2758"/>
        <w:gridCol w:w="2410"/>
      </w:tblGrid>
      <w:tr w:rsidR="00A919FE" w:rsidRPr="00AE08E0" w14:paraId="06A636FE" w14:textId="77777777" w:rsidTr="00AF731F">
        <w:tc>
          <w:tcPr>
            <w:tcW w:w="12758" w:type="dxa"/>
            <w:shd w:val="clear" w:color="auto" w:fill="F2F2F2" w:themeFill="background1" w:themeFillShade="F2"/>
          </w:tcPr>
          <w:p w14:paraId="017B3A7D" w14:textId="768D4F38" w:rsidR="00A919FE" w:rsidRPr="00AE08E0" w:rsidRDefault="00A919FE" w:rsidP="00AF731F">
            <w:pPr>
              <w:pStyle w:val="Heading3"/>
              <w:rPr>
                <w:rFonts w:asciiTheme="minorHAnsi" w:eastAsia="MS Mincho" w:hAnsiTheme="minorHAnsi"/>
                <w:i/>
                <w:color w:val="auto"/>
                <w:sz w:val="28"/>
                <w:szCs w:val="28"/>
              </w:rPr>
            </w:pPr>
            <w:r w:rsidRPr="00AE08E0">
              <w:rPr>
                <w:rFonts w:asciiTheme="minorHAnsi" w:eastAsia="MS Mincho" w:hAnsiTheme="minorHAnsi"/>
                <w:i/>
                <w:color w:val="auto"/>
                <w:sz w:val="28"/>
                <w:szCs w:val="28"/>
              </w:rPr>
              <w:lastRenderedPageBreak/>
              <w:t>1</w:t>
            </w:r>
            <w:r>
              <w:rPr>
                <w:rFonts w:asciiTheme="minorHAnsi" w:eastAsia="MS Mincho" w:hAnsiTheme="minorHAnsi"/>
                <w:i/>
                <w:color w:val="auto"/>
                <w:sz w:val="28"/>
                <w:szCs w:val="28"/>
              </w:rPr>
              <w:t>6</w:t>
            </w:r>
            <w:r w:rsidRPr="00AE08E0">
              <w:rPr>
                <w:rFonts w:asciiTheme="minorHAnsi" w:eastAsia="MS Mincho" w:hAnsiTheme="minorHAnsi"/>
                <w:i/>
                <w:color w:val="auto"/>
                <w:sz w:val="28"/>
                <w:szCs w:val="28"/>
              </w:rPr>
              <w:t xml:space="preserve">) </w:t>
            </w:r>
            <w:r>
              <w:rPr>
                <w:rFonts w:asciiTheme="minorHAnsi" w:eastAsia="MS Mincho" w:hAnsiTheme="minorHAnsi"/>
                <w:i/>
                <w:color w:val="auto"/>
                <w:sz w:val="28"/>
                <w:szCs w:val="28"/>
              </w:rPr>
              <w:t>Review the content and applicability of the Health and Safety Policy Statement</w:t>
            </w:r>
          </w:p>
        </w:tc>
        <w:tc>
          <w:tcPr>
            <w:tcW w:w="2410" w:type="dxa"/>
            <w:shd w:val="clear" w:color="auto" w:fill="F2F2F2" w:themeFill="background1" w:themeFillShade="F2"/>
          </w:tcPr>
          <w:p w14:paraId="6F7F6DDA" w14:textId="77777777" w:rsidR="00A919FE" w:rsidRPr="00AE08E0" w:rsidRDefault="00A919FE" w:rsidP="00AF731F">
            <w:pPr>
              <w:pStyle w:val="Heading3"/>
              <w:rPr>
                <w:rFonts w:asciiTheme="minorHAnsi" w:hAnsiTheme="minorHAnsi" w:cs="Arial"/>
                <w:i/>
                <w:color w:val="auto"/>
                <w:sz w:val="28"/>
                <w:szCs w:val="28"/>
              </w:rPr>
            </w:pPr>
            <w:r w:rsidRPr="00AE08E0">
              <w:rPr>
                <w:rFonts w:asciiTheme="minorHAnsi" w:hAnsiTheme="minorHAnsi" w:cs="Arial"/>
                <w:i/>
                <w:color w:val="auto"/>
                <w:sz w:val="28"/>
                <w:szCs w:val="28"/>
              </w:rPr>
              <w:t>Action</w:t>
            </w:r>
          </w:p>
        </w:tc>
      </w:tr>
      <w:tr w:rsidR="00A919FE" w:rsidRPr="0030470B" w14:paraId="19A3EFCA" w14:textId="77777777" w:rsidTr="00AF731F">
        <w:tc>
          <w:tcPr>
            <w:tcW w:w="12758" w:type="dxa"/>
          </w:tcPr>
          <w:p w14:paraId="3198516B" w14:textId="77777777" w:rsidR="00A919FE" w:rsidRPr="0030470B" w:rsidRDefault="00A919FE" w:rsidP="00AF731F">
            <w:pPr>
              <w:pStyle w:val="PlainText"/>
              <w:rPr>
                <w:rFonts w:asciiTheme="minorHAnsi" w:eastAsia="MS Mincho" w:hAnsiTheme="minorHAnsi"/>
                <w:sz w:val="28"/>
                <w:szCs w:val="28"/>
              </w:rPr>
            </w:pPr>
          </w:p>
          <w:p w14:paraId="3B78309E" w14:textId="4AD5FC0D" w:rsidR="00A919FE" w:rsidRPr="0030470B" w:rsidRDefault="00A919FE" w:rsidP="00AF731F">
            <w:pPr>
              <w:pStyle w:val="PlainText"/>
              <w:rPr>
                <w:rFonts w:asciiTheme="minorHAnsi" w:eastAsia="MS Mincho" w:hAnsiTheme="minorHAnsi"/>
                <w:sz w:val="28"/>
                <w:szCs w:val="28"/>
              </w:rPr>
            </w:pPr>
            <w:r w:rsidRPr="0030470B">
              <w:rPr>
                <w:rFonts w:asciiTheme="minorHAnsi" w:eastAsia="MS Mincho" w:hAnsiTheme="minorHAnsi"/>
                <w:sz w:val="28"/>
                <w:szCs w:val="28"/>
              </w:rPr>
              <w:t xml:space="preserve">The current </w:t>
            </w:r>
            <w:r w:rsidR="006A4AD8">
              <w:rPr>
                <w:rFonts w:asciiTheme="minorHAnsi" w:eastAsia="MS Mincho" w:hAnsiTheme="minorHAnsi"/>
                <w:sz w:val="28"/>
                <w:szCs w:val="28"/>
              </w:rPr>
              <w:t>Health and Safety</w:t>
            </w:r>
            <w:r w:rsidRPr="0030470B">
              <w:rPr>
                <w:rFonts w:asciiTheme="minorHAnsi" w:eastAsia="MS Mincho" w:hAnsiTheme="minorHAnsi"/>
                <w:sz w:val="28"/>
                <w:szCs w:val="28"/>
              </w:rPr>
              <w:t xml:space="preserve"> Policy Statement was issued </w:t>
            </w:r>
            <w:r w:rsidR="005C59F8">
              <w:rPr>
                <w:rFonts w:asciiTheme="minorHAnsi" w:eastAsia="MS Mincho" w:hAnsiTheme="minorHAnsi"/>
                <w:sz w:val="28"/>
                <w:szCs w:val="28"/>
              </w:rPr>
              <w:t>2</w:t>
            </w:r>
            <w:r w:rsidR="00256998">
              <w:rPr>
                <w:rFonts w:asciiTheme="minorHAnsi" w:eastAsia="MS Mincho" w:hAnsiTheme="minorHAnsi"/>
                <w:sz w:val="28"/>
                <w:szCs w:val="28"/>
              </w:rPr>
              <w:t>2</w:t>
            </w:r>
            <w:r w:rsidR="00256998" w:rsidRPr="00256998">
              <w:rPr>
                <w:rFonts w:asciiTheme="minorHAnsi" w:eastAsia="MS Mincho" w:hAnsiTheme="minorHAnsi"/>
                <w:sz w:val="28"/>
                <w:szCs w:val="28"/>
                <w:vertAlign w:val="superscript"/>
              </w:rPr>
              <w:t>nd</w:t>
            </w:r>
            <w:r>
              <w:rPr>
                <w:rFonts w:asciiTheme="minorHAnsi" w:eastAsia="MS Mincho" w:hAnsiTheme="minorHAnsi"/>
                <w:sz w:val="28"/>
                <w:szCs w:val="28"/>
              </w:rPr>
              <w:t xml:space="preserve"> January</w:t>
            </w:r>
            <w:r w:rsidRPr="0030470B">
              <w:rPr>
                <w:rFonts w:asciiTheme="minorHAnsi" w:eastAsia="MS Mincho" w:hAnsiTheme="minorHAnsi"/>
                <w:sz w:val="28"/>
                <w:szCs w:val="28"/>
              </w:rPr>
              <w:t xml:space="preserve"> 202</w:t>
            </w:r>
            <w:r w:rsidR="00256998">
              <w:rPr>
                <w:rFonts w:asciiTheme="minorHAnsi" w:eastAsia="MS Mincho" w:hAnsiTheme="minorHAnsi"/>
                <w:sz w:val="28"/>
                <w:szCs w:val="28"/>
              </w:rPr>
              <w:t>5</w:t>
            </w:r>
            <w:r w:rsidRPr="0030470B">
              <w:rPr>
                <w:rFonts w:asciiTheme="minorHAnsi" w:eastAsia="MS Mincho" w:hAnsiTheme="minorHAnsi"/>
                <w:sz w:val="28"/>
                <w:szCs w:val="28"/>
              </w:rPr>
              <w:t xml:space="preserve">. </w:t>
            </w:r>
          </w:p>
          <w:p w14:paraId="0CEDE076" w14:textId="77777777" w:rsidR="00A919FE" w:rsidRPr="0030470B" w:rsidRDefault="00A919FE" w:rsidP="00AF731F">
            <w:pPr>
              <w:pStyle w:val="PlainText"/>
              <w:rPr>
                <w:rFonts w:asciiTheme="minorHAnsi" w:eastAsia="MS Mincho" w:hAnsiTheme="minorHAnsi"/>
                <w:sz w:val="28"/>
                <w:szCs w:val="28"/>
              </w:rPr>
            </w:pPr>
          </w:p>
          <w:p w14:paraId="1CC8D826" w14:textId="529CADBA" w:rsidR="00A919FE" w:rsidRPr="0030470B" w:rsidRDefault="00A919FE" w:rsidP="00AF731F">
            <w:pPr>
              <w:pStyle w:val="PlainText"/>
              <w:rPr>
                <w:rFonts w:asciiTheme="minorHAnsi" w:eastAsia="MS Mincho" w:hAnsiTheme="minorHAnsi"/>
                <w:sz w:val="28"/>
                <w:szCs w:val="28"/>
              </w:rPr>
            </w:pPr>
            <w:r w:rsidRPr="0030470B">
              <w:rPr>
                <w:rFonts w:asciiTheme="minorHAnsi" w:eastAsia="MS Mincho" w:hAnsiTheme="minorHAnsi"/>
                <w:sz w:val="28"/>
                <w:szCs w:val="28"/>
              </w:rPr>
              <w:t xml:space="preserve">The content has been reviewed and considered appropriate against current activities. The </w:t>
            </w:r>
            <w:r w:rsidR="006A4AD8">
              <w:rPr>
                <w:rFonts w:asciiTheme="minorHAnsi" w:eastAsia="MS Mincho" w:hAnsiTheme="minorHAnsi"/>
                <w:sz w:val="28"/>
                <w:szCs w:val="28"/>
              </w:rPr>
              <w:t xml:space="preserve">Health and Safety </w:t>
            </w:r>
            <w:r w:rsidRPr="0030470B">
              <w:rPr>
                <w:rFonts w:asciiTheme="minorHAnsi" w:eastAsia="MS Mincho" w:hAnsiTheme="minorHAnsi"/>
                <w:sz w:val="28"/>
                <w:szCs w:val="28"/>
              </w:rPr>
              <w:t xml:space="preserve">Policy Statement includes the </w:t>
            </w:r>
            <w:r w:rsidR="00CE0D7F">
              <w:rPr>
                <w:rFonts w:asciiTheme="minorHAnsi" w:eastAsia="MS Mincho" w:hAnsiTheme="minorHAnsi"/>
                <w:sz w:val="28"/>
                <w:szCs w:val="28"/>
              </w:rPr>
              <w:t>H&amp;S</w:t>
            </w:r>
            <w:r w:rsidR="003C59CD">
              <w:rPr>
                <w:rFonts w:asciiTheme="minorHAnsi" w:eastAsia="MS Mincho" w:hAnsiTheme="minorHAnsi"/>
                <w:sz w:val="28"/>
                <w:szCs w:val="28"/>
              </w:rPr>
              <w:t xml:space="preserve"> </w:t>
            </w:r>
            <w:r w:rsidRPr="0030470B">
              <w:rPr>
                <w:rFonts w:asciiTheme="minorHAnsi" w:eastAsia="MS Mincho" w:hAnsiTheme="minorHAnsi"/>
                <w:sz w:val="28"/>
                <w:szCs w:val="28"/>
              </w:rPr>
              <w:t xml:space="preserve">MS scope wording as reviewed in section 12 above. </w:t>
            </w:r>
          </w:p>
          <w:p w14:paraId="6018F601" w14:textId="77777777" w:rsidR="00A919FE" w:rsidRPr="0030470B" w:rsidRDefault="00A919FE" w:rsidP="00AF731F">
            <w:pPr>
              <w:pStyle w:val="PlainText"/>
              <w:rPr>
                <w:rFonts w:asciiTheme="minorHAnsi" w:eastAsia="MS Mincho" w:hAnsiTheme="minorHAnsi"/>
                <w:sz w:val="28"/>
                <w:szCs w:val="28"/>
              </w:rPr>
            </w:pPr>
          </w:p>
          <w:p w14:paraId="38A27A27" w14:textId="6D61ACAF" w:rsidR="00A919FE" w:rsidRPr="003C59CD" w:rsidRDefault="00A919FE" w:rsidP="00AF731F">
            <w:pPr>
              <w:pStyle w:val="PlainText"/>
              <w:rPr>
                <w:rFonts w:asciiTheme="minorHAnsi" w:eastAsia="MS Mincho" w:hAnsiTheme="minorHAnsi"/>
                <w:color w:val="0070C0"/>
                <w:sz w:val="28"/>
                <w:szCs w:val="28"/>
              </w:rPr>
            </w:pPr>
            <w:r w:rsidRPr="0030470B">
              <w:rPr>
                <w:rFonts w:asciiTheme="minorHAnsi" w:eastAsia="MS Mincho" w:hAnsiTheme="minorHAnsi"/>
                <w:sz w:val="28"/>
                <w:szCs w:val="28"/>
              </w:rPr>
              <w:t xml:space="preserve">The current issue is signed by </w:t>
            </w:r>
            <w:r w:rsidRPr="003C59CD">
              <w:rPr>
                <w:rFonts w:asciiTheme="minorHAnsi" w:eastAsia="MS Mincho" w:hAnsiTheme="minorHAnsi"/>
                <w:color w:val="0070C0"/>
                <w:sz w:val="28"/>
                <w:szCs w:val="28"/>
              </w:rPr>
              <w:t>Managing Director, Mark Lawson</w:t>
            </w:r>
            <w:r w:rsidR="003C59CD" w:rsidRPr="003C59CD">
              <w:rPr>
                <w:rFonts w:asciiTheme="minorHAnsi" w:eastAsia="MS Mincho" w:hAnsiTheme="minorHAnsi"/>
                <w:color w:val="0070C0"/>
                <w:sz w:val="28"/>
                <w:szCs w:val="28"/>
              </w:rPr>
              <w:t xml:space="preserve"> and is displayed on company noticeboards</w:t>
            </w:r>
            <w:r w:rsidRPr="003C59CD">
              <w:rPr>
                <w:rFonts w:asciiTheme="minorHAnsi" w:eastAsia="MS Mincho" w:hAnsiTheme="minorHAnsi"/>
                <w:color w:val="0070C0"/>
                <w:sz w:val="28"/>
                <w:szCs w:val="28"/>
              </w:rPr>
              <w:t>.</w:t>
            </w:r>
          </w:p>
          <w:p w14:paraId="4C34F253" w14:textId="77777777" w:rsidR="00A919FE" w:rsidRPr="000B07AE" w:rsidRDefault="00A919FE" w:rsidP="00AF731F">
            <w:pPr>
              <w:rPr>
                <w:rFonts w:asciiTheme="minorHAnsi" w:eastAsia="MS Mincho" w:hAnsiTheme="minorHAnsi"/>
                <w:color w:val="0070C0"/>
                <w:sz w:val="28"/>
                <w:szCs w:val="28"/>
              </w:rPr>
            </w:pPr>
            <w:r w:rsidRPr="003C59CD">
              <w:rPr>
                <w:rFonts w:asciiTheme="minorHAnsi" w:eastAsia="MS Mincho" w:hAnsiTheme="minorHAnsi"/>
                <w:color w:val="0070C0"/>
                <w:sz w:val="28"/>
                <w:szCs w:val="28"/>
              </w:rPr>
              <w:t>The Quality Policy Statement is made available to interested parties upon request – it is routinely requested by customers as part of their Supplier Questionnaires.</w:t>
            </w:r>
          </w:p>
        </w:tc>
        <w:tc>
          <w:tcPr>
            <w:tcW w:w="2410" w:type="dxa"/>
          </w:tcPr>
          <w:p w14:paraId="264130EC" w14:textId="77777777" w:rsidR="00A919FE" w:rsidRPr="0030470B" w:rsidRDefault="00A919FE" w:rsidP="00AF731F">
            <w:pPr>
              <w:pStyle w:val="PlainText"/>
              <w:rPr>
                <w:rFonts w:asciiTheme="minorHAnsi" w:hAnsiTheme="minorHAnsi"/>
                <w:sz w:val="28"/>
                <w:szCs w:val="28"/>
              </w:rPr>
            </w:pPr>
          </w:p>
          <w:p w14:paraId="2DFE8E40" w14:textId="1D3E9D06" w:rsidR="00A919FE" w:rsidRPr="0030470B" w:rsidRDefault="00A919FE" w:rsidP="00AF731F">
            <w:pPr>
              <w:pStyle w:val="PlainText"/>
              <w:rPr>
                <w:rFonts w:asciiTheme="minorHAnsi" w:hAnsiTheme="minorHAnsi"/>
                <w:sz w:val="28"/>
                <w:szCs w:val="28"/>
              </w:rPr>
            </w:pPr>
            <w:r w:rsidRPr="0030470B">
              <w:rPr>
                <w:rFonts w:asciiTheme="minorHAnsi" w:hAnsiTheme="minorHAnsi"/>
                <w:sz w:val="28"/>
                <w:szCs w:val="28"/>
              </w:rPr>
              <w:t>Review again at the next Management Review</w:t>
            </w:r>
            <w:r w:rsidR="003C59CD">
              <w:rPr>
                <w:rFonts w:asciiTheme="minorHAnsi" w:hAnsiTheme="minorHAnsi"/>
                <w:sz w:val="28"/>
                <w:szCs w:val="28"/>
              </w:rPr>
              <w:t>.</w:t>
            </w:r>
          </w:p>
        </w:tc>
      </w:tr>
    </w:tbl>
    <w:p w14:paraId="5C97A89B" w14:textId="77777777" w:rsidR="00A919FE" w:rsidRDefault="00A919FE" w:rsidP="00250B1F">
      <w:pPr>
        <w:rPr>
          <w:rFonts w:asciiTheme="minorHAnsi" w:hAnsiTheme="minorHAnsi" w:cs="Arial"/>
          <w:color w:val="FF0000"/>
          <w:sz w:val="28"/>
          <w:szCs w:val="28"/>
        </w:rPr>
      </w:pPr>
    </w:p>
    <w:p w14:paraId="5654778D" w14:textId="77777777" w:rsidR="00A919FE" w:rsidRDefault="00A919FE" w:rsidP="00250B1F">
      <w:pPr>
        <w:rPr>
          <w:rFonts w:asciiTheme="minorHAnsi" w:hAnsiTheme="minorHAnsi" w:cs="Arial"/>
          <w:color w:val="FF0000"/>
          <w:sz w:val="28"/>
          <w:szCs w:val="28"/>
        </w:rPr>
      </w:pPr>
    </w:p>
    <w:p w14:paraId="518F7119" w14:textId="77777777" w:rsidR="005C59F8" w:rsidRDefault="005C59F8" w:rsidP="00250B1F">
      <w:pPr>
        <w:rPr>
          <w:rFonts w:asciiTheme="minorHAnsi" w:hAnsiTheme="minorHAnsi" w:cs="Arial"/>
          <w:color w:val="FF0000"/>
          <w:sz w:val="28"/>
          <w:szCs w:val="28"/>
        </w:rPr>
      </w:pPr>
    </w:p>
    <w:p w14:paraId="65C43B18" w14:textId="77777777" w:rsidR="00CE0D7F" w:rsidRDefault="00CE0D7F" w:rsidP="00250B1F">
      <w:pPr>
        <w:rPr>
          <w:rFonts w:asciiTheme="minorHAnsi" w:hAnsiTheme="minorHAnsi" w:cs="Arial"/>
          <w:color w:val="FF0000"/>
          <w:sz w:val="28"/>
          <w:szCs w:val="28"/>
        </w:rPr>
      </w:pPr>
    </w:p>
    <w:tbl>
      <w:tblPr>
        <w:tblW w:w="15168" w:type="dxa"/>
        <w:tblInd w:w="-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2758"/>
        <w:gridCol w:w="2410"/>
      </w:tblGrid>
      <w:tr w:rsidR="007260EF" w:rsidRPr="00AE08E0" w14:paraId="3CFA910A" w14:textId="77777777" w:rsidTr="00AC6CEF">
        <w:tc>
          <w:tcPr>
            <w:tcW w:w="12758" w:type="dxa"/>
            <w:shd w:val="clear" w:color="auto" w:fill="F2F2F2" w:themeFill="background1" w:themeFillShade="F2"/>
          </w:tcPr>
          <w:p w14:paraId="297EED93" w14:textId="1CFE55F9" w:rsidR="007260EF" w:rsidRPr="00AE08E0" w:rsidRDefault="007260EF" w:rsidP="007260EF">
            <w:pPr>
              <w:pStyle w:val="Heading3"/>
              <w:rPr>
                <w:rFonts w:asciiTheme="minorHAnsi" w:eastAsia="MS Mincho" w:hAnsiTheme="minorHAnsi"/>
                <w:i/>
                <w:color w:val="auto"/>
                <w:sz w:val="28"/>
                <w:szCs w:val="28"/>
              </w:rPr>
            </w:pPr>
            <w:bookmarkStart w:id="40" w:name="_14)_Data_back-up"/>
            <w:bookmarkEnd w:id="40"/>
            <w:r>
              <w:rPr>
                <w:rFonts w:asciiTheme="minorHAnsi" w:eastAsia="MS Mincho" w:hAnsiTheme="minorHAnsi"/>
                <w:i/>
                <w:color w:val="auto"/>
                <w:sz w:val="28"/>
                <w:szCs w:val="28"/>
              </w:rPr>
              <w:t>1</w:t>
            </w:r>
            <w:r w:rsidR="00CE0D7F">
              <w:rPr>
                <w:rFonts w:asciiTheme="minorHAnsi" w:eastAsia="MS Mincho" w:hAnsiTheme="minorHAnsi"/>
                <w:i/>
                <w:color w:val="auto"/>
                <w:sz w:val="28"/>
                <w:szCs w:val="28"/>
              </w:rPr>
              <w:t>7</w:t>
            </w:r>
            <w:r w:rsidRPr="00AE08E0">
              <w:rPr>
                <w:rFonts w:asciiTheme="minorHAnsi" w:eastAsia="MS Mincho" w:hAnsiTheme="minorHAnsi"/>
                <w:i/>
                <w:color w:val="auto"/>
                <w:sz w:val="28"/>
                <w:szCs w:val="28"/>
              </w:rPr>
              <w:t>) Data back-up and data retrieval testing</w:t>
            </w:r>
          </w:p>
        </w:tc>
        <w:tc>
          <w:tcPr>
            <w:tcW w:w="2410" w:type="dxa"/>
            <w:shd w:val="clear" w:color="auto" w:fill="F2F2F2" w:themeFill="background1" w:themeFillShade="F2"/>
          </w:tcPr>
          <w:p w14:paraId="056CE0D9" w14:textId="77777777" w:rsidR="007260EF" w:rsidRPr="00AE08E0" w:rsidRDefault="007260EF" w:rsidP="007260EF">
            <w:pPr>
              <w:pStyle w:val="Heading3"/>
              <w:rPr>
                <w:rFonts w:asciiTheme="minorHAnsi" w:hAnsiTheme="minorHAnsi" w:cs="Arial"/>
                <w:i/>
                <w:color w:val="auto"/>
                <w:sz w:val="28"/>
                <w:szCs w:val="28"/>
              </w:rPr>
            </w:pPr>
            <w:r w:rsidRPr="00AE08E0">
              <w:rPr>
                <w:rFonts w:asciiTheme="minorHAnsi" w:hAnsiTheme="minorHAnsi" w:cs="Arial"/>
                <w:i/>
                <w:color w:val="auto"/>
                <w:sz w:val="28"/>
                <w:szCs w:val="28"/>
              </w:rPr>
              <w:t>Action</w:t>
            </w:r>
          </w:p>
        </w:tc>
      </w:tr>
      <w:tr w:rsidR="003E2358" w:rsidRPr="003E2358" w14:paraId="06462124" w14:textId="77777777" w:rsidTr="007260EF">
        <w:tc>
          <w:tcPr>
            <w:tcW w:w="12758" w:type="dxa"/>
          </w:tcPr>
          <w:p w14:paraId="260A8F37" w14:textId="77777777" w:rsidR="0030470B" w:rsidRPr="003E2358" w:rsidRDefault="0030470B" w:rsidP="007260EF">
            <w:pPr>
              <w:pStyle w:val="PlainText"/>
              <w:rPr>
                <w:rFonts w:asciiTheme="minorHAnsi" w:eastAsia="MS Mincho" w:hAnsiTheme="minorHAnsi"/>
                <w:sz w:val="28"/>
                <w:szCs w:val="28"/>
              </w:rPr>
            </w:pPr>
          </w:p>
          <w:p w14:paraId="739B0CEA" w14:textId="70DA391B" w:rsidR="007260EF" w:rsidRPr="003E2358" w:rsidRDefault="007260EF" w:rsidP="007260EF">
            <w:pPr>
              <w:pStyle w:val="PlainText"/>
              <w:rPr>
                <w:rFonts w:asciiTheme="minorHAnsi" w:eastAsia="MS Mincho" w:hAnsiTheme="minorHAnsi"/>
                <w:sz w:val="28"/>
                <w:szCs w:val="28"/>
              </w:rPr>
            </w:pPr>
            <w:r w:rsidRPr="003E2358">
              <w:rPr>
                <w:rFonts w:asciiTheme="minorHAnsi" w:eastAsia="MS Mincho" w:hAnsiTheme="minorHAnsi"/>
                <w:sz w:val="28"/>
                <w:szCs w:val="28"/>
              </w:rPr>
              <w:t xml:space="preserve">The company server (including electronic production data, drawings, accounts and quality system data) continues to be </w:t>
            </w:r>
            <w:proofErr w:type="gramStart"/>
            <w:r w:rsidRPr="003E2358">
              <w:rPr>
                <w:rFonts w:asciiTheme="minorHAnsi" w:eastAsia="MS Mincho" w:hAnsiTheme="minorHAnsi"/>
                <w:sz w:val="28"/>
                <w:szCs w:val="28"/>
              </w:rPr>
              <w:t>backed-up</w:t>
            </w:r>
            <w:proofErr w:type="gramEnd"/>
            <w:r w:rsidRPr="003E2358">
              <w:rPr>
                <w:rFonts w:asciiTheme="minorHAnsi" w:eastAsia="MS Mincho" w:hAnsiTheme="minorHAnsi"/>
                <w:sz w:val="28"/>
                <w:szCs w:val="28"/>
              </w:rPr>
              <w:t xml:space="preserve"> remotely to cloud, daily, </w:t>
            </w:r>
            <w:r w:rsidRPr="003C59CD">
              <w:rPr>
                <w:rFonts w:asciiTheme="minorHAnsi" w:eastAsia="MS Mincho" w:hAnsiTheme="minorHAnsi"/>
                <w:color w:val="0070C0"/>
                <w:sz w:val="28"/>
                <w:szCs w:val="28"/>
              </w:rPr>
              <w:t xml:space="preserve">by </w:t>
            </w:r>
            <w:r w:rsidR="003C59CD" w:rsidRPr="003C59CD">
              <w:rPr>
                <w:rFonts w:asciiTheme="minorHAnsi" w:eastAsia="MS Mincho" w:hAnsiTheme="minorHAnsi"/>
                <w:color w:val="0070C0"/>
                <w:sz w:val="28"/>
                <w:szCs w:val="28"/>
              </w:rPr>
              <w:t xml:space="preserve">Miller </w:t>
            </w:r>
            <w:r w:rsidRPr="003C59CD">
              <w:rPr>
                <w:rFonts w:asciiTheme="minorHAnsi" w:eastAsia="MS Mincho" w:hAnsiTheme="minorHAnsi"/>
                <w:color w:val="0070C0"/>
                <w:sz w:val="28"/>
                <w:szCs w:val="28"/>
              </w:rPr>
              <w:t>IT</w:t>
            </w:r>
            <w:r w:rsidR="003C59CD" w:rsidRPr="003C59CD">
              <w:rPr>
                <w:rFonts w:asciiTheme="minorHAnsi" w:eastAsia="MS Mincho" w:hAnsiTheme="minorHAnsi"/>
                <w:color w:val="0070C0"/>
                <w:sz w:val="28"/>
                <w:szCs w:val="28"/>
              </w:rPr>
              <w:t xml:space="preserve"> Systems</w:t>
            </w:r>
            <w:r w:rsidRPr="003C59CD">
              <w:rPr>
                <w:rFonts w:asciiTheme="minorHAnsi" w:eastAsia="MS Mincho" w:hAnsiTheme="minorHAnsi"/>
                <w:color w:val="0070C0"/>
                <w:sz w:val="28"/>
                <w:szCs w:val="28"/>
              </w:rPr>
              <w:t xml:space="preserve">. </w:t>
            </w:r>
            <w:r w:rsidR="003C59CD" w:rsidRPr="003C59CD">
              <w:rPr>
                <w:rFonts w:asciiTheme="minorHAnsi" w:eastAsia="MS Mincho" w:hAnsiTheme="minorHAnsi"/>
                <w:color w:val="0070C0"/>
                <w:sz w:val="28"/>
                <w:szCs w:val="28"/>
              </w:rPr>
              <w:t xml:space="preserve"> The change was made to Miller IT from highlander following a review of the contractual services provided.</w:t>
            </w:r>
          </w:p>
          <w:p w14:paraId="0E2350B0" w14:textId="77777777" w:rsidR="003E2358" w:rsidRPr="003E2358" w:rsidRDefault="003E2358" w:rsidP="007260EF">
            <w:pPr>
              <w:pStyle w:val="PlainText"/>
              <w:rPr>
                <w:rFonts w:asciiTheme="minorHAnsi" w:eastAsia="MS Mincho" w:hAnsiTheme="minorHAnsi"/>
                <w:sz w:val="28"/>
                <w:szCs w:val="28"/>
              </w:rPr>
            </w:pPr>
          </w:p>
          <w:p w14:paraId="1E4B5682" w14:textId="3DBE3FCE" w:rsidR="007260EF" w:rsidRPr="003E2358" w:rsidRDefault="007260EF" w:rsidP="007260EF">
            <w:pPr>
              <w:pStyle w:val="PlainText"/>
              <w:rPr>
                <w:rFonts w:asciiTheme="minorHAnsi" w:eastAsia="MS Mincho" w:hAnsiTheme="minorHAnsi"/>
                <w:sz w:val="28"/>
                <w:szCs w:val="28"/>
              </w:rPr>
            </w:pPr>
            <w:r w:rsidRPr="003E2358">
              <w:rPr>
                <w:rFonts w:asciiTheme="minorHAnsi" w:eastAsia="MS Mincho" w:hAnsiTheme="minorHAnsi"/>
                <w:sz w:val="28"/>
                <w:szCs w:val="28"/>
              </w:rPr>
              <w:t xml:space="preserve">A report is maintained by </w:t>
            </w:r>
            <w:r w:rsidR="003C59CD">
              <w:rPr>
                <w:rFonts w:asciiTheme="minorHAnsi" w:eastAsia="MS Mincho" w:hAnsiTheme="minorHAnsi"/>
                <w:sz w:val="28"/>
                <w:szCs w:val="28"/>
              </w:rPr>
              <w:t>Miller</w:t>
            </w:r>
            <w:r w:rsidRPr="003E2358">
              <w:rPr>
                <w:rFonts w:asciiTheme="minorHAnsi" w:eastAsia="MS Mincho" w:hAnsiTheme="minorHAnsi"/>
                <w:sz w:val="28"/>
                <w:szCs w:val="28"/>
              </w:rPr>
              <w:t xml:space="preserve"> IT showing back-up performance. There has not been a requirement to retrieve data from back-up drives recently. </w:t>
            </w:r>
          </w:p>
          <w:p w14:paraId="20D64C16" w14:textId="77777777" w:rsidR="003E2358" w:rsidRPr="003E2358" w:rsidRDefault="003E2358" w:rsidP="007260EF">
            <w:pPr>
              <w:pStyle w:val="PlainText"/>
              <w:rPr>
                <w:rFonts w:asciiTheme="minorHAnsi" w:eastAsia="MS Mincho" w:hAnsiTheme="minorHAnsi"/>
                <w:sz w:val="28"/>
                <w:szCs w:val="28"/>
              </w:rPr>
            </w:pPr>
          </w:p>
          <w:p w14:paraId="4B428979" w14:textId="5988D2C4" w:rsidR="007260EF" w:rsidRPr="003E2358" w:rsidRDefault="007260EF" w:rsidP="007260EF">
            <w:pPr>
              <w:pStyle w:val="PlainText"/>
              <w:rPr>
                <w:rFonts w:asciiTheme="minorHAnsi" w:eastAsia="MS Mincho" w:hAnsiTheme="minorHAnsi"/>
                <w:sz w:val="28"/>
                <w:szCs w:val="28"/>
              </w:rPr>
            </w:pPr>
            <w:r w:rsidRPr="003E2358">
              <w:rPr>
                <w:rFonts w:asciiTheme="minorHAnsi" w:eastAsia="MS Mincho" w:hAnsiTheme="minorHAnsi"/>
                <w:sz w:val="28"/>
                <w:szCs w:val="28"/>
              </w:rPr>
              <w:t xml:space="preserve">Back-up failure is reported to the </w:t>
            </w:r>
            <w:r w:rsidR="00642BC8" w:rsidRPr="00642BC8">
              <w:rPr>
                <w:rFonts w:asciiTheme="minorHAnsi" w:eastAsia="MS Mincho" w:hAnsiTheme="minorHAnsi"/>
                <w:color w:val="0070C0"/>
                <w:sz w:val="28"/>
                <w:szCs w:val="28"/>
              </w:rPr>
              <w:t>Company IT Contact</w:t>
            </w:r>
            <w:r w:rsidRPr="00642BC8">
              <w:rPr>
                <w:rFonts w:asciiTheme="minorHAnsi" w:eastAsia="MS Mincho" w:hAnsiTheme="minorHAnsi"/>
                <w:color w:val="0070C0"/>
                <w:sz w:val="28"/>
                <w:szCs w:val="28"/>
              </w:rPr>
              <w:t xml:space="preserve"> </w:t>
            </w:r>
            <w:r w:rsidR="003C59CD">
              <w:rPr>
                <w:rFonts w:asciiTheme="minorHAnsi" w:eastAsia="MS Mincho" w:hAnsiTheme="minorHAnsi"/>
                <w:sz w:val="28"/>
                <w:szCs w:val="28"/>
              </w:rPr>
              <w:t>(</w:t>
            </w:r>
            <w:r w:rsidR="003C59CD" w:rsidRPr="003C59CD">
              <w:rPr>
                <w:rFonts w:asciiTheme="minorHAnsi" w:eastAsia="MS Mincho" w:hAnsiTheme="minorHAnsi"/>
                <w:color w:val="0070C0"/>
                <w:sz w:val="28"/>
                <w:szCs w:val="28"/>
              </w:rPr>
              <w:t xml:space="preserve">Ron Strang) </w:t>
            </w:r>
            <w:r w:rsidRPr="003C59CD">
              <w:rPr>
                <w:rFonts w:asciiTheme="minorHAnsi" w:eastAsia="MS Mincho" w:hAnsiTheme="minorHAnsi"/>
                <w:color w:val="0070C0"/>
                <w:sz w:val="28"/>
                <w:szCs w:val="28"/>
              </w:rPr>
              <w:t xml:space="preserve">by </w:t>
            </w:r>
            <w:r w:rsidR="003C59CD" w:rsidRPr="003C59CD">
              <w:rPr>
                <w:rFonts w:asciiTheme="minorHAnsi" w:eastAsia="MS Mincho" w:hAnsiTheme="minorHAnsi"/>
                <w:color w:val="0070C0"/>
                <w:sz w:val="28"/>
                <w:szCs w:val="28"/>
              </w:rPr>
              <w:t>Miller</w:t>
            </w:r>
            <w:r w:rsidRPr="003C59CD">
              <w:rPr>
                <w:rFonts w:asciiTheme="minorHAnsi" w:eastAsia="MS Mincho" w:hAnsiTheme="minorHAnsi"/>
                <w:color w:val="0070C0"/>
                <w:sz w:val="28"/>
                <w:szCs w:val="28"/>
              </w:rPr>
              <w:t xml:space="preserve"> IT </w:t>
            </w:r>
            <w:r w:rsidR="003C59CD" w:rsidRPr="003C59CD">
              <w:rPr>
                <w:rFonts w:asciiTheme="minorHAnsi" w:eastAsia="MS Mincho" w:hAnsiTheme="minorHAnsi"/>
                <w:color w:val="0070C0"/>
                <w:sz w:val="28"/>
                <w:szCs w:val="28"/>
              </w:rPr>
              <w:t>Systems</w:t>
            </w:r>
            <w:r w:rsidRPr="003C59CD">
              <w:rPr>
                <w:rFonts w:asciiTheme="minorHAnsi" w:eastAsia="MS Mincho" w:hAnsiTheme="minorHAnsi"/>
                <w:color w:val="0070C0"/>
                <w:sz w:val="28"/>
                <w:szCs w:val="28"/>
              </w:rPr>
              <w:t xml:space="preserve">. </w:t>
            </w:r>
          </w:p>
          <w:p w14:paraId="066A6B20" w14:textId="77777777" w:rsidR="003E2358" w:rsidRPr="003E2358" w:rsidRDefault="003E2358" w:rsidP="007260EF">
            <w:pPr>
              <w:pStyle w:val="PlainText"/>
              <w:rPr>
                <w:rFonts w:asciiTheme="minorHAnsi" w:eastAsia="MS Mincho" w:hAnsiTheme="minorHAnsi"/>
                <w:sz w:val="28"/>
                <w:szCs w:val="28"/>
              </w:rPr>
            </w:pPr>
          </w:p>
          <w:p w14:paraId="52A0D567" w14:textId="052323A5" w:rsidR="007260EF" w:rsidRPr="003E2358" w:rsidRDefault="007260EF" w:rsidP="007260EF">
            <w:pPr>
              <w:pStyle w:val="PlainText"/>
              <w:rPr>
                <w:rFonts w:asciiTheme="minorHAnsi" w:eastAsia="MS Mincho" w:hAnsiTheme="minorHAnsi"/>
                <w:sz w:val="28"/>
                <w:szCs w:val="28"/>
              </w:rPr>
            </w:pPr>
            <w:r w:rsidRPr="003E2358">
              <w:rPr>
                <w:rFonts w:asciiTheme="minorHAnsi" w:eastAsia="MS Mincho" w:hAnsiTheme="minorHAnsi"/>
                <w:sz w:val="28"/>
                <w:szCs w:val="28"/>
              </w:rPr>
              <w:t>No problems reported</w:t>
            </w:r>
            <w:r w:rsidR="003E2358" w:rsidRPr="003E2358">
              <w:rPr>
                <w:rFonts w:asciiTheme="minorHAnsi" w:eastAsia="MS Mincho" w:hAnsiTheme="minorHAnsi"/>
                <w:sz w:val="28"/>
                <w:szCs w:val="28"/>
              </w:rPr>
              <w:t xml:space="preserve"> since the previous Management Review</w:t>
            </w:r>
            <w:r w:rsidRPr="003E2358">
              <w:rPr>
                <w:rFonts w:asciiTheme="minorHAnsi" w:eastAsia="MS Mincho" w:hAnsiTheme="minorHAnsi"/>
                <w:sz w:val="28"/>
                <w:szCs w:val="28"/>
              </w:rPr>
              <w:t xml:space="preserve">.  </w:t>
            </w:r>
          </w:p>
          <w:p w14:paraId="7F27A037" w14:textId="7C273842" w:rsidR="007260EF" w:rsidRPr="003E2358" w:rsidRDefault="007260EF" w:rsidP="007260EF">
            <w:pPr>
              <w:pStyle w:val="PlainText"/>
              <w:rPr>
                <w:rFonts w:asciiTheme="minorHAnsi" w:eastAsia="MS Mincho" w:hAnsiTheme="minorHAnsi"/>
                <w:sz w:val="28"/>
                <w:szCs w:val="28"/>
              </w:rPr>
            </w:pPr>
          </w:p>
          <w:p w14:paraId="0D0E8759" w14:textId="77777777" w:rsidR="003C59CD" w:rsidRPr="003E2358" w:rsidRDefault="003C59CD" w:rsidP="007260EF">
            <w:pPr>
              <w:pStyle w:val="PlainText"/>
              <w:rPr>
                <w:rFonts w:asciiTheme="minorHAnsi" w:eastAsia="MS Mincho" w:hAnsiTheme="minorHAnsi"/>
                <w:sz w:val="28"/>
                <w:szCs w:val="28"/>
              </w:rPr>
            </w:pPr>
          </w:p>
        </w:tc>
        <w:tc>
          <w:tcPr>
            <w:tcW w:w="2410" w:type="dxa"/>
          </w:tcPr>
          <w:p w14:paraId="79CA11FE" w14:textId="77777777" w:rsidR="003E2358" w:rsidRPr="003E2358" w:rsidRDefault="003E2358" w:rsidP="007260EF">
            <w:pPr>
              <w:pStyle w:val="PlainText"/>
              <w:rPr>
                <w:rFonts w:asciiTheme="minorHAnsi" w:hAnsiTheme="minorHAnsi"/>
                <w:sz w:val="28"/>
                <w:szCs w:val="28"/>
              </w:rPr>
            </w:pPr>
          </w:p>
          <w:p w14:paraId="016B23B9" w14:textId="41D6C762" w:rsidR="007260EF" w:rsidRPr="003E2358" w:rsidRDefault="007260EF" w:rsidP="007260EF">
            <w:pPr>
              <w:pStyle w:val="PlainText"/>
              <w:rPr>
                <w:rFonts w:asciiTheme="minorHAnsi" w:hAnsiTheme="minorHAnsi"/>
                <w:sz w:val="28"/>
                <w:szCs w:val="28"/>
              </w:rPr>
            </w:pPr>
            <w:r w:rsidRPr="003E2358">
              <w:rPr>
                <w:rFonts w:asciiTheme="minorHAnsi" w:hAnsiTheme="minorHAnsi"/>
                <w:sz w:val="28"/>
                <w:szCs w:val="28"/>
              </w:rPr>
              <w:t xml:space="preserve">No further action required. </w:t>
            </w:r>
            <w:r w:rsidR="009B1F05" w:rsidRPr="003E2358">
              <w:rPr>
                <w:rFonts w:asciiTheme="minorHAnsi" w:hAnsiTheme="minorHAnsi" w:cs="Arial"/>
                <w:sz w:val="28"/>
                <w:szCs w:val="28"/>
              </w:rPr>
              <w:t>Review</w:t>
            </w:r>
            <w:r w:rsidR="003E2358" w:rsidRPr="003E2358">
              <w:rPr>
                <w:rFonts w:asciiTheme="minorHAnsi" w:hAnsiTheme="minorHAnsi" w:cs="Arial"/>
                <w:sz w:val="28"/>
                <w:szCs w:val="28"/>
              </w:rPr>
              <w:t xml:space="preserve"> again at the next Management Review. </w:t>
            </w:r>
          </w:p>
        </w:tc>
      </w:tr>
    </w:tbl>
    <w:p w14:paraId="4B7206A5" w14:textId="77777777" w:rsidR="00250B1F" w:rsidRPr="008F27B5" w:rsidRDefault="00250B1F" w:rsidP="00250B1F">
      <w:pPr>
        <w:rPr>
          <w:rFonts w:asciiTheme="minorHAnsi" w:hAnsiTheme="minorHAnsi" w:cs="Arial"/>
          <w:color w:val="FF0000"/>
          <w:sz w:val="28"/>
          <w:szCs w:val="28"/>
        </w:rPr>
      </w:pPr>
    </w:p>
    <w:tbl>
      <w:tblPr>
        <w:tblStyle w:val="TableGrid"/>
        <w:tblW w:w="15168" w:type="dxa"/>
        <w:tblInd w:w="-34" w:type="dxa"/>
        <w:tblLayout w:type="fixed"/>
        <w:tblLook w:val="04A0" w:firstRow="1" w:lastRow="0" w:firstColumn="1" w:lastColumn="0" w:noHBand="0" w:noVBand="1"/>
      </w:tblPr>
      <w:tblGrid>
        <w:gridCol w:w="5558"/>
        <w:gridCol w:w="3402"/>
        <w:gridCol w:w="3543"/>
        <w:gridCol w:w="2665"/>
      </w:tblGrid>
      <w:tr w:rsidR="00F43472" w:rsidRPr="00AE08E0" w14:paraId="1349DBDD" w14:textId="77777777" w:rsidTr="00050D7E">
        <w:tc>
          <w:tcPr>
            <w:tcW w:w="15168" w:type="dxa"/>
            <w:gridSpan w:val="4"/>
            <w:shd w:val="clear" w:color="auto" w:fill="F2F2F2" w:themeFill="background1" w:themeFillShade="F2"/>
          </w:tcPr>
          <w:p w14:paraId="65AF5B2E" w14:textId="7015D909" w:rsidR="00F43472" w:rsidRPr="00AE08E0" w:rsidRDefault="00F43472" w:rsidP="00050D7E">
            <w:pPr>
              <w:pStyle w:val="Heading3"/>
              <w:rPr>
                <w:rFonts w:asciiTheme="minorHAnsi" w:hAnsiTheme="minorHAnsi" w:cs="Arial"/>
                <w:i/>
                <w:color w:val="auto"/>
                <w:sz w:val="28"/>
                <w:szCs w:val="28"/>
              </w:rPr>
            </w:pPr>
            <w:bookmarkStart w:id="41" w:name="_15)_Operational_Risk"/>
            <w:bookmarkEnd w:id="41"/>
            <w:r>
              <w:rPr>
                <w:rFonts w:asciiTheme="minorHAnsi" w:eastAsia="MS Mincho" w:hAnsiTheme="minorHAnsi"/>
                <w:i/>
                <w:color w:val="auto"/>
                <w:sz w:val="28"/>
                <w:szCs w:val="28"/>
              </w:rPr>
              <w:t>1</w:t>
            </w:r>
            <w:r w:rsidR="000364F3">
              <w:rPr>
                <w:rFonts w:asciiTheme="minorHAnsi" w:eastAsia="MS Mincho" w:hAnsiTheme="minorHAnsi"/>
                <w:i/>
                <w:color w:val="auto"/>
                <w:sz w:val="28"/>
                <w:szCs w:val="28"/>
              </w:rPr>
              <w:t>8</w:t>
            </w:r>
            <w:r w:rsidRPr="00AE08E0">
              <w:rPr>
                <w:rFonts w:asciiTheme="minorHAnsi" w:eastAsia="MS Mincho" w:hAnsiTheme="minorHAnsi"/>
                <w:i/>
                <w:color w:val="auto"/>
                <w:sz w:val="28"/>
                <w:szCs w:val="28"/>
              </w:rPr>
              <w:t>) Operational Risk Register</w:t>
            </w:r>
          </w:p>
        </w:tc>
      </w:tr>
      <w:tr w:rsidR="00F43472" w:rsidRPr="00AE08E0" w14:paraId="72C4B7AB" w14:textId="77777777" w:rsidTr="00050D7E">
        <w:tc>
          <w:tcPr>
            <w:tcW w:w="5558" w:type="dxa"/>
          </w:tcPr>
          <w:p w14:paraId="13847332" w14:textId="77777777" w:rsidR="00F43472" w:rsidRPr="00AE08E0" w:rsidRDefault="00F43472" w:rsidP="00050D7E">
            <w:pPr>
              <w:rPr>
                <w:rFonts w:asciiTheme="minorHAnsi" w:hAnsiTheme="minorHAnsi" w:cs="Arial"/>
                <w:b/>
                <w:i/>
              </w:rPr>
            </w:pPr>
            <w:r w:rsidRPr="00AE08E0">
              <w:rPr>
                <w:rFonts w:asciiTheme="minorHAnsi" w:hAnsiTheme="minorHAnsi" w:cs="Arial"/>
                <w:b/>
                <w:i/>
              </w:rPr>
              <w:t>Risk item:</w:t>
            </w:r>
          </w:p>
        </w:tc>
        <w:tc>
          <w:tcPr>
            <w:tcW w:w="3402" w:type="dxa"/>
          </w:tcPr>
          <w:p w14:paraId="5B440AB2" w14:textId="77777777" w:rsidR="00F43472" w:rsidRPr="00AE08E0" w:rsidRDefault="00F43472" w:rsidP="00050D7E">
            <w:pPr>
              <w:rPr>
                <w:rFonts w:asciiTheme="minorHAnsi" w:hAnsiTheme="minorHAnsi" w:cs="Arial"/>
                <w:b/>
                <w:i/>
              </w:rPr>
            </w:pPr>
            <w:r w:rsidRPr="00AE08E0">
              <w:rPr>
                <w:rFonts w:asciiTheme="minorHAnsi" w:hAnsiTheme="minorHAnsi" w:cs="Arial"/>
                <w:b/>
                <w:i/>
              </w:rPr>
              <w:t>Identified Risks/Opportunities</w:t>
            </w:r>
          </w:p>
        </w:tc>
        <w:tc>
          <w:tcPr>
            <w:tcW w:w="3543" w:type="dxa"/>
          </w:tcPr>
          <w:p w14:paraId="5C5B3E15" w14:textId="77777777" w:rsidR="00F43472" w:rsidRPr="00AE08E0" w:rsidRDefault="00F43472" w:rsidP="00050D7E">
            <w:pPr>
              <w:rPr>
                <w:rFonts w:asciiTheme="minorHAnsi" w:hAnsiTheme="minorHAnsi" w:cs="Arial"/>
                <w:b/>
                <w:i/>
              </w:rPr>
            </w:pPr>
            <w:r w:rsidRPr="00AE08E0">
              <w:rPr>
                <w:rFonts w:asciiTheme="minorHAnsi" w:hAnsiTheme="minorHAnsi" w:cs="Arial"/>
                <w:b/>
                <w:i/>
              </w:rPr>
              <w:t>Mitigation</w:t>
            </w:r>
          </w:p>
        </w:tc>
        <w:tc>
          <w:tcPr>
            <w:tcW w:w="2665" w:type="dxa"/>
          </w:tcPr>
          <w:p w14:paraId="3369894A" w14:textId="77777777" w:rsidR="00F43472" w:rsidRPr="00AE08E0" w:rsidRDefault="00F43472" w:rsidP="00050D7E">
            <w:pPr>
              <w:rPr>
                <w:rFonts w:asciiTheme="minorHAnsi" w:hAnsiTheme="minorHAnsi" w:cs="Arial"/>
                <w:b/>
                <w:i/>
              </w:rPr>
            </w:pPr>
            <w:r w:rsidRPr="00AE08E0">
              <w:rPr>
                <w:rFonts w:asciiTheme="minorHAnsi" w:hAnsiTheme="minorHAnsi" w:cs="Arial"/>
                <w:b/>
                <w:i/>
              </w:rPr>
              <w:t xml:space="preserve">Action/effectiveness </w:t>
            </w:r>
          </w:p>
        </w:tc>
      </w:tr>
      <w:tr w:rsidR="00272972" w:rsidRPr="00272972" w14:paraId="7B8CCA14" w14:textId="77777777" w:rsidTr="00050D7E">
        <w:tc>
          <w:tcPr>
            <w:tcW w:w="5558" w:type="dxa"/>
          </w:tcPr>
          <w:p w14:paraId="7FC70883" w14:textId="77777777" w:rsidR="00F43472" w:rsidRPr="00272972" w:rsidRDefault="00F43472" w:rsidP="00050D7E">
            <w:pPr>
              <w:rPr>
                <w:rFonts w:asciiTheme="minorHAnsi" w:hAnsiTheme="minorHAnsi" w:cs="Arial"/>
              </w:rPr>
            </w:pPr>
            <w:r w:rsidRPr="00272972">
              <w:rPr>
                <w:rFonts w:asciiTheme="minorHAnsi" w:hAnsiTheme="minorHAnsi" w:cs="Arial"/>
                <w:noProof/>
                <w:sz w:val="28"/>
                <w:szCs w:val="28"/>
              </w:rPr>
              <mc:AlternateContent>
                <mc:Choice Requires="wps">
                  <w:drawing>
                    <wp:anchor distT="0" distB="0" distL="114300" distR="114300" simplePos="0" relativeHeight="251675648" behindDoc="0" locked="0" layoutInCell="0" allowOverlap="1" wp14:anchorId="5080F383" wp14:editId="7E0AD77B">
                      <wp:simplePos x="0" y="0"/>
                      <wp:positionH relativeFrom="column">
                        <wp:posOffset>1488440</wp:posOffset>
                      </wp:positionH>
                      <wp:positionV relativeFrom="paragraph">
                        <wp:posOffset>317500</wp:posOffset>
                      </wp:positionV>
                      <wp:extent cx="647700" cy="409575"/>
                      <wp:effectExtent l="0" t="0" r="19050" b="28575"/>
                      <wp:wrapNone/>
                      <wp:docPr id="18" name="Text Box 1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47700" cy="409575"/>
                              </a:xfrm>
                              <a:prstGeom prst="rect">
                                <a:avLst/>
                              </a:prstGeom>
                              <a:solidFill>
                                <a:srgbClr val="FFFFFF"/>
                              </a:solidFill>
                              <a:ln w="9525">
                                <a:solidFill>
                                  <a:srgbClr val="000000"/>
                                </a:solidFill>
                                <a:miter lim="800000"/>
                                <a:headEnd/>
                                <a:tailEnd/>
                              </a:ln>
                            </wps:spPr>
                            <wps:txbx>
                              <w:txbxContent>
                                <w:p w14:paraId="4ECB3B50" w14:textId="77777777" w:rsidR="00F43472" w:rsidRPr="002636A4" w:rsidRDefault="00F43472" w:rsidP="00F43472">
                                  <w:pPr>
                                    <w:jc w:val="center"/>
                                    <w:rPr>
                                      <w:rFonts w:ascii="Impact" w:eastAsia="MS Mincho" w:hAnsi="Impact" w:cs="Arial"/>
                                      <w:color w:val="0070C0"/>
                                      <w:sz w:val="40"/>
                                      <w:szCs w:val="40"/>
                                    </w:rPr>
                                  </w:pPr>
                                  <w:r w:rsidRPr="002636A4">
                                    <w:rPr>
                                      <w:rFonts w:ascii="Impact" w:eastAsia="MS Mincho" w:hAnsi="Impact" w:cs="Arial"/>
                                      <w:color w:val="0070C0"/>
                                      <w:sz w:val="40"/>
                                      <w:szCs w:val="40"/>
                                    </w:rPr>
                                    <w:t>C-19</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5080F383" id="_x0000_t202" coordsize="21600,21600" o:spt="202" path="m,l,21600r21600,l21600,xe">
                      <v:stroke joinstyle="miter"/>
                      <v:path gradientshapeok="t" o:connecttype="rect"/>
                    </v:shapetype>
                    <v:shape id="Text Box 18" o:spid="_x0000_s1026" type="#_x0000_t202" style="position:absolute;margin-left:117.2pt;margin-top:25pt;width:51pt;height:32.25pt;z-index:2516756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cWtvFQIAACoEAAAOAAAAZHJzL2Uyb0RvYy54bWysU9tu2zAMfR+wfxD0vtgJkqYx4hRdugwD&#10;ugvQ7QMUWY6FyaJGKbG7rx8lu2l2exmmB4EUqUPykFzf9K1hJ4Vegy35dJJzpqyESttDyb983r26&#10;5swHYSthwKqSPyrPbzYvX6w7V6gZNGAqhYxArC86V/ImBFdkmZeNaoWfgFOWjDVgKwKpeMgqFB2h&#10;tyab5flV1gFWDkEq7+n1bjDyTcKvayXDx7r2KjBTcsotpBvTvY93tlmL4oDCNVqOaYh/yKIV2lLQ&#10;M9SdCIIdUf8G1WqJ4KEOEwltBnWtpUo1UDXT/JdqHhrhVKqFyPHuTJP/f7Dyw+nBfUIW+tfQUwNT&#10;Ed7dg/zqmYVtI+xB3SJC1yhRUeBppCzrnC/Gr5FqX/gIsu/eQ0VNFscACaivsY2sUJ2M0KkBj2fS&#10;VR+YpMer+XKZk0WSaZ6vFstFiiCKp88OfXiroGVRKDlSTxO4ON37EJMRxZNLjOXB6GqnjUkKHvZb&#10;g+wkqP+7dEb0n9yMZV3JV4vZYqj/rxB5On+CaHWgQTa6Lfn12UkUkbU3tkpjFoQ2g0wpGzvSGJkb&#10;OAz9vifHSOceqkciFGEYWFowEhrA75x1NKwl99+OAhVn5p2lpqym83mc7qTMF8sZKXhp2V9ahJUE&#10;VfLA2SBuw7ARR4f60FCkYQws3FIja51Ifs5qzJsGMnE/Lk+c+Es9eT2v+OYHAAAA//8DAFBLAwQU&#10;AAYACAAAACEA1BUWG98AAAAKAQAADwAAAGRycy9kb3ducmV2LnhtbEyPwU7DMAyG70i8Q2QkLoil&#10;W7syStMJIYHgBtsE16zx2orGKUnWlbfHnOBo+9Pv7y/Xk+3FiD50jhTMZwkIpNqZjhoFu+3j9QpE&#10;iJqM7h2hgm8MsK7Oz0pdGHeiNxw3sREcQqHQCtoYh0LKULdodZi5AYlvB+etjjz6RhqvTxxue7lI&#10;klxa3RF/aPWADy3Wn5ujVbDKnseP8JK+vtf5ob+NVzfj05dX6vJiur8DEXGKfzD86rM6VOy0d0cy&#10;QfQKFmmWMapgmXAnBtI058WeyXm2BFmV8n+F6gcAAP//AwBQSwECLQAUAAYACAAAACEAtoM4kv4A&#10;AADhAQAAEwAAAAAAAAAAAAAAAAAAAAAAW0NvbnRlbnRfVHlwZXNdLnhtbFBLAQItABQABgAIAAAA&#10;IQA4/SH/1gAAAJQBAAALAAAAAAAAAAAAAAAAAC8BAABfcmVscy8ucmVsc1BLAQItABQABgAIAAAA&#10;IQCicWtvFQIAACoEAAAOAAAAAAAAAAAAAAAAAC4CAABkcnMvZTJvRG9jLnhtbFBLAQItABQABgAI&#10;AAAAIQDUFRYb3wAAAAoBAAAPAAAAAAAAAAAAAAAAAG8EAABkcnMvZG93bnJldi54bWxQSwUGAAAA&#10;AAQABADzAAAAewUAAAAA&#10;" o:allowincell="f">
                      <v:textbox>
                        <w:txbxContent>
                          <w:p w14:paraId="4ECB3B50" w14:textId="77777777" w:rsidR="00F43472" w:rsidRPr="002636A4" w:rsidRDefault="00F43472" w:rsidP="00F43472">
                            <w:pPr>
                              <w:jc w:val="center"/>
                              <w:rPr>
                                <w:rFonts w:ascii="Impact" w:eastAsia="MS Mincho" w:hAnsi="Impact" w:cs="Arial"/>
                                <w:color w:val="0070C0"/>
                                <w:sz w:val="40"/>
                                <w:szCs w:val="40"/>
                              </w:rPr>
                            </w:pPr>
                            <w:r w:rsidRPr="002636A4">
                              <w:rPr>
                                <w:rFonts w:ascii="Impact" w:eastAsia="MS Mincho" w:hAnsi="Impact" w:cs="Arial"/>
                                <w:color w:val="0070C0"/>
                                <w:sz w:val="40"/>
                                <w:szCs w:val="40"/>
                              </w:rPr>
                              <w:t>C-19</w:t>
                            </w:r>
                          </w:p>
                        </w:txbxContent>
                      </v:textbox>
                    </v:shape>
                  </w:pict>
                </mc:Fallback>
              </mc:AlternateContent>
            </w:r>
            <w:r w:rsidRPr="00272972">
              <w:rPr>
                <w:rFonts w:asciiTheme="minorHAnsi" w:hAnsiTheme="minorHAnsi" w:cs="Arial"/>
              </w:rPr>
              <w:t>Covid-19 pandemic (and potential future pandemics).</w:t>
            </w:r>
          </w:p>
        </w:tc>
        <w:tc>
          <w:tcPr>
            <w:tcW w:w="3402" w:type="dxa"/>
          </w:tcPr>
          <w:p w14:paraId="119E914A" w14:textId="10C8BB7F" w:rsidR="00F43472" w:rsidRPr="00272972" w:rsidRDefault="00F43472" w:rsidP="00050D7E">
            <w:pPr>
              <w:rPr>
                <w:rFonts w:asciiTheme="minorHAnsi" w:hAnsiTheme="minorHAnsi" w:cs="Arial"/>
              </w:rPr>
            </w:pPr>
            <w:r w:rsidRPr="00272972">
              <w:rPr>
                <w:rFonts w:asciiTheme="minorHAnsi" w:hAnsiTheme="minorHAnsi" w:cs="Arial"/>
              </w:rPr>
              <w:t xml:space="preserve">The Covid-19 pandemic caused unimaginable disruption to businesses across the globe, causing short/ medium term financial impact, from which some businesses </w:t>
            </w:r>
            <w:r w:rsidR="00997B5E">
              <w:rPr>
                <w:rFonts w:asciiTheme="minorHAnsi" w:hAnsiTheme="minorHAnsi" w:cs="Arial"/>
              </w:rPr>
              <w:t xml:space="preserve">have </w:t>
            </w:r>
            <w:r w:rsidRPr="00272972">
              <w:rPr>
                <w:rFonts w:asciiTheme="minorHAnsi" w:hAnsiTheme="minorHAnsi" w:cs="Arial"/>
              </w:rPr>
              <w:t>not recover</w:t>
            </w:r>
            <w:r w:rsidR="00997B5E">
              <w:rPr>
                <w:rFonts w:asciiTheme="minorHAnsi" w:hAnsiTheme="minorHAnsi" w:cs="Arial"/>
              </w:rPr>
              <w:t>ed</w:t>
            </w:r>
            <w:r w:rsidRPr="00272972">
              <w:rPr>
                <w:rFonts w:asciiTheme="minorHAnsi" w:hAnsiTheme="minorHAnsi" w:cs="Arial"/>
              </w:rPr>
              <w:t xml:space="preserve">. </w:t>
            </w:r>
          </w:p>
          <w:p w14:paraId="0B387590" w14:textId="77777777" w:rsidR="00F43472" w:rsidRPr="00272972" w:rsidRDefault="00F43472" w:rsidP="00050D7E">
            <w:pPr>
              <w:rPr>
                <w:rFonts w:asciiTheme="minorHAnsi" w:hAnsiTheme="minorHAnsi" w:cs="Arial"/>
              </w:rPr>
            </w:pPr>
            <w:r w:rsidRPr="00272972">
              <w:rPr>
                <w:rFonts w:asciiTheme="minorHAnsi" w:hAnsiTheme="minorHAnsi" w:cs="Arial"/>
              </w:rPr>
              <w:t xml:space="preserve"> </w:t>
            </w:r>
          </w:p>
        </w:tc>
        <w:tc>
          <w:tcPr>
            <w:tcW w:w="3543" w:type="dxa"/>
          </w:tcPr>
          <w:p w14:paraId="1002D933" w14:textId="77777777" w:rsidR="00F43472" w:rsidRPr="00272972" w:rsidRDefault="00F43472" w:rsidP="00050D7E">
            <w:pPr>
              <w:rPr>
                <w:rFonts w:asciiTheme="minorHAnsi" w:hAnsiTheme="minorHAnsi" w:cs="Arial"/>
              </w:rPr>
            </w:pPr>
            <w:r w:rsidRPr="00272972">
              <w:rPr>
                <w:rFonts w:asciiTheme="minorHAnsi" w:hAnsiTheme="minorHAnsi" w:cs="Arial"/>
              </w:rPr>
              <w:t xml:space="preserve">Protective measures were put in place straight away during the Covid-19 crisis, based on Government guidance to protect our staff and customers. </w:t>
            </w:r>
          </w:p>
          <w:p w14:paraId="585342BB" w14:textId="77777777" w:rsidR="00F43472" w:rsidRPr="00272972" w:rsidRDefault="00F43472" w:rsidP="00050D7E">
            <w:pPr>
              <w:rPr>
                <w:rFonts w:asciiTheme="minorHAnsi" w:hAnsiTheme="minorHAnsi" w:cs="Arial"/>
              </w:rPr>
            </w:pPr>
            <w:r w:rsidRPr="00272972">
              <w:rPr>
                <w:rFonts w:asciiTheme="minorHAnsi" w:hAnsiTheme="minorHAnsi" w:cs="Arial"/>
              </w:rPr>
              <w:t xml:space="preserve">We were able to source good supplies of PPE for all staff at an early stage. </w:t>
            </w:r>
          </w:p>
          <w:p w14:paraId="0D33EB89" w14:textId="77777777" w:rsidR="00F43472" w:rsidRPr="00272972" w:rsidRDefault="00F43472" w:rsidP="00050D7E">
            <w:pPr>
              <w:rPr>
                <w:rFonts w:asciiTheme="minorHAnsi" w:hAnsiTheme="minorHAnsi" w:cs="Arial"/>
              </w:rPr>
            </w:pPr>
            <w:r w:rsidRPr="00272972">
              <w:rPr>
                <w:rFonts w:asciiTheme="minorHAnsi" w:hAnsiTheme="minorHAnsi" w:cs="Arial"/>
              </w:rPr>
              <w:t xml:space="preserve">We took advantage of the Government furlough scheme to help support the business financially. </w:t>
            </w:r>
          </w:p>
          <w:p w14:paraId="6B3BBF6B" w14:textId="365EC2F5" w:rsidR="00F43472" w:rsidRPr="00272972" w:rsidRDefault="00F43472" w:rsidP="00050D7E">
            <w:pPr>
              <w:rPr>
                <w:rFonts w:asciiTheme="minorHAnsi" w:hAnsiTheme="minorHAnsi" w:cs="Arial"/>
              </w:rPr>
            </w:pPr>
            <w:r w:rsidRPr="00272972">
              <w:rPr>
                <w:rFonts w:asciiTheme="minorHAnsi" w:hAnsiTheme="minorHAnsi" w:cs="Arial"/>
              </w:rPr>
              <w:t xml:space="preserve">Consideration of pandemic has been added to the Disaster Recovery Plan. </w:t>
            </w:r>
          </w:p>
        </w:tc>
        <w:tc>
          <w:tcPr>
            <w:tcW w:w="2665" w:type="dxa"/>
          </w:tcPr>
          <w:p w14:paraId="6E2B6C85" w14:textId="77777777" w:rsidR="00F43472" w:rsidRPr="00272972" w:rsidRDefault="00F43472" w:rsidP="00050D7E">
            <w:pPr>
              <w:rPr>
                <w:rFonts w:asciiTheme="minorHAnsi" w:hAnsiTheme="minorHAnsi" w:cs="Arial"/>
              </w:rPr>
            </w:pPr>
            <w:r w:rsidRPr="00272972">
              <w:rPr>
                <w:rFonts w:asciiTheme="minorHAnsi" w:hAnsiTheme="minorHAnsi" w:cs="Arial"/>
              </w:rPr>
              <w:t>Our efforts to maintain supply of products to customers requiring them, and our adapted service methods have been well received by customers.</w:t>
            </w:r>
          </w:p>
          <w:p w14:paraId="12EF25E0" w14:textId="1E06EF50" w:rsidR="00F43472" w:rsidRPr="00272972" w:rsidRDefault="00F43472" w:rsidP="00050D7E">
            <w:pPr>
              <w:rPr>
                <w:rFonts w:asciiTheme="minorHAnsi" w:hAnsiTheme="minorHAnsi" w:cs="Arial"/>
              </w:rPr>
            </w:pPr>
            <w:r w:rsidRPr="003C59CD">
              <w:rPr>
                <w:rFonts w:asciiTheme="minorHAnsi" w:hAnsiTheme="minorHAnsi" w:cs="Arial"/>
                <w:color w:val="0070C0"/>
              </w:rPr>
              <w:t xml:space="preserve">Lessons learned from the pandemic </w:t>
            </w:r>
            <w:r w:rsidR="003C59CD" w:rsidRPr="003C59CD">
              <w:rPr>
                <w:rFonts w:asciiTheme="minorHAnsi" w:hAnsiTheme="minorHAnsi" w:cs="Arial"/>
                <w:color w:val="0070C0"/>
              </w:rPr>
              <w:t>have</w:t>
            </w:r>
            <w:r w:rsidRPr="003C59CD">
              <w:rPr>
                <w:rFonts w:asciiTheme="minorHAnsi" w:hAnsiTheme="minorHAnsi" w:cs="Arial"/>
                <w:color w:val="0070C0"/>
              </w:rPr>
              <w:t xml:space="preserve"> </w:t>
            </w:r>
            <w:r w:rsidR="003C59CD" w:rsidRPr="003C59CD">
              <w:rPr>
                <w:rFonts w:asciiTheme="minorHAnsi" w:hAnsiTheme="minorHAnsi" w:cs="Arial"/>
                <w:color w:val="0070C0"/>
              </w:rPr>
              <w:t xml:space="preserve">influenced </w:t>
            </w:r>
            <w:r w:rsidRPr="003C59CD">
              <w:rPr>
                <w:rFonts w:asciiTheme="minorHAnsi" w:hAnsiTheme="minorHAnsi" w:cs="Arial"/>
                <w:color w:val="0070C0"/>
              </w:rPr>
              <w:t xml:space="preserve">the basis of preparation for future similar situations. </w:t>
            </w:r>
          </w:p>
        </w:tc>
      </w:tr>
      <w:tr w:rsidR="00F43472" w:rsidRPr="003157CB" w14:paraId="2E48BE5F" w14:textId="77777777" w:rsidTr="00050D7E">
        <w:tc>
          <w:tcPr>
            <w:tcW w:w="5558" w:type="dxa"/>
          </w:tcPr>
          <w:p w14:paraId="63315AF3" w14:textId="77777777" w:rsidR="00F43472" w:rsidRPr="003F1137" w:rsidRDefault="00F43472" w:rsidP="00050D7E">
            <w:pPr>
              <w:rPr>
                <w:rFonts w:asciiTheme="minorHAnsi" w:hAnsiTheme="minorHAnsi" w:cs="Arial"/>
              </w:rPr>
            </w:pPr>
            <w:r w:rsidRPr="003F1137">
              <w:rPr>
                <w:rFonts w:asciiTheme="minorHAnsi" w:hAnsiTheme="minorHAnsi" w:cs="Arial"/>
              </w:rPr>
              <w:t xml:space="preserve">The company operates from one site. </w:t>
            </w:r>
          </w:p>
        </w:tc>
        <w:tc>
          <w:tcPr>
            <w:tcW w:w="3402" w:type="dxa"/>
          </w:tcPr>
          <w:p w14:paraId="4329AF9B" w14:textId="3ADE55C3" w:rsidR="00F43472" w:rsidRPr="003F1137" w:rsidRDefault="00F43472" w:rsidP="00050D7E">
            <w:pPr>
              <w:rPr>
                <w:rFonts w:asciiTheme="minorHAnsi" w:hAnsiTheme="minorHAnsi" w:cs="Arial"/>
              </w:rPr>
            </w:pPr>
            <w:r w:rsidRPr="003F1137">
              <w:rPr>
                <w:rFonts w:asciiTheme="minorHAnsi" w:hAnsiTheme="minorHAnsi" w:cs="Arial"/>
              </w:rPr>
              <w:t xml:space="preserve">There is a risk that disaster such as fire or flood could have significant impact on WIP, delivery requirements and long-term continuity of the business. </w:t>
            </w:r>
          </w:p>
        </w:tc>
        <w:tc>
          <w:tcPr>
            <w:tcW w:w="3543" w:type="dxa"/>
          </w:tcPr>
          <w:p w14:paraId="6F036804" w14:textId="62CE4125" w:rsidR="00F43472" w:rsidRPr="00090772" w:rsidRDefault="00F43472" w:rsidP="003F1137">
            <w:pPr>
              <w:rPr>
                <w:rFonts w:asciiTheme="minorHAnsi" w:hAnsiTheme="minorHAnsi" w:cs="Arial"/>
                <w:b/>
                <w:bCs/>
                <w:color w:val="00B050"/>
              </w:rPr>
            </w:pPr>
            <w:r w:rsidRPr="00B2770D">
              <w:rPr>
                <w:rFonts w:asciiTheme="minorHAnsi" w:hAnsiTheme="minorHAnsi" w:cs="Arial"/>
              </w:rPr>
              <w:t xml:space="preserve">The </w:t>
            </w:r>
            <w:r w:rsidR="003F1137" w:rsidRPr="00B2770D">
              <w:rPr>
                <w:rFonts w:asciiTheme="minorHAnsi" w:hAnsiTheme="minorHAnsi" w:cs="Arial"/>
              </w:rPr>
              <w:t>Major Disruption Procedure was reviewed</w:t>
            </w:r>
            <w:r w:rsidR="005C59F8" w:rsidRPr="00B2770D">
              <w:rPr>
                <w:rFonts w:asciiTheme="minorHAnsi" w:hAnsiTheme="minorHAnsi" w:cs="Arial"/>
              </w:rPr>
              <w:t>, edited</w:t>
            </w:r>
            <w:r w:rsidR="003F1137" w:rsidRPr="00B2770D">
              <w:rPr>
                <w:rFonts w:asciiTheme="minorHAnsi" w:hAnsiTheme="minorHAnsi" w:cs="Arial"/>
              </w:rPr>
              <w:t xml:space="preserve"> and re-issued August 202</w:t>
            </w:r>
            <w:r w:rsidR="005C59F8" w:rsidRPr="00B2770D">
              <w:rPr>
                <w:rFonts w:asciiTheme="minorHAnsi" w:hAnsiTheme="minorHAnsi" w:cs="Arial"/>
              </w:rPr>
              <w:t>3 following a request from Honeywell group</w:t>
            </w:r>
            <w:r w:rsidR="003F1137" w:rsidRPr="00B25238">
              <w:rPr>
                <w:rFonts w:asciiTheme="minorHAnsi" w:hAnsiTheme="minorHAnsi" w:cs="Arial"/>
              </w:rPr>
              <w:t xml:space="preserve">. </w:t>
            </w:r>
            <w:r w:rsidR="00B2770D" w:rsidRPr="00B25238">
              <w:rPr>
                <w:rFonts w:asciiTheme="minorHAnsi" w:hAnsiTheme="minorHAnsi" w:cs="Arial"/>
                <w:color w:val="0070C0"/>
              </w:rPr>
              <w:t xml:space="preserve">It was reviewed in August </w:t>
            </w:r>
            <w:proofErr w:type="gramStart"/>
            <w:r w:rsidR="00B2770D" w:rsidRPr="00B25238">
              <w:rPr>
                <w:rFonts w:asciiTheme="minorHAnsi" w:hAnsiTheme="minorHAnsi" w:cs="Arial"/>
                <w:color w:val="0070C0"/>
              </w:rPr>
              <w:t>2024</w:t>
            </w:r>
            <w:proofErr w:type="gramEnd"/>
            <w:r w:rsidR="00B2770D" w:rsidRPr="00B25238">
              <w:rPr>
                <w:rFonts w:asciiTheme="minorHAnsi" w:hAnsiTheme="minorHAnsi" w:cs="Arial"/>
                <w:color w:val="0070C0"/>
              </w:rPr>
              <w:t xml:space="preserve"> but no changes were made.</w:t>
            </w:r>
          </w:p>
        </w:tc>
        <w:tc>
          <w:tcPr>
            <w:tcW w:w="2665" w:type="dxa"/>
          </w:tcPr>
          <w:p w14:paraId="38FF1EAE" w14:textId="294C1BCE" w:rsidR="00F43472" w:rsidRPr="00090772" w:rsidRDefault="003F1137" w:rsidP="00050D7E">
            <w:pPr>
              <w:rPr>
                <w:rFonts w:asciiTheme="minorHAnsi" w:hAnsiTheme="minorHAnsi" w:cs="Arial"/>
                <w:b/>
                <w:bCs/>
                <w:color w:val="00B050"/>
              </w:rPr>
            </w:pPr>
            <w:r w:rsidRPr="00997B5E">
              <w:rPr>
                <w:rFonts w:asciiTheme="minorHAnsi" w:hAnsiTheme="minorHAnsi" w:cs="Arial"/>
                <w:b/>
                <w:bCs/>
                <w:color w:val="0070C0"/>
              </w:rPr>
              <w:t>Review the Major Disruption Procedure again August 202</w:t>
            </w:r>
            <w:r w:rsidR="00B2770D">
              <w:rPr>
                <w:rFonts w:asciiTheme="minorHAnsi" w:hAnsiTheme="minorHAnsi" w:cs="Arial"/>
                <w:b/>
                <w:bCs/>
                <w:color w:val="0070C0"/>
              </w:rPr>
              <w:t>5</w:t>
            </w:r>
            <w:r w:rsidRPr="00997B5E">
              <w:rPr>
                <w:rFonts w:asciiTheme="minorHAnsi" w:hAnsiTheme="minorHAnsi" w:cs="Arial"/>
                <w:b/>
                <w:bCs/>
                <w:color w:val="0070C0"/>
              </w:rPr>
              <w:t xml:space="preserve">. </w:t>
            </w:r>
          </w:p>
        </w:tc>
      </w:tr>
      <w:tr w:rsidR="00272972" w:rsidRPr="00272972" w14:paraId="50333C79" w14:textId="77777777" w:rsidTr="00050D7E">
        <w:tc>
          <w:tcPr>
            <w:tcW w:w="5558" w:type="dxa"/>
          </w:tcPr>
          <w:p w14:paraId="37BC0F17" w14:textId="77777777" w:rsidR="00F43472" w:rsidRPr="00272972" w:rsidRDefault="00F43472" w:rsidP="00050D7E">
            <w:pPr>
              <w:rPr>
                <w:rFonts w:asciiTheme="minorHAnsi" w:hAnsiTheme="minorHAnsi" w:cs="Arial"/>
              </w:rPr>
            </w:pPr>
            <w:r w:rsidRPr="00272972">
              <w:rPr>
                <w:rFonts w:asciiTheme="minorHAnsi" w:hAnsiTheme="minorHAnsi" w:cs="Arial"/>
              </w:rPr>
              <w:t>Not doing jobs right first time</w:t>
            </w:r>
          </w:p>
          <w:p w14:paraId="449BB142" w14:textId="77777777" w:rsidR="00F43472" w:rsidRPr="00272972" w:rsidRDefault="00F43472" w:rsidP="00050D7E">
            <w:pPr>
              <w:rPr>
                <w:rFonts w:asciiTheme="minorHAnsi" w:hAnsiTheme="minorHAnsi" w:cs="Arial"/>
              </w:rPr>
            </w:pPr>
          </w:p>
        </w:tc>
        <w:tc>
          <w:tcPr>
            <w:tcW w:w="3402" w:type="dxa"/>
          </w:tcPr>
          <w:p w14:paraId="23EC0AE4" w14:textId="77777777" w:rsidR="00F43472" w:rsidRPr="00272972" w:rsidRDefault="00F43472" w:rsidP="00050D7E">
            <w:pPr>
              <w:rPr>
                <w:rFonts w:asciiTheme="minorHAnsi" w:hAnsiTheme="minorHAnsi" w:cs="Arial"/>
              </w:rPr>
            </w:pPr>
            <w:r w:rsidRPr="00272972">
              <w:rPr>
                <w:rFonts w:asciiTheme="minorHAnsi" w:hAnsiTheme="minorHAnsi" w:cs="Arial"/>
              </w:rPr>
              <w:t xml:space="preserve">Dissatisfied customers are likely to seek alternative suppliers. </w:t>
            </w:r>
          </w:p>
        </w:tc>
        <w:tc>
          <w:tcPr>
            <w:tcW w:w="3543" w:type="dxa"/>
          </w:tcPr>
          <w:p w14:paraId="316AA578" w14:textId="07B5750D" w:rsidR="00F43472" w:rsidRPr="00272972" w:rsidRDefault="00F43472" w:rsidP="00050D7E">
            <w:pPr>
              <w:rPr>
                <w:rFonts w:asciiTheme="minorHAnsi" w:hAnsiTheme="minorHAnsi" w:cs="Arial"/>
              </w:rPr>
            </w:pPr>
            <w:r w:rsidRPr="00272972">
              <w:rPr>
                <w:rFonts w:asciiTheme="minorHAnsi" w:hAnsiTheme="minorHAnsi" w:cs="Arial"/>
              </w:rPr>
              <w:t xml:space="preserve">Customer satisfaction and relationships, perception etc. are closely </w:t>
            </w:r>
            <w:r w:rsidRPr="00C55E1D">
              <w:rPr>
                <w:rFonts w:asciiTheme="minorHAnsi" w:hAnsiTheme="minorHAnsi" w:cs="Arial"/>
              </w:rPr>
              <w:t xml:space="preserve">monitored by the Directors. </w:t>
            </w:r>
            <w:r w:rsidR="00997B5E" w:rsidRPr="00C55E1D">
              <w:rPr>
                <w:rFonts w:asciiTheme="minorHAnsi" w:hAnsiTheme="minorHAnsi" w:cs="Arial"/>
              </w:rPr>
              <w:t xml:space="preserve"> A structured Customer Satisfaction Survey is performed every year.</w:t>
            </w:r>
          </w:p>
          <w:p w14:paraId="635AC1DC" w14:textId="77777777" w:rsidR="00F43472" w:rsidRDefault="00F43472" w:rsidP="00050D7E">
            <w:pPr>
              <w:rPr>
                <w:rFonts w:asciiTheme="minorHAnsi" w:hAnsiTheme="minorHAnsi" w:cs="Arial"/>
              </w:rPr>
            </w:pPr>
            <w:r w:rsidRPr="00272972">
              <w:rPr>
                <w:rFonts w:asciiTheme="minorHAnsi" w:hAnsiTheme="minorHAnsi" w:cs="Arial"/>
              </w:rPr>
              <w:t>The NCR system is used to record and monitor rejects and non-conformances for analysis.</w:t>
            </w:r>
          </w:p>
          <w:p w14:paraId="2BCC09E3" w14:textId="3FE1E706" w:rsidR="00F43472" w:rsidRPr="004F761B" w:rsidRDefault="00997B5E" w:rsidP="00050D7E">
            <w:pPr>
              <w:rPr>
                <w:rFonts w:asciiTheme="minorHAnsi" w:hAnsiTheme="minorHAnsi" w:cs="Arial"/>
                <w:color w:val="0070C0"/>
              </w:rPr>
            </w:pPr>
            <w:r w:rsidRPr="00997B5E">
              <w:rPr>
                <w:rFonts w:asciiTheme="minorHAnsi" w:hAnsiTheme="minorHAnsi" w:cs="Arial"/>
                <w:color w:val="0070C0"/>
              </w:rPr>
              <w:lastRenderedPageBreak/>
              <w:t>Routine liaison with key customers</w:t>
            </w:r>
            <w:r w:rsidR="009573B4">
              <w:rPr>
                <w:rFonts w:asciiTheme="minorHAnsi" w:hAnsiTheme="minorHAnsi" w:cs="Arial"/>
                <w:color w:val="0070C0"/>
              </w:rPr>
              <w:t xml:space="preserve"> </w:t>
            </w:r>
            <w:proofErr w:type="gramStart"/>
            <w:r w:rsidR="009573B4">
              <w:rPr>
                <w:rFonts w:asciiTheme="minorHAnsi" w:hAnsiTheme="minorHAnsi" w:cs="Arial"/>
                <w:color w:val="0070C0"/>
              </w:rPr>
              <w:t>in particular where</w:t>
            </w:r>
            <w:proofErr w:type="gramEnd"/>
            <w:r w:rsidR="009573B4">
              <w:rPr>
                <w:rFonts w:asciiTheme="minorHAnsi" w:hAnsiTheme="minorHAnsi" w:cs="Arial"/>
                <w:color w:val="0070C0"/>
              </w:rPr>
              <w:t xml:space="preserve"> there are complicated or belligerent issues is undertaken.</w:t>
            </w:r>
          </w:p>
        </w:tc>
        <w:tc>
          <w:tcPr>
            <w:tcW w:w="2665" w:type="dxa"/>
          </w:tcPr>
          <w:p w14:paraId="2A47B767" w14:textId="7E364869" w:rsidR="00F43472" w:rsidRPr="00B2770D" w:rsidRDefault="00B2770D" w:rsidP="00050D7E">
            <w:pPr>
              <w:rPr>
                <w:rFonts w:asciiTheme="minorHAnsi" w:hAnsiTheme="minorHAnsi" w:cs="Arial"/>
                <w:color w:val="0070C0"/>
              </w:rPr>
            </w:pPr>
            <w:r w:rsidRPr="00B2770D">
              <w:rPr>
                <w:rFonts w:asciiTheme="minorHAnsi" w:hAnsiTheme="minorHAnsi" w:cs="Arial"/>
                <w:color w:val="0070C0"/>
              </w:rPr>
              <w:lastRenderedPageBreak/>
              <w:t xml:space="preserve">Two customers have been lost </w:t>
            </w:r>
            <w:r>
              <w:rPr>
                <w:rFonts w:asciiTheme="minorHAnsi" w:hAnsiTheme="minorHAnsi" w:cs="Arial"/>
                <w:color w:val="0070C0"/>
              </w:rPr>
              <w:t xml:space="preserve">since the last review, </w:t>
            </w:r>
            <w:proofErr w:type="spellStart"/>
            <w:r>
              <w:rPr>
                <w:rFonts w:asciiTheme="minorHAnsi" w:hAnsiTheme="minorHAnsi" w:cs="Arial"/>
                <w:color w:val="0070C0"/>
              </w:rPr>
              <w:t>Linwave</w:t>
            </w:r>
            <w:proofErr w:type="spellEnd"/>
            <w:r>
              <w:rPr>
                <w:rFonts w:asciiTheme="minorHAnsi" w:hAnsiTheme="minorHAnsi" w:cs="Arial"/>
                <w:color w:val="0070C0"/>
              </w:rPr>
              <w:t xml:space="preserve"> and DA Benham</w:t>
            </w:r>
            <w:r w:rsidR="000518F0">
              <w:rPr>
                <w:rFonts w:asciiTheme="minorHAnsi" w:hAnsiTheme="minorHAnsi" w:cs="Arial"/>
                <w:color w:val="0070C0"/>
              </w:rPr>
              <w:t xml:space="preserve"> were lost due to a lead time issues for </w:t>
            </w:r>
            <w:proofErr w:type="spellStart"/>
            <w:r w:rsidR="000518F0">
              <w:rPr>
                <w:rFonts w:asciiTheme="minorHAnsi" w:hAnsiTheme="minorHAnsi" w:cs="Arial"/>
                <w:color w:val="0070C0"/>
              </w:rPr>
              <w:t>Linwave</w:t>
            </w:r>
            <w:proofErr w:type="spellEnd"/>
            <w:r w:rsidR="000518F0">
              <w:rPr>
                <w:rFonts w:asciiTheme="minorHAnsi" w:hAnsiTheme="minorHAnsi" w:cs="Arial"/>
                <w:color w:val="0070C0"/>
              </w:rPr>
              <w:t xml:space="preserve"> and paperwork issues for Benham which led to a quality problem </w:t>
            </w:r>
            <w:r w:rsidR="000518F0">
              <w:rPr>
                <w:rFonts w:asciiTheme="minorHAnsi" w:hAnsiTheme="minorHAnsi" w:cs="Arial"/>
                <w:color w:val="0070C0"/>
              </w:rPr>
              <w:lastRenderedPageBreak/>
              <w:t>with their customer, Eaton.</w:t>
            </w:r>
          </w:p>
          <w:p w14:paraId="1C53A6D0" w14:textId="59C9BFC0" w:rsidR="00F43472" w:rsidRPr="005C59F8" w:rsidRDefault="00F43472" w:rsidP="00050D7E">
            <w:pPr>
              <w:rPr>
                <w:rFonts w:asciiTheme="minorHAnsi" w:hAnsiTheme="minorHAnsi" w:cs="Arial"/>
                <w:color w:val="00B0F0"/>
              </w:rPr>
            </w:pPr>
          </w:p>
        </w:tc>
      </w:tr>
      <w:tr w:rsidR="003F6B85" w:rsidRPr="003F6B85" w14:paraId="05757238" w14:textId="77777777" w:rsidTr="00050D7E">
        <w:tc>
          <w:tcPr>
            <w:tcW w:w="5558" w:type="dxa"/>
          </w:tcPr>
          <w:p w14:paraId="58A3CFAA" w14:textId="77777777" w:rsidR="00F43472" w:rsidRPr="003F6B85" w:rsidRDefault="00F43472" w:rsidP="00050D7E">
            <w:pPr>
              <w:rPr>
                <w:rFonts w:asciiTheme="minorHAnsi" w:hAnsiTheme="minorHAnsi" w:cs="Arial"/>
              </w:rPr>
            </w:pPr>
            <w:r w:rsidRPr="003F6B85">
              <w:rPr>
                <w:rFonts w:asciiTheme="minorHAnsi" w:hAnsiTheme="minorHAnsi" w:cs="Arial"/>
              </w:rPr>
              <w:lastRenderedPageBreak/>
              <w:t>Non-Conformance/rework required where root cause comes from contract review</w:t>
            </w:r>
          </w:p>
        </w:tc>
        <w:tc>
          <w:tcPr>
            <w:tcW w:w="3402" w:type="dxa"/>
          </w:tcPr>
          <w:p w14:paraId="1F628134" w14:textId="77777777" w:rsidR="00F43472" w:rsidRPr="003F6B85" w:rsidRDefault="00F43472" w:rsidP="00050D7E">
            <w:pPr>
              <w:rPr>
                <w:rFonts w:asciiTheme="minorHAnsi" w:hAnsiTheme="minorHAnsi" w:cs="Arial"/>
              </w:rPr>
            </w:pPr>
            <w:r w:rsidRPr="003F6B85">
              <w:rPr>
                <w:rFonts w:asciiTheme="minorHAnsi" w:hAnsiTheme="minorHAnsi" w:cs="Arial"/>
              </w:rPr>
              <w:t xml:space="preserve">There is a risk that if mistakes are made or items overlooked during contract review, work will progress, but outcome will be rejected internally or by the customer or could result in failure in service. </w:t>
            </w:r>
          </w:p>
          <w:p w14:paraId="21037691" w14:textId="77777777" w:rsidR="00F43472" w:rsidRPr="003F6B85" w:rsidRDefault="00F43472" w:rsidP="00050D7E">
            <w:pPr>
              <w:rPr>
                <w:rFonts w:asciiTheme="minorHAnsi" w:hAnsiTheme="minorHAnsi" w:cs="Arial"/>
              </w:rPr>
            </w:pPr>
            <w:r w:rsidRPr="003F6B85">
              <w:rPr>
                <w:rFonts w:asciiTheme="minorHAnsi" w:hAnsiTheme="minorHAnsi" w:cs="Arial"/>
              </w:rPr>
              <w:t xml:space="preserve"> </w:t>
            </w:r>
          </w:p>
        </w:tc>
        <w:tc>
          <w:tcPr>
            <w:tcW w:w="3543" w:type="dxa"/>
          </w:tcPr>
          <w:p w14:paraId="1CE867E1" w14:textId="0FE6FCDB" w:rsidR="00F43472" w:rsidRPr="003F6B85" w:rsidRDefault="00F43472" w:rsidP="00050D7E">
            <w:pPr>
              <w:rPr>
                <w:rFonts w:asciiTheme="minorHAnsi" w:hAnsiTheme="minorHAnsi" w:cs="Arial"/>
              </w:rPr>
            </w:pPr>
            <w:r w:rsidRPr="003F6B85">
              <w:rPr>
                <w:rFonts w:asciiTheme="minorHAnsi" w:hAnsiTheme="minorHAnsi" w:cs="Arial"/>
              </w:rPr>
              <w:t xml:space="preserve">Robust contract review methods are in place, overseen by senior </w:t>
            </w:r>
            <w:r w:rsidR="00B25238">
              <w:rPr>
                <w:rFonts w:asciiTheme="minorHAnsi" w:hAnsiTheme="minorHAnsi" w:cs="Arial"/>
              </w:rPr>
              <w:t>M</w:t>
            </w:r>
            <w:r w:rsidRPr="003F6B85">
              <w:rPr>
                <w:rFonts w:asciiTheme="minorHAnsi" w:hAnsiTheme="minorHAnsi" w:cs="Arial"/>
              </w:rPr>
              <w:t xml:space="preserve">anagement. Each stage is clearly documented in the </w:t>
            </w:r>
            <w:proofErr w:type="spellStart"/>
            <w:r w:rsidRPr="003F6B85">
              <w:rPr>
                <w:rFonts w:asciiTheme="minorHAnsi" w:hAnsiTheme="minorHAnsi" w:cs="Arial"/>
              </w:rPr>
              <w:t>E</w:t>
            </w:r>
            <w:r w:rsidR="003F6B85" w:rsidRPr="003F6B85">
              <w:rPr>
                <w:rFonts w:asciiTheme="minorHAnsi" w:hAnsiTheme="minorHAnsi" w:cs="Arial"/>
              </w:rPr>
              <w:t>f</w:t>
            </w:r>
            <w:r w:rsidRPr="003F6B85">
              <w:rPr>
                <w:rFonts w:asciiTheme="minorHAnsi" w:hAnsiTheme="minorHAnsi" w:cs="Arial"/>
              </w:rPr>
              <w:t>acs</w:t>
            </w:r>
            <w:proofErr w:type="spellEnd"/>
            <w:r w:rsidRPr="003F6B85">
              <w:rPr>
                <w:rFonts w:asciiTheme="minorHAnsi" w:hAnsiTheme="minorHAnsi" w:cs="Arial"/>
              </w:rPr>
              <w:t xml:space="preserve"> system, and suitable checks are in place to capture customer requirements and communicate those requirements through subsequent purchasing and manufacturing processes. </w:t>
            </w:r>
          </w:p>
          <w:p w14:paraId="3244A128" w14:textId="77777777" w:rsidR="00F43472" w:rsidRDefault="00F43472" w:rsidP="00050D7E">
            <w:pPr>
              <w:rPr>
                <w:rFonts w:asciiTheme="minorHAnsi" w:hAnsiTheme="minorHAnsi" w:cs="Arial"/>
              </w:rPr>
            </w:pPr>
            <w:r w:rsidRPr="003F6B85">
              <w:rPr>
                <w:rFonts w:asciiTheme="minorHAnsi" w:hAnsiTheme="minorHAnsi" w:cs="Arial"/>
              </w:rPr>
              <w:t xml:space="preserve">The </w:t>
            </w:r>
            <w:r w:rsidR="003F6B85" w:rsidRPr="003F6B85">
              <w:rPr>
                <w:rFonts w:asciiTheme="minorHAnsi" w:hAnsiTheme="minorHAnsi" w:cs="Arial"/>
              </w:rPr>
              <w:t>CAR/</w:t>
            </w:r>
            <w:r w:rsidRPr="003F6B85">
              <w:rPr>
                <w:rFonts w:asciiTheme="minorHAnsi" w:hAnsiTheme="minorHAnsi" w:cs="Arial"/>
              </w:rPr>
              <w:t xml:space="preserve">NCR system is used to record and monitor rejects and non-conformances for analysis. </w:t>
            </w:r>
          </w:p>
          <w:p w14:paraId="1AE5D5FE" w14:textId="62E625CA" w:rsidR="003F6B85" w:rsidRPr="003F6B85" w:rsidRDefault="003F6B85" w:rsidP="00050D7E">
            <w:pPr>
              <w:rPr>
                <w:rFonts w:asciiTheme="minorHAnsi" w:hAnsiTheme="minorHAnsi" w:cs="Arial"/>
              </w:rPr>
            </w:pPr>
          </w:p>
        </w:tc>
        <w:tc>
          <w:tcPr>
            <w:tcW w:w="2665" w:type="dxa"/>
          </w:tcPr>
          <w:p w14:paraId="3EA61B63" w14:textId="4FB14943" w:rsidR="00F43472" w:rsidRPr="003F6B85" w:rsidRDefault="00997B5E" w:rsidP="00050D7E">
            <w:pPr>
              <w:rPr>
                <w:rFonts w:asciiTheme="minorHAnsi" w:hAnsiTheme="minorHAnsi" w:cs="Arial"/>
              </w:rPr>
            </w:pPr>
            <w:r>
              <w:rPr>
                <w:rFonts w:asciiTheme="minorHAnsi" w:hAnsiTheme="minorHAnsi" w:cs="Arial"/>
              </w:rPr>
              <w:t>Though n</w:t>
            </w:r>
            <w:r w:rsidR="00F43472" w:rsidRPr="003F6B85">
              <w:rPr>
                <w:rFonts w:asciiTheme="minorHAnsi" w:hAnsiTheme="minorHAnsi" w:cs="Arial"/>
              </w:rPr>
              <w:t xml:space="preserve">o significant rejects or complaints identified recently with the root cause being </w:t>
            </w:r>
            <w:r w:rsidR="00F43472" w:rsidRPr="00B25238">
              <w:rPr>
                <w:rFonts w:asciiTheme="minorHAnsi" w:hAnsiTheme="minorHAnsi" w:cs="Arial"/>
              </w:rPr>
              <w:t>contract review</w:t>
            </w:r>
            <w:r w:rsidRPr="00B25238">
              <w:rPr>
                <w:rFonts w:asciiTheme="minorHAnsi" w:hAnsiTheme="minorHAnsi" w:cs="Arial"/>
              </w:rPr>
              <w:t xml:space="preserve"> – business concern has triggered a more comprehensive process and associated paperwork for Contract Review</w:t>
            </w:r>
            <w:r w:rsidR="00F64E4A" w:rsidRPr="00B25238">
              <w:rPr>
                <w:rFonts w:asciiTheme="minorHAnsi" w:hAnsiTheme="minorHAnsi" w:cs="Arial"/>
              </w:rPr>
              <w:t>, to consider and capture more aspects of new work and standardise the approach</w:t>
            </w:r>
            <w:r w:rsidR="00F43472" w:rsidRPr="00B25238">
              <w:rPr>
                <w:rFonts w:asciiTheme="minorHAnsi" w:hAnsiTheme="minorHAnsi" w:cs="Arial"/>
              </w:rPr>
              <w:t>.</w:t>
            </w:r>
          </w:p>
        </w:tc>
      </w:tr>
      <w:tr w:rsidR="003F6B85" w:rsidRPr="003F6B85" w14:paraId="7EE35F64" w14:textId="77777777" w:rsidTr="00050D7E">
        <w:tc>
          <w:tcPr>
            <w:tcW w:w="5558" w:type="dxa"/>
          </w:tcPr>
          <w:p w14:paraId="05AB8C3D" w14:textId="77777777" w:rsidR="00F43472" w:rsidRPr="003F6B85" w:rsidRDefault="00F43472" w:rsidP="00050D7E">
            <w:pPr>
              <w:rPr>
                <w:rFonts w:asciiTheme="minorHAnsi" w:hAnsiTheme="minorHAnsi" w:cs="Arial"/>
              </w:rPr>
            </w:pPr>
            <w:r w:rsidRPr="003F6B85">
              <w:rPr>
                <w:rFonts w:asciiTheme="minorHAnsi" w:hAnsiTheme="minorHAnsi" w:cs="Arial"/>
              </w:rPr>
              <w:t xml:space="preserve">Work which includes unfamiliar processes, materials, techniques etc, and work coming from new customers (and </w:t>
            </w:r>
            <w:proofErr w:type="gramStart"/>
            <w:r w:rsidRPr="003F6B85">
              <w:rPr>
                <w:rFonts w:asciiTheme="minorHAnsi" w:hAnsiTheme="minorHAnsi" w:cs="Arial"/>
              </w:rPr>
              <w:t>in particular new</w:t>
            </w:r>
            <w:proofErr w:type="gramEnd"/>
            <w:r w:rsidRPr="003F6B85">
              <w:rPr>
                <w:rFonts w:asciiTheme="minorHAnsi" w:hAnsiTheme="minorHAnsi" w:cs="Arial"/>
              </w:rPr>
              <w:t xml:space="preserve"> ASD customers) presents additional operational risk.</w:t>
            </w:r>
          </w:p>
          <w:p w14:paraId="212FB4FD" w14:textId="77777777" w:rsidR="00F43472" w:rsidRPr="003F6B85" w:rsidRDefault="00F43472" w:rsidP="00050D7E">
            <w:pPr>
              <w:rPr>
                <w:rFonts w:asciiTheme="minorHAnsi" w:hAnsiTheme="minorHAnsi" w:cs="Arial"/>
              </w:rPr>
            </w:pPr>
          </w:p>
        </w:tc>
        <w:tc>
          <w:tcPr>
            <w:tcW w:w="3402" w:type="dxa"/>
          </w:tcPr>
          <w:p w14:paraId="3E3F038F" w14:textId="77777777" w:rsidR="00F43472" w:rsidRPr="003F6B85" w:rsidRDefault="00F43472" w:rsidP="00050D7E">
            <w:pPr>
              <w:rPr>
                <w:rFonts w:asciiTheme="minorHAnsi" w:hAnsiTheme="minorHAnsi" w:cs="Arial"/>
              </w:rPr>
            </w:pPr>
            <w:r w:rsidRPr="003F6B85">
              <w:rPr>
                <w:rFonts w:asciiTheme="minorHAnsi" w:hAnsiTheme="minorHAnsi" w:cs="Arial"/>
              </w:rPr>
              <w:t xml:space="preserve">Working with unfamiliar processes, materials, techniques etc presents risk of failure until proven effective/controlled. </w:t>
            </w:r>
          </w:p>
          <w:p w14:paraId="127860E4" w14:textId="77777777" w:rsidR="00F43472" w:rsidRPr="003F6B85" w:rsidRDefault="00F43472" w:rsidP="00050D7E">
            <w:pPr>
              <w:rPr>
                <w:rFonts w:asciiTheme="minorHAnsi" w:hAnsiTheme="minorHAnsi" w:cs="Arial"/>
              </w:rPr>
            </w:pPr>
          </w:p>
        </w:tc>
        <w:tc>
          <w:tcPr>
            <w:tcW w:w="3543" w:type="dxa"/>
          </w:tcPr>
          <w:p w14:paraId="2F29B96F" w14:textId="77777777" w:rsidR="00F43472" w:rsidRPr="003F6B85" w:rsidRDefault="00F43472" w:rsidP="00050D7E">
            <w:pPr>
              <w:rPr>
                <w:rFonts w:asciiTheme="minorHAnsi" w:hAnsiTheme="minorHAnsi" w:cs="Arial"/>
              </w:rPr>
            </w:pPr>
            <w:r w:rsidRPr="003F6B85">
              <w:rPr>
                <w:rFonts w:asciiTheme="minorHAnsi" w:hAnsiTheme="minorHAnsi" w:cs="Arial"/>
              </w:rPr>
              <w:t xml:space="preserve">Work which includes unfamiliar processes, materials, techniques etc, and work coming from new customers will be managed by senior management. </w:t>
            </w:r>
          </w:p>
          <w:p w14:paraId="7DD459EA" w14:textId="77777777" w:rsidR="00F43472" w:rsidRDefault="00F43472" w:rsidP="00050D7E">
            <w:pPr>
              <w:rPr>
                <w:rFonts w:asciiTheme="minorHAnsi" w:hAnsiTheme="minorHAnsi" w:cs="Arial"/>
              </w:rPr>
            </w:pPr>
            <w:r w:rsidRPr="003F6B85">
              <w:rPr>
                <w:rFonts w:asciiTheme="minorHAnsi" w:hAnsiTheme="minorHAnsi" w:cs="Arial"/>
              </w:rPr>
              <w:t>We will ensure that additional time is allowed for such work and that the costing of the job for the purpose of quotation/</w:t>
            </w:r>
            <w:r w:rsidR="003F6B85" w:rsidRPr="003F6B85">
              <w:rPr>
                <w:rFonts w:asciiTheme="minorHAnsi" w:hAnsiTheme="minorHAnsi" w:cs="Arial"/>
              </w:rPr>
              <w:t xml:space="preserve"> </w:t>
            </w:r>
            <w:r w:rsidRPr="003F6B85">
              <w:rPr>
                <w:rFonts w:asciiTheme="minorHAnsi" w:hAnsiTheme="minorHAnsi" w:cs="Arial"/>
              </w:rPr>
              <w:t>development is carefully considered.</w:t>
            </w:r>
          </w:p>
          <w:p w14:paraId="6EBBB069" w14:textId="0DE74F28" w:rsidR="003F6B85" w:rsidRPr="003F6B85" w:rsidRDefault="003F6B85" w:rsidP="00050D7E">
            <w:pPr>
              <w:rPr>
                <w:rFonts w:asciiTheme="minorHAnsi" w:hAnsiTheme="minorHAnsi" w:cs="Arial"/>
              </w:rPr>
            </w:pPr>
          </w:p>
        </w:tc>
        <w:tc>
          <w:tcPr>
            <w:tcW w:w="2665" w:type="dxa"/>
          </w:tcPr>
          <w:p w14:paraId="0A9485F3" w14:textId="7CB7D425" w:rsidR="00F43472" w:rsidRPr="003F6B85" w:rsidRDefault="00F43472" w:rsidP="00F64E4A">
            <w:pPr>
              <w:rPr>
                <w:rFonts w:asciiTheme="minorHAnsi" w:hAnsiTheme="minorHAnsi" w:cs="Arial"/>
              </w:rPr>
            </w:pPr>
            <w:r w:rsidRPr="003F6B85">
              <w:rPr>
                <w:rFonts w:asciiTheme="minorHAnsi" w:hAnsiTheme="minorHAnsi" w:cs="Arial"/>
              </w:rPr>
              <w:t xml:space="preserve">No significant rejects or complaints identified recently from work which includes unfamiliar processes, materials, techniques etc. </w:t>
            </w:r>
            <w:r w:rsidR="00F64E4A" w:rsidRPr="00FB01F0">
              <w:rPr>
                <w:rFonts w:asciiTheme="minorHAnsi" w:hAnsiTheme="minorHAnsi" w:cs="Arial"/>
                <w:color w:val="0070C0"/>
              </w:rPr>
              <w:t>The Astroscale work was thoroughly reviewed before commencing and the process risks discussed at length with the customer.</w:t>
            </w:r>
            <w:r w:rsidR="00B25238" w:rsidRPr="00FB01F0">
              <w:rPr>
                <w:rFonts w:asciiTheme="minorHAnsi" w:hAnsiTheme="minorHAnsi" w:cs="Arial"/>
                <w:color w:val="0070C0"/>
              </w:rPr>
              <w:t xml:space="preserve">  Enquiries have </w:t>
            </w:r>
            <w:r w:rsidR="00FB01F0" w:rsidRPr="00FB01F0">
              <w:rPr>
                <w:rFonts w:asciiTheme="minorHAnsi" w:hAnsiTheme="minorHAnsi" w:cs="Arial"/>
                <w:color w:val="0070C0"/>
              </w:rPr>
              <w:t xml:space="preserve">been rejected in several circumstances </w:t>
            </w:r>
            <w:r w:rsidR="00FB01F0" w:rsidRPr="00FB01F0">
              <w:rPr>
                <w:rFonts w:asciiTheme="minorHAnsi" w:hAnsiTheme="minorHAnsi" w:cs="Arial"/>
                <w:color w:val="0070C0"/>
              </w:rPr>
              <w:lastRenderedPageBreak/>
              <w:t>where the processing was beyond our capabilities (</w:t>
            </w:r>
            <w:proofErr w:type="spellStart"/>
            <w:r w:rsidR="00FB01F0" w:rsidRPr="00FB01F0">
              <w:rPr>
                <w:rFonts w:asciiTheme="minorHAnsi" w:hAnsiTheme="minorHAnsi" w:cs="Arial"/>
                <w:color w:val="0070C0"/>
              </w:rPr>
              <w:t>Infra red</w:t>
            </w:r>
            <w:proofErr w:type="spellEnd"/>
            <w:r w:rsidR="00FB01F0" w:rsidRPr="00FB01F0">
              <w:rPr>
                <w:rFonts w:asciiTheme="minorHAnsi" w:hAnsiTheme="minorHAnsi" w:cs="Arial"/>
                <w:color w:val="0070C0"/>
              </w:rPr>
              <w:t xml:space="preserve"> reflective painting, plating to non-ENP methods)</w:t>
            </w:r>
          </w:p>
        </w:tc>
      </w:tr>
      <w:tr w:rsidR="003F6B85" w:rsidRPr="003F6B85" w14:paraId="485719AE" w14:textId="77777777" w:rsidTr="00050D7E">
        <w:tc>
          <w:tcPr>
            <w:tcW w:w="5558" w:type="dxa"/>
          </w:tcPr>
          <w:p w14:paraId="73CF6E4B" w14:textId="77777777" w:rsidR="00F43472" w:rsidRPr="003F6B85" w:rsidRDefault="00F43472" w:rsidP="00050D7E">
            <w:pPr>
              <w:rPr>
                <w:rFonts w:asciiTheme="minorHAnsi" w:hAnsiTheme="minorHAnsi" w:cs="Arial"/>
              </w:rPr>
            </w:pPr>
            <w:r w:rsidRPr="003F6B85">
              <w:rPr>
                <w:rFonts w:asciiTheme="minorHAnsi" w:hAnsiTheme="minorHAnsi" w:cs="Arial"/>
              </w:rPr>
              <w:lastRenderedPageBreak/>
              <w:t>Inconsistency of inspection and measuring techniques.</w:t>
            </w:r>
          </w:p>
        </w:tc>
        <w:tc>
          <w:tcPr>
            <w:tcW w:w="3402" w:type="dxa"/>
          </w:tcPr>
          <w:p w14:paraId="77C733E5" w14:textId="77777777" w:rsidR="00F43472" w:rsidRPr="003F6B85" w:rsidRDefault="00F43472" w:rsidP="00050D7E">
            <w:pPr>
              <w:rPr>
                <w:rFonts w:asciiTheme="minorHAnsi" w:hAnsiTheme="minorHAnsi" w:cs="Arial"/>
              </w:rPr>
            </w:pPr>
            <w:r w:rsidRPr="003F6B85">
              <w:rPr>
                <w:rFonts w:asciiTheme="minorHAnsi" w:hAnsiTheme="minorHAnsi" w:cs="Arial"/>
              </w:rPr>
              <w:t>If either our company or our customer employs new/improved inspection and measuring techniques, this could present problems with discrepancy and inconsistency from previous techniques and inspection/ measuring results.</w:t>
            </w:r>
          </w:p>
          <w:p w14:paraId="301ED3C0" w14:textId="77777777" w:rsidR="00F43472" w:rsidRPr="003F6B85" w:rsidRDefault="00F43472" w:rsidP="00050D7E">
            <w:pPr>
              <w:rPr>
                <w:rFonts w:asciiTheme="minorHAnsi" w:hAnsiTheme="minorHAnsi" w:cs="Arial"/>
              </w:rPr>
            </w:pPr>
            <w:r w:rsidRPr="003F6B85">
              <w:rPr>
                <w:rFonts w:asciiTheme="minorHAnsi" w:hAnsiTheme="minorHAnsi" w:cs="Arial"/>
              </w:rPr>
              <w:t xml:space="preserve"> </w:t>
            </w:r>
          </w:p>
        </w:tc>
        <w:tc>
          <w:tcPr>
            <w:tcW w:w="3543" w:type="dxa"/>
          </w:tcPr>
          <w:p w14:paraId="29AE3475" w14:textId="045BB549" w:rsidR="00F43472" w:rsidRPr="003F6B85" w:rsidRDefault="00F43472" w:rsidP="00050D7E">
            <w:pPr>
              <w:rPr>
                <w:rFonts w:asciiTheme="minorHAnsi" w:hAnsiTheme="minorHAnsi" w:cs="Arial"/>
              </w:rPr>
            </w:pPr>
            <w:r w:rsidRPr="003F6B85">
              <w:rPr>
                <w:rFonts w:asciiTheme="minorHAnsi" w:hAnsiTheme="minorHAnsi" w:cs="Arial"/>
              </w:rPr>
              <w:t>Reject rate is continually monitored. The reject rate continues to be</w:t>
            </w:r>
            <w:r w:rsidRPr="004C519B">
              <w:rPr>
                <w:rFonts w:asciiTheme="minorHAnsi" w:hAnsiTheme="minorHAnsi" w:cs="Arial"/>
                <w:color w:val="0070C0"/>
              </w:rPr>
              <w:t xml:space="preserve"> low</w:t>
            </w:r>
            <w:r w:rsidR="004C519B" w:rsidRPr="004C519B">
              <w:rPr>
                <w:rFonts w:asciiTheme="minorHAnsi" w:hAnsiTheme="minorHAnsi" w:cs="Arial"/>
                <w:color w:val="0070C0"/>
              </w:rPr>
              <w:t xml:space="preserve"> </w:t>
            </w:r>
            <w:r w:rsidR="005C59F8">
              <w:rPr>
                <w:rFonts w:asciiTheme="minorHAnsi" w:hAnsiTheme="minorHAnsi" w:cs="Arial"/>
                <w:color w:val="0070C0"/>
              </w:rPr>
              <w:t xml:space="preserve">aside from isolated spikes </w:t>
            </w:r>
            <w:r w:rsidR="004C519B" w:rsidRPr="004C519B">
              <w:rPr>
                <w:rFonts w:asciiTheme="minorHAnsi" w:hAnsiTheme="minorHAnsi" w:cs="Arial"/>
                <w:color w:val="0070C0"/>
              </w:rPr>
              <w:t>for Precision Machining and</w:t>
            </w:r>
            <w:r w:rsidR="00FB01F0">
              <w:rPr>
                <w:rFonts w:asciiTheme="minorHAnsi" w:hAnsiTheme="minorHAnsi" w:cs="Arial"/>
                <w:color w:val="0070C0"/>
              </w:rPr>
              <w:t xml:space="preserve"> to variable</w:t>
            </w:r>
            <w:r w:rsidR="004C519B" w:rsidRPr="004C519B">
              <w:rPr>
                <w:rFonts w:asciiTheme="minorHAnsi" w:hAnsiTheme="minorHAnsi" w:cs="Arial"/>
                <w:color w:val="0070C0"/>
              </w:rPr>
              <w:t xml:space="preserve"> levels for ENP</w:t>
            </w:r>
            <w:r w:rsidRPr="004C519B">
              <w:rPr>
                <w:rFonts w:asciiTheme="minorHAnsi" w:hAnsiTheme="minorHAnsi" w:cs="Arial"/>
                <w:color w:val="0070C0"/>
              </w:rPr>
              <w:t xml:space="preserve"> </w:t>
            </w:r>
            <w:r w:rsidR="00FB01F0">
              <w:rPr>
                <w:rFonts w:asciiTheme="minorHAnsi" w:hAnsiTheme="minorHAnsi" w:cs="Arial"/>
                <w:color w:val="0070C0"/>
              </w:rPr>
              <w:t xml:space="preserve">– this has heavily been influenced by changeover in staff, three operators have been disciplined over </w:t>
            </w:r>
            <w:r w:rsidRPr="004C519B">
              <w:rPr>
                <w:rFonts w:asciiTheme="minorHAnsi" w:hAnsiTheme="minorHAnsi" w:cs="Arial"/>
                <w:color w:val="0070C0"/>
              </w:rPr>
              <w:t>reject</w:t>
            </w:r>
            <w:r w:rsidR="00FB01F0">
              <w:rPr>
                <w:rFonts w:asciiTheme="minorHAnsi" w:hAnsiTheme="minorHAnsi" w:cs="Arial"/>
                <w:color w:val="0070C0"/>
              </w:rPr>
              <w:t>s.  Methods are suitable but application has been inconsistent.</w:t>
            </w:r>
            <w:r w:rsidRPr="004C519B">
              <w:rPr>
                <w:rFonts w:asciiTheme="minorHAnsi" w:hAnsiTheme="minorHAnsi" w:cs="Arial"/>
                <w:color w:val="0070C0"/>
              </w:rPr>
              <w:t xml:space="preserve"> </w:t>
            </w:r>
          </w:p>
          <w:p w14:paraId="1B1F3FD4" w14:textId="77777777" w:rsidR="00F43472" w:rsidRPr="003F6B85" w:rsidRDefault="00F43472" w:rsidP="00050D7E">
            <w:pPr>
              <w:rPr>
                <w:rFonts w:asciiTheme="minorHAnsi" w:hAnsiTheme="minorHAnsi" w:cs="Arial"/>
              </w:rPr>
            </w:pPr>
            <w:r w:rsidRPr="003F6B85">
              <w:rPr>
                <w:rFonts w:asciiTheme="minorHAnsi" w:hAnsiTheme="minorHAnsi" w:cs="Arial"/>
              </w:rPr>
              <w:t xml:space="preserve">There is continual investment by the company in the very highest standard of production equipment, and good quality inspection equipment, to ensure best practice/methods are employed. This should help us to be confident that our techniques are of the highest standard, and at least equal to any employed by our customers. </w:t>
            </w:r>
          </w:p>
        </w:tc>
        <w:tc>
          <w:tcPr>
            <w:tcW w:w="2665" w:type="dxa"/>
          </w:tcPr>
          <w:p w14:paraId="18E05AE5" w14:textId="3B6CFD8C" w:rsidR="00F43472" w:rsidRPr="003F6B85" w:rsidRDefault="00F43472" w:rsidP="00050D7E">
            <w:pPr>
              <w:rPr>
                <w:rFonts w:asciiTheme="minorHAnsi" w:hAnsiTheme="minorHAnsi" w:cs="Arial"/>
              </w:rPr>
            </w:pPr>
            <w:r w:rsidRPr="003F6B85">
              <w:rPr>
                <w:rFonts w:asciiTheme="minorHAnsi" w:hAnsiTheme="minorHAnsi" w:cs="Arial"/>
              </w:rPr>
              <w:t xml:space="preserve">No recent discrepancies or disagreements </w:t>
            </w:r>
            <w:proofErr w:type="gramStart"/>
            <w:r w:rsidRPr="003F6B85">
              <w:rPr>
                <w:rFonts w:asciiTheme="minorHAnsi" w:hAnsiTheme="minorHAnsi" w:cs="Arial"/>
              </w:rPr>
              <w:t>with regard to</w:t>
            </w:r>
            <w:proofErr w:type="gramEnd"/>
            <w:r w:rsidRPr="003F6B85">
              <w:rPr>
                <w:rFonts w:asciiTheme="minorHAnsi" w:hAnsiTheme="minorHAnsi" w:cs="Arial"/>
              </w:rPr>
              <w:t xml:space="preserve"> inspection results between our company and our customers. </w:t>
            </w:r>
            <w:r w:rsidR="005C59F8" w:rsidRPr="00FB01F0">
              <w:rPr>
                <w:rFonts w:asciiTheme="minorHAnsi" w:hAnsiTheme="minorHAnsi" w:cs="Arial"/>
                <w:color w:val="0070C0"/>
              </w:rPr>
              <w:t xml:space="preserve">Extra Final inspector </w:t>
            </w:r>
            <w:r w:rsidR="00FB01F0" w:rsidRPr="00FB01F0">
              <w:rPr>
                <w:rFonts w:asciiTheme="minorHAnsi" w:hAnsiTheme="minorHAnsi" w:cs="Arial"/>
                <w:color w:val="0070C0"/>
              </w:rPr>
              <w:t xml:space="preserve">recruited </w:t>
            </w:r>
            <w:r w:rsidR="005C59F8" w:rsidRPr="00FB01F0">
              <w:rPr>
                <w:rFonts w:asciiTheme="minorHAnsi" w:hAnsiTheme="minorHAnsi" w:cs="Arial"/>
                <w:color w:val="0070C0"/>
              </w:rPr>
              <w:t xml:space="preserve">for Precision </w:t>
            </w:r>
            <w:r w:rsidR="00FB01F0" w:rsidRPr="00FB01F0">
              <w:rPr>
                <w:rFonts w:asciiTheme="minorHAnsi" w:hAnsiTheme="minorHAnsi" w:cs="Arial"/>
                <w:color w:val="0070C0"/>
              </w:rPr>
              <w:t>plus a part time inspector to support after the departure of the previous inspector</w:t>
            </w:r>
            <w:r w:rsidR="00FB01F0">
              <w:rPr>
                <w:rFonts w:asciiTheme="minorHAnsi" w:hAnsiTheme="minorHAnsi" w:cs="Arial"/>
                <w:color w:val="0070C0"/>
              </w:rPr>
              <w:t xml:space="preserve"> by mutual agreement</w:t>
            </w:r>
            <w:r w:rsidR="00FB01F0" w:rsidRPr="00FB01F0">
              <w:rPr>
                <w:rFonts w:asciiTheme="minorHAnsi" w:hAnsiTheme="minorHAnsi" w:cs="Arial"/>
                <w:color w:val="0070C0"/>
              </w:rPr>
              <w:t>.</w:t>
            </w:r>
          </w:p>
          <w:p w14:paraId="720BC37A" w14:textId="15DCCF1A" w:rsidR="00F43472" w:rsidRPr="003F6B85" w:rsidRDefault="00F43472" w:rsidP="00050D7E">
            <w:pPr>
              <w:rPr>
                <w:rFonts w:asciiTheme="minorHAnsi" w:hAnsiTheme="minorHAnsi" w:cs="Arial"/>
              </w:rPr>
            </w:pPr>
          </w:p>
        </w:tc>
      </w:tr>
    </w:tbl>
    <w:p w14:paraId="6F65CD3B" w14:textId="2F7F48B2" w:rsidR="00F43472" w:rsidRDefault="00F43472" w:rsidP="00250B1F">
      <w:pPr>
        <w:rPr>
          <w:rFonts w:asciiTheme="minorHAnsi" w:hAnsiTheme="minorHAnsi" w:cs="Arial"/>
          <w:color w:val="FF0000"/>
          <w:sz w:val="28"/>
          <w:szCs w:val="28"/>
        </w:rPr>
      </w:pPr>
    </w:p>
    <w:tbl>
      <w:tblPr>
        <w:tblW w:w="15168" w:type="dxa"/>
        <w:tblInd w:w="-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2758"/>
        <w:gridCol w:w="2410"/>
      </w:tblGrid>
      <w:tr w:rsidR="006C7CA6" w:rsidRPr="00AE08E0" w14:paraId="4CE680ED" w14:textId="77777777" w:rsidTr="00050D7E">
        <w:tc>
          <w:tcPr>
            <w:tcW w:w="12758" w:type="dxa"/>
            <w:shd w:val="clear" w:color="auto" w:fill="F2F2F2" w:themeFill="background1" w:themeFillShade="F2"/>
          </w:tcPr>
          <w:p w14:paraId="151F54CC" w14:textId="3D07527E" w:rsidR="006C7CA6" w:rsidRPr="00325F95" w:rsidRDefault="006C7CA6" w:rsidP="006C7CA6">
            <w:pPr>
              <w:pStyle w:val="Heading3"/>
              <w:rPr>
                <w:rFonts w:asciiTheme="minorHAnsi" w:eastAsia="MS Mincho" w:hAnsiTheme="minorHAnsi"/>
                <w:color w:val="auto"/>
                <w:sz w:val="28"/>
                <w:szCs w:val="28"/>
              </w:rPr>
            </w:pPr>
            <w:r w:rsidRPr="00325F95">
              <w:rPr>
                <w:rFonts w:asciiTheme="minorHAnsi" w:eastAsia="MS Mincho" w:hAnsiTheme="minorHAnsi"/>
                <w:color w:val="auto"/>
                <w:sz w:val="28"/>
                <w:szCs w:val="28"/>
              </w:rPr>
              <w:lastRenderedPageBreak/>
              <w:t>1</w:t>
            </w:r>
            <w:r>
              <w:rPr>
                <w:rFonts w:asciiTheme="minorHAnsi" w:eastAsia="MS Mincho" w:hAnsiTheme="minorHAnsi"/>
                <w:color w:val="auto"/>
                <w:sz w:val="28"/>
                <w:szCs w:val="28"/>
              </w:rPr>
              <w:t>9</w:t>
            </w:r>
            <w:r w:rsidRPr="00325F95">
              <w:rPr>
                <w:rFonts w:asciiTheme="minorHAnsi" w:eastAsia="MS Mincho" w:hAnsiTheme="minorHAnsi"/>
                <w:color w:val="auto"/>
                <w:sz w:val="28"/>
                <w:szCs w:val="28"/>
              </w:rPr>
              <w:t>)</w:t>
            </w:r>
            <w:r>
              <w:rPr>
                <w:rFonts w:asciiTheme="minorHAnsi" w:eastAsia="MS Mincho" w:hAnsiTheme="minorHAnsi"/>
                <w:color w:val="auto"/>
                <w:sz w:val="28"/>
                <w:szCs w:val="28"/>
              </w:rPr>
              <w:t xml:space="preserve"> Consultation and participation of workers</w:t>
            </w:r>
          </w:p>
        </w:tc>
        <w:tc>
          <w:tcPr>
            <w:tcW w:w="2410" w:type="dxa"/>
            <w:shd w:val="clear" w:color="auto" w:fill="F2F2F2" w:themeFill="background1" w:themeFillShade="F2"/>
          </w:tcPr>
          <w:p w14:paraId="6E04E588" w14:textId="5768F8F4" w:rsidR="006C7CA6" w:rsidRPr="00325F95" w:rsidRDefault="006C7CA6" w:rsidP="006C7CA6">
            <w:pPr>
              <w:pStyle w:val="Heading3"/>
              <w:rPr>
                <w:rFonts w:asciiTheme="minorHAnsi" w:hAnsiTheme="minorHAnsi" w:cs="Arial"/>
                <w:i/>
                <w:color w:val="auto"/>
                <w:sz w:val="28"/>
                <w:szCs w:val="28"/>
              </w:rPr>
            </w:pPr>
            <w:r w:rsidRPr="00325F95">
              <w:rPr>
                <w:rFonts w:asciiTheme="minorHAnsi" w:hAnsiTheme="minorHAnsi" w:cs="Arial"/>
                <w:i/>
                <w:color w:val="auto"/>
                <w:sz w:val="28"/>
                <w:szCs w:val="28"/>
              </w:rPr>
              <w:t>Action</w:t>
            </w:r>
          </w:p>
        </w:tc>
      </w:tr>
      <w:tr w:rsidR="006C7CA6" w:rsidRPr="00AE08E0" w14:paraId="03B872B0" w14:textId="77777777" w:rsidTr="00D73B6E">
        <w:tc>
          <w:tcPr>
            <w:tcW w:w="12758" w:type="dxa"/>
            <w:shd w:val="clear" w:color="auto" w:fill="auto"/>
          </w:tcPr>
          <w:p w14:paraId="7FB7FCAB" w14:textId="3950BDEB" w:rsidR="0082277F" w:rsidRDefault="0082277F" w:rsidP="006C7CA6">
            <w:pPr>
              <w:pStyle w:val="Heading3"/>
              <w:rPr>
                <w:rFonts w:asciiTheme="minorHAnsi" w:eastAsia="MS Mincho" w:hAnsiTheme="minorHAnsi"/>
                <w:b w:val="0"/>
                <w:bCs w:val="0"/>
                <w:color w:val="auto"/>
                <w:sz w:val="28"/>
                <w:szCs w:val="28"/>
              </w:rPr>
            </w:pPr>
            <w:r w:rsidRPr="0082277F">
              <w:rPr>
                <w:rFonts w:asciiTheme="minorHAnsi" w:eastAsia="MS Mincho" w:hAnsiTheme="minorHAnsi"/>
                <w:b w:val="0"/>
                <w:bCs w:val="0"/>
                <w:color w:val="auto"/>
                <w:sz w:val="28"/>
                <w:szCs w:val="28"/>
              </w:rPr>
              <w:t>We</w:t>
            </w:r>
            <w:r>
              <w:rPr>
                <w:rFonts w:asciiTheme="minorHAnsi" w:eastAsia="MS Mincho" w:hAnsiTheme="minorHAnsi"/>
                <w:b w:val="0"/>
                <w:bCs w:val="0"/>
                <w:color w:val="auto"/>
                <w:sz w:val="28"/>
                <w:szCs w:val="28"/>
              </w:rPr>
              <w:t xml:space="preserve"> have </w:t>
            </w:r>
            <w:r w:rsidR="00324D60">
              <w:rPr>
                <w:rFonts w:asciiTheme="minorHAnsi" w:eastAsia="MS Mincho" w:hAnsiTheme="minorHAnsi"/>
                <w:b w:val="0"/>
                <w:bCs w:val="0"/>
                <w:color w:val="auto"/>
                <w:sz w:val="28"/>
                <w:szCs w:val="28"/>
              </w:rPr>
              <w:t>one</w:t>
            </w:r>
            <w:r>
              <w:rPr>
                <w:rFonts w:asciiTheme="minorHAnsi" w:eastAsia="MS Mincho" w:hAnsiTheme="minorHAnsi"/>
                <w:b w:val="0"/>
                <w:bCs w:val="0"/>
                <w:color w:val="auto"/>
                <w:sz w:val="28"/>
                <w:szCs w:val="28"/>
              </w:rPr>
              <w:t xml:space="preserve"> health and safety employee</w:t>
            </w:r>
            <w:r w:rsidR="000120D0">
              <w:rPr>
                <w:rFonts w:asciiTheme="minorHAnsi" w:eastAsia="MS Mincho" w:hAnsiTheme="minorHAnsi"/>
                <w:b w:val="0"/>
                <w:bCs w:val="0"/>
                <w:color w:val="auto"/>
                <w:sz w:val="28"/>
                <w:szCs w:val="28"/>
              </w:rPr>
              <w:t xml:space="preserve"> </w:t>
            </w:r>
            <w:r w:rsidR="00D40BFB">
              <w:rPr>
                <w:rFonts w:asciiTheme="minorHAnsi" w:eastAsia="MS Mincho" w:hAnsiTheme="minorHAnsi"/>
                <w:b w:val="0"/>
                <w:bCs w:val="0"/>
                <w:color w:val="auto"/>
                <w:sz w:val="28"/>
                <w:szCs w:val="28"/>
              </w:rPr>
              <w:t>representative</w:t>
            </w:r>
            <w:r w:rsidR="000E1B37">
              <w:rPr>
                <w:rFonts w:asciiTheme="minorHAnsi" w:eastAsia="MS Mincho" w:hAnsiTheme="minorHAnsi"/>
                <w:b w:val="0"/>
                <w:bCs w:val="0"/>
                <w:color w:val="auto"/>
                <w:sz w:val="28"/>
                <w:szCs w:val="28"/>
              </w:rPr>
              <w:t xml:space="preserve">: </w:t>
            </w:r>
            <w:r w:rsidR="000E1B37" w:rsidRPr="000E1B37">
              <w:rPr>
                <w:rFonts w:asciiTheme="minorHAnsi" w:eastAsia="MS Mincho" w:hAnsiTheme="minorHAnsi"/>
                <w:b w:val="0"/>
                <w:bCs w:val="0"/>
                <w:color w:val="auto"/>
                <w:sz w:val="28"/>
                <w:szCs w:val="28"/>
              </w:rPr>
              <w:t>Dave Brignull</w:t>
            </w:r>
            <w:r w:rsidR="000E1B37">
              <w:rPr>
                <w:rFonts w:asciiTheme="minorHAnsi" w:eastAsia="MS Mincho" w:hAnsiTheme="minorHAnsi"/>
                <w:b w:val="0"/>
                <w:bCs w:val="0"/>
                <w:color w:val="auto"/>
                <w:sz w:val="28"/>
                <w:szCs w:val="28"/>
              </w:rPr>
              <w:t xml:space="preserve"> </w:t>
            </w:r>
            <w:r w:rsidR="000E1B37" w:rsidRPr="00324D60">
              <w:rPr>
                <w:rFonts w:asciiTheme="minorHAnsi" w:eastAsia="MS Mincho" w:hAnsiTheme="minorHAnsi"/>
                <w:b w:val="0"/>
                <w:bCs w:val="0"/>
                <w:color w:val="0070C0"/>
                <w:sz w:val="28"/>
                <w:szCs w:val="28"/>
              </w:rPr>
              <w:t xml:space="preserve">&amp; </w:t>
            </w:r>
            <w:r w:rsidR="00324D60">
              <w:rPr>
                <w:rFonts w:asciiTheme="minorHAnsi" w:eastAsia="MS Mincho" w:hAnsiTheme="minorHAnsi"/>
                <w:b w:val="0"/>
                <w:bCs w:val="0"/>
                <w:color w:val="0070C0"/>
                <w:sz w:val="28"/>
                <w:szCs w:val="28"/>
              </w:rPr>
              <w:t xml:space="preserve">Brian Wardle.  </w:t>
            </w:r>
            <w:r w:rsidR="00324D60" w:rsidRPr="00324D60">
              <w:rPr>
                <w:rFonts w:asciiTheme="minorHAnsi" w:eastAsia="MS Mincho" w:hAnsiTheme="minorHAnsi"/>
                <w:b w:val="0"/>
                <w:bCs w:val="0"/>
                <w:color w:val="0070C0"/>
                <w:sz w:val="28"/>
                <w:szCs w:val="28"/>
              </w:rPr>
              <w:t xml:space="preserve">Brandon Cox has been promoted to Team Leader </w:t>
            </w:r>
            <w:proofErr w:type="gramStart"/>
            <w:r w:rsidR="00324D60" w:rsidRPr="00324D60">
              <w:rPr>
                <w:rFonts w:asciiTheme="minorHAnsi" w:eastAsia="MS Mincho" w:hAnsiTheme="minorHAnsi"/>
                <w:b w:val="0"/>
                <w:bCs w:val="0"/>
                <w:color w:val="0070C0"/>
                <w:sz w:val="28"/>
                <w:szCs w:val="28"/>
              </w:rPr>
              <w:t>and also</w:t>
            </w:r>
            <w:proofErr w:type="gramEnd"/>
            <w:r w:rsidR="00324D60" w:rsidRPr="00324D60">
              <w:rPr>
                <w:rFonts w:asciiTheme="minorHAnsi" w:eastAsia="MS Mincho" w:hAnsiTheme="minorHAnsi"/>
                <w:b w:val="0"/>
                <w:bCs w:val="0"/>
                <w:color w:val="0070C0"/>
                <w:sz w:val="28"/>
                <w:szCs w:val="28"/>
              </w:rPr>
              <w:t xml:space="preserve"> feeds back to management from the Precision area. </w:t>
            </w:r>
            <w:r w:rsidR="000E1B37" w:rsidRPr="00324D60">
              <w:rPr>
                <w:rFonts w:asciiTheme="minorHAnsi" w:eastAsia="MS Mincho" w:hAnsiTheme="minorHAnsi"/>
                <w:b w:val="0"/>
                <w:bCs w:val="0"/>
                <w:color w:val="0070C0"/>
                <w:sz w:val="28"/>
                <w:szCs w:val="28"/>
              </w:rPr>
              <w:t>Jarr</w:t>
            </w:r>
            <w:r w:rsidR="005C59F8" w:rsidRPr="00324D60">
              <w:rPr>
                <w:rFonts w:asciiTheme="minorHAnsi" w:eastAsia="MS Mincho" w:hAnsiTheme="minorHAnsi"/>
                <w:b w:val="0"/>
                <w:bCs w:val="0"/>
                <w:color w:val="0070C0"/>
                <w:sz w:val="28"/>
                <w:szCs w:val="28"/>
              </w:rPr>
              <w:t>ed</w:t>
            </w:r>
            <w:r w:rsidR="000E1B37" w:rsidRPr="00324D60">
              <w:rPr>
                <w:rFonts w:asciiTheme="minorHAnsi" w:eastAsia="MS Mincho" w:hAnsiTheme="minorHAnsi"/>
                <w:b w:val="0"/>
                <w:bCs w:val="0"/>
                <w:color w:val="0070C0"/>
                <w:sz w:val="28"/>
                <w:szCs w:val="28"/>
              </w:rPr>
              <w:t xml:space="preserve"> Wright</w:t>
            </w:r>
            <w:r w:rsidR="00324D60" w:rsidRPr="00324D60">
              <w:rPr>
                <w:rFonts w:asciiTheme="minorHAnsi" w:eastAsia="MS Mincho" w:hAnsiTheme="minorHAnsi"/>
                <w:b w:val="0"/>
                <w:bCs w:val="0"/>
                <w:color w:val="0070C0"/>
                <w:sz w:val="28"/>
                <w:szCs w:val="28"/>
              </w:rPr>
              <w:t xml:space="preserve"> left the business in 2024</w:t>
            </w:r>
            <w:r w:rsidR="00B701CA" w:rsidRPr="00324D60">
              <w:rPr>
                <w:rFonts w:asciiTheme="minorHAnsi" w:eastAsia="MS Mincho" w:hAnsiTheme="minorHAnsi"/>
                <w:b w:val="0"/>
                <w:bCs w:val="0"/>
                <w:color w:val="0070C0"/>
                <w:sz w:val="28"/>
                <w:szCs w:val="28"/>
              </w:rPr>
              <w:t xml:space="preserve">. </w:t>
            </w:r>
            <w:r w:rsidR="00B701CA">
              <w:rPr>
                <w:rFonts w:asciiTheme="minorHAnsi" w:eastAsia="MS Mincho" w:hAnsiTheme="minorHAnsi"/>
                <w:b w:val="0"/>
                <w:bCs w:val="0"/>
                <w:color w:val="auto"/>
                <w:sz w:val="28"/>
                <w:szCs w:val="28"/>
              </w:rPr>
              <w:t xml:space="preserve">They are from the two main production areas of the business and understand their responsibilities as per the job descriptions documented in the </w:t>
            </w:r>
            <w:r w:rsidR="00493B3E">
              <w:rPr>
                <w:rFonts w:asciiTheme="minorHAnsi" w:eastAsia="MS Mincho" w:hAnsiTheme="minorHAnsi"/>
                <w:b w:val="0"/>
                <w:bCs w:val="0"/>
                <w:color w:val="auto"/>
                <w:sz w:val="28"/>
                <w:szCs w:val="28"/>
              </w:rPr>
              <w:t>H&amp;S Employee Handbook General Arrangements.</w:t>
            </w:r>
          </w:p>
          <w:p w14:paraId="28FC2923" w14:textId="7DDF5EAF" w:rsidR="006C7CA6" w:rsidRDefault="00493B3E" w:rsidP="006C7CA6">
            <w:pPr>
              <w:pStyle w:val="Heading3"/>
              <w:rPr>
                <w:rFonts w:asciiTheme="minorHAnsi" w:eastAsia="MS Mincho" w:hAnsiTheme="minorHAnsi"/>
                <w:b w:val="0"/>
                <w:bCs w:val="0"/>
                <w:color w:val="auto"/>
                <w:sz w:val="28"/>
                <w:szCs w:val="28"/>
              </w:rPr>
            </w:pPr>
            <w:r>
              <w:rPr>
                <w:rFonts w:asciiTheme="minorHAnsi" w:eastAsia="MS Mincho" w:hAnsiTheme="minorHAnsi"/>
                <w:b w:val="0"/>
                <w:bCs w:val="0"/>
                <w:color w:val="auto"/>
                <w:sz w:val="28"/>
                <w:szCs w:val="28"/>
              </w:rPr>
              <w:t xml:space="preserve">We </w:t>
            </w:r>
            <w:r w:rsidR="0082277F" w:rsidRPr="0082277F">
              <w:rPr>
                <w:rFonts w:asciiTheme="minorHAnsi" w:eastAsia="MS Mincho" w:hAnsiTheme="minorHAnsi"/>
                <w:b w:val="0"/>
                <w:bCs w:val="0"/>
                <w:color w:val="auto"/>
                <w:sz w:val="28"/>
                <w:szCs w:val="28"/>
              </w:rPr>
              <w:t>complete</w:t>
            </w:r>
            <w:r w:rsidR="0082277F">
              <w:rPr>
                <w:rFonts w:asciiTheme="minorHAnsi" w:eastAsia="MS Mincho" w:hAnsiTheme="minorHAnsi"/>
                <w:b w:val="0"/>
                <w:bCs w:val="0"/>
                <w:color w:val="auto"/>
                <w:sz w:val="28"/>
                <w:szCs w:val="28"/>
              </w:rPr>
              <w:t xml:space="preserve"> Health and Safety Committee meetings </w:t>
            </w:r>
            <w:proofErr w:type="gramStart"/>
            <w:r w:rsidR="0082277F">
              <w:rPr>
                <w:rFonts w:asciiTheme="minorHAnsi" w:eastAsia="MS Mincho" w:hAnsiTheme="minorHAnsi"/>
                <w:b w:val="0"/>
                <w:bCs w:val="0"/>
                <w:color w:val="auto"/>
                <w:sz w:val="28"/>
                <w:szCs w:val="28"/>
              </w:rPr>
              <w:t>on a monthly basis</w:t>
            </w:r>
            <w:proofErr w:type="gramEnd"/>
            <w:r w:rsidR="0082277F">
              <w:rPr>
                <w:rFonts w:asciiTheme="minorHAnsi" w:eastAsia="MS Mincho" w:hAnsiTheme="minorHAnsi"/>
                <w:b w:val="0"/>
                <w:bCs w:val="0"/>
                <w:color w:val="auto"/>
                <w:sz w:val="28"/>
                <w:szCs w:val="28"/>
              </w:rPr>
              <w:t>,</w:t>
            </w:r>
            <w:r>
              <w:rPr>
                <w:rFonts w:asciiTheme="minorHAnsi" w:eastAsia="MS Mincho" w:hAnsiTheme="minorHAnsi"/>
                <w:b w:val="0"/>
                <w:bCs w:val="0"/>
                <w:color w:val="auto"/>
                <w:sz w:val="28"/>
                <w:szCs w:val="28"/>
              </w:rPr>
              <w:t xml:space="preserve"> attended by department heads and the safety representatives, who bring employee issues to the </w:t>
            </w:r>
            <w:r w:rsidR="00A47353">
              <w:rPr>
                <w:rFonts w:asciiTheme="minorHAnsi" w:eastAsia="MS Mincho" w:hAnsiTheme="minorHAnsi"/>
                <w:b w:val="0"/>
                <w:bCs w:val="0"/>
                <w:color w:val="auto"/>
                <w:sz w:val="28"/>
                <w:szCs w:val="28"/>
              </w:rPr>
              <w:t>table at meetings and assist in communicating the outputs of the meetings.</w:t>
            </w:r>
          </w:p>
          <w:p w14:paraId="4C32F745" w14:textId="77777777" w:rsidR="00A47353" w:rsidRDefault="00A47353" w:rsidP="00A47353">
            <w:pPr>
              <w:rPr>
                <w:rFonts w:eastAsia="MS Mincho"/>
              </w:rPr>
            </w:pPr>
          </w:p>
          <w:p w14:paraId="1EA8D81C" w14:textId="77777777" w:rsidR="005C59F8" w:rsidRDefault="00A47353" w:rsidP="00A47353">
            <w:pPr>
              <w:rPr>
                <w:rFonts w:asciiTheme="minorHAnsi" w:eastAsia="MS Mincho" w:hAnsiTheme="minorHAnsi" w:cstheme="majorBidi"/>
                <w:sz w:val="28"/>
                <w:szCs w:val="28"/>
              </w:rPr>
            </w:pPr>
            <w:r w:rsidRPr="00A47353">
              <w:rPr>
                <w:rFonts w:asciiTheme="minorHAnsi" w:eastAsia="MS Mincho" w:hAnsiTheme="minorHAnsi" w:cstheme="majorBidi"/>
                <w:sz w:val="28"/>
                <w:szCs w:val="28"/>
              </w:rPr>
              <w:t>Our H&amp;S Reps also assist in the development of Risk Assessments and control measures.</w:t>
            </w:r>
            <w:r w:rsidR="005C59F8">
              <w:rPr>
                <w:rFonts w:asciiTheme="minorHAnsi" w:eastAsia="MS Mincho" w:hAnsiTheme="minorHAnsi" w:cstheme="majorBidi"/>
                <w:sz w:val="28"/>
                <w:szCs w:val="28"/>
              </w:rPr>
              <w:t xml:space="preserve">  </w:t>
            </w:r>
          </w:p>
          <w:p w14:paraId="576CB727" w14:textId="77777777" w:rsidR="005C59F8" w:rsidRDefault="005C59F8" w:rsidP="00A47353">
            <w:pPr>
              <w:rPr>
                <w:rFonts w:asciiTheme="minorHAnsi" w:eastAsia="MS Mincho" w:hAnsiTheme="minorHAnsi" w:cstheme="majorBidi"/>
                <w:sz w:val="28"/>
                <w:szCs w:val="28"/>
              </w:rPr>
            </w:pPr>
          </w:p>
          <w:p w14:paraId="4AB787BE" w14:textId="06701D96" w:rsidR="00A47353" w:rsidRPr="00324D60" w:rsidRDefault="005C59F8" w:rsidP="00A47353">
            <w:pPr>
              <w:rPr>
                <w:rFonts w:asciiTheme="minorHAnsi" w:eastAsia="MS Mincho" w:hAnsiTheme="minorHAnsi" w:cstheme="majorBidi"/>
                <w:sz w:val="28"/>
                <w:szCs w:val="28"/>
              </w:rPr>
            </w:pPr>
            <w:r w:rsidRPr="00324D60">
              <w:rPr>
                <w:rFonts w:asciiTheme="minorHAnsi" w:eastAsia="MS Mincho" w:hAnsiTheme="minorHAnsi" w:cstheme="majorBidi"/>
                <w:sz w:val="28"/>
                <w:szCs w:val="28"/>
              </w:rPr>
              <w:t>Dave Brignull is now on days supporting H&amp;S Activity – he continues to represent the shop floor however, retaining close ties to their daily activities.</w:t>
            </w:r>
            <w:r w:rsidR="00324D60">
              <w:rPr>
                <w:rFonts w:asciiTheme="minorHAnsi" w:eastAsia="MS Mincho" w:hAnsiTheme="minorHAnsi" w:cstheme="majorBidi"/>
                <w:sz w:val="28"/>
                <w:szCs w:val="28"/>
              </w:rPr>
              <w:t xml:space="preserve"> </w:t>
            </w:r>
            <w:r w:rsidR="00324D60" w:rsidRPr="00324D60">
              <w:rPr>
                <w:rFonts w:asciiTheme="minorHAnsi" w:eastAsia="MS Mincho" w:hAnsiTheme="minorHAnsi" w:cstheme="majorBidi"/>
                <w:color w:val="0070C0"/>
                <w:sz w:val="28"/>
                <w:szCs w:val="28"/>
              </w:rPr>
              <w:t>NB Dave is currently away from work injured</w:t>
            </w:r>
            <w:r w:rsidR="00324D60">
              <w:rPr>
                <w:rFonts w:asciiTheme="minorHAnsi" w:eastAsia="MS Mincho" w:hAnsiTheme="minorHAnsi" w:cstheme="majorBidi"/>
                <w:color w:val="0070C0"/>
                <w:sz w:val="28"/>
                <w:szCs w:val="28"/>
              </w:rPr>
              <w:t xml:space="preserve"> at the time this review was conducted.</w:t>
            </w:r>
          </w:p>
          <w:p w14:paraId="51860EE9" w14:textId="77777777" w:rsidR="00707659" w:rsidRPr="00324D60" w:rsidRDefault="00707659" w:rsidP="00A47353">
            <w:pPr>
              <w:rPr>
                <w:rFonts w:asciiTheme="minorHAnsi" w:eastAsia="MS Mincho" w:hAnsiTheme="minorHAnsi" w:cstheme="majorBidi"/>
                <w:color w:val="0070C0"/>
                <w:sz w:val="28"/>
                <w:szCs w:val="28"/>
              </w:rPr>
            </w:pPr>
          </w:p>
          <w:p w14:paraId="01CEFA34" w14:textId="769DC826" w:rsidR="00707659" w:rsidRDefault="00707659" w:rsidP="00A47353">
            <w:pPr>
              <w:rPr>
                <w:rFonts w:asciiTheme="minorHAnsi" w:eastAsia="MS Mincho" w:hAnsiTheme="minorHAnsi" w:cstheme="majorBidi"/>
                <w:color w:val="0070C0"/>
                <w:sz w:val="28"/>
                <w:szCs w:val="28"/>
              </w:rPr>
            </w:pPr>
            <w:r w:rsidRPr="00324D60">
              <w:rPr>
                <w:rFonts w:asciiTheme="minorHAnsi" w:eastAsia="MS Mincho" w:hAnsiTheme="minorHAnsi" w:cstheme="majorBidi"/>
                <w:color w:val="0070C0"/>
                <w:sz w:val="28"/>
                <w:szCs w:val="28"/>
              </w:rPr>
              <w:t>We have also established a works Communications Committee</w:t>
            </w:r>
            <w:r w:rsidR="00324D60" w:rsidRPr="00324D60">
              <w:rPr>
                <w:rFonts w:asciiTheme="minorHAnsi" w:eastAsia="MS Mincho" w:hAnsiTheme="minorHAnsi" w:cstheme="majorBidi"/>
                <w:color w:val="0070C0"/>
                <w:sz w:val="28"/>
                <w:szCs w:val="28"/>
              </w:rPr>
              <w:t xml:space="preserve"> and encourage feedback from the shop floor on the issues they are facing.</w:t>
            </w:r>
          </w:p>
          <w:p w14:paraId="4C5D9202" w14:textId="77777777" w:rsidR="00D7644B" w:rsidRDefault="00D7644B" w:rsidP="00A47353">
            <w:pPr>
              <w:rPr>
                <w:rFonts w:asciiTheme="minorHAnsi" w:eastAsia="MS Mincho" w:hAnsiTheme="minorHAnsi" w:cstheme="majorBidi"/>
                <w:color w:val="0070C0"/>
                <w:sz w:val="28"/>
                <w:szCs w:val="28"/>
              </w:rPr>
            </w:pPr>
          </w:p>
          <w:p w14:paraId="5C92480B" w14:textId="77777777" w:rsidR="00D7644B" w:rsidRDefault="00D7644B" w:rsidP="00A47353">
            <w:pPr>
              <w:rPr>
                <w:rFonts w:asciiTheme="minorHAnsi" w:eastAsia="MS Mincho" w:hAnsiTheme="minorHAnsi" w:cstheme="majorBidi"/>
                <w:color w:val="0070C0"/>
                <w:sz w:val="28"/>
                <w:szCs w:val="28"/>
              </w:rPr>
            </w:pPr>
          </w:p>
          <w:p w14:paraId="7D02A643" w14:textId="77777777" w:rsidR="00D7644B" w:rsidRDefault="00D7644B" w:rsidP="00A47353">
            <w:pPr>
              <w:rPr>
                <w:rFonts w:asciiTheme="minorHAnsi" w:eastAsia="MS Mincho" w:hAnsiTheme="minorHAnsi" w:cstheme="majorBidi"/>
                <w:color w:val="0070C0"/>
                <w:sz w:val="28"/>
                <w:szCs w:val="28"/>
              </w:rPr>
            </w:pPr>
          </w:p>
          <w:p w14:paraId="54E64F80" w14:textId="77777777" w:rsidR="00D7644B" w:rsidRDefault="00D7644B" w:rsidP="00A47353">
            <w:pPr>
              <w:rPr>
                <w:rFonts w:asciiTheme="minorHAnsi" w:eastAsia="MS Mincho" w:hAnsiTheme="minorHAnsi" w:cstheme="majorBidi"/>
                <w:color w:val="0070C0"/>
                <w:sz w:val="28"/>
                <w:szCs w:val="28"/>
              </w:rPr>
            </w:pPr>
          </w:p>
          <w:p w14:paraId="58A3AF52" w14:textId="77777777" w:rsidR="00D7644B" w:rsidRDefault="00D7644B" w:rsidP="00A47353">
            <w:pPr>
              <w:rPr>
                <w:rFonts w:asciiTheme="minorHAnsi" w:eastAsia="MS Mincho" w:hAnsiTheme="minorHAnsi" w:cstheme="majorBidi"/>
                <w:color w:val="0070C0"/>
                <w:sz w:val="28"/>
                <w:szCs w:val="28"/>
              </w:rPr>
            </w:pPr>
          </w:p>
          <w:p w14:paraId="3135A465" w14:textId="77777777" w:rsidR="00D7644B" w:rsidRDefault="00D7644B" w:rsidP="00A47353">
            <w:pPr>
              <w:rPr>
                <w:rFonts w:asciiTheme="minorHAnsi" w:eastAsia="MS Mincho" w:hAnsiTheme="minorHAnsi" w:cstheme="majorBidi"/>
                <w:color w:val="0070C0"/>
                <w:sz w:val="28"/>
                <w:szCs w:val="28"/>
              </w:rPr>
            </w:pPr>
          </w:p>
          <w:p w14:paraId="305F1733" w14:textId="77777777" w:rsidR="00D7644B" w:rsidRDefault="00D7644B" w:rsidP="00A47353">
            <w:pPr>
              <w:rPr>
                <w:rFonts w:asciiTheme="minorHAnsi" w:eastAsia="MS Mincho" w:hAnsiTheme="minorHAnsi" w:cstheme="majorBidi"/>
                <w:color w:val="0070C0"/>
                <w:sz w:val="28"/>
                <w:szCs w:val="28"/>
              </w:rPr>
            </w:pPr>
          </w:p>
          <w:p w14:paraId="4FC2EC69" w14:textId="77777777" w:rsidR="00D7644B" w:rsidRPr="00324D60" w:rsidRDefault="00D7644B" w:rsidP="00A47353">
            <w:pPr>
              <w:rPr>
                <w:rFonts w:eastAsia="MS Mincho"/>
                <w:color w:val="0070C0"/>
              </w:rPr>
            </w:pPr>
          </w:p>
          <w:p w14:paraId="41ECDAF1" w14:textId="77777777" w:rsidR="006C7CA6" w:rsidRPr="006C7CA6" w:rsidRDefault="006C7CA6" w:rsidP="006C7CA6">
            <w:pPr>
              <w:rPr>
                <w:rFonts w:eastAsia="MS Mincho"/>
              </w:rPr>
            </w:pPr>
          </w:p>
        </w:tc>
        <w:tc>
          <w:tcPr>
            <w:tcW w:w="2410" w:type="dxa"/>
            <w:shd w:val="clear" w:color="auto" w:fill="auto"/>
          </w:tcPr>
          <w:p w14:paraId="36981709" w14:textId="2BC66EC7" w:rsidR="006C7CA6" w:rsidRPr="00325F95" w:rsidRDefault="00A47353" w:rsidP="006C7CA6">
            <w:pPr>
              <w:pStyle w:val="Heading3"/>
              <w:rPr>
                <w:rFonts w:asciiTheme="minorHAnsi" w:hAnsiTheme="minorHAnsi" w:cs="Arial"/>
                <w:i/>
                <w:color w:val="auto"/>
                <w:sz w:val="28"/>
                <w:szCs w:val="28"/>
              </w:rPr>
            </w:pPr>
            <w:r w:rsidRPr="00A47353">
              <w:rPr>
                <w:rFonts w:asciiTheme="minorHAnsi" w:eastAsia="Times New Roman" w:hAnsiTheme="minorHAnsi" w:cs="Arial"/>
                <w:b w:val="0"/>
                <w:bCs w:val="0"/>
                <w:color w:val="auto"/>
                <w:sz w:val="28"/>
                <w:szCs w:val="28"/>
              </w:rPr>
              <w:t>No further action currently required.</w:t>
            </w:r>
          </w:p>
        </w:tc>
      </w:tr>
      <w:tr w:rsidR="00055620" w:rsidRPr="00AE08E0" w14:paraId="4FC67BDA" w14:textId="77777777" w:rsidTr="00050D7E">
        <w:tc>
          <w:tcPr>
            <w:tcW w:w="12758" w:type="dxa"/>
            <w:shd w:val="clear" w:color="auto" w:fill="F2F2F2" w:themeFill="background1" w:themeFillShade="F2"/>
          </w:tcPr>
          <w:p w14:paraId="65A8D103" w14:textId="2EE06806" w:rsidR="00055620" w:rsidRPr="00325F95" w:rsidRDefault="00055620" w:rsidP="006C7CA6">
            <w:pPr>
              <w:pStyle w:val="Heading3"/>
              <w:rPr>
                <w:rFonts w:asciiTheme="minorHAnsi" w:eastAsia="MS Mincho" w:hAnsiTheme="minorHAnsi"/>
                <w:color w:val="auto"/>
                <w:sz w:val="28"/>
                <w:szCs w:val="28"/>
              </w:rPr>
            </w:pPr>
            <w:r>
              <w:rPr>
                <w:rFonts w:asciiTheme="minorHAnsi" w:eastAsia="MS Mincho" w:hAnsiTheme="minorHAnsi"/>
                <w:color w:val="auto"/>
                <w:sz w:val="28"/>
                <w:szCs w:val="28"/>
              </w:rPr>
              <w:lastRenderedPageBreak/>
              <w:t xml:space="preserve">20) Review of legal and other requirements </w:t>
            </w:r>
          </w:p>
        </w:tc>
        <w:tc>
          <w:tcPr>
            <w:tcW w:w="2410" w:type="dxa"/>
            <w:shd w:val="clear" w:color="auto" w:fill="F2F2F2" w:themeFill="background1" w:themeFillShade="F2"/>
          </w:tcPr>
          <w:p w14:paraId="186758CD" w14:textId="0A5292D7" w:rsidR="00055620" w:rsidRPr="00325F95" w:rsidRDefault="00055620" w:rsidP="006C7CA6">
            <w:pPr>
              <w:pStyle w:val="Heading3"/>
              <w:rPr>
                <w:rFonts w:asciiTheme="minorHAnsi" w:hAnsiTheme="minorHAnsi" w:cs="Arial"/>
                <w:i/>
                <w:color w:val="auto"/>
                <w:sz w:val="28"/>
                <w:szCs w:val="28"/>
              </w:rPr>
            </w:pPr>
          </w:p>
        </w:tc>
      </w:tr>
      <w:tr w:rsidR="00055620" w:rsidRPr="00AE08E0" w14:paraId="4483F807" w14:textId="77777777" w:rsidTr="00055620">
        <w:tc>
          <w:tcPr>
            <w:tcW w:w="12758" w:type="dxa"/>
            <w:shd w:val="clear" w:color="auto" w:fill="auto"/>
          </w:tcPr>
          <w:p w14:paraId="13C8BA2F" w14:textId="5FD3FFBE" w:rsidR="00055620" w:rsidRDefault="003C07FC" w:rsidP="006C7CA6">
            <w:pPr>
              <w:pStyle w:val="Heading3"/>
              <w:rPr>
                <w:rFonts w:asciiTheme="minorHAnsi" w:eastAsia="MS Mincho" w:hAnsiTheme="minorHAnsi"/>
                <w:b w:val="0"/>
                <w:bCs w:val="0"/>
                <w:color w:val="auto"/>
                <w:sz w:val="28"/>
                <w:szCs w:val="28"/>
              </w:rPr>
            </w:pPr>
            <w:r w:rsidRPr="003C07FC">
              <w:rPr>
                <w:rFonts w:asciiTheme="minorHAnsi" w:eastAsia="MS Mincho" w:hAnsiTheme="minorHAnsi"/>
                <w:b w:val="0"/>
                <w:bCs w:val="0"/>
                <w:color w:val="auto"/>
                <w:sz w:val="28"/>
                <w:szCs w:val="28"/>
              </w:rPr>
              <w:t>We are</w:t>
            </w:r>
            <w:r>
              <w:rPr>
                <w:rFonts w:asciiTheme="minorHAnsi" w:eastAsia="MS Mincho" w:hAnsiTheme="minorHAnsi"/>
                <w:b w:val="0"/>
                <w:bCs w:val="0"/>
                <w:color w:val="auto"/>
                <w:sz w:val="28"/>
                <w:szCs w:val="28"/>
              </w:rPr>
              <w:t xml:space="preserve"> satisfied that we fulfil our legal obligations, including all </w:t>
            </w:r>
            <w:r w:rsidR="005C59F8">
              <w:rPr>
                <w:rFonts w:asciiTheme="minorHAnsi" w:eastAsia="MS Mincho" w:hAnsiTheme="minorHAnsi"/>
                <w:b w:val="0"/>
                <w:bCs w:val="0"/>
                <w:color w:val="auto"/>
                <w:sz w:val="28"/>
                <w:szCs w:val="28"/>
              </w:rPr>
              <w:t>H</w:t>
            </w:r>
            <w:r>
              <w:rPr>
                <w:rFonts w:asciiTheme="minorHAnsi" w:eastAsia="MS Mincho" w:hAnsiTheme="minorHAnsi"/>
                <w:b w:val="0"/>
                <w:bCs w:val="0"/>
                <w:color w:val="auto"/>
                <w:sz w:val="28"/>
                <w:szCs w:val="28"/>
              </w:rPr>
              <w:t xml:space="preserve">ealth and </w:t>
            </w:r>
            <w:r w:rsidR="005C59F8">
              <w:rPr>
                <w:rFonts w:asciiTheme="minorHAnsi" w:eastAsia="MS Mincho" w:hAnsiTheme="minorHAnsi"/>
                <w:b w:val="0"/>
                <w:bCs w:val="0"/>
                <w:color w:val="auto"/>
                <w:sz w:val="28"/>
                <w:szCs w:val="28"/>
              </w:rPr>
              <w:t>S</w:t>
            </w:r>
            <w:r>
              <w:rPr>
                <w:rFonts w:asciiTheme="minorHAnsi" w:eastAsia="MS Mincho" w:hAnsiTheme="minorHAnsi"/>
                <w:b w:val="0"/>
                <w:bCs w:val="0"/>
                <w:color w:val="auto"/>
                <w:sz w:val="28"/>
                <w:szCs w:val="28"/>
              </w:rPr>
              <w:t>afety and employment law</w:t>
            </w:r>
            <w:r w:rsidR="004A1EB0">
              <w:rPr>
                <w:rFonts w:asciiTheme="minorHAnsi" w:eastAsia="MS Mincho" w:hAnsiTheme="minorHAnsi"/>
                <w:b w:val="0"/>
                <w:bCs w:val="0"/>
                <w:color w:val="auto"/>
                <w:sz w:val="28"/>
                <w:szCs w:val="28"/>
              </w:rPr>
              <w:t xml:space="preserve"> requirements.</w:t>
            </w:r>
            <w:r w:rsidR="00E30858">
              <w:rPr>
                <w:rFonts w:asciiTheme="minorHAnsi" w:eastAsia="MS Mincho" w:hAnsiTheme="minorHAnsi"/>
                <w:b w:val="0"/>
                <w:bCs w:val="0"/>
                <w:color w:val="auto"/>
                <w:sz w:val="28"/>
                <w:szCs w:val="28"/>
              </w:rPr>
              <w:t xml:space="preserve"> </w:t>
            </w:r>
            <w:r w:rsidR="00A24EF8">
              <w:rPr>
                <w:rFonts w:asciiTheme="minorHAnsi" w:eastAsia="MS Mincho" w:hAnsiTheme="minorHAnsi"/>
                <w:b w:val="0"/>
                <w:bCs w:val="0"/>
                <w:color w:val="auto"/>
                <w:sz w:val="28"/>
                <w:szCs w:val="28"/>
              </w:rPr>
              <w:t>We have requested our external consultancy support to complete an evaluation of our legal compliance and document a legislation register to assist in ensuring our compliance.</w:t>
            </w:r>
          </w:p>
          <w:p w14:paraId="5FB2D3D5" w14:textId="77777777" w:rsidR="00E30858" w:rsidRPr="00E30858" w:rsidRDefault="00E30858" w:rsidP="00E30858">
            <w:pPr>
              <w:rPr>
                <w:rFonts w:eastAsia="MS Mincho"/>
              </w:rPr>
            </w:pPr>
          </w:p>
          <w:p w14:paraId="6081F67A" w14:textId="77777777" w:rsidR="004A1EB0" w:rsidRDefault="004A1EB0" w:rsidP="004A1EB0">
            <w:pPr>
              <w:rPr>
                <w:rFonts w:eastAsia="MS Mincho"/>
              </w:rPr>
            </w:pPr>
          </w:p>
          <w:p w14:paraId="0C8A29B3" w14:textId="07B504CC" w:rsidR="004A1EB0" w:rsidRPr="004A1EB0" w:rsidRDefault="004A1EB0" w:rsidP="004A1EB0">
            <w:pPr>
              <w:rPr>
                <w:rFonts w:eastAsia="MS Mincho"/>
              </w:rPr>
            </w:pPr>
          </w:p>
        </w:tc>
        <w:tc>
          <w:tcPr>
            <w:tcW w:w="2410" w:type="dxa"/>
            <w:shd w:val="clear" w:color="auto" w:fill="auto"/>
          </w:tcPr>
          <w:p w14:paraId="6F40FC8D" w14:textId="03F465EB" w:rsidR="00055620" w:rsidRPr="00D7644B" w:rsidRDefault="00055620" w:rsidP="006C7CA6">
            <w:pPr>
              <w:pStyle w:val="Heading3"/>
              <w:rPr>
                <w:rFonts w:asciiTheme="minorHAnsi" w:eastAsia="Times New Roman" w:hAnsiTheme="minorHAnsi" w:cs="Arial"/>
                <w:b w:val="0"/>
                <w:bCs w:val="0"/>
                <w:color w:val="0070C0"/>
                <w:sz w:val="28"/>
                <w:szCs w:val="28"/>
              </w:rPr>
            </w:pPr>
            <w:r w:rsidRPr="00D7644B">
              <w:rPr>
                <w:rFonts w:asciiTheme="minorHAnsi" w:eastAsia="Times New Roman" w:hAnsiTheme="minorHAnsi" w:cs="Arial"/>
                <w:b w:val="0"/>
                <w:bCs w:val="0"/>
                <w:color w:val="0070C0"/>
                <w:sz w:val="28"/>
                <w:szCs w:val="28"/>
              </w:rPr>
              <w:t xml:space="preserve">External consultant to complete </w:t>
            </w:r>
            <w:r w:rsidR="003C07FC" w:rsidRPr="00D7644B">
              <w:rPr>
                <w:rFonts w:asciiTheme="minorHAnsi" w:eastAsia="Times New Roman" w:hAnsiTheme="minorHAnsi" w:cs="Arial"/>
                <w:b w:val="0"/>
                <w:bCs w:val="0"/>
                <w:color w:val="0070C0"/>
                <w:sz w:val="28"/>
                <w:szCs w:val="28"/>
              </w:rPr>
              <w:t xml:space="preserve">an additional evaluation </w:t>
            </w:r>
            <w:r w:rsidRPr="00D7644B">
              <w:rPr>
                <w:rFonts w:asciiTheme="minorHAnsi" w:eastAsia="Times New Roman" w:hAnsiTheme="minorHAnsi" w:cs="Arial"/>
                <w:b w:val="0"/>
                <w:bCs w:val="0"/>
                <w:color w:val="0070C0"/>
                <w:sz w:val="28"/>
                <w:szCs w:val="28"/>
              </w:rPr>
              <w:t>of legal compliance</w:t>
            </w:r>
            <w:r w:rsidR="00A24EF8" w:rsidRPr="00D7644B">
              <w:rPr>
                <w:rFonts w:asciiTheme="minorHAnsi" w:eastAsia="Times New Roman" w:hAnsiTheme="minorHAnsi" w:cs="Arial"/>
                <w:b w:val="0"/>
                <w:bCs w:val="0"/>
                <w:color w:val="0070C0"/>
                <w:sz w:val="28"/>
                <w:szCs w:val="28"/>
              </w:rPr>
              <w:t xml:space="preserve"> and document legal register</w:t>
            </w:r>
            <w:r w:rsidR="00D7644B">
              <w:rPr>
                <w:rFonts w:asciiTheme="minorHAnsi" w:eastAsia="Times New Roman" w:hAnsiTheme="minorHAnsi" w:cs="Arial"/>
                <w:b w:val="0"/>
                <w:bCs w:val="0"/>
                <w:color w:val="0070C0"/>
                <w:sz w:val="28"/>
                <w:szCs w:val="28"/>
              </w:rPr>
              <w:t>.</w:t>
            </w:r>
          </w:p>
          <w:p w14:paraId="2B6E60CA" w14:textId="34A7D0FD" w:rsidR="003C07FC" w:rsidRPr="003C07FC" w:rsidRDefault="003C07FC" w:rsidP="003C07FC"/>
        </w:tc>
      </w:tr>
      <w:tr w:rsidR="006C7CA6" w:rsidRPr="00AE08E0" w14:paraId="0320B2A7" w14:textId="77777777" w:rsidTr="00050D7E">
        <w:tc>
          <w:tcPr>
            <w:tcW w:w="12758" w:type="dxa"/>
            <w:shd w:val="clear" w:color="auto" w:fill="F2F2F2" w:themeFill="background1" w:themeFillShade="F2"/>
          </w:tcPr>
          <w:p w14:paraId="66E867C6" w14:textId="12DDBFC5" w:rsidR="006C7CA6" w:rsidRPr="00AE08E0" w:rsidRDefault="003C07FC" w:rsidP="006C7CA6">
            <w:pPr>
              <w:pStyle w:val="Heading3"/>
              <w:rPr>
                <w:rFonts w:asciiTheme="minorHAnsi" w:eastAsia="MS Mincho" w:hAnsiTheme="minorHAnsi"/>
                <w:i/>
                <w:color w:val="auto"/>
                <w:sz w:val="28"/>
                <w:szCs w:val="28"/>
              </w:rPr>
            </w:pPr>
            <w:bookmarkStart w:id="42" w:name="_16)_Any_other"/>
            <w:bookmarkEnd w:id="42"/>
            <w:r>
              <w:rPr>
                <w:rFonts w:asciiTheme="minorHAnsi" w:eastAsia="MS Mincho" w:hAnsiTheme="minorHAnsi"/>
                <w:color w:val="auto"/>
                <w:sz w:val="28"/>
                <w:szCs w:val="28"/>
              </w:rPr>
              <w:t>21</w:t>
            </w:r>
            <w:r w:rsidR="006C7CA6" w:rsidRPr="00325F95">
              <w:rPr>
                <w:rFonts w:asciiTheme="minorHAnsi" w:eastAsia="MS Mincho" w:hAnsiTheme="minorHAnsi"/>
                <w:color w:val="auto"/>
                <w:sz w:val="28"/>
                <w:szCs w:val="28"/>
              </w:rPr>
              <w:t>) Any other business (inc. changes occurred or planned which may affect the QMS</w:t>
            </w:r>
            <w:r w:rsidR="00E30858">
              <w:rPr>
                <w:rFonts w:asciiTheme="minorHAnsi" w:eastAsia="MS Mincho" w:hAnsiTheme="minorHAnsi"/>
                <w:color w:val="auto"/>
                <w:sz w:val="28"/>
                <w:szCs w:val="28"/>
              </w:rPr>
              <w:t xml:space="preserve"> / H&amp;SMS</w:t>
            </w:r>
            <w:r w:rsidR="006C7CA6" w:rsidRPr="00325F95">
              <w:rPr>
                <w:rFonts w:asciiTheme="minorHAnsi" w:eastAsia="MS Mincho" w:hAnsiTheme="minorHAnsi"/>
                <w:color w:val="auto"/>
                <w:sz w:val="28"/>
                <w:szCs w:val="28"/>
              </w:rPr>
              <w:t>)</w:t>
            </w:r>
          </w:p>
        </w:tc>
        <w:tc>
          <w:tcPr>
            <w:tcW w:w="2410" w:type="dxa"/>
            <w:shd w:val="clear" w:color="auto" w:fill="F2F2F2" w:themeFill="background1" w:themeFillShade="F2"/>
          </w:tcPr>
          <w:p w14:paraId="7CE1F27D" w14:textId="265F8EB1" w:rsidR="006C7CA6" w:rsidRPr="00AE08E0" w:rsidRDefault="006C7CA6" w:rsidP="006C7CA6">
            <w:pPr>
              <w:pStyle w:val="Heading3"/>
              <w:rPr>
                <w:rFonts w:asciiTheme="minorHAnsi" w:hAnsiTheme="minorHAnsi" w:cs="Arial"/>
                <w:i/>
                <w:color w:val="auto"/>
                <w:sz w:val="28"/>
                <w:szCs w:val="28"/>
              </w:rPr>
            </w:pPr>
            <w:r w:rsidRPr="00325F95">
              <w:rPr>
                <w:rFonts w:asciiTheme="minorHAnsi" w:hAnsiTheme="minorHAnsi" w:cs="Arial"/>
                <w:i/>
                <w:color w:val="auto"/>
                <w:sz w:val="28"/>
                <w:szCs w:val="28"/>
              </w:rPr>
              <w:t>Action</w:t>
            </w:r>
          </w:p>
        </w:tc>
      </w:tr>
      <w:tr w:rsidR="006C7CA6" w:rsidRPr="003F6B85" w14:paraId="12CED9BB" w14:textId="77777777" w:rsidTr="00050D7E">
        <w:tc>
          <w:tcPr>
            <w:tcW w:w="12758" w:type="dxa"/>
          </w:tcPr>
          <w:p w14:paraId="251FC85F" w14:textId="119237DB" w:rsidR="006C7CA6" w:rsidRPr="003F6B85" w:rsidRDefault="006C7CA6" w:rsidP="006C7CA6">
            <w:pPr>
              <w:pStyle w:val="PlainText"/>
              <w:rPr>
                <w:rFonts w:asciiTheme="minorHAnsi" w:eastAsia="MS Mincho" w:hAnsiTheme="minorHAnsi"/>
                <w:sz w:val="28"/>
                <w:szCs w:val="28"/>
              </w:rPr>
            </w:pPr>
            <w:r w:rsidRPr="003F6B85">
              <w:rPr>
                <w:rFonts w:asciiTheme="minorHAnsi" w:eastAsia="MS Mincho" w:hAnsiTheme="minorHAnsi"/>
                <w:sz w:val="28"/>
                <w:szCs w:val="28"/>
              </w:rPr>
              <w:t>Shelf life of consumables (including cutting/grinding discs, adhesives, Loctite products etc):</w:t>
            </w:r>
          </w:p>
          <w:p w14:paraId="6732DE9A" w14:textId="6857236C" w:rsidR="006C7CA6" w:rsidRPr="003F6B85" w:rsidRDefault="006C7CA6" w:rsidP="006C7CA6">
            <w:pPr>
              <w:pStyle w:val="PlainText"/>
              <w:rPr>
                <w:rFonts w:asciiTheme="minorHAnsi" w:eastAsia="MS Mincho" w:hAnsiTheme="minorHAnsi"/>
                <w:sz w:val="28"/>
                <w:szCs w:val="28"/>
              </w:rPr>
            </w:pPr>
            <w:r w:rsidRPr="003F6B85">
              <w:rPr>
                <w:rFonts w:asciiTheme="minorHAnsi" w:eastAsia="MS Mincho" w:hAnsiTheme="minorHAnsi"/>
                <w:sz w:val="28"/>
                <w:szCs w:val="28"/>
              </w:rPr>
              <w:t>Products requiring review/control are kept in steel cabinets in the stores area and in the inspection room. These are products which are used either on components supplied to our customer or considered critical in ensuring product compliance. A basic FIFO (First In/First Out) system is operated for such products, ensuring that where products display a shelf life, the oldest stock is used first to prevent it going out of date.</w:t>
            </w:r>
          </w:p>
          <w:p w14:paraId="4188AAF2" w14:textId="77777777" w:rsidR="006C7CA6" w:rsidRPr="003F6B85" w:rsidRDefault="006C7CA6" w:rsidP="006C7CA6">
            <w:pPr>
              <w:pStyle w:val="PlainText"/>
              <w:rPr>
                <w:rFonts w:asciiTheme="minorHAnsi" w:eastAsia="MS Mincho" w:hAnsiTheme="minorHAnsi"/>
                <w:sz w:val="28"/>
                <w:szCs w:val="28"/>
              </w:rPr>
            </w:pPr>
          </w:p>
          <w:p w14:paraId="4C952298" w14:textId="454B9ED0" w:rsidR="006C7CA6" w:rsidRPr="003F6B85" w:rsidRDefault="006C7CA6" w:rsidP="006C7CA6">
            <w:pPr>
              <w:pStyle w:val="PlainText"/>
              <w:rPr>
                <w:rFonts w:asciiTheme="minorHAnsi" w:eastAsia="MS Mincho" w:hAnsiTheme="minorHAnsi"/>
                <w:sz w:val="28"/>
                <w:szCs w:val="28"/>
              </w:rPr>
            </w:pPr>
            <w:r w:rsidRPr="003F6B85">
              <w:rPr>
                <w:rFonts w:asciiTheme="minorHAnsi" w:eastAsia="MS Mincho" w:hAnsiTheme="minorHAnsi"/>
                <w:sz w:val="28"/>
                <w:szCs w:val="28"/>
              </w:rPr>
              <w:t xml:space="preserve">The duration since the previous manufacture of parts for which FAIR has been applied has been reviewed, and </w:t>
            </w:r>
            <w:r>
              <w:rPr>
                <w:rFonts w:asciiTheme="minorHAnsi" w:eastAsia="MS Mincho" w:hAnsiTheme="minorHAnsi"/>
                <w:sz w:val="28"/>
                <w:szCs w:val="28"/>
              </w:rPr>
              <w:t>no</w:t>
            </w:r>
            <w:r w:rsidRPr="003F6B85">
              <w:rPr>
                <w:rFonts w:asciiTheme="minorHAnsi" w:eastAsia="MS Mincho" w:hAnsiTheme="minorHAnsi"/>
                <w:sz w:val="28"/>
                <w:szCs w:val="28"/>
              </w:rPr>
              <w:t xml:space="preserve"> parts currently manufactured considered as requiring FAIR repeating on that basis. FAIRs are currently produced for certain jobs and all ASD customers. Review again at next Management Review.</w:t>
            </w:r>
            <w:r w:rsidR="00D7644B">
              <w:rPr>
                <w:rFonts w:asciiTheme="minorHAnsi" w:eastAsia="MS Mincho" w:hAnsiTheme="minorHAnsi"/>
                <w:sz w:val="28"/>
                <w:szCs w:val="28"/>
              </w:rPr>
              <w:t xml:space="preserve">  </w:t>
            </w:r>
            <w:r w:rsidR="00D7644B" w:rsidRPr="00D7644B">
              <w:rPr>
                <w:rFonts w:asciiTheme="minorHAnsi" w:eastAsia="MS Mincho" w:hAnsiTheme="minorHAnsi"/>
                <w:color w:val="0070C0"/>
                <w:sz w:val="28"/>
                <w:szCs w:val="28"/>
              </w:rPr>
              <w:t>Our official FAIR Forms were updated to comply with the new version of AS9102 in 2024 (only minor changes were required).</w:t>
            </w:r>
          </w:p>
          <w:p w14:paraId="105CF391" w14:textId="77777777" w:rsidR="006C7CA6" w:rsidRPr="003F6B85" w:rsidRDefault="006C7CA6" w:rsidP="006C7CA6">
            <w:pPr>
              <w:pStyle w:val="PlainText"/>
              <w:rPr>
                <w:rFonts w:asciiTheme="minorHAnsi" w:eastAsia="MS Mincho" w:hAnsiTheme="minorHAnsi"/>
                <w:sz w:val="28"/>
                <w:szCs w:val="28"/>
              </w:rPr>
            </w:pPr>
          </w:p>
          <w:p w14:paraId="58F8CD0D" w14:textId="77777777" w:rsidR="006C7CA6" w:rsidRDefault="006C7CA6" w:rsidP="006C7CA6">
            <w:pPr>
              <w:pStyle w:val="PlainText"/>
              <w:rPr>
                <w:rFonts w:asciiTheme="minorHAnsi" w:eastAsia="MS Mincho" w:hAnsiTheme="minorHAnsi"/>
                <w:sz w:val="28"/>
                <w:szCs w:val="28"/>
              </w:rPr>
            </w:pPr>
            <w:r w:rsidRPr="003F6B85">
              <w:rPr>
                <w:rFonts w:asciiTheme="minorHAnsi" w:eastAsia="MS Mincho" w:hAnsiTheme="minorHAnsi"/>
                <w:sz w:val="28"/>
                <w:szCs w:val="28"/>
              </w:rPr>
              <w:t xml:space="preserve">The old process maps have been removed from the QMS as they required significant update. It was agreed that the process maps were rarely referred to by anyone and no longer served a useful purpose. Other controls, instructions and features within the documented QMS and the </w:t>
            </w:r>
            <w:proofErr w:type="spellStart"/>
            <w:r w:rsidRPr="003F6B85">
              <w:rPr>
                <w:rFonts w:asciiTheme="minorHAnsi" w:eastAsia="MS Mincho" w:hAnsiTheme="minorHAnsi"/>
                <w:sz w:val="28"/>
                <w:szCs w:val="28"/>
              </w:rPr>
              <w:t>Efacs</w:t>
            </w:r>
            <w:proofErr w:type="spellEnd"/>
            <w:r w:rsidRPr="003F6B85">
              <w:rPr>
                <w:rFonts w:asciiTheme="minorHAnsi" w:eastAsia="MS Mincho" w:hAnsiTheme="minorHAnsi"/>
                <w:sz w:val="28"/>
                <w:szCs w:val="28"/>
              </w:rPr>
              <w:t xml:space="preserve"> system are used to manage the identified processes. </w:t>
            </w:r>
          </w:p>
          <w:p w14:paraId="10913BD3" w14:textId="453741AE" w:rsidR="006C7CA6" w:rsidRPr="003736D5" w:rsidRDefault="006C7CA6" w:rsidP="006C7CA6">
            <w:pPr>
              <w:pStyle w:val="PlainText"/>
              <w:rPr>
                <w:rFonts w:asciiTheme="minorHAnsi" w:eastAsia="MS Mincho" w:hAnsiTheme="minorHAnsi"/>
                <w:sz w:val="28"/>
                <w:szCs w:val="28"/>
              </w:rPr>
            </w:pPr>
            <w:r w:rsidRPr="35800902">
              <w:rPr>
                <w:rFonts w:asciiTheme="minorHAnsi" w:eastAsia="MS Mincho" w:hAnsiTheme="minorHAnsi"/>
                <w:sz w:val="28"/>
                <w:szCs w:val="28"/>
              </w:rPr>
              <w:lastRenderedPageBreak/>
              <w:t xml:space="preserve">Jigging review for </w:t>
            </w:r>
            <w:proofErr w:type="spellStart"/>
            <w:r w:rsidRPr="35800902">
              <w:rPr>
                <w:rFonts w:asciiTheme="minorHAnsi" w:eastAsia="MS Mincho" w:hAnsiTheme="minorHAnsi"/>
                <w:sz w:val="28"/>
                <w:szCs w:val="28"/>
              </w:rPr>
              <w:t>Aalberts</w:t>
            </w:r>
            <w:proofErr w:type="spellEnd"/>
            <w:r>
              <w:rPr>
                <w:rFonts w:asciiTheme="minorHAnsi" w:eastAsia="MS Mincho" w:hAnsiTheme="minorHAnsi"/>
                <w:sz w:val="28"/>
                <w:szCs w:val="28"/>
              </w:rPr>
              <w:t xml:space="preserve"> - this</w:t>
            </w:r>
            <w:r w:rsidRPr="35800902">
              <w:rPr>
                <w:rFonts w:asciiTheme="minorHAnsi" w:eastAsia="MS Mincho" w:hAnsiTheme="minorHAnsi"/>
                <w:sz w:val="28"/>
                <w:szCs w:val="28"/>
              </w:rPr>
              <w:t xml:space="preserve"> will be repeated at future Management Reviews, in the form of a visual check for availability, condition, damage, deterioration and cleanliness. Any apparent deterioration or loss etc will be reported immediately to senior management for action.   </w:t>
            </w:r>
          </w:p>
          <w:p w14:paraId="2EB0D3DD" w14:textId="77777777" w:rsidR="006C7CA6" w:rsidRDefault="006C7CA6" w:rsidP="006C7CA6">
            <w:pPr>
              <w:pStyle w:val="PlainText"/>
              <w:rPr>
                <w:rFonts w:asciiTheme="minorHAnsi" w:eastAsia="MS Mincho" w:hAnsiTheme="minorHAnsi"/>
                <w:sz w:val="28"/>
                <w:szCs w:val="28"/>
              </w:rPr>
            </w:pPr>
          </w:p>
          <w:p w14:paraId="50BC8054" w14:textId="42EFEE31" w:rsidR="006C7CA6" w:rsidRPr="00C80FF9" w:rsidRDefault="006C7CA6" w:rsidP="006C7CA6">
            <w:pPr>
              <w:pStyle w:val="PlainText"/>
              <w:rPr>
                <w:rFonts w:asciiTheme="minorHAnsi" w:eastAsia="MS Mincho" w:hAnsiTheme="minorHAnsi"/>
                <w:color w:val="0070C0"/>
                <w:sz w:val="28"/>
                <w:szCs w:val="28"/>
              </w:rPr>
            </w:pPr>
            <w:r w:rsidRPr="00C67D47">
              <w:rPr>
                <w:rFonts w:asciiTheme="minorHAnsi" w:eastAsia="MS Mincho" w:hAnsiTheme="minorHAnsi"/>
                <w:color w:val="000000" w:themeColor="text1"/>
                <w:sz w:val="28"/>
                <w:szCs w:val="28"/>
              </w:rPr>
              <w:t xml:space="preserve">New Jigging approved by Aalberts and now in place and working well.  Condition of stock reviewed during the summer ‘lull’ (Aalberts’ customer’s </w:t>
            </w:r>
            <w:proofErr w:type="gramStart"/>
            <w:r w:rsidRPr="00C67D47">
              <w:rPr>
                <w:rFonts w:asciiTheme="minorHAnsi" w:eastAsia="MS Mincho" w:hAnsiTheme="minorHAnsi"/>
                <w:color w:val="000000" w:themeColor="text1"/>
                <w:sz w:val="28"/>
                <w:szCs w:val="28"/>
              </w:rPr>
              <w:t>Sum</w:t>
            </w:r>
            <w:r>
              <w:rPr>
                <w:rFonts w:asciiTheme="minorHAnsi" w:eastAsia="MS Mincho" w:hAnsiTheme="minorHAnsi"/>
                <w:color w:val="000000" w:themeColor="text1"/>
                <w:sz w:val="28"/>
                <w:szCs w:val="28"/>
              </w:rPr>
              <w:t>m</w:t>
            </w:r>
            <w:r w:rsidRPr="00C67D47">
              <w:rPr>
                <w:rFonts w:asciiTheme="minorHAnsi" w:eastAsia="MS Mincho" w:hAnsiTheme="minorHAnsi"/>
                <w:color w:val="000000" w:themeColor="text1"/>
                <w:sz w:val="28"/>
                <w:szCs w:val="28"/>
              </w:rPr>
              <w:t>er</w:t>
            </w:r>
            <w:proofErr w:type="gramEnd"/>
            <w:r w:rsidRPr="00C67D47">
              <w:rPr>
                <w:rFonts w:asciiTheme="minorHAnsi" w:eastAsia="MS Mincho" w:hAnsiTheme="minorHAnsi"/>
                <w:color w:val="000000" w:themeColor="text1"/>
                <w:sz w:val="28"/>
                <w:szCs w:val="28"/>
              </w:rPr>
              <w:t xml:space="preserve"> shutdown period).  Extra jigging stock manufactured to increase coverage across expected demand.</w:t>
            </w:r>
            <w:r>
              <w:rPr>
                <w:rFonts w:asciiTheme="minorHAnsi" w:eastAsia="MS Mincho" w:hAnsiTheme="minorHAnsi"/>
                <w:color w:val="000000" w:themeColor="text1"/>
                <w:sz w:val="28"/>
                <w:szCs w:val="28"/>
              </w:rPr>
              <w:t xml:space="preserve">  </w:t>
            </w:r>
            <w:r w:rsidRPr="00764DF3">
              <w:rPr>
                <w:rFonts w:asciiTheme="minorHAnsi" w:eastAsia="MS Mincho" w:hAnsiTheme="minorHAnsi"/>
                <w:sz w:val="28"/>
                <w:szCs w:val="28"/>
              </w:rPr>
              <w:t>Increased forecast from Nammo/Aalberts means that the current stock of jigging for this job will be heavily utilised and in need of extra items to accommodate the throughput of product – extra requirement has been assessed and extra parts made.</w:t>
            </w:r>
            <w:r w:rsidR="00D7644B" w:rsidRPr="00764DF3">
              <w:rPr>
                <w:rFonts w:asciiTheme="minorHAnsi" w:eastAsia="MS Mincho" w:hAnsiTheme="minorHAnsi"/>
                <w:sz w:val="28"/>
                <w:szCs w:val="28"/>
              </w:rPr>
              <w:t xml:space="preserve">  </w:t>
            </w:r>
            <w:r w:rsidR="00D7644B">
              <w:rPr>
                <w:rFonts w:asciiTheme="minorHAnsi" w:eastAsia="MS Mincho" w:hAnsiTheme="minorHAnsi"/>
                <w:color w:val="0070C0"/>
                <w:sz w:val="28"/>
                <w:szCs w:val="28"/>
              </w:rPr>
              <w:t xml:space="preserve">Regular reviews have been </w:t>
            </w:r>
            <w:proofErr w:type="gramStart"/>
            <w:r w:rsidR="00D7644B">
              <w:rPr>
                <w:rFonts w:asciiTheme="minorHAnsi" w:eastAsia="MS Mincho" w:hAnsiTheme="minorHAnsi"/>
                <w:color w:val="0070C0"/>
                <w:sz w:val="28"/>
                <w:szCs w:val="28"/>
              </w:rPr>
              <w:t>conducted</w:t>
            </w:r>
            <w:proofErr w:type="gramEnd"/>
            <w:r w:rsidR="00D7644B">
              <w:rPr>
                <w:rFonts w:asciiTheme="minorHAnsi" w:eastAsia="MS Mincho" w:hAnsiTheme="minorHAnsi"/>
                <w:color w:val="0070C0"/>
                <w:sz w:val="28"/>
                <w:szCs w:val="28"/>
              </w:rPr>
              <w:t xml:space="preserve"> and new jigs have been made to ensure enough stock in circulation</w:t>
            </w:r>
            <w:r w:rsidR="00764DF3">
              <w:rPr>
                <w:rFonts w:asciiTheme="minorHAnsi" w:eastAsia="MS Mincho" w:hAnsiTheme="minorHAnsi"/>
                <w:color w:val="0070C0"/>
                <w:sz w:val="28"/>
                <w:szCs w:val="28"/>
              </w:rPr>
              <w:t xml:space="preserve"> whilst the strong workload for this product continues</w:t>
            </w:r>
            <w:r w:rsidR="00D7644B">
              <w:rPr>
                <w:rFonts w:asciiTheme="minorHAnsi" w:eastAsia="MS Mincho" w:hAnsiTheme="minorHAnsi"/>
                <w:color w:val="0070C0"/>
                <w:sz w:val="28"/>
                <w:szCs w:val="28"/>
              </w:rPr>
              <w:t>.</w:t>
            </w:r>
          </w:p>
          <w:p w14:paraId="6A93F573" w14:textId="77777777" w:rsidR="006C7CA6" w:rsidRPr="00FC11C2" w:rsidRDefault="006C7CA6" w:rsidP="006C7CA6">
            <w:pPr>
              <w:pStyle w:val="PlainText"/>
              <w:rPr>
                <w:rFonts w:asciiTheme="minorHAnsi" w:eastAsia="MS Mincho" w:hAnsiTheme="minorHAnsi"/>
                <w:sz w:val="28"/>
                <w:szCs w:val="28"/>
              </w:rPr>
            </w:pPr>
          </w:p>
          <w:p w14:paraId="493C1BF0" w14:textId="77777777" w:rsidR="006C7CA6" w:rsidRPr="00FC11C2" w:rsidRDefault="006C7CA6" w:rsidP="006C7CA6">
            <w:pPr>
              <w:pStyle w:val="PlainText"/>
              <w:rPr>
                <w:rFonts w:asciiTheme="minorHAnsi" w:eastAsia="MS Mincho" w:hAnsiTheme="minorHAnsi"/>
                <w:sz w:val="28"/>
                <w:szCs w:val="28"/>
              </w:rPr>
            </w:pPr>
            <w:r w:rsidRPr="00FC11C2">
              <w:rPr>
                <w:rFonts w:asciiTheme="minorHAnsi" w:eastAsia="MS Mincho" w:hAnsiTheme="minorHAnsi"/>
                <w:sz w:val="28"/>
                <w:szCs w:val="28"/>
              </w:rPr>
              <w:t>Shelf life of consumables (including chemicals, adhesives, etc):</w:t>
            </w:r>
          </w:p>
          <w:p w14:paraId="220893E4" w14:textId="77777777" w:rsidR="006C7CA6" w:rsidRPr="00FC11C2" w:rsidRDefault="006C7CA6" w:rsidP="006C7CA6">
            <w:pPr>
              <w:pStyle w:val="PlainText"/>
              <w:rPr>
                <w:rFonts w:asciiTheme="minorHAnsi" w:eastAsia="MS Mincho" w:hAnsiTheme="minorHAnsi"/>
                <w:sz w:val="28"/>
                <w:szCs w:val="28"/>
              </w:rPr>
            </w:pPr>
            <w:r w:rsidRPr="63F4E412">
              <w:rPr>
                <w:rFonts w:asciiTheme="minorHAnsi" w:eastAsia="MS Mincho" w:hAnsiTheme="minorHAnsi"/>
                <w:sz w:val="28"/>
                <w:szCs w:val="28"/>
              </w:rPr>
              <w:t xml:space="preserve">Products requiring review/control are kept in suitable, secure and clearly identified cabinets etc. These are products which are used either on </w:t>
            </w:r>
            <w:r w:rsidRPr="00C80FF9">
              <w:rPr>
                <w:rFonts w:asciiTheme="minorHAnsi" w:eastAsia="MS Mincho" w:hAnsiTheme="minorHAnsi"/>
                <w:sz w:val="28"/>
                <w:szCs w:val="28"/>
              </w:rPr>
              <w:t xml:space="preserve">components supplied to our customer or considered critical in ensuring process outcome/product compliance. The Laboratory Team </w:t>
            </w:r>
            <w:r w:rsidRPr="63F4E412">
              <w:rPr>
                <w:rFonts w:asciiTheme="minorHAnsi" w:eastAsia="MS Mincho" w:hAnsiTheme="minorHAnsi"/>
                <w:sz w:val="28"/>
                <w:szCs w:val="28"/>
              </w:rPr>
              <w:t xml:space="preserve">ensures that “use by” dates are applied and maintained. </w:t>
            </w:r>
          </w:p>
          <w:p w14:paraId="3E1E532B" w14:textId="77777777" w:rsidR="006C7CA6" w:rsidRPr="00FC11C2" w:rsidRDefault="006C7CA6" w:rsidP="006C7CA6">
            <w:pPr>
              <w:pStyle w:val="PlainText"/>
              <w:rPr>
                <w:rFonts w:asciiTheme="minorHAnsi" w:eastAsia="MS Mincho" w:hAnsiTheme="minorHAnsi"/>
                <w:sz w:val="28"/>
                <w:szCs w:val="28"/>
              </w:rPr>
            </w:pPr>
            <w:r w:rsidRPr="00FC11C2">
              <w:rPr>
                <w:rFonts w:asciiTheme="minorHAnsi" w:eastAsia="MS Mincho" w:hAnsiTheme="minorHAnsi"/>
                <w:sz w:val="28"/>
                <w:szCs w:val="28"/>
              </w:rPr>
              <w:t>A basic FIFO (First In/First Out) system is operated for such products.</w:t>
            </w:r>
          </w:p>
          <w:p w14:paraId="2C695B16" w14:textId="77777777" w:rsidR="006C7CA6" w:rsidRPr="00FC11C2" w:rsidRDefault="006C7CA6" w:rsidP="006C7CA6">
            <w:pPr>
              <w:pStyle w:val="PlainText"/>
              <w:rPr>
                <w:rFonts w:asciiTheme="minorHAnsi" w:eastAsia="MS Mincho" w:hAnsiTheme="minorHAnsi"/>
                <w:sz w:val="28"/>
                <w:szCs w:val="28"/>
              </w:rPr>
            </w:pPr>
            <w:r w:rsidRPr="00FC11C2">
              <w:rPr>
                <w:rFonts w:asciiTheme="minorHAnsi" w:eastAsia="MS Mincho" w:hAnsiTheme="minorHAnsi"/>
                <w:sz w:val="28"/>
                <w:szCs w:val="28"/>
              </w:rPr>
              <w:tab/>
            </w:r>
          </w:p>
          <w:p w14:paraId="5BDF6195" w14:textId="406601B1" w:rsidR="006C7CA6" w:rsidRPr="00764DF3" w:rsidRDefault="006C7CA6" w:rsidP="006C7CA6">
            <w:pPr>
              <w:pStyle w:val="PlainText"/>
              <w:rPr>
                <w:rFonts w:asciiTheme="minorHAnsi" w:eastAsia="MS Mincho" w:hAnsiTheme="minorHAnsi"/>
                <w:color w:val="0070C0"/>
                <w:sz w:val="28"/>
                <w:szCs w:val="28"/>
              </w:rPr>
            </w:pPr>
            <w:r w:rsidRPr="003736D5">
              <w:rPr>
                <w:rFonts w:asciiTheme="minorHAnsi" w:eastAsia="MS Mincho" w:hAnsiTheme="minorHAnsi"/>
                <w:sz w:val="28"/>
                <w:szCs w:val="28"/>
              </w:rPr>
              <w:t xml:space="preserve">The duration since the previous manufacture of parts for which FAIR has been applied will be considered at future Management Reviews. </w:t>
            </w:r>
            <w:r>
              <w:rPr>
                <w:rFonts w:asciiTheme="minorHAnsi" w:eastAsia="MS Mincho" w:hAnsiTheme="minorHAnsi"/>
                <w:sz w:val="28"/>
                <w:szCs w:val="28"/>
              </w:rPr>
              <w:t xml:space="preserve">  </w:t>
            </w:r>
            <w:r w:rsidRPr="00764DF3">
              <w:rPr>
                <w:rFonts w:asciiTheme="minorHAnsi" w:eastAsia="MS Mincho" w:hAnsiTheme="minorHAnsi"/>
                <w:sz w:val="28"/>
                <w:szCs w:val="28"/>
              </w:rPr>
              <w:t>New FAIR Requested on the potential positive feedback from a trial to remove the need to blast at Aalbers before sending to CBE+ - the parts currently receive 3 blasting operations.  The one of these performed at Aalberts prior to preparation at CBE+ appears to be superfluous, so pending samples trials this will be assessed and recorded using a FAIR</w:t>
            </w:r>
            <w:r w:rsidR="005C59F8" w:rsidRPr="00764DF3">
              <w:rPr>
                <w:rFonts w:asciiTheme="minorHAnsi" w:eastAsia="MS Mincho" w:hAnsiTheme="minorHAnsi"/>
                <w:sz w:val="28"/>
                <w:szCs w:val="28"/>
              </w:rPr>
              <w:t>.</w:t>
            </w:r>
            <w:r w:rsidRPr="00764DF3">
              <w:rPr>
                <w:rFonts w:asciiTheme="minorHAnsi" w:eastAsia="MS Mincho" w:hAnsiTheme="minorHAnsi"/>
                <w:sz w:val="28"/>
                <w:szCs w:val="28"/>
              </w:rPr>
              <w:t xml:space="preserve"> </w:t>
            </w:r>
            <w:r w:rsidR="00764DF3" w:rsidRPr="00764DF3">
              <w:rPr>
                <w:rFonts w:asciiTheme="minorHAnsi" w:eastAsia="MS Mincho" w:hAnsiTheme="minorHAnsi"/>
                <w:sz w:val="28"/>
                <w:szCs w:val="28"/>
              </w:rPr>
              <w:t xml:space="preserve">  </w:t>
            </w:r>
            <w:r w:rsidR="00764DF3" w:rsidRPr="00764DF3">
              <w:rPr>
                <w:rFonts w:asciiTheme="minorHAnsi" w:eastAsia="MS Mincho" w:hAnsiTheme="minorHAnsi"/>
                <w:color w:val="0070C0"/>
                <w:sz w:val="28"/>
                <w:szCs w:val="28"/>
              </w:rPr>
              <w:t>This was completed successfully and the new process absorbed into standard practice at CBE+.</w:t>
            </w:r>
          </w:p>
          <w:p w14:paraId="72C433A9" w14:textId="77777777" w:rsidR="007E7F61" w:rsidRDefault="007E7F61" w:rsidP="006C7CA6">
            <w:pPr>
              <w:pStyle w:val="PlainText"/>
              <w:rPr>
                <w:rFonts w:asciiTheme="minorHAnsi" w:eastAsia="MS Mincho" w:hAnsiTheme="minorHAnsi"/>
                <w:sz w:val="28"/>
                <w:szCs w:val="28"/>
              </w:rPr>
            </w:pPr>
          </w:p>
          <w:p w14:paraId="2785BA67" w14:textId="422619BE" w:rsidR="007E7F61" w:rsidRPr="00764DF3" w:rsidRDefault="007E7F61" w:rsidP="006C7CA6">
            <w:pPr>
              <w:pStyle w:val="PlainText"/>
              <w:rPr>
                <w:rFonts w:asciiTheme="minorHAnsi" w:eastAsia="MS Mincho" w:hAnsiTheme="minorHAnsi"/>
                <w:color w:val="0070C0"/>
                <w:sz w:val="28"/>
                <w:szCs w:val="28"/>
              </w:rPr>
            </w:pPr>
            <w:r w:rsidRPr="00764DF3">
              <w:rPr>
                <w:rFonts w:asciiTheme="minorHAnsi" w:eastAsia="MS Mincho" w:hAnsiTheme="minorHAnsi"/>
                <w:color w:val="0070C0"/>
                <w:sz w:val="28"/>
                <w:szCs w:val="28"/>
              </w:rPr>
              <w:t xml:space="preserve">The H&amp;SMS </w:t>
            </w:r>
            <w:proofErr w:type="gramStart"/>
            <w:r w:rsidRPr="00764DF3">
              <w:rPr>
                <w:rFonts w:asciiTheme="minorHAnsi" w:eastAsia="MS Mincho" w:hAnsiTheme="minorHAnsi"/>
                <w:color w:val="0070C0"/>
                <w:sz w:val="28"/>
                <w:szCs w:val="28"/>
              </w:rPr>
              <w:t xml:space="preserve">is </w:t>
            </w:r>
            <w:r w:rsidR="00764DF3" w:rsidRPr="00764DF3">
              <w:rPr>
                <w:rFonts w:asciiTheme="minorHAnsi" w:eastAsia="MS Mincho" w:hAnsiTheme="minorHAnsi"/>
                <w:color w:val="0070C0"/>
                <w:sz w:val="28"/>
                <w:szCs w:val="28"/>
              </w:rPr>
              <w:t>was</w:t>
            </w:r>
            <w:proofErr w:type="gramEnd"/>
            <w:r w:rsidR="00764DF3" w:rsidRPr="00764DF3">
              <w:rPr>
                <w:rFonts w:asciiTheme="minorHAnsi" w:eastAsia="MS Mincho" w:hAnsiTheme="minorHAnsi"/>
                <w:color w:val="0070C0"/>
                <w:sz w:val="28"/>
                <w:szCs w:val="28"/>
              </w:rPr>
              <w:t xml:space="preserve"> built up </w:t>
            </w:r>
            <w:r w:rsidRPr="00764DF3">
              <w:rPr>
                <w:rFonts w:asciiTheme="minorHAnsi" w:eastAsia="MS Mincho" w:hAnsiTheme="minorHAnsi"/>
                <w:color w:val="0070C0"/>
                <w:sz w:val="28"/>
                <w:szCs w:val="28"/>
              </w:rPr>
              <w:t xml:space="preserve">with the assistance of </w:t>
            </w:r>
            <w:r w:rsidR="00764DF3" w:rsidRPr="00764DF3">
              <w:rPr>
                <w:rFonts w:asciiTheme="minorHAnsi" w:eastAsia="MS Mincho" w:hAnsiTheme="minorHAnsi"/>
                <w:color w:val="0070C0"/>
                <w:sz w:val="28"/>
                <w:szCs w:val="28"/>
              </w:rPr>
              <w:t xml:space="preserve">an </w:t>
            </w:r>
            <w:r w:rsidRPr="00764DF3">
              <w:rPr>
                <w:rFonts w:asciiTheme="minorHAnsi" w:eastAsia="MS Mincho" w:hAnsiTheme="minorHAnsi"/>
                <w:color w:val="0070C0"/>
                <w:sz w:val="28"/>
                <w:szCs w:val="28"/>
              </w:rPr>
              <w:t xml:space="preserve">external consultant ahead of our ISO 45001.2018 audit in </w:t>
            </w:r>
            <w:r w:rsidR="005C59F8" w:rsidRPr="00764DF3">
              <w:rPr>
                <w:rFonts w:asciiTheme="minorHAnsi" w:eastAsia="MS Mincho" w:hAnsiTheme="minorHAnsi"/>
                <w:color w:val="0070C0"/>
                <w:sz w:val="28"/>
                <w:szCs w:val="28"/>
              </w:rPr>
              <w:t xml:space="preserve">January </w:t>
            </w:r>
            <w:r w:rsidRPr="00764DF3">
              <w:rPr>
                <w:rFonts w:asciiTheme="minorHAnsi" w:eastAsia="MS Mincho" w:hAnsiTheme="minorHAnsi"/>
                <w:color w:val="0070C0"/>
                <w:sz w:val="28"/>
                <w:szCs w:val="28"/>
              </w:rPr>
              <w:t>202</w:t>
            </w:r>
            <w:r w:rsidR="005C59F8" w:rsidRPr="00764DF3">
              <w:rPr>
                <w:rFonts w:asciiTheme="minorHAnsi" w:eastAsia="MS Mincho" w:hAnsiTheme="minorHAnsi"/>
                <w:color w:val="0070C0"/>
                <w:sz w:val="28"/>
                <w:szCs w:val="28"/>
              </w:rPr>
              <w:t>4</w:t>
            </w:r>
            <w:r w:rsidRPr="00764DF3">
              <w:rPr>
                <w:rFonts w:asciiTheme="minorHAnsi" w:eastAsia="MS Mincho" w:hAnsiTheme="minorHAnsi"/>
                <w:color w:val="0070C0"/>
                <w:sz w:val="28"/>
                <w:szCs w:val="28"/>
              </w:rPr>
              <w:t xml:space="preserve">, </w:t>
            </w:r>
            <w:r w:rsidR="00764DF3" w:rsidRPr="00764DF3">
              <w:rPr>
                <w:rFonts w:asciiTheme="minorHAnsi" w:eastAsia="MS Mincho" w:hAnsiTheme="minorHAnsi"/>
                <w:color w:val="0070C0"/>
                <w:sz w:val="28"/>
                <w:szCs w:val="28"/>
              </w:rPr>
              <w:t xml:space="preserve">which was completed in July 2024 and the certificate issued.  </w:t>
            </w:r>
            <w:r w:rsidR="00764DF3">
              <w:rPr>
                <w:rFonts w:asciiTheme="minorHAnsi" w:eastAsia="MS Mincho" w:hAnsiTheme="minorHAnsi"/>
                <w:color w:val="0070C0"/>
                <w:sz w:val="28"/>
                <w:szCs w:val="28"/>
              </w:rPr>
              <w:t xml:space="preserve">Several changes and </w:t>
            </w:r>
            <w:r w:rsidR="00764DF3">
              <w:rPr>
                <w:rFonts w:asciiTheme="minorHAnsi" w:eastAsia="MS Mincho" w:hAnsiTheme="minorHAnsi"/>
                <w:color w:val="0070C0"/>
                <w:sz w:val="28"/>
                <w:szCs w:val="28"/>
              </w:rPr>
              <w:lastRenderedPageBreak/>
              <w:t>improvements were required to achieve the standard and obtain a new certificate, this still needs further focus as changeovers in staff/management have meant this hasn’t received the attention it deserves.</w:t>
            </w:r>
          </w:p>
          <w:p w14:paraId="79BD56FD" w14:textId="3F1C1092" w:rsidR="006C7CA6" w:rsidRPr="003F6B85" w:rsidRDefault="006C7CA6" w:rsidP="006C7CA6">
            <w:pPr>
              <w:pStyle w:val="PlainText"/>
              <w:rPr>
                <w:rFonts w:asciiTheme="minorHAnsi" w:eastAsia="MS Mincho" w:hAnsiTheme="minorHAnsi"/>
                <w:sz w:val="28"/>
                <w:szCs w:val="28"/>
              </w:rPr>
            </w:pPr>
          </w:p>
        </w:tc>
        <w:tc>
          <w:tcPr>
            <w:tcW w:w="2410" w:type="dxa"/>
          </w:tcPr>
          <w:p w14:paraId="6FBF23D7" w14:textId="4A1D7968" w:rsidR="006C7CA6" w:rsidRPr="003F6B85" w:rsidRDefault="006C7CA6" w:rsidP="006C7CA6">
            <w:pPr>
              <w:pStyle w:val="PlainText"/>
              <w:rPr>
                <w:rFonts w:asciiTheme="minorHAnsi" w:hAnsiTheme="minorHAnsi"/>
                <w:sz w:val="28"/>
                <w:szCs w:val="28"/>
              </w:rPr>
            </w:pPr>
            <w:r w:rsidRPr="003F6B85">
              <w:rPr>
                <w:rFonts w:asciiTheme="minorHAnsi" w:hAnsiTheme="minorHAnsi" w:cs="Arial"/>
                <w:sz w:val="28"/>
                <w:szCs w:val="28"/>
              </w:rPr>
              <w:lastRenderedPageBreak/>
              <w:t xml:space="preserve">No further action currently required. </w:t>
            </w:r>
          </w:p>
        </w:tc>
      </w:tr>
    </w:tbl>
    <w:p w14:paraId="3CE5FDB3" w14:textId="144EA383" w:rsidR="00250B1F" w:rsidRDefault="00250B1F" w:rsidP="00250B1F">
      <w:pPr>
        <w:rPr>
          <w:rFonts w:asciiTheme="minorHAnsi" w:hAnsiTheme="minorHAnsi" w:cs="Arial"/>
          <w:color w:val="FF0000"/>
          <w:sz w:val="28"/>
          <w:szCs w:val="28"/>
        </w:rPr>
      </w:pPr>
    </w:p>
    <w:p w14:paraId="27E3858C" w14:textId="77777777" w:rsidR="00F43472" w:rsidRPr="008F27B5" w:rsidRDefault="00F43472" w:rsidP="00250B1F">
      <w:pPr>
        <w:rPr>
          <w:rFonts w:asciiTheme="minorHAnsi" w:hAnsiTheme="minorHAnsi" w:cs="Arial"/>
          <w:color w:val="FF0000"/>
          <w:sz w:val="28"/>
          <w:szCs w:val="28"/>
        </w:rPr>
      </w:pPr>
    </w:p>
    <w:sectPr w:rsidR="00F43472" w:rsidRPr="008F27B5" w:rsidSect="00DB74ED">
      <w:pgSz w:w="16838" w:h="11906" w:orient="landscape"/>
      <w:pgMar w:top="851" w:right="851" w:bottom="851" w:left="851"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FE79A42" w14:textId="77777777" w:rsidR="00B644AC" w:rsidRDefault="00B644AC" w:rsidP="008218EF">
      <w:r>
        <w:separator/>
      </w:r>
    </w:p>
  </w:endnote>
  <w:endnote w:type="continuationSeparator" w:id="0">
    <w:p w14:paraId="63FAE018" w14:textId="77777777" w:rsidR="00B644AC" w:rsidRDefault="00B644AC" w:rsidP="008218EF">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Courier New">
    <w:panose1 w:val="02070309020205020404"/>
    <w:charset w:val="00"/>
    <w:family w:val="modern"/>
    <w:pitch w:val="fixed"/>
    <w:sig w:usb0="E0002EFF" w:usb1="C0007843"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w:panose1 w:val="020B0604020202020204"/>
    <w:charset w:val="00"/>
    <w:family w:val="swiss"/>
    <w:pitch w:val="variable"/>
    <w:sig w:usb0="E0002EFF" w:usb1="C000785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Impact">
    <w:panose1 w:val="020B0806030902050204"/>
    <w:charset w:val="00"/>
    <w:family w:val="swiss"/>
    <w:pitch w:val="variable"/>
    <w:sig w:usb0="00000287" w:usb1="00000000" w:usb2="00000000" w:usb3="00000000" w:csb0="0000009F"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FFC88CD" w14:textId="77777777" w:rsidR="00B644AC" w:rsidRDefault="00B644AC" w:rsidP="008218EF">
      <w:r>
        <w:separator/>
      </w:r>
    </w:p>
  </w:footnote>
  <w:footnote w:type="continuationSeparator" w:id="0">
    <w:p w14:paraId="153C7846" w14:textId="77777777" w:rsidR="00B644AC" w:rsidRDefault="00B644AC" w:rsidP="008218EF">
      <w:r>
        <w:continuationSeparator/>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2250311"/>
    <w:multiLevelType w:val="hybridMultilevel"/>
    <w:tmpl w:val="A96865F8"/>
    <w:lvl w:ilvl="0" w:tplc="67FEDED0">
      <w:start w:val="1"/>
      <w:numFmt w:val="bullet"/>
      <w:lvlText w:val="•"/>
      <w:lvlJc w:val="left"/>
      <w:pPr>
        <w:tabs>
          <w:tab w:val="num" w:pos="720"/>
        </w:tabs>
        <w:ind w:left="720" w:hanging="360"/>
      </w:pPr>
      <w:rPr>
        <w:rFonts w:ascii="Times New Roman" w:hAnsi="Times New Roman" w:hint="default"/>
      </w:rPr>
    </w:lvl>
    <w:lvl w:ilvl="1" w:tplc="73A853EC" w:tentative="1">
      <w:start w:val="1"/>
      <w:numFmt w:val="bullet"/>
      <w:lvlText w:val="•"/>
      <w:lvlJc w:val="left"/>
      <w:pPr>
        <w:tabs>
          <w:tab w:val="num" w:pos="1440"/>
        </w:tabs>
        <w:ind w:left="1440" w:hanging="360"/>
      </w:pPr>
      <w:rPr>
        <w:rFonts w:ascii="Times New Roman" w:hAnsi="Times New Roman" w:hint="default"/>
      </w:rPr>
    </w:lvl>
    <w:lvl w:ilvl="2" w:tplc="E9F887E2" w:tentative="1">
      <w:start w:val="1"/>
      <w:numFmt w:val="bullet"/>
      <w:lvlText w:val="•"/>
      <w:lvlJc w:val="left"/>
      <w:pPr>
        <w:tabs>
          <w:tab w:val="num" w:pos="2160"/>
        </w:tabs>
        <w:ind w:left="2160" w:hanging="360"/>
      </w:pPr>
      <w:rPr>
        <w:rFonts w:ascii="Times New Roman" w:hAnsi="Times New Roman" w:hint="default"/>
      </w:rPr>
    </w:lvl>
    <w:lvl w:ilvl="3" w:tplc="61CE9826" w:tentative="1">
      <w:start w:val="1"/>
      <w:numFmt w:val="bullet"/>
      <w:lvlText w:val="•"/>
      <w:lvlJc w:val="left"/>
      <w:pPr>
        <w:tabs>
          <w:tab w:val="num" w:pos="2880"/>
        </w:tabs>
        <w:ind w:left="2880" w:hanging="360"/>
      </w:pPr>
      <w:rPr>
        <w:rFonts w:ascii="Times New Roman" w:hAnsi="Times New Roman" w:hint="default"/>
      </w:rPr>
    </w:lvl>
    <w:lvl w:ilvl="4" w:tplc="538E08E2" w:tentative="1">
      <w:start w:val="1"/>
      <w:numFmt w:val="bullet"/>
      <w:lvlText w:val="•"/>
      <w:lvlJc w:val="left"/>
      <w:pPr>
        <w:tabs>
          <w:tab w:val="num" w:pos="3600"/>
        </w:tabs>
        <w:ind w:left="3600" w:hanging="360"/>
      </w:pPr>
      <w:rPr>
        <w:rFonts w:ascii="Times New Roman" w:hAnsi="Times New Roman" w:hint="default"/>
      </w:rPr>
    </w:lvl>
    <w:lvl w:ilvl="5" w:tplc="1384FDDC" w:tentative="1">
      <w:start w:val="1"/>
      <w:numFmt w:val="bullet"/>
      <w:lvlText w:val="•"/>
      <w:lvlJc w:val="left"/>
      <w:pPr>
        <w:tabs>
          <w:tab w:val="num" w:pos="4320"/>
        </w:tabs>
        <w:ind w:left="4320" w:hanging="360"/>
      </w:pPr>
      <w:rPr>
        <w:rFonts w:ascii="Times New Roman" w:hAnsi="Times New Roman" w:hint="default"/>
      </w:rPr>
    </w:lvl>
    <w:lvl w:ilvl="6" w:tplc="AB72BFF6" w:tentative="1">
      <w:start w:val="1"/>
      <w:numFmt w:val="bullet"/>
      <w:lvlText w:val="•"/>
      <w:lvlJc w:val="left"/>
      <w:pPr>
        <w:tabs>
          <w:tab w:val="num" w:pos="5040"/>
        </w:tabs>
        <w:ind w:left="5040" w:hanging="360"/>
      </w:pPr>
      <w:rPr>
        <w:rFonts w:ascii="Times New Roman" w:hAnsi="Times New Roman" w:hint="default"/>
      </w:rPr>
    </w:lvl>
    <w:lvl w:ilvl="7" w:tplc="D4F8EC74" w:tentative="1">
      <w:start w:val="1"/>
      <w:numFmt w:val="bullet"/>
      <w:lvlText w:val="•"/>
      <w:lvlJc w:val="left"/>
      <w:pPr>
        <w:tabs>
          <w:tab w:val="num" w:pos="5760"/>
        </w:tabs>
        <w:ind w:left="5760" w:hanging="360"/>
      </w:pPr>
      <w:rPr>
        <w:rFonts w:ascii="Times New Roman" w:hAnsi="Times New Roman" w:hint="default"/>
      </w:rPr>
    </w:lvl>
    <w:lvl w:ilvl="8" w:tplc="A38234B0" w:tentative="1">
      <w:start w:val="1"/>
      <w:numFmt w:val="bullet"/>
      <w:lvlText w:val="•"/>
      <w:lvlJc w:val="left"/>
      <w:pPr>
        <w:tabs>
          <w:tab w:val="num" w:pos="6480"/>
        </w:tabs>
        <w:ind w:left="6480" w:hanging="360"/>
      </w:pPr>
      <w:rPr>
        <w:rFonts w:ascii="Times New Roman" w:hAnsi="Times New Roman" w:hint="default"/>
      </w:rPr>
    </w:lvl>
  </w:abstractNum>
  <w:abstractNum w:abstractNumId="1" w15:restartNumberingAfterBreak="0">
    <w:nsid w:val="02BB71E6"/>
    <w:multiLevelType w:val="hybridMultilevel"/>
    <w:tmpl w:val="9D30AEB2"/>
    <w:lvl w:ilvl="0" w:tplc="6044A598">
      <w:start w:val="1"/>
      <w:numFmt w:val="bullet"/>
      <w:lvlText w:val="•"/>
      <w:lvlJc w:val="left"/>
      <w:pPr>
        <w:tabs>
          <w:tab w:val="num" w:pos="720"/>
        </w:tabs>
        <w:ind w:left="720" w:hanging="360"/>
      </w:pPr>
      <w:rPr>
        <w:rFonts w:ascii="Times New Roman" w:hAnsi="Times New Roman" w:hint="default"/>
      </w:rPr>
    </w:lvl>
    <w:lvl w:ilvl="1" w:tplc="3E989AC8">
      <w:start w:val="2811"/>
      <w:numFmt w:val="bullet"/>
      <w:lvlText w:val="•"/>
      <w:lvlJc w:val="left"/>
      <w:pPr>
        <w:tabs>
          <w:tab w:val="num" w:pos="1440"/>
        </w:tabs>
        <w:ind w:left="1440" w:hanging="360"/>
      </w:pPr>
      <w:rPr>
        <w:rFonts w:ascii="Times New Roman" w:hAnsi="Times New Roman" w:hint="default"/>
      </w:rPr>
    </w:lvl>
    <w:lvl w:ilvl="2" w:tplc="75C47900" w:tentative="1">
      <w:start w:val="1"/>
      <w:numFmt w:val="bullet"/>
      <w:lvlText w:val="•"/>
      <w:lvlJc w:val="left"/>
      <w:pPr>
        <w:tabs>
          <w:tab w:val="num" w:pos="2160"/>
        </w:tabs>
        <w:ind w:left="2160" w:hanging="360"/>
      </w:pPr>
      <w:rPr>
        <w:rFonts w:ascii="Times New Roman" w:hAnsi="Times New Roman" w:hint="default"/>
      </w:rPr>
    </w:lvl>
    <w:lvl w:ilvl="3" w:tplc="881E91B8" w:tentative="1">
      <w:start w:val="1"/>
      <w:numFmt w:val="bullet"/>
      <w:lvlText w:val="•"/>
      <w:lvlJc w:val="left"/>
      <w:pPr>
        <w:tabs>
          <w:tab w:val="num" w:pos="2880"/>
        </w:tabs>
        <w:ind w:left="2880" w:hanging="360"/>
      </w:pPr>
      <w:rPr>
        <w:rFonts w:ascii="Times New Roman" w:hAnsi="Times New Roman" w:hint="default"/>
      </w:rPr>
    </w:lvl>
    <w:lvl w:ilvl="4" w:tplc="E242851A" w:tentative="1">
      <w:start w:val="1"/>
      <w:numFmt w:val="bullet"/>
      <w:lvlText w:val="•"/>
      <w:lvlJc w:val="left"/>
      <w:pPr>
        <w:tabs>
          <w:tab w:val="num" w:pos="3600"/>
        </w:tabs>
        <w:ind w:left="3600" w:hanging="360"/>
      </w:pPr>
      <w:rPr>
        <w:rFonts w:ascii="Times New Roman" w:hAnsi="Times New Roman" w:hint="default"/>
      </w:rPr>
    </w:lvl>
    <w:lvl w:ilvl="5" w:tplc="DD0254D2" w:tentative="1">
      <w:start w:val="1"/>
      <w:numFmt w:val="bullet"/>
      <w:lvlText w:val="•"/>
      <w:lvlJc w:val="left"/>
      <w:pPr>
        <w:tabs>
          <w:tab w:val="num" w:pos="4320"/>
        </w:tabs>
        <w:ind w:left="4320" w:hanging="360"/>
      </w:pPr>
      <w:rPr>
        <w:rFonts w:ascii="Times New Roman" w:hAnsi="Times New Roman" w:hint="default"/>
      </w:rPr>
    </w:lvl>
    <w:lvl w:ilvl="6" w:tplc="984E7432" w:tentative="1">
      <w:start w:val="1"/>
      <w:numFmt w:val="bullet"/>
      <w:lvlText w:val="•"/>
      <w:lvlJc w:val="left"/>
      <w:pPr>
        <w:tabs>
          <w:tab w:val="num" w:pos="5040"/>
        </w:tabs>
        <w:ind w:left="5040" w:hanging="360"/>
      </w:pPr>
      <w:rPr>
        <w:rFonts w:ascii="Times New Roman" w:hAnsi="Times New Roman" w:hint="default"/>
      </w:rPr>
    </w:lvl>
    <w:lvl w:ilvl="7" w:tplc="2AB6151A" w:tentative="1">
      <w:start w:val="1"/>
      <w:numFmt w:val="bullet"/>
      <w:lvlText w:val="•"/>
      <w:lvlJc w:val="left"/>
      <w:pPr>
        <w:tabs>
          <w:tab w:val="num" w:pos="5760"/>
        </w:tabs>
        <w:ind w:left="5760" w:hanging="360"/>
      </w:pPr>
      <w:rPr>
        <w:rFonts w:ascii="Times New Roman" w:hAnsi="Times New Roman" w:hint="default"/>
      </w:rPr>
    </w:lvl>
    <w:lvl w:ilvl="8" w:tplc="07B62DD0" w:tentative="1">
      <w:start w:val="1"/>
      <w:numFmt w:val="bullet"/>
      <w:lvlText w:val="•"/>
      <w:lvlJc w:val="left"/>
      <w:pPr>
        <w:tabs>
          <w:tab w:val="num" w:pos="6480"/>
        </w:tabs>
        <w:ind w:left="6480" w:hanging="360"/>
      </w:pPr>
      <w:rPr>
        <w:rFonts w:ascii="Times New Roman" w:hAnsi="Times New Roman" w:hint="default"/>
      </w:rPr>
    </w:lvl>
  </w:abstractNum>
  <w:abstractNum w:abstractNumId="2" w15:restartNumberingAfterBreak="0">
    <w:nsid w:val="069415FE"/>
    <w:multiLevelType w:val="hybridMultilevel"/>
    <w:tmpl w:val="F1606EB8"/>
    <w:lvl w:ilvl="0" w:tplc="09903156">
      <w:start w:val="1"/>
      <w:numFmt w:val="bullet"/>
      <w:lvlText w:val="•"/>
      <w:lvlJc w:val="left"/>
      <w:pPr>
        <w:tabs>
          <w:tab w:val="num" w:pos="720"/>
        </w:tabs>
        <w:ind w:left="720" w:hanging="360"/>
      </w:pPr>
      <w:rPr>
        <w:rFonts w:ascii="Times New Roman" w:hAnsi="Times New Roman" w:hint="default"/>
      </w:rPr>
    </w:lvl>
    <w:lvl w:ilvl="1" w:tplc="15CA4E42" w:tentative="1">
      <w:start w:val="1"/>
      <w:numFmt w:val="bullet"/>
      <w:lvlText w:val="•"/>
      <w:lvlJc w:val="left"/>
      <w:pPr>
        <w:tabs>
          <w:tab w:val="num" w:pos="1440"/>
        </w:tabs>
        <w:ind w:left="1440" w:hanging="360"/>
      </w:pPr>
      <w:rPr>
        <w:rFonts w:ascii="Times New Roman" w:hAnsi="Times New Roman" w:hint="default"/>
      </w:rPr>
    </w:lvl>
    <w:lvl w:ilvl="2" w:tplc="BE988250" w:tentative="1">
      <w:start w:val="1"/>
      <w:numFmt w:val="bullet"/>
      <w:lvlText w:val="•"/>
      <w:lvlJc w:val="left"/>
      <w:pPr>
        <w:tabs>
          <w:tab w:val="num" w:pos="2160"/>
        </w:tabs>
        <w:ind w:left="2160" w:hanging="360"/>
      </w:pPr>
      <w:rPr>
        <w:rFonts w:ascii="Times New Roman" w:hAnsi="Times New Roman" w:hint="default"/>
      </w:rPr>
    </w:lvl>
    <w:lvl w:ilvl="3" w:tplc="A6F0D24E" w:tentative="1">
      <w:start w:val="1"/>
      <w:numFmt w:val="bullet"/>
      <w:lvlText w:val="•"/>
      <w:lvlJc w:val="left"/>
      <w:pPr>
        <w:tabs>
          <w:tab w:val="num" w:pos="2880"/>
        </w:tabs>
        <w:ind w:left="2880" w:hanging="360"/>
      </w:pPr>
      <w:rPr>
        <w:rFonts w:ascii="Times New Roman" w:hAnsi="Times New Roman" w:hint="default"/>
      </w:rPr>
    </w:lvl>
    <w:lvl w:ilvl="4" w:tplc="77043202" w:tentative="1">
      <w:start w:val="1"/>
      <w:numFmt w:val="bullet"/>
      <w:lvlText w:val="•"/>
      <w:lvlJc w:val="left"/>
      <w:pPr>
        <w:tabs>
          <w:tab w:val="num" w:pos="3600"/>
        </w:tabs>
        <w:ind w:left="3600" w:hanging="360"/>
      </w:pPr>
      <w:rPr>
        <w:rFonts w:ascii="Times New Roman" w:hAnsi="Times New Roman" w:hint="default"/>
      </w:rPr>
    </w:lvl>
    <w:lvl w:ilvl="5" w:tplc="ECC6FFAE" w:tentative="1">
      <w:start w:val="1"/>
      <w:numFmt w:val="bullet"/>
      <w:lvlText w:val="•"/>
      <w:lvlJc w:val="left"/>
      <w:pPr>
        <w:tabs>
          <w:tab w:val="num" w:pos="4320"/>
        </w:tabs>
        <w:ind w:left="4320" w:hanging="360"/>
      </w:pPr>
      <w:rPr>
        <w:rFonts w:ascii="Times New Roman" w:hAnsi="Times New Roman" w:hint="default"/>
      </w:rPr>
    </w:lvl>
    <w:lvl w:ilvl="6" w:tplc="6A78E83E" w:tentative="1">
      <w:start w:val="1"/>
      <w:numFmt w:val="bullet"/>
      <w:lvlText w:val="•"/>
      <w:lvlJc w:val="left"/>
      <w:pPr>
        <w:tabs>
          <w:tab w:val="num" w:pos="5040"/>
        </w:tabs>
        <w:ind w:left="5040" w:hanging="360"/>
      </w:pPr>
      <w:rPr>
        <w:rFonts w:ascii="Times New Roman" w:hAnsi="Times New Roman" w:hint="default"/>
      </w:rPr>
    </w:lvl>
    <w:lvl w:ilvl="7" w:tplc="19D8BC14" w:tentative="1">
      <w:start w:val="1"/>
      <w:numFmt w:val="bullet"/>
      <w:lvlText w:val="•"/>
      <w:lvlJc w:val="left"/>
      <w:pPr>
        <w:tabs>
          <w:tab w:val="num" w:pos="5760"/>
        </w:tabs>
        <w:ind w:left="5760" w:hanging="360"/>
      </w:pPr>
      <w:rPr>
        <w:rFonts w:ascii="Times New Roman" w:hAnsi="Times New Roman" w:hint="default"/>
      </w:rPr>
    </w:lvl>
    <w:lvl w:ilvl="8" w:tplc="C478C350" w:tentative="1">
      <w:start w:val="1"/>
      <w:numFmt w:val="bullet"/>
      <w:lvlText w:val="•"/>
      <w:lvlJc w:val="left"/>
      <w:pPr>
        <w:tabs>
          <w:tab w:val="num" w:pos="6480"/>
        </w:tabs>
        <w:ind w:left="6480" w:hanging="360"/>
      </w:pPr>
      <w:rPr>
        <w:rFonts w:ascii="Times New Roman" w:hAnsi="Times New Roman" w:hint="default"/>
      </w:rPr>
    </w:lvl>
  </w:abstractNum>
  <w:abstractNum w:abstractNumId="3" w15:restartNumberingAfterBreak="0">
    <w:nsid w:val="07EF1E11"/>
    <w:multiLevelType w:val="hybridMultilevel"/>
    <w:tmpl w:val="5636E0AE"/>
    <w:lvl w:ilvl="0" w:tplc="F14C8A02">
      <w:start w:val="1"/>
      <w:numFmt w:val="bullet"/>
      <w:lvlText w:val="•"/>
      <w:lvlJc w:val="left"/>
      <w:pPr>
        <w:tabs>
          <w:tab w:val="num" w:pos="720"/>
        </w:tabs>
        <w:ind w:left="720" w:hanging="360"/>
      </w:pPr>
      <w:rPr>
        <w:rFonts w:ascii="Times New Roman" w:hAnsi="Times New Roman" w:hint="default"/>
      </w:rPr>
    </w:lvl>
    <w:lvl w:ilvl="1" w:tplc="FFA4C66A" w:tentative="1">
      <w:start w:val="1"/>
      <w:numFmt w:val="bullet"/>
      <w:lvlText w:val="•"/>
      <w:lvlJc w:val="left"/>
      <w:pPr>
        <w:tabs>
          <w:tab w:val="num" w:pos="1440"/>
        </w:tabs>
        <w:ind w:left="1440" w:hanging="360"/>
      </w:pPr>
      <w:rPr>
        <w:rFonts w:ascii="Times New Roman" w:hAnsi="Times New Roman" w:hint="default"/>
      </w:rPr>
    </w:lvl>
    <w:lvl w:ilvl="2" w:tplc="5CE2CE18" w:tentative="1">
      <w:start w:val="1"/>
      <w:numFmt w:val="bullet"/>
      <w:lvlText w:val="•"/>
      <w:lvlJc w:val="left"/>
      <w:pPr>
        <w:tabs>
          <w:tab w:val="num" w:pos="2160"/>
        </w:tabs>
        <w:ind w:left="2160" w:hanging="360"/>
      </w:pPr>
      <w:rPr>
        <w:rFonts w:ascii="Times New Roman" w:hAnsi="Times New Roman" w:hint="default"/>
      </w:rPr>
    </w:lvl>
    <w:lvl w:ilvl="3" w:tplc="26CCEDB6" w:tentative="1">
      <w:start w:val="1"/>
      <w:numFmt w:val="bullet"/>
      <w:lvlText w:val="•"/>
      <w:lvlJc w:val="left"/>
      <w:pPr>
        <w:tabs>
          <w:tab w:val="num" w:pos="2880"/>
        </w:tabs>
        <w:ind w:left="2880" w:hanging="360"/>
      </w:pPr>
      <w:rPr>
        <w:rFonts w:ascii="Times New Roman" w:hAnsi="Times New Roman" w:hint="default"/>
      </w:rPr>
    </w:lvl>
    <w:lvl w:ilvl="4" w:tplc="E2BA83CE" w:tentative="1">
      <w:start w:val="1"/>
      <w:numFmt w:val="bullet"/>
      <w:lvlText w:val="•"/>
      <w:lvlJc w:val="left"/>
      <w:pPr>
        <w:tabs>
          <w:tab w:val="num" w:pos="3600"/>
        </w:tabs>
        <w:ind w:left="3600" w:hanging="360"/>
      </w:pPr>
      <w:rPr>
        <w:rFonts w:ascii="Times New Roman" w:hAnsi="Times New Roman" w:hint="default"/>
      </w:rPr>
    </w:lvl>
    <w:lvl w:ilvl="5" w:tplc="DB9209B8" w:tentative="1">
      <w:start w:val="1"/>
      <w:numFmt w:val="bullet"/>
      <w:lvlText w:val="•"/>
      <w:lvlJc w:val="left"/>
      <w:pPr>
        <w:tabs>
          <w:tab w:val="num" w:pos="4320"/>
        </w:tabs>
        <w:ind w:left="4320" w:hanging="360"/>
      </w:pPr>
      <w:rPr>
        <w:rFonts w:ascii="Times New Roman" w:hAnsi="Times New Roman" w:hint="default"/>
      </w:rPr>
    </w:lvl>
    <w:lvl w:ilvl="6" w:tplc="32B80FB4" w:tentative="1">
      <w:start w:val="1"/>
      <w:numFmt w:val="bullet"/>
      <w:lvlText w:val="•"/>
      <w:lvlJc w:val="left"/>
      <w:pPr>
        <w:tabs>
          <w:tab w:val="num" w:pos="5040"/>
        </w:tabs>
        <w:ind w:left="5040" w:hanging="360"/>
      </w:pPr>
      <w:rPr>
        <w:rFonts w:ascii="Times New Roman" w:hAnsi="Times New Roman" w:hint="default"/>
      </w:rPr>
    </w:lvl>
    <w:lvl w:ilvl="7" w:tplc="D8A4BECA" w:tentative="1">
      <w:start w:val="1"/>
      <w:numFmt w:val="bullet"/>
      <w:lvlText w:val="•"/>
      <w:lvlJc w:val="left"/>
      <w:pPr>
        <w:tabs>
          <w:tab w:val="num" w:pos="5760"/>
        </w:tabs>
        <w:ind w:left="5760" w:hanging="360"/>
      </w:pPr>
      <w:rPr>
        <w:rFonts w:ascii="Times New Roman" w:hAnsi="Times New Roman" w:hint="default"/>
      </w:rPr>
    </w:lvl>
    <w:lvl w:ilvl="8" w:tplc="01FA0A90" w:tentative="1">
      <w:start w:val="1"/>
      <w:numFmt w:val="bullet"/>
      <w:lvlText w:val="•"/>
      <w:lvlJc w:val="left"/>
      <w:pPr>
        <w:tabs>
          <w:tab w:val="num" w:pos="6480"/>
        </w:tabs>
        <w:ind w:left="6480" w:hanging="360"/>
      </w:pPr>
      <w:rPr>
        <w:rFonts w:ascii="Times New Roman" w:hAnsi="Times New Roman" w:hint="default"/>
      </w:rPr>
    </w:lvl>
  </w:abstractNum>
  <w:abstractNum w:abstractNumId="4" w15:restartNumberingAfterBreak="0">
    <w:nsid w:val="0B614357"/>
    <w:multiLevelType w:val="hybridMultilevel"/>
    <w:tmpl w:val="35D81BBC"/>
    <w:lvl w:ilvl="0" w:tplc="47DEA14C">
      <w:start w:val="1"/>
      <w:numFmt w:val="bullet"/>
      <w:lvlText w:val="•"/>
      <w:lvlJc w:val="left"/>
      <w:pPr>
        <w:tabs>
          <w:tab w:val="num" w:pos="720"/>
        </w:tabs>
        <w:ind w:left="720" w:hanging="360"/>
      </w:pPr>
      <w:rPr>
        <w:rFonts w:ascii="Times New Roman" w:hAnsi="Times New Roman" w:hint="default"/>
      </w:rPr>
    </w:lvl>
    <w:lvl w:ilvl="1" w:tplc="872ACF18">
      <w:start w:val="1295"/>
      <w:numFmt w:val="bullet"/>
      <w:lvlText w:val="•"/>
      <w:lvlJc w:val="left"/>
      <w:pPr>
        <w:tabs>
          <w:tab w:val="num" w:pos="1440"/>
        </w:tabs>
        <w:ind w:left="1440" w:hanging="360"/>
      </w:pPr>
      <w:rPr>
        <w:rFonts w:ascii="Times New Roman" w:hAnsi="Times New Roman" w:hint="default"/>
      </w:rPr>
    </w:lvl>
    <w:lvl w:ilvl="2" w:tplc="88D6F2DA" w:tentative="1">
      <w:start w:val="1"/>
      <w:numFmt w:val="bullet"/>
      <w:lvlText w:val="•"/>
      <w:lvlJc w:val="left"/>
      <w:pPr>
        <w:tabs>
          <w:tab w:val="num" w:pos="2160"/>
        </w:tabs>
        <w:ind w:left="2160" w:hanging="360"/>
      </w:pPr>
      <w:rPr>
        <w:rFonts w:ascii="Times New Roman" w:hAnsi="Times New Roman" w:hint="default"/>
      </w:rPr>
    </w:lvl>
    <w:lvl w:ilvl="3" w:tplc="57A26BE2" w:tentative="1">
      <w:start w:val="1"/>
      <w:numFmt w:val="bullet"/>
      <w:lvlText w:val="•"/>
      <w:lvlJc w:val="left"/>
      <w:pPr>
        <w:tabs>
          <w:tab w:val="num" w:pos="2880"/>
        </w:tabs>
        <w:ind w:left="2880" w:hanging="360"/>
      </w:pPr>
      <w:rPr>
        <w:rFonts w:ascii="Times New Roman" w:hAnsi="Times New Roman" w:hint="default"/>
      </w:rPr>
    </w:lvl>
    <w:lvl w:ilvl="4" w:tplc="304E993A" w:tentative="1">
      <w:start w:val="1"/>
      <w:numFmt w:val="bullet"/>
      <w:lvlText w:val="•"/>
      <w:lvlJc w:val="left"/>
      <w:pPr>
        <w:tabs>
          <w:tab w:val="num" w:pos="3600"/>
        </w:tabs>
        <w:ind w:left="3600" w:hanging="360"/>
      </w:pPr>
      <w:rPr>
        <w:rFonts w:ascii="Times New Roman" w:hAnsi="Times New Roman" w:hint="default"/>
      </w:rPr>
    </w:lvl>
    <w:lvl w:ilvl="5" w:tplc="B3DCADEE" w:tentative="1">
      <w:start w:val="1"/>
      <w:numFmt w:val="bullet"/>
      <w:lvlText w:val="•"/>
      <w:lvlJc w:val="left"/>
      <w:pPr>
        <w:tabs>
          <w:tab w:val="num" w:pos="4320"/>
        </w:tabs>
        <w:ind w:left="4320" w:hanging="360"/>
      </w:pPr>
      <w:rPr>
        <w:rFonts w:ascii="Times New Roman" w:hAnsi="Times New Roman" w:hint="default"/>
      </w:rPr>
    </w:lvl>
    <w:lvl w:ilvl="6" w:tplc="22EC0030" w:tentative="1">
      <w:start w:val="1"/>
      <w:numFmt w:val="bullet"/>
      <w:lvlText w:val="•"/>
      <w:lvlJc w:val="left"/>
      <w:pPr>
        <w:tabs>
          <w:tab w:val="num" w:pos="5040"/>
        </w:tabs>
        <w:ind w:left="5040" w:hanging="360"/>
      </w:pPr>
      <w:rPr>
        <w:rFonts w:ascii="Times New Roman" w:hAnsi="Times New Roman" w:hint="default"/>
      </w:rPr>
    </w:lvl>
    <w:lvl w:ilvl="7" w:tplc="91E4849C" w:tentative="1">
      <w:start w:val="1"/>
      <w:numFmt w:val="bullet"/>
      <w:lvlText w:val="•"/>
      <w:lvlJc w:val="left"/>
      <w:pPr>
        <w:tabs>
          <w:tab w:val="num" w:pos="5760"/>
        </w:tabs>
        <w:ind w:left="5760" w:hanging="360"/>
      </w:pPr>
      <w:rPr>
        <w:rFonts w:ascii="Times New Roman" w:hAnsi="Times New Roman" w:hint="default"/>
      </w:rPr>
    </w:lvl>
    <w:lvl w:ilvl="8" w:tplc="E6A2580A" w:tentative="1">
      <w:start w:val="1"/>
      <w:numFmt w:val="bullet"/>
      <w:lvlText w:val="•"/>
      <w:lvlJc w:val="left"/>
      <w:pPr>
        <w:tabs>
          <w:tab w:val="num" w:pos="6480"/>
        </w:tabs>
        <w:ind w:left="6480" w:hanging="360"/>
      </w:pPr>
      <w:rPr>
        <w:rFonts w:ascii="Times New Roman" w:hAnsi="Times New Roman" w:hint="default"/>
      </w:rPr>
    </w:lvl>
  </w:abstractNum>
  <w:abstractNum w:abstractNumId="5" w15:restartNumberingAfterBreak="0">
    <w:nsid w:val="2AA376E0"/>
    <w:multiLevelType w:val="hybridMultilevel"/>
    <w:tmpl w:val="7BF0236E"/>
    <w:lvl w:ilvl="0" w:tplc="9962A9B0">
      <w:start w:val="1"/>
      <w:numFmt w:val="bullet"/>
      <w:lvlText w:val="•"/>
      <w:lvlJc w:val="left"/>
      <w:pPr>
        <w:tabs>
          <w:tab w:val="num" w:pos="720"/>
        </w:tabs>
        <w:ind w:left="720" w:hanging="360"/>
      </w:pPr>
      <w:rPr>
        <w:rFonts w:ascii="Times New Roman" w:hAnsi="Times New Roman" w:hint="default"/>
      </w:rPr>
    </w:lvl>
    <w:lvl w:ilvl="1" w:tplc="40125C5A">
      <w:start w:val="1295"/>
      <w:numFmt w:val="bullet"/>
      <w:lvlText w:val="•"/>
      <w:lvlJc w:val="left"/>
      <w:pPr>
        <w:tabs>
          <w:tab w:val="num" w:pos="1440"/>
        </w:tabs>
        <w:ind w:left="1440" w:hanging="360"/>
      </w:pPr>
      <w:rPr>
        <w:rFonts w:ascii="Times New Roman" w:hAnsi="Times New Roman" w:hint="default"/>
      </w:rPr>
    </w:lvl>
    <w:lvl w:ilvl="2" w:tplc="6622B44A" w:tentative="1">
      <w:start w:val="1"/>
      <w:numFmt w:val="bullet"/>
      <w:lvlText w:val="•"/>
      <w:lvlJc w:val="left"/>
      <w:pPr>
        <w:tabs>
          <w:tab w:val="num" w:pos="2160"/>
        </w:tabs>
        <w:ind w:left="2160" w:hanging="360"/>
      </w:pPr>
      <w:rPr>
        <w:rFonts w:ascii="Times New Roman" w:hAnsi="Times New Roman" w:hint="default"/>
      </w:rPr>
    </w:lvl>
    <w:lvl w:ilvl="3" w:tplc="334C4C22" w:tentative="1">
      <w:start w:val="1"/>
      <w:numFmt w:val="bullet"/>
      <w:lvlText w:val="•"/>
      <w:lvlJc w:val="left"/>
      <w:pPr>
        <w:tabs>
          <w:tab w:val="num" w:pos="2880"/>
        </w:tabs>
        <w:ind w:left="2880" w:hanging="360"/>
      </w:pPr>
      <w:rPr>
        <w:rFonts w:ascii="Times New Roman" w:hAnsi="Times New Roman" w:hint="default"/>
      </w:rPr>
    </w:lvl>
    <w:lvl w:ilvl="4" w:tplc="30326E10" w:tentative="1">
      <w:start w:val="1"/>
      <w:numFmt w:val="bullet"/>
      <w:lvlText w:val="•"/>
      <w:lvlJc w:val="left"/>
      <w:pPr>
        <w:tabs>
          <w:tab w:val="num" w:pos="3600"/>
        </w:tabs>
        <w:ind w:left="3600" w:hanging="360"/>
      </w:pPr>
      <w:rPr>
        <w:rFonts w:ascii="Times New Roman" w:hAnsi="Times New Roman" w:hint="default"/>
      </w:rPr>
    </w:lvl>
    <w:lvl w:ilvl="5" w:tplc="C14893D2" w:tentative="1">
      <w:start w:val="1"/>
      <w:numFmt w:val="bullet"/>
      <w:lvlText w:val="•"/>
      <w:lvlJc w:val="left"/>
      <w:pPr>
        <w:tabs>
          <w:tab w:val="num" w:pos="4320"/>
        </w:tabs>
        <w:ind w:left="4320" w:hanging="360"/>
      </w:pPr>
      <w:rPr>
        <w:rFonts w:ascii="Times New Roman" w:hAnsi="Times New Roman" w:hint="default"/>
      </w:rPr>
    </w:lvl>
    <w:lvl w:ilvl="6" w:tplc="444682A0" w:tentative="1">
      <w:start w:val="1"/>
      <w:numFmt w:val="bullet"/>
      <w:lvlText w:val="•"/>
      <w:lvlJc w:val="left"/>
      <w:pPr>
        <w:tabs>
          <w:tab w:val="num" w:pos="5040"/>
        </w:tabs>
        <w:ind w:left="5040" w:hanging="360"/>
      </w:pPr>
      <w:rPr>
        <w:rFonts w:ascii="Times New Roman" w:hAnsi="Times New Roman" w:hint="default"/>
      </w:rPr>
    </w:lvl>
    <w:lvl w:ilvl="7" w:tplc="D7F45FC2" w:tentative="1">
      <w:start w:val="1"/>
      <w:numFmt w:val="bullet"/>
      <w:lvlText w:val="•"/>
      <w:lvlJc w:val="left"/>
      <w:pPr>
        <w:tabs>
          <w:tab w:val="num" w:pos="5760"/>
        </w:tabs>
        <w:ind w:left="5760" w:hanging="360"/>
      </w:pPr>
      <w:rPr>
        <w:rFonts w:ascii="Times New Roman" w:hAnsi="Times New Roman" w:hint="default"/>
      </w:rPr>
    </w:lvl>
    <w:lvl w:ilvl="8" w:tplc="1C0A07FE" w:tentative="1">
      <w:start w:val="1"/>
      <w:numFmt w:val="bullet"/>
      <w:lvlText w:val="•"/>
      <w:lvlJc w:val="left"/>
      <w:pPr>
        <w:tabs>
          <w:tab w:val="num" w:pos="6480"/>
        </w:tabs>
        <w:ind w:left="6480" w:hanging="360"/>
      </w:pPr>
      <w:rPr>
        <w:rFonts w:ascii="Times New Roman" w:hAnsi="Times New Roman" w:hint="default"/>
      </w:rPr>
    </w:lvl>
  </w:abstractNum>
  <w:abstractNum w:abstractNumId="6" w15:restartNumberingAfterBreak="0">
    <w:nsid w:val="4B1B1659"/>
    <w:multiLevelType w:val="hybridMultilevel"/>
    <w:tmpl w:val="227656C2"/>
    <w:lvl w:ilvl="0" w:tplc="CFB4B3F8">
      <w:start w:val="1"/>
      <w:numFmt w:val="bullet"/>
      <w:lvlText w:val="•"/>
      <w:lvlJc w:val="left"/>
      <w:pPr>
        <w:tabs>
          <w:tab w:val="num" w:pos="720"/>
        </w:tabs>
        <w:ind w:left="720" w:hanging="360"/>
      </w:pPr>
      <w:rPr>
        <w:rFonts w:ascii="Times New Roman" w:hAnsi="Times New Roman" w:hint="default"/>
      </w:rPr>
    </w:lvl>
    <w:lvl w:ilvl="1" w:tplc="A78AEFE8">
      <w:start w:val="1949"/>
      <w:numFmt w:val="bullet"/>
      <w:lvlText w:val="•"/>
      <w:lvlJc w:val="left"/>
      <w:pPr>
        <w:tabs>
          <w:tab w:val="num" w:pos="1440"/>
        </w:tabs>
        <w:ind w:left="1440" w:hanging="360"/>
      </w:pPr>
      <w:rPr>
        <w:rFonts w:ascii="Times New Roman" w:hAnsi="Times New Roman" w:hint="default"/>
      </w:rPr>
    </w:lvl>
    <w:lvl w:ilvl="2" w:tplc="2E7C9172" w:tentative="1">
      <w:start w:val="1"/>
      <w:numFmt w:val="bullet"/>
      <w:lvlText w:val="•"/>
      <w:lvlJc w:val="left"/>
      <w:pPr>
        <w:tabs>
          <w:tab w:val="num" w:pos="2160"/>
        </w:tabs>
        <w:ind w:left="2160" w:hanging="360"/>
      </w:pPr>
      <w:rPr>
        <w:rFonts w:ascii="Times New Roman" w:hAnsi="Times New Roman" w:hint="default"/>
      </w:rPr>
    </w:lvl>
    <w:lvl w:ilvl="3" w:tplc="302A3912" w:tentative="1">
      <w:start w:val="1"/>
      <w:numFmt w:val="bullet"/>
      <w:lvlText w:val="•"/>
      <w:lvlJc w:val="left"/>
      <w:pPr>
        <w:tabs>
          <w:tab w:val="num" w:pos="2880"/>
        </w:tabs>
        <w:ind w:left="2880" w:hanging="360"/>
      </w:pPr>
      <w:rPr>
        <w:rFonts w:ascii="Times New Roman" w:hAnsi="Times New Roman" w:hint="default"/>
      </w:rPr>
    </w:lvl>
    <w:lvl w:ilvl="4" w:tplc="B9428ECA" w:tentative="1">
      <w:start w:val="1"/>
      <w:numFmt w:val="bullet"/>
      <w:lvlText w:val="•"/>
      <w:lvlJc w:val="left"/>
      <w:pPr>
        <w:tabs>
          <w:tab w:val="num" w:pos="3600"/>
        </w:tabs>
        <w:ind w:left="3600" w:hanging="360"/>
      </w:pPr>
      <w:rPr>
        <w:rFonts w:ascii="Times New Roman" w:hAnsi="Times New Roman" w:hint="default"/>
      </w:rPr>
    </w:lvl>
    <w:lvl w:ilvl="5" w:tplc="6A907BC2" w:tentative="1">
      <w:start w:val="1"/>
      <w:numFmt w:val="bullet"/>
      <w:lvlText w:val="•"/>
      <w:lvlJc w:val="left"/>
      <w:pPr>
        <w:tabs>
          <w:tab w:val="num" w:pos="4320"/>
        </w:tabs>
        <w:ind w:left="4320" w:hanging="360"/>
      </w:pPr>
      <w:rPr>
        <w:rFonts w:ascii="Times New Roman" w:hAnsi="Times New Roman" w:hint="default"/>
      </w:rPr>
    </w:lvl>
    <w:lvl w:ilvl="6" w:tplc="3AA41ACA" w:tentative="1">
      <w:start w:val="1"/>
      <w:numFmt w:val="bullet"/>
      <w:lvlText w:val="•"/>
      <w:lvlJc w:val="left"/>
      <w:pPr>
        <w:tabs>
          <w:tab w:val="num" w:pos="5040"/>
        </w:tabs>
        <w:ind w:left="5040" w:hanging="360"/>
      </w:pPr>
      <w:rPr>
        <w:rFonts w:ascii="Times New Roman" w:hAnsi="Times New Roman" w:hint="default"/>
      </w:rPr>
    </w:lvl>
    <w:lvl w:ilvl="7" w:tplc="F7041546" w:tentative="1">
      <w:start w:val="1"/>
      <w:numFmt w:val="bullet"/>
      <w:lvlText w:val="•"/>
      <w:lvlJc w:val="left"/>
      <w:pPr>
        <w:tabs>
          <w:tab w:val="num" w:pos="5760"/>
        </w:tabs>
        <w:ind w:left="5760" w:hanging="360"/>
      </w:pPr>
      <w:rPr>
        <w:rFonts w:ascii="Times New Roman" w:hAnsi="Times New Roman" w:hint="default"/>
      </w:rPr>
    </w:lvl>
    <w:lvl w:ilvl="8" w:tplc="7372572A" w:tentative="1">
      <w:start w:val="1"/>
      <w:numFmt w:val="bullet"/>
      <w:lvlText w:val="•"/>
      <w:lvlJc w:val="left"/>
      <w:pPr>
        <w:tabs>
          <w:tab w:val="num" w:pos="6480"/>
        </w:tabs>
        <w:ind w:left="6480" w:hanging="360"/>
      </w:pPr>
      <w:rPr>
        <w:rFonts w:ascii="Times New Roman" w:hAnsi="Times New Roman" w:hint="default"/>
      </w:rPr>
    </w:lvl>
  </w:abstractNum>
  <w:abstractNum w:abstractNumId="7" w15:restartNumberingAfterBreak="0">
    <w:nsid w:val="4C4009D1"/>
    <w:multiLevelType w:val="hybridMultilevel"/>
    <w:tmpl w:val="8B72F75E"/>
    <w:lvl w:ilvl="0" w:tplc="9CA61D8A">
      <w:start w:val="1"/>
      <w:numFmt w:val="bullet"/>
      <w:lvlText w:val="•"/>
      <w:lvlJc w:val="left"/>
      <w:pPr>
        <w:tabs>
          <w:tab w:val="num" w:pos="720"/>
        </w:tabs>
        <w:ind w:left="720" w:hanging="360"/>
      </w:pPr>
      <w:rPr>
        <w:rFonts w:ascii="Times New Roman" w:hAnsi="Times New Roman" w:hint="default"/>
      </w:rPr>
    </w:lvl>
    <w:lvl w:ilvl="1" w:tplc="8870A182">
      <w:start w:val="1009"/>
      <w:numFmt w:val="bullet"/>
      <w:lvlText w:val="•"/>
      <w:lvlJc w:val="left"/>
      <w:pPr>
        <w:tabs>
          <w:tab w:val="num" w:pos="1440"/>
        </w:tabs>
        <w:ind w:left="1440" w:hanging="360"/>
      </w:pPr>
      <w:rPr>
        <w:rFonts w:ascii="Times New Roman" w:hAnsi="Times New Roman" w:hint="default"/>
      </w:rPr>
    </w:lvl>
    <w:lvl w:ilvl="2" w:tplc="A17EC9E8" w:tentative="1">
      <w:start w:val="1"/>
      <w:numFmt w:val="bullet"/>
      <w:lvlText w:val="•"/>
      <w:lvlJc w:val="left"/>
      <w:pPr>
        <w:tabs>
          <w:tab w:val="num" w:pos="2160"/>
        </w:tabs>
        <w:ind w:left="2160" w:hanging="360"/>
      </w:pPr>
      <w:rPr>
        <w:rFonts w:ascii="Times New Roman" w:hAnsi="Times New Roman" w:hint="default"/>
      </w:rPr>
    </w:lvl>
    <w:lvl w:ilvl="3" w:tplc="6A9EBD48" w:tentative="1">
      <w:start w:val="1"/>
      <w:numFmt w:val="bullet"/>
      <w:lvlText w:val="•"/>
      <w:lvlJc w:val="left"/>
      <w:pPr>
        <w:tabs>
          <w:tab w:val="num" w:pos="2880"/>
        </w:tabs>
        <w:ind w:left="2880" w:hanging="360"/>
      </w:pPr>
      <w:rPr>
        <w:rFonts w:ascii="Times New Roman" w:hAnsi="Times New Roman" w:hint="default"/>
      </w:rPr>
    </w:lvl>
    <w:lvl w:ilvl="4" w:tplc="0942A5A4" w:tentative="1">
      <w:start w:val="1"/>
      <w:numFmt w:val="bullet"/>
      <w:lvlText w:val="•"/>
      <w:lvlJc w:val="left"/>
      <w:pPr>
        <w:tabs>
          <w:tab w:val="num" w:pos="3600"/>
        </w:tabs>
        <w:ind w:left="3600" w:hanging="360"/>
      </w:pPr>
      <w:rPr>
        <w:rFonts w:ascii="Times New Roman" w:hAnsi="Times New Roman" w:hint="default"/>
      </w:rPr>
    </w:lvl>
    <w:lvl w:ilvl="5" w:tplc="23C810A0" w:tentative="1">
      <w:start w:val="1"/>
      <w:numFmt w:val="bullet"/>
      <w:lvlText w:val="•"/>
      <w:lvlJc w:val="left"/>
      <w:pPr>
        <w:tabs>
          <w:tab w:val="num" w:pos="4320"/>
        </w:tabs>
        <w:ind w:left="4320" w:hanging="360"/>
      </w:pPr>
      <w:rPr>
        <w:rFonts w:ascii="Times New Roman" w:hAnsi="Times New Roman" w:hint="default"/>
      </w:rPr>
    </w:lvl>
    <w:lvl w:ilvl="6" w:tplc="49C2012A" w:tentative="1">
      <w:start w:val="1"/>
      <w:numFmt w:val="bullet"/>
      <w:lvlText w:val="•"/>
      <w:lvlJc w:val="left"/>
      <w:pPr>
        <w:tabs>
          <w:tab w:val="num" w:pos="5040"/>
        </w:tabs>
        <w:ind w:left="5040" w:hanging="360"/>
      </w:pPr>
      <w:rPr>
        <w:rFonts w:ascii="Times New Roman" w:hAnsi="Times New Roman" w:hint="default"/>
      </w:rPr>
    </w:lvl>
    <w:lvl w:ilvl="7" w:tplc="F24270DE" w:tentative="1">
      <w:start w:val="1"/>
      <w:numFmt w:val="bullet"/>
      <w:lvlText w:val="•"/>
      <w:lvlJc w:val="left"/>
      <w:pPr>
        <w:tabs>
          <w:tab w:val="num" w:pos="5760"/>
        </w:tabs>
        <w:ind w:left="5760" w:hanging="360"/>
      </w:pPr>
      <w:rPr>
        <w:rFonts w:ascii="Times New Roman" w:hAnsi="Times New Roman" w:hint="default"/>
      </w:rPr>
    </w:lvl>
    <w:lvl w:ilvl="8" w:tplc="5EF42636" w:tentative="1">
      <w:start w:val="1"/>
      <w:numFmt w:val="bullet"/>
      <w:lvlText w:val="•"/>
      <w:lvlJc w:val="left"/>
      <w:pPr>
        <w:tabs>
          <w:tab w:val="num" w:pos="6480"/>
        </w:tabs>
        <w:ind w:left="6480" w:hanging="360"/>
      </w:pPr>
      <w:rPr>
        <w:rFonts w:ascii="Times New Roman" w:hAnsi="Times New Roman" w:hint="default"/>
      </w:rPr>
    </w:lvl>
  </w:abstractNum>
  <w:abstractNum w:abstractNumId="8" w15:restartNumberingAfterBreak="0">
    <w:nsid w:val="56111CA9"/>
    <w:multiLevelType w:val="hybridMultilevel"/>
    <w:tmpl w:val="662E6E32"/>
    <w:lvl w:ilvl="0" w:tplc="1390D260">
      <w:start w:val="1"/>
      <w:numFmt w:val="bullet"/>
      <w:lvlText w:val="•"/>
      <w:lvlJc w:val="left"/>
      <w:pPr>
        <w:tabs>
          <w:tab w:val="num" w:pos="720"/>
        </w:tabs>
        <w:ind w:left="720" w:hanging="360"/>
      </w:pPr>
      <w:rPr>
        <w:rFonts w:ascii="Times New Roman" w:hAnsi="Times New Roman" w:hint="default"/>
      </w:rPr>
    </w:lvl>
    <w:lvl w:ilvl="1" w:tplc="45485862" w:tentative="1">
      <w:start w:val="1"/>
      <w:numFmt w:val="bullet"/>
      <w:lvlText w:val="•"/>
      <w:lvlJc w:val="left"/>
      <w:pPr>
        <w:tabs>
          <w:tab w:val="num" w:pos="1440"/>
        </w:tabs>
        <w:ind w:left="1440" w:hanging="360"/>
      </w:pPr>
      <w:rPr>
        <w:rFonts w:ascii="Times New Roman" w:hAnsi="Times New Roman" w:hint="default"/>
      </w:rPr>
    </w:lvl>
    <w:lvl w:ilvl="2" w:tplc="25B875E4" w:tentative="1">
      <w:start w:val="1"/>
      <w:numFmt w:val="bullet"/>
      <w:lvlText w:val="•"/>
      <w:lvlJc w:val="left"/>
      <w:pPr>
        <w:tabs>
          <w:tab w:val="num" w:pos="2160"/>
        </w:tabs>
        <w:ind w:left="2160" w:hanging="360"/>
      </w:pPr>
      <w:rPr>
        <w:rFonts w:ascii="Times New Roman" w:hAnsi="Times New Roman" w:hint="default"/>
      </w:rPr>
    </w:lvl>
    <w:lvl w:ilvl="3" w:tplc="28162E58" w:tentative="1">
      <w:start w:val="1"/>
      <w:numFmt w:val="bullet"/>
      <w:lvlText w:val="•"/>
      <w:lvlJc w:val="left"/>
      <w:pPr>
        <w:tabs>
          <w:tab w:val="num" w:pos="2880"/>
        </w:tabs>
        <w:ind w:left="2880" w:hanging="360"/>
      </w:pPr>
      <w:rPr>
        <w:rFonts w:ascii="Times New Roman" w:hAnsi="Times New Roman" w:hint="default"/>
      </w:rPr>
    </w:lvl>
    <w:lvl w:ilvl="4" w:tplc="67966BD2" w:tentative="1">
      <w:start w:val="1"/>
      <w:numFmt w:val="bullet"/>
      <w:lvlText w:val="•"/>
      <w:lvlJc w:val="left"/>
      <w:pPr>
        <w:tabs>
          <w:tab w:val="num" w:pos="3600"/>
        </w:tabs>
        <w:ind w:left="3600" w:hanging="360"/>
      </w:pPr>
      <w:rPr>
        <w:rFonts w:ascii="Times New Roman" w:hAnsi="Times New Roman" w:hint="default"/>
      </w:rPr>
    </w:lvl>
    <w:lvl w:ilvl="5" w:tplc="C4081AA6" w:tentative="1">
      <w:start w:val="1"/>
      <w:numFmt w:val="bullet"/>
      <w:lvlText w:val="•"/>
      <w:lvlJc w:val="left"/>
      <w:pPr>
        <w:tabs>
          <w:tab w:val="num" w:pos="4320"/>
        </w:tabs>
        <w:ind w:left="4320" w:hanging="360"/>
      </w:pPr>
      <w:rPr>
        <w:rFonts w:ascii="Times New Roman" w:hAnsi="Times New Roman" w:hint="default"/>
      </w:rPr>
    </w:lvl>
    <w:lvl w:ilvl="6" w:tplc="9F7005EA" w:tentative="1">
      <w:start w:val="1"/>
      <w:numFmt w:val="bullet"/>
      <w:lvlText w:val="•"/>
      <w:lvlJc w:val="left"/>
      <w:pPr>
        <w:tabs>
          <w:tab w:val="num" w:pos="5040"/>
        </w:tabs>
        <w:ind w:left="5040" w:hanging="360"/>
      </w:pPr>
      <w:rPr>
        <w:rFonts w:ascii="Times New Roman" w:hAnsi="Times New Roman" w:hint="default"/>
      </w:rPr>
    </w:lvl>
    <w:lvl w:ilvl="7" w:tplc="4F6E99EE" w:tentative="1">
      <w:start w:val="1"/>
      <w:numFmt w:val="bullet"/>
      <w:lvlText w:val="•"/>
      <w:lvlJc w:val="left"/>
      <w:pPr>
        <w:tabs>
          <w:tab w:val="num" w:pos="5760"/>
        </w:tabs>
        <w:ind w:left="5760" w:hanging="360"/>
      </w:pPr>
      <w:rPr>
        <w:rFonts w:ascii="Times New Roman" w:hAnsi="Times New Roman" w:hint="default"/>
      </w:rPr>
    </w:lvl>
    <w:lvl w:ilvl="8" w:tplc="D76CEEE0" w:tentative="1">
      <w:start w:val="1"/>
      <w:numFmt w:val="bullet"/>
      <w:lvlText w:val="•"/>
      <w:lvlJc w:val="left"/>
      <w:pPr>
        <w:tabs>
          <w:tab w:val="num" w:pos="6480"/>
        </w:tabs>
        <w:ind w:left="6480" w:hanging="360"/>
      </w:pPr>
      <w:rPr>
        <w:rFonts w:ascii="Times New Roman" w:hAnsi="Times New Roman" w:hint="default"/>
      </w:rPr>
    </w:lvl>
  </w:abstractNum>
  <w:abstractNum w:abstractNumId="9" w15:restartNumberingAfterBreak="0">
    <w:nsid w:val="62C27764"/>
    <w:multiLevelType w:val="hybridMultilevel"/>
    <w:tmpl w:val="2A824818"/>
    <w:lvl w:ilvl="0" w:tplc="4FFC10FA">
      <w:start w:val="1"/>
      <w:numFmt w:val="decimal"/>
      <w:lvlText w:val="%1)"/>
      <w:lvlJc w:val="left"/>
      <w:pPr>
        <w:ind w:left="720" w:hanging="360"/>
      </w:pPr>
      <w:rPr>
        <w:rFonts w:hint="default"/>
        <w:b w:val="0"/>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num w:numId="1" w16cid:durableId="303507720">
    <w:abstractNumId w:val="9"/>
  </w:num>
  <w:num w:numId="2" w16cid:durableId="1917006278">
    <w:abstractNumId w:val="5"/>
  </w:num>
  <w:num w:numId="3" w16cid:durableId="1608779643">
    <w:abstractNumId w:val="1"/>
  </w:num>
  <w:num w:numId="4" w16cid:durableId="409733600">
    <w:abstractNumId w:val="4"/>
  </w:num>
  <w:num w:numId="5" w16cid:durableId="1914699860">
    <w:abstractNumId w:val="6"/>
  </w:num>
  <w:num w:numId="6" w16cid:durableId="1474525407">
    <w:abstractNumId w:val="7"/>
  </w:num>
  <w:num w:numId="7" w16cid:durableId="1176729757">
    <w:abstractNumId w:val="2"/>
  </w:num>
  <w:num w:numId="8" w16cid:durableId="630747779">
    <w:abstractNumId w:val="8"/>
  </w:num>
  <w:num w:numId="9" w16cid:durableId="1357851691">
    <w:abstractNumId w:val="0"/>
  </w:num>
  <w:num w:numId="10" w16cid:durableId="1441338123">
    <w:abstractNumId w:val="3"/>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720"/>
  <w:drawingGridHorizontalSpacing w:val="120"/>
  <w:displayHorizontalDrawingGridEvery w:val="2"/>
  <w:characterSpacingControl w:val="doNotCompres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AA2BE4"/>
    <w:rsid w:val="00001FD0"/>
    <w:rsid w:val="000027B9"/>
    <w:rsid w:val="00003508"/>
    <w:rsid w:val="00003696"/>
    <w:rsid w:val="000068A4"/>
    <w:rsid w:val="00006C20"/>
    <w:rsid w:val="00010B25"/>
    <w:rsid w:val="000120D0"/>
    <w:rsid w:val="000124C6"/>
    <w:rsid w:val="00013F24"/>
    <w:rsid w:val="000163C2"/>
    <w:rsid w:val="000177AE"/>
    <w:rsid w:val="00017924"/>
    <w:rsid w:val="0002177B"/>
    <w:rsid w:val="00021C98"/>
    <w:rsid w:val="00024510"/>
    <w:rsid w:val="00024A75"/>
    <w:rsid w:val="00026CB1"/>
    <w:rsid w:val="000362A9"/>
    <w:rsid w:val="000364F3"/>
    <w:rsid w:val="00037029"/>
    <w:rsid w:val="00042A74"/>
    <w:rsid w:val="00043BC4"/>
    <w:rsid w:val="00045F43"/>
    <w:rsid w:val="00046A24"/>
    <w:rsid w:val="00047989"/>
    <w:rsid w:val="000503A4"/>
    <w:rsid w:val="000506B6"/>
    <w:rsid w:val="000518F0"/>
    <w:rsid w:val="00054691"/>
    <w:rsid w:val="00055620"/>
    <w:rsid w:val="000557D8"/>
    <w:rsid w:val="000557E2"/>
    <w:rsid w:val="00057D57"/>
    <w:rsid w:val="00060BB3"/>
    <w:rsid w:val="00060F0C"/>
    <w:rsid w:val="00063B9B"/>
    <w:rsid w:val="00065DB0"/>
    <w:rsid w:val="000665D6"/>
    <w:rsid w:val="000676DB"/>
    <w:rsid w:val="00070A35"/>
    <w:rsid w:val="00071C7E"/>
    <w:rsid w:val="000746ED"/>
    <w:rsid w:val="00074E03"/>
    <w:rsid w:val="0007687F"/>
    <w:rsid w:val="00076A0A"/>
    <w:rsid w:val="000801EA"/>
    <w:rsid w:val="00080730"/>
    <w:rsid w:val="0008251D"/>
    <w:rsid w:val="00083CCD"/>
    <w:rsid w:val="000855D3"/>
    <w:rsid w:val="00085F88"/>
    <w:rsid w:val="00090772"/>
    <w:rsid w:val="00093A34"/>
    <w:rsid w:val="0009743F"/>
    <w:rsid w:val="0009776A"/>
    <w:rsid w:val="00097B90"/>
    <w:rsid w:val="000A17F4"/>
    <w:rsid w:val="000A3893"/>
    <w:rsid w:val="000B00C2"/>
    <w:rsid w:val="000B07AE"/>
    <w:rsid w:val="000B36E9"/>
    <w:rsid w:val="000B39DE"/>
    <w:rsid w:val="000C01C1"/>
    <w:rsid w:val="000C1B4B"/>
    <w:rsid w:val="000C7174"/>
    <w:rsid w:val="000C7BDF"/>
    <w:rsid w:val="000D23CC"/>
    <w:rsid w:val="000D317C"/>
    <w:rsid w:val="000D4F61"/>
    <w:rsid w:val="000D6A04"/>
    <w:rsid w:val="000E1B37"/>
    <w:rsid w:val="000E421E"/>
    <w:rsid w:val="000E5C86"/>
    <w:rsid w:val="000E7CF9"/>
    <w:rsid w:val="000F1A18"/>
    <w:rsid w:val="000F1D91"/>
    <w:rsid w:val="000F2954"/>
    <w:rsid w:val="000F5CD2"/>
    <w:rsid w:val="00101B24"/>
    <w:rsid w:val="00103559"/>
    <w:rsid w:val="00114CD6"/>
    <w:rsid w:val="00116A0F"/>
    <w:rsid w:val="0012063B"/>
    <w:rsid w:val="00121B10"/>
    <w:rsid w:val="00124AA9"/>
    <w:rsid w:val="0013142C"/>
    <w:rsid w:val="00134579"/>
    <w:rsid w:val="00135AF9"/>
    <w:rsid w:val="00141035"/>
    <w:rsid w:val="0014143F"/>
    <w:rsid w:val="0014332B"/>
    <w:rsid w:val="00143CE5"/>
    <w:rsid w:val="00144CF3"/>
    <w:rsid w:val="00145282"/>
    <w:rsid w:val="00146ACB"/>
    <w:rsid w:val="00146B7D"/>
    <w:rsid w:val="00147470"/>
    <w:rsid w:val="00154177"/>
    <w:rsid w:val="00160CF9"/>
    <w:rsid w:val="001626E6"/>
    <w:rsid w:val="00166743"/>
    <w:rsid w:val="00167684"/>
    <w:rsid w:val="00167F59"/>
    <w:rsid w:val="00174BF2"/>
    <w:rsid w:val="001750AC"/>
    <w:rsid w:val="0017536F"/>
    <w:rsid w:val="00183AE8"/>
    <w:rsid w:val="00185A6A"/>
    <w:rsid w:val="00186F8A"/>
    <w:rsid w:val="001901DD"/>
    <w:rsid w:val="00191F98"/>
    <w:rsid w:val="001A06BD"/>
    <w:rsid w:val="001A1AA1"/>
    <w:rsid w:val="001A1B37"/>
    <w:rsid w:val="001A4C7F"/>
    <w:rsid w:val="001A698F"/>
    <w:rsid w:val="001B0A23"/>
    <w:rsid w:val="001B1832"/>
    <w:rsid w:val="001B4445"/>
    <w:rsid w:val="001B4563"/>
    <w:rsid w:val="001B6F48"/>
    <w:rsid w:val="001C0D8B"/>
    <w:rsid w:val="001C15F7"/>
    <w:rsid w:val="001C2242"/>
    <w:rsid w:val="001C4171"/>
    <w:rsid w:val="001C4690"/>
    <w:rsid w:val="001D1190"/>
    <w:rsid w:val="001D2143"/>
    <w:rsid w:val="001D3024"/>
    <w:rsid w:val="001E4A13"/>
    <w:rsid w:val="001E5063"/>
    <w:rsid w:val="001F2C2D"/>
    <w:rsid w:val="001F4D12"/>
    <w:rsid w:val="00200280"/>
    <w:rsid w:val="0020186E"/>
    <w:rsid w:val="00203805"/>
    <w:rsid w:val="0021126C"/>
    <w:rsid w:val="002169DD"/>
    <w:rsid w:val="00222D0C"/>
    <w:rsid w:val="00225CD2"/>
    <w:rsid w:val="002322CA"/>
    <w:rsid w:val="00236D87"/>
    <w:rsid w:val="00240162"/>
    <w:rsid w:val="002404D7"/>
    <w:rsid w:val="00241770"/>
    <w:rsid w:val="00250B1F"/>
    <w:rsid w:val="00250C80"/>
    <w:rsid w:val="00256998"/>
    <w:rsid w:val="00256C44"/>
    <w:rsid w:val="002712B4"/>
    <w:rsid w:val="00272972"/>
    <w:rsid w:val="00275C4C"/>
    <w:rsid w:val="0028037F"/>
    <w:rsid w:val="00285005"/>
    <w:rsid w:val="00290474"/>
    <w:rsid w:val="0029274A"/>
    <w:rsid w:val="00292A19"/>
    <w:rsid w:val="0029549D"/>
    <w:rsid w:val="002A0923"/>
    <w:rsid w:val="002A47AC"/>
    <w:rsid w:val="002A61E2"/>
    <w:rsid w:val="002A6502"/>
    <w:rsid w:val="002B0F33"/>
    <w:rsid w:val="002B2CBC"/>
    <w:rsid w:val="002B3BE8"/>
    <w:rsid w:val="002B49C1"/>
    <w:rsid w:val="002C3C75"/>
    <w:rsid w:val="002C7C1B"/>
    <w:rsid w:val="002D0264"/>
    <w:rsid w:val="002D1704"/>
    <w:rsid w:val="002D663A"/>
    <w:rsid w:val="002E085E"/>
    <w:rsid w:val="002E2B5F"/>
    <w:rsid w:val="002E3D94"/>
    <w:rsid w:val="002E48FF"/>
    <w:rsid w:val="002E7160"/>
    <w:rsid w:val="002E7E78"/>
    <w:rsid w:val="002F20C8"/>
    <w:rsid w:val="002F3AC2"/>
    <w:rsid w:val="002F4702"/>
    <w:rsid w:val="002F602E"/>
    <w:rsid w:val="002F727B"/>
    <w:rsid w:val="003024AA"/>
    <w:rsid w:val="0030470B"/>
    <w:rsid w:val="00307067"/>
    <w:rsid w:val="0031234F"/>
    <w:rsid w:val="003157CB"/>
    <w:rsid w:val="00320062"/>
    <w:rsid w:val="00322E5D"/>
    <w:rsid w:val="00324D60"/>
    <w:rsid w:val="00325474"/>
    <w:rsid w:val="003271C8"/>
    <w:rsid w:val="00327C33"/>
    <w:rsid w:val="00337611"/>
    <w:rsid w:val="00343BC6"/>
    <w:rsid w:val="00344241"/>
    <w:rsid w:val="00344543"/>
    <w:rsid w:val="00345050"/>
    <w:rsid w:val="0034693C"/>
    <w:rsid w:val="003479AE"/>
    <w:rsid w:val="00350401"/>
    <w:rsid w:val="00350CAA"/>
    <w:rsid w:val="00352ED2"/>
    <w:rsid w:val="00360FCF"/>
    <w:rsid w:val="003676A5"/>
    <w:rsid w:val="00367DAD"/>
    <w:rsid w:val="003710B7"/>
    <w:rsid w:val="0037209E"/>
    <w:rsid w:val="003757BB"/>
    <w:rsid w:val="0037672D"/>
    <w:rsid w:val="003801A8"/>
    <w:rsid w:val="00384484"/>
    <w:rsid w:val="003846C2"/>
    <w:rsid w:val="003870BC"/>
    <w:rsid w:val="00390919"/>
    <w:rsid w:val="0039339A"/>
    <w:rsid w:val="003A6505"/>
    <w:rsid w:val="003B0E00"/>
    <w:rsid w:val="003B16D4"/>
    <w:rsid w:val="003B336B"/>
    <w:rsid w:val="003B3595"/>
    <w:rsid w:val="003B3FFE"/>
    <w:rsid w:val="003B558E"/>
    <w:rsid w:val="003B614D"/>
    <w:rsid w:val="003B7511"/>
    <w:rsid w:val="003C07FC"/>
    <w:rsid w:val="003C29E2"/>
    <w:rsid w:val="003C59CD"/>
    <w:rsid w:val="003C6B4B"/>
    <w:rsid w:val="003D15F4"/>
    <w:rsid w:val="003D1873"/>
    <w:rsid w:val="003D7779"/>
    <w:rsid w:val="003D7CAC"/>
    <w:rsid w:val="003E2358"/>
    <w:rsid w:val="003E6290"/>
    <w:rsid w:val="003E6D04"/>
    <w:rsid w:val="003E7CDB"/>
    <w:rsid w:val="003F1137"/>
    <w:rsid w:val="003F32B3"/>
    <w:rsid w:val="003F3E0E"/>
    <w:rsid w:val="003F6B85"/>
    <w:rsid w:val="004008D2"/>
    <w:rsid w:val="004036AC"/>
    <w:rsid w:val="0040487B"/>
    <w:rsid w:val="00410F8A"/>
    <w:rsid w:val="00413C41"/>
    <w:rsid w:val="00414726"/>
    <w:rsid w:val="00414967"/>
    <w:rsid w:val="00415DD5"/>
    <w:rsid w:val="00424C67"/>
    <w:rsid w:val="00425166"/>
    <w:rsid w:val="0042535B"/>
    <w:rsid w:val="00425499"/>
    <w:rsid w:val="00430049"/>
    <w:rsid w:val="004324CD"/>
    <w:rsid w:val="00434486"/>
    <w:rsid w:val="00436FDE"/>
    <w:rsid w:val="00437169"/>
    <w:rsid w:val="00440CFA"/>
    <w:rsid w:val="00444047"/>
    <w:rsid w:val="00444BE9"/>
    <w:rsid w:val="004456BF"/>
    <w:rsid w:val="00447606"/>
    <w:rsid w:val="00450ACD"/>
    <w:rsid w:val="00450AF0"/>
    <w:rsid w:val="00451AB3"/>
    <w:rsid w:val="00455174"/>
    <w:rsid w:val="004644BE"/>
    <w:rsid w:val="00464D04"/>
    <w:rsid w:val="00466B3E"/>
    <w:rsid w:val="004712B0"/>
    <w:rsid w:val="00472C78"/>
    <w:rsid w:val="00473C0A"/>
    <w:rsid w:val="00473FCF"/>
    <w:rsid w:val="00480640"/>
    <w:rsid w:val="00482438"/>
    <w:rsid w:val="00486EB0"/>
    <w:rsid w:val="004939D3"/>
    <w:rsid w:val="00493B3E"/>
    <w:rsid w:val="00494E02"/>
    <w:rsid w:val="004A1EB0"/>
    <w:rsid w:val="004A1F0C"/>
    <w:rsid w:val="004A28D3"/>
    <w:rsid w:val="004A2E9B"/>
    <w:rsid w:val="004A3EFF"/>
    <w:rsid w:val="004A4262"/>
    <w:rsid w:val="004B051A"/>
    <w:rsid w:val="004B0610"/>
    <w:rsid w:val="004B2C3E"/>
    <w:rsid w:val="004B3305"/>
    <w:rsid w:val="004B3328"/>
    <w:rsid w:val="004B3363"/>
    <w:rsid w:val="004B392C"/>
    <w:rsid w:val="004B708B"/>
    <w:rsid w:val="004B7616"/>
    <w:rsid w:val="004C2821"/>
    <w:rsid w:val="004C519B"/>
    <w:rsid w:val="004C67C1"/>
    <w:rsid w:val="004D1053"/>
    <w:rsid w:val="004D149F"/>
    <w:rsid w:val="004D4779"/>
    <w:rsid w:val="004D4C53"/>
    <w:rsid w:val="004D69B8"/>
    <w:rsid w:val="004D6C59"/>
    <w:rsid w:val="004E6312"/>
    <w:rsid w:val="004E7D95"/>
    <w:rsid w:val="004F30D3"/>
    <w:rsid w:val="004F49C5"/>
    <w:rsid w:val="004F6043"/>
    <w:rsid w:val="004F64C7"/>
    <w:rsid w:val="004F761B"/>
    <w:rsid w:val="004F7B33"/>
    <w:rsid w:val="004F7EE0"/>
    <w:rsid w:val="00503DF9"/>
    <w:rsid w:val="00506FDA"/>
    <w:rsid w:val="00507307"/>
    <w:rsid w:val="00507CD0"/>
    <w:rsid w:val="0051007D"/>
    <w:rsid w:val="00511487"/>
    <w:rsid w:val="005127FC"/>
    <w:rsid w:val="00513108"/>
    <w:rsid w:val="00513714"/>
    <w:rsid w:val="005156F2"/>
    <w:rsid w:val="005160B4"/>
    <w:rsid w:val="005255CB"/>
    <w:rsid w:val="005255D8"/>
    <w:rsid w:val="00532182"/>
    <w:rsid w:val="00533B1B"/>
    <w:rsid w:val="00534A2F"/>
    <w:rsid w:val="0054056C"/>
    <w:rsid w:val="0054326A"/>
    <w:rsid w:val="0054591B"/>
    <w:rsid w:val="00545C12"/>
    <w:rsid w:val="00557E30"/>
    <w:rsid w:val="00557FBA"/>
    <w:rsid w:val="005656C2"/>
    <w:rsid w:val="00565AB2"/>
    <w:rsid w:val="00570FCB"/>
    <w:rsid w:val="0057587F"/>
    <w:rsid w:val="0057643A"/>
    <w:rsid w:val="00576E37"/>
    <w:rsid w:val="00577CDF"/>
    <w:rsid w:val="00582DCD"/>
    <w:rsid w:val="00584586"/>
    <w:rsid w:val="00590C6A"/>
    <w:rsid w:val="005934E3"/>
    <w:rsid w:val="0059533E"/>
    <w:rsid w:val="005A11BA"/>
    <w:rsid w:val="005A326A"/>
    <w:rsid w:val="005A5BAA"/>
    <w:rsid w:val="005B0CC6"/>
    <w:rsid w:val="005B0ED5"/>
    <w:rsid w:val="005B1101"/>
    <w:rsid w:val="005B16CD"/>
    <w:rsid w:val="005B41CF"/>
    <w:rsid w:val="005B6C00"/>
    <w:rsid w:val="005C122C"/>
    <w:rsid w:val="005C40E0"/>
    <w:rsid w:val="005C5170"/>
    <w:rsid w:val="005C59F8"/>
    <w:rsid w:val="005D169F"/>
    <w:rsid w:val="005D1F5B"/>
    <w:rsid w:val="005D5F66"/>
    <w:rsid w:val="005D6D1F"/>
    <w:rsid w:val="005E1E1C"/>
    <w:rsid w:val="005E2243"/>
    <w:rsid w:val="005E4D56"/>
    <w:rsid w:val="005F211A"/>
    <w:rsid w:val="005F4BA5"/>
    <w:rsid w:val="006007B7"/>
    <w:rsid w:val="006042A0"/>
    <w:rsid w:val="006051D8"/>
    <w:rsid w:val="00605AB8"/>
    <w:rsid w:val="00606ED8"/>
    <w:rsid w:val="00607002"/>
    <w:rsid w:val="00614DA9"/>
    <w:rsid w:val="0061502A"/>
    <w:rsid w:val="00617E88"/>
    <w:rsid w:val="00622384"/>
    <w:rsid w:val="006227D7"/>
    <w:rsid w:val="00622F34"/>
    <w:rsid w:val="00623EB1"/>
    <w:rsid w:val="006264F1"/>
    <w:rsid w:val="00627C20"/>
    <w:rsid w:val="00630152"/>
    <w:rsid w:val="00630616"/>
    <w:rsid w:val="006316E3"/>
    <w:rsid w:val="00632548"/>
    <w:rsid w:val="0063308B"/>
    <w:rsid w:val="00634418"/>
    <w:rsid w:val="00635438"/>
    <w:rsid w:val="00636E9D"/>
    <w:rsid w:val="00641933"/>
    <w:rsid w:val="00642BB6"/>
    <w:rsid w:val="00642BC8"/>
    <w:rsid w:val="00642EEE"/>
    <w:rsid w:val="006435CC"/>
    <w:rsid w:val="00643753"/>
    <w:rsid w:val="00646B57"/>
    <w:rsid w:val="00647718"/>
    <w:rsid w:val="00657723"/>
    <w:rsid w:val="00662A15"/>
    <w:rsid w:val="006653F8"/>
    <w:rsid w:val="0067028F"/>
    <w:rsid w:val="00671284"/>
    <w:rsid w:val="00674E6C"/>
    <w:rsid w:val="006754DD"/>
    <w:rsid w:val="00676D51"/>
    <w:rsid w:val="00680C63"/>
    <w:rsid w:val="00680FDB"/>
    <w:rsid w:val="006832AB"/>
    <w:rsid w:val="00684B61"/>
    <w:rsid w:val="00684D21"/>
    <w:rsid w:val="006874FA"/>
    <w:rsid w:val="00687C2C"/>
    <w:rsid w:val="006902F0"/>
    <w:rsid w:val="00690D36"/>
    <w:rsid w:val="00691819"/>
    <w:rsid w:val="00691895"/>
    <w:rsid w:val="00691F5B"/>
    <w:rsid w:val="006A00A9"/>
    <w:rsid w:val="006A3C3D"/>
    <w:rsid w:val="006A4AD8"/>
    <w:rsid w:val="006A50AD"/>
    <w:rsid w:val="006B3CBF"/>
    <w:rsid w:val="006B47E3"/>
    <w:rsid w:val="006B7306"/>
    <w:rsid w:val="006C0130"/>
    <w:rsid w:val="006C7CA6"/>
    <w:rsid w:val="006D07D2"/>
    <w:rsid w:val="006D2F63"/>
    <w:rsid w:val="006D4087"/>
    <w:rsid w:val="006D42A4"/>
    <w:rsid w:val="006D4FC7"/>
    <w:rsid w:val="006D767E"/>
    <w:rsid w:val="006E3B73"/>
    <w:rsid w:val="006E59A7"/>
    <w:rsid w:val="006E5ED6"/>
    <w:rsid w:val="006F5B09"/>
    <w:rsid w:val="00700FC3"/>
    <w:rsid w:val="00701024"/>
    <w:rsid w:val="00701AAB"/>
    <w:rsid w:val="00702648"/>
    <w:rsid w:val="00704A71"/>
    <w:rsid w:val="00707659"/>
    <w:rsid w:val="007102AD"/>
    <w:rsid w:val="00710980"/>
    <w:rsid w:val="00711DB4"/>
    <w:rsid w:val="00713AF3"/>
    <w:rsid w:val="007154B3"/>
    <w:rsid w:val="00720636"/>
    <w:rsid w:val="00723B64"/>
    <w:rsid w:val="00724B77"/>
    <w:rsid w:val="007260EF"/>
    <w:rsid w:val="00730F59"/>
    <w:rsid w:val="00734DC1"/>
    <w:rsid w:val="007354A3"/>
    <w:rsid w:val="0073585B"/>
    <w:rsid w:val="00746256"/>
    <w:rsid w:val="007467E6"/>
    <w:rsid w:val="00747219"/>
    <w:rsid w:val="007474A9"/>
    <w:rsid w:val="00747D44"/>
    <w:rsid w:val="007500B1"/>
    <w:rsid w:val="00753081"/>
    <w:rsid w:val="00754313"/>
    <w:rsid w:val="00754A20"/>
    <w:rsid w:val="00754F14"/>
    <w:rsid w:val="00757876"/>
    <w:rsid w:val="00757D59"/>
    <w:rsid w:val="00761197"/>
    <w:rsid w:val="00763EAA"/>
    <w:rsid w:val="00764392"/>
    <w:rsid w:val="00764DF3"/>
    <w:rsid w:val="00767042"/>
    <w:rsid w:val="007672B8"/>
    <w:rsid w:val="0076733B"/>
    <w:rsid w:val="00771555"/>
    <w:rsid w:val="007739F0"/>
    <w:rsid w:val="0077623E"/>
    <w:rsid w:val="00777D0C"/>
    <w:rsid w:val="00781514"/>
    <w:rsid w:val="00782B13"/>
    <w:rsid w:val="0078383D"/>
    <w:rsid w:val="0078479B"/>
    <w:rsid w:val="00785AF0"/>
    <w:rsid w:val="00786837"/>
    <w:rsid w:val="00794754"/>
    <w:rsid w:val="007965FC"/>
    <w:rsid w:val="007A691E"/>
    <w:rsid w:val="007A69E7"/>
    <w:rsid w:val="007B58F8"/>
    <w:rsid w:val="007B703E"/>
    <w:rsid w:val="007B7D17"/>
    <w:rsid w:val="007B7F5A"/>
    <w:rsid w:val="007C55A6"/>
    <w:rsid w:val="007D0DC2"/>
    <w:rsid w:val="007D3291"/>
    <w:rsid w:val="007D4D4A"/>
    <w:rsid w:val="007E0640"/>
    <w:rsid w:val="007E2E45"/>
    <w:rsid w:val="007E52DE"/>
    <w:rsid w:val="007E5497"/>
    <w:rsid w:val="007E78B6"/>
    <w:rsid w:val="007E7F61"/>
    <w:rsid w:val="007F0942"/>
    <w:rsid w:val="007F54B8"/>
    <w:rsid w:val="008009FE"/>
    <w:rsid w:val="00802E51"/>
    <w:rsid w:val="0081175D"/>
    <w:rsid w:val="008118D5"/>
    <w:rsid w:val="00813A9D"/>
    <w:rsid w:val="00815C49"/>
    <w:rsid w:val="00816C20"/>
    <w:rsid w:val="008175DA"/>
    <w:rsid w:val="00817A72"/>
    <w:rsid w:val="008218EF"/>
    <w:rsid w:val="00821C0A"/>
    <w:rsid w:val="0082277F"/>
    <w:rsid w:val="00824FB6"/>
    <w:rsid w:val="00830D31"/>
    <w:rsid w:val="00831970"/>
    <w:rsid w:val="00831979"/>
    <w:rsid w:val="008328C0"/>
    <w:rsid w:val="00835427"/>
    <w:rsid w:val="00836954"/>
    <w:rsid w:val="00840D3D"/>
    <w:rsid w:val="00841BDB"/>
    <w:rsid w:val="00842F55"/>
    <w:rsid w:val="0084387A"/>
    <w:rsid w:val="00845023"/>
    <w:rsid w:val="0084536E"/>
    <w:rsid w:val="00846159"/>
    <w:rsid w:val="008469E0"/>
    <w:rsid w:val="00846A9D"/>
    <w:rsid w:val="00853DB0"/>
    <w:rsid w:val="00854CB3"/>
    <w:rsid w:val="008559FE"/>
    <w:rsid w:val="008567A3"/>
    <w:rsid w:val="008609C7"/>
    <w:rsid w:val="00862808"/>
    <w:rsid w:val="00862A16"/>
    <w:rsid w:val="0086458C"/>
    <w:rsid w:val="00864D5B"/>
    <w:rsid w:val="00870600"/>
    <w:rsid w:val="00871A86"/>
    <w:rsid w:val="00873483"/>
    <w:rsid w:val="00876BA4"/>
    <w:rsid w:val="00876CBD"/>
    <w:rsid w:val="00880689"/>
    <w:rsid w:val="008813FB"/>
    <w:rsid w:val="00882D38"/>
    <w:rsid w:val="008834F5"/>
    <w:rsid w:val="00885EA9"/>
    <w:rsid w:val="00893467"/>
    <w:rsid w:val="008943B9"/>
    <w:rsid w:val="00894427"/>
    <w:rsid w:val="00897443"/>
    <w:rsid w:val="008A0B79"/>
    <w:rsid w:val="008A14CE"/>
    <w:rsid w:val="008A1E47"/>
    <w:rsid w:val="008A37C8"/>
    <w:rsid w:val="008A58EB"/>
    <w:rsid w:val="008A7256"/>
    <w:rsid w:val="008B166D"/>
    <w:rsid w:val="008B1FB5"/>
    <w:rsid w:val="008B2174"/>
    <w:rsid w:val="008B22A4"/>
    <w:rsid w:val="008B2E37"/>
    <w:rsid w:val="008B37A8"/>
    <w:rsid w:val="008B3821"/>
    <w:rsid w:val="008B5A2E"/>
    <w:rsid w:val="008C04B8"/>
    <w:rsid w:val="008C2C0E"/>
    <w:rsid w:val="008C53EC"/>
    <w:rsid w:val="008C777A"/>
    <w:rsid w:val="008D1AD8"/>
    <w:rsid w:val="008D24AB"/>
    <w:rsid w:val="008D3F22"/>
    <w:rsid w:val="008D4AAA"/>
    <w:rsid w:val="008E0A0F"/>
    <w:rsid w:val="008E1962"/>
    <w:rsid w:val="008E2B4A"/>
    <w:rsid w:val="008E4381"/>
    <w:rsid w:val="008E5FA6"/>
    <w:rsid w:val="008E6B77"/>
    <w:rsid w:val="008E7703"/>
    <w:rsid w:val="008F0144"/>
    <w:rsid w:val="008F0FB9"/>
    <w:rsid w:val="00907F53"/>
    <w:rsid w:val="009163E6"/>
    <w:rsid w:val="00917BD0"/>
    <w:rsid w:val="0092735C"/>
    <w:rsid w:val="00927B38"/>
    <w:rsid w:val="00930189"/>
    <w:rsid w:val="009305B3"/>
    <w:rsid w:val="00933500"/>
    <w:rsid w:val="0093441A"/>
    <w:rsid w:val="00934ED3"/>
    <w:rsid w:val="009359A0"/>
    <w:rsid w:val="00942370"/>
    <w:rsid w:val="00950C47"/>
    <w:rsid w:val="009556CD"/>
    <w:rsid w:val="00956346"/>
    <w:rsid w:val="009573B4"/>
    <w:rsid w:val="00961BBC"/>
    <w:rsid w:val="00964901"/>
    <w:rsid w:val="009650AF"/>
    <w:rsid w:val="009670B4"/>
    <w:rsid w:val="00971532"/>
    <w:rsid w:val="00971A03"/>
    <w:rsid w:val="0097646F"/>
    <w:rsid w:val="00986152"/>
    <w:rsid w:val="009872F5"/>
    <w:rsid w:val="009906FF"/>
    <w:rsid w:val="00990F21"/>
    <w:rsid w:val="00991A9A"/>
    <w:rsid w:val="00993D67"/>
    <w:rsid w:val="0099514A"/>
    <w:rsid w:val="0099581D"/>
    <w:rsid w:val="0099739B"/>
    <w:rsid w:val="00997B5E"/>
    <w:rsid w:val="009A5F48"/>
    <w:rsid w:val="009A635E"/>
    <w:rsid w:val="009B0139"/>
    <w:rsid w:val="009B1F05"/>
    <w:rsid w:val="009B1FC3"/>
    <w:rsid w:val="009B3575"/>
    <w:rsid w:val="009B549D"/>
    <w:rsid w:val="009B6563"/>
    <w:rsid w:val="009C03BB"/>
    <w:rsid w:val="009C257D"/>
    <w:rsid w:val="009C37BE"/>
    <w:rsid w:val="009C6EB0"/>
    <w:rsid w:val="009E0B32"/>
    <w:rsid w:val="009E23CA"/>
    <w:rsid w:val="009E2C49"/>
    <w:rsid w:val="009F307E"/>
    <w:rsid w:val="009F428E"/>
    <w:rsid w:val="009F7693"/>
    <w:rsid w:val="009F7A25"/>
    <w:rsid w:val="00A0587C"/>
    <w:rsid w:val="00A06051"/>
    <w:rsid w:val="00A14CB3"/>
    <w:rsid w:val="00A15883"/>
    <w:rsid w:val="00A22807"/>
    <w:rsid w:val="00A232C3"/>
    <w:rsid w:val="00A24EF8"/>
    <w:rsid w:val="00A32CD9"/>
    <w:rsid w:val="00A341EE"/>
    <w:rsid w:val="00A35243"/>
    <w:rsid w:val="00A3567A"/>
    <w:rsid w:val="00A377D3"/>
    <w:rsid w:val="00A42A22"/>
    <w:rsid w:val="00A47353"/>
    <w:rsid w:val="00A517C5"/>
    <w:rsid w:val="00A56107"/>
    <w:rsid w:val="00A56822"/>
    <w:rsid w:val="00A57C0B"/>
    <w:rsid w:val="00A57CFF"/>
    <w:rsid w:val="00A6093F"/>
    <w:rsid w:val="00A60E00"/>
    <w:rsid w:val="00A62E2B"/>
    <w:rsid w:val="00A703E1"/>
    <w:rsid w:val="00A73DE4"/>
    <w:rsid w:val="00A7423A"/>
    <w:rsid w:val="00A742D4"/>
    <w:rsid w:val="00A752C0"/>
    <w:rsid w:val="00A75F6C"/>
    <w:rsid w:val="00A77865"/>
    <w:rsid w:val="00A80F96"/>
    <w:rsid w:val="00A811CE"/>
    <w:rsid w:val="00A8182D"/>
    <w:rsid w:val="00A83C9D"/>
    <w:rsid w:val="00A85A05"/>
    <w:rsid w:val="00A919FE"/>
    <w:rsid w:val="00A926F0"/>
    <w:rsid w:val="00A92FA0"/>
    <w:rsid w:val="00A97977"/>
    <w:rsid w:val="00A97F4E"/>
    <w:rsid w:val="00AA0B85"/>
    <w:rsid w:val="00AA2BE4"/>
    <w:rsid w:val="00AA732F"/>
    <w:rsid w:val="00AA7483"/>
    <w:rsid w:val="00AB33A5"/>
    <w:rsid w:val="00AB44AA"/>
    <w:rsid w:val="00AB52AF"/>
    <w:rsid w:val="00AB656F"/>
    <w:rsid w:val="00AC2B90"/>
    <w:rsid w:val="00AC3F15"/>
    <w:rsid w:val="00AC6CEF"/>
    <w:rsid w:val="00AD0DD9"/>
    <w:rsid w:val="00AD4671"/>
    <w:rsid w:val="00AD5F4D"/>
    <w:rsid w:val="00AD61AE"/>
    <w:rsid w:val="00AD64C0"/>
    <w:rsid w:val="00AD6616"/>
    <w:rsid w:val="00AD7851"/>
    <w:rsid w:val="00AE03ED"/>
    <w:rsid w:val="00AE224F"/>
    <w:rsid w:val="00AE31DD"/>
    <w:rsid w:val="00AE3573"/>
    <w:rsid w:val="00AE5077"/>
    <w:rsid w:val="00AE515E"/>
    <w:rsid w:val="00AE54D8"/>
    <w:rsid w:val="00AF1147"/>
    <w:rsid w:val="00AF3AC3"/>
    <w:rsid w:val="00AF4672"/>
    <w:rsid w:val="00B0047D"/>
    <w:rsid w:val="00B077F4"/>
    <w:rsid w:val="00B07947"/>
    <w:rsid w:val="00B10F4A"/>
    <w:rsid w:val="00B1475F"/>
    <w:rsid w:val="00B150A5"/>
    <w:rsid w:val="00B1514C"/>
    <w:rsid w:val="00B2356D"/>
    <w:rsid w:val="00B23FBD"/>
    <w:rsid w:val="00B24C41"/>
    <w:rsid w:val="00B24F17"/>
    <w:rsid w:val="00B25238"/>
    <w:rsid w:val="00B2639C"/>
    <w:rsid w:val="00B26BEA"/>
    <w:rsid w:val="00B2770D"/>
    <w:rsid w:val="00B27B27"/>
    <w:rsid w:val="00B3086E"/>
    <w:rsid w:val="00B316BE"/>
    <w:rsid w:val="00B31DA2"/>
    <w:rsid w:val="00B34AF4"/>
    <w:rsid w:val="00B36299"/>
    <w:rsid w:val="00B40B04"/>
    <w:rsid w:val="00B42F69"/>
    <w:rsid w:val="00B434DB"/>
    <w:rsid w:val="00B44A30"/>
    <w:rsid w:val="00B44F9E"/>
    <w:rsid w:val="00B45FB0"/>
    <w:rsid w:val="00B47E7A"/>
    <w:rsid w:val="00B50BB7"/>
    <w:rsid w:val="00B50CBB"/>
    <w:rsid w:val="00B51053"/>
    <w:rsid w:val="00B54542"/>
    <w:rsid w:val="00B55291"/>
    <w:rsid w:val="00B559C8"/>
    <w:rsid w:val="00B624DF"/>
    <w:rsid w:val="00B63BED"/>
    <w:rsid w:val="00B644AC"/>
    <w:rsid w:val="00B64776"/>
    <w:rsid w:val="00B67A8A"/>
    <w:rsid w:val="00B701CA"/>
    <w:rsid w:val="00B70473"/>
    <w:rsid w:val="00B70FFD"/>
    <w:rsid w:val="00B74E58"/>
    <w:rsid w:val="00B75079"/>
    <w:rsid w:val="00B761ED"/>
    <w:rsid w:val="00B77B42"/>
    <w:rsid w:val="00B816E1"/>
    <w:rsid w:val="00B83B76"/>
    <w:rsid w:val="00B847EE"/>
    <w:rsid w:val="00B8523E"/>
    <w:rsid w:val="00B923EC"/>
    <w:rsid w:val="00B947F6"/>
    <w:rsid w:val="00B971EC"/>
    <w:rsid w:val="00B97A7C"/>
    <w:rsid w:val="00B97EBF"/>
    <w:rsid w:val="00BA2539"/>
    <w:rsid w:val="00BA331E"/>
    <w:rsid w:val="00BA4698"/>
    <w:rsid w:val="00BA7DBA"/>
    <w:rsid w:val="00BC025B"/>
    <w:rsid w:val="00BC0ADB"/>
    <w:rsid w:val="00BC26D6"/>
    <w:rsid w:val="00BC28B0"/>
    <w:rsid w:val="00BC34A8"/>
    <w:rsid w:val="00BC3C56"/>
    <w:rsid w:val="00BC486F"/>
    <w:rsid w:val="00BC5F6C"/>
    <w:rsid w:val="00BD1C28"/>
    <w:rsid w:val="00BD3B4E"/>
    <w:rsid w:val="00BD49E9"/>
    <w:rsid w:val="00BE06C9"/>
    <w:rsid w:val="00BE0EDC"/>
    <w:rsid w:val="00BE18E4"/>
    <w:rsid w:val="00BE476A"/>
    <w:rsid w:val="00BE7283"/>
    <w:rsid w:val="00BE73D3"/>
    <w:rsid w:val="00BF411A"/>
    <w:rsid w:val="00BF5160"/>
    <w:rsid w:val="00BF649F"/>
    <w:rsid w:val="00BF715E"/>
    <w:rsid w:val="00C04660"/>
    <w:rsid w:val="00C05AEE"/>
    <w:rsid w:val="00C10A67"/>
    <w:rsid w:val="00C10F3F"/>
    <w:rsid w:val="00C11D37"/>
    <w:rsid w:val="00C12EE3"/>
    <w:rsid w:val="00C16542"/>
    <w:rsid w:val="00C169ED"/>
    <w:rsid w:val="00C17CDA"/>
    <w:rsid w:val="00C20BF7"/>
    <w:rsid w:val="00C231AE"/>
    <w:rsid w:val="00C2567A"/>
    <w:rsid w:val="00C257F7"/>
    <w:rsid w:val="00C2754B"/>
    <w:rsid w:val="00C27DE1"/>
    <w:rsid w:val="00C27ED8"/>
    <w:rsid w:val="00C32901"/>
    <w:rsid w:val="00C36E98"/>
    <w:rsid w:val="00C41323"/>
    <w:rsid w:val="00C444EE"/>
    <w:rsid w:val="00C45795"/>
    <w:rsid w:val="00C45A1B"/>
    <w:rsid w:val="00C478FA"/>
    <w:rsid w:val="00C51FCC"/>
    <w:rsid w:val="00C542D1"/>
    <w:rsid w:val="00C55E1D"/>
    <w:rsid w:val="00C56D40"/>
    <w:rsid w:val="00C60A8B"/>
    <w:rsid w:val="00C65129"/>
    <w:rsid w:val="00C66880"/>
    <w:rsid w:val="00C71567"/>
    <w:rsid w:val="00C722C7"/>
    <w:rsid w:val="00C7348B"/>
    <w:rsid w:val="00C748E4"/>
    <w:rsid w:val="00C758E6"/>
    <w:rsid w:val="00C80AE0"/>
    <w:rsid w:val="00C81B5B"/>
    <w:rsid w:val="00C8609D"/>
    <w:rsid w:val="00C905DE"/>
    <w:rsid w:val="00C92155"/>
    <w:rsid w:val="00C946CC"/>
    <w:rsid w:val="00C9626C"/>
    <w:rsid w:val="00C969C3"/>
    <w:rsid w:val="00C96AC6"/>
    <w:rsid w:val="00CA2889"/>
    <w:rsid w:val="00CA2F04"/>
    <w:rsid w:val="00CA3266"/>
    <w:rsid w:val="00CA37BC"/>
    <w:rsid w:val="00CA5C24"/>
    <w:rsid w:val="00CA6E8C"/>
    <w:rsid w:val="00CA7CAD"/>
    <w:rsid w:val="00CB042C"/>
    <w:rsid w:val="00CB2478"/>
    <w:rsid w:val="00CB51FA"/>
    <w:rsid w:val="00CB642A"/>
    <w:rsid w:val="00CC0690"/>
    <w:rsid w:val="00CC2105"/>
    <w:rsid w:val="00CC23C2"/>
    <w:rsid w:val="00CD5047"/>
    <w:rsid w:val="00CD76FC"/>
    <w:rsid w:val="00CE06C6"/>
    <w:rsid w:val="00CE0D7F"/>
    <w:rsid w:val="00CE221D"/>
    <w:rsid w:val="00CE231F"/>
    <w:rsid w:val="00CE546A"/>
    <w:rsid w:val="00CE76DD"/>
    <w:rsid w:val="00CE7EAE"/>
    <w:rsid w:val="00CF118C"/>
    <w:rsid w:val="00CF5571"/>
    <w:rsid w:val="00CF6AE4"/>
    <w:rsid w:val="00CF7273"/>
    <w:rsid w:val="00D001CD"/>
    <w:rsid w:val="00D00663"/>
    <w:rsid w:val="00D04BD2"/>
    <w:rsid w:val="00D11C55"/>
    <w:rsid w:val="00D122FA"/>
    <w:rsid w:val="00D141E6"/>
    <w:rsid w:val="00D14C79"/>
    <w:rsid w:val="00D17041"/>
    <w:rsid w:val="00D21EDC"/>
    <w:rsid w:val="00D2415D"/>
    <w:rsid w:val="00D2560E"/>
    <w:rsid w:val="00D259A9"/>
    <w:rsid w:val="00D2773D"/>
    <w:rsid w:val="00D32380"/>
    <w:rsid w:val="00D33DB7"/>
    <w:rsid w:val="00D34320"/>
    <w:rsid w:val="00D3488E"/>
    <w:rsid w:val="00D407DC"/>
    <w:rsid w:val="00D40BFB"/>
    <w:rsid w:val="00D41E85"/>
    <w:rsid w:val="00D42094"/>
    <w:rsid w:val="00D515F7"/>
    <w:rsid w:val="00D516C1"/>
    <w:rsid w:val="00D57CCD"/>
    <w:rsid w:val="00D62FC6"/>
    <w:rsid w:val="00D630E3"/>
    <w:rsid w:val="00D65007"/>
    <w:rsid w:val="00D71D39"/>
    <w:rsid w:val="00D73B6E"/>
    <w:rsid w:val="00D74020"/>
    <w:rsid w:val="00D749B1"/>
    <w:rsid w:val="00D75E30"/>
    <w:rsid w:val="00D7644B"/>
    <w:rsid w:val="00D779C6"/>
    <w:rsid w:val="00D814B4"/>
    <w:rsid w:val="00D82E13"/>
    <w:rsid w:val="00D8559C"/>
    <w:rsid w:val="00D85B3D"/>
    <w:rsid w:val="00D873BB"/>
    <w:rsid w:val="00D914B3"/>
    <w:rsid w:val="00D923DE"/>
    <w:rsid w:val="00D92D9A"/>
    <w:rsid w:val="00D937ED"/>
    <w:rsid w:val="00D959CC"/>
    <w:rsid w:val="00D973A6"/>
    <w:rsid w:val="00DA0275"/>
    <w:rsid w:val="00DA37C4"/>
    <w:rsid w:val="00DA39BD"/>
    <w:rsid w:val="00DA4982"/>
    <w:rsid w:val="00DA55A3"/>
    <w:rsid w:val="00DB055D"/>
    <w:rsid w:val="00DB0ADB"/>
    <w:rsid w:val="00DB2FB4"/>
    <w:rsid w:val="00DB46AF"/>
    <w:rsid w:val="00DB48BA"/>
    <w:rsid w:val="00DB4997"/>
    <w:rsid w:val="00DB5959"/>
    <w:rsid w:val="00DB74ED"/>
    <w:rsid w:val="00DC0E4F"/>
    <w:rsid w:val="00DC4F9C"/>
    <w:rsid w:val="00DC510F"/>
    <w:rsid w:val="00DC7A97"/>
    <w:rsid w:val="00DD04E4"/>
    <w:rsid w:val="00DD279C"/>
    <w:rsid w:val="00DD3547"/>
    <w:rsid w:val="00DD4CE5"/>
    <w:rsid w:val="00DD6B4B"/>
    <w:rsid w:val="00DD7C65"/>
    <w:rsid w:val="00DE0E47"/>
    <w:rsid w:val="00DE3AF0"/>
    <w:rsid w:val="00DE45B9"/>
    <w:rsid w:val="00DE4621"/>
    <w:rsid w:val="00DE5B05"/>
    <w:rsid w:val="00DE5CA2"/>
    <w:rsid w:val="00DE5F00"/>
    <w:rsid w:val="00DE6437"/>
    <w:rsid w:val="00DE6F2E"/>
    <w:rsid w:val="00DE71D8"/>
    <w:rsid w:val="00DF5222"/>
    <w:rsid w:val="00DF5939"/>
    <w:rsid w:val="00DF6D17"/>
    <w:rsid w:val="00DF74EC"/>
    <w:rsid w:val="00E024E0"/>
    <w:rsid w:val="00E05A1D"/>
    <w:rsid w:val="00E06ACE"/>
    <w:rsid w:val="00E1010D"/>
    <w:rsid w:val="00E109CF"/>
    <w:rsid w:val="00E12D6F"/>
    <w:rsid w:val="00E146B4"/>
    <w:rsid w:val="00E176DF"/>
    <w:rsid w:val="00E202F0"/>
    <w:rsid w:val="00E217B8"/>
    <w:rsid w:val="00E23316"/>
    <w:rsid w:val="00E30858"/>
    <w:rsid w:val="00E315B1"/>
    <w:rsid w:val="00E318ED"/>
    <w:rsid w:val="00E33D45"/>
    <w:rsid w:val="00E3591E"/>
    <w:rsid w:val="00E36350"/>
    <w:rsid w:val="00E36C40"/>
    <w:rsid w:val="00E40621"/>
    <w:rsid w:val="00E40682"/>
    <w:rsid w:val="00E44575"/>
    <w:rsid w:val="00E51B70"/>
    <w:rsid w:val="00E52682"/>
    <w:rsid w:val="00E529E2"/>
    <w:rsid w:val="00E553E3"/>
    <w:rsid w:val="00E55D9E"/>
    <w:rsid w:val="00E57279"/>
    <w:rsid w:val="00E574CA"/>
    <w:rsid w:val="00E63B15"/>
    <w:rsid w:val="00E66B2A"/>
    <w:rsid w:val="00E703F9"/>
    <w:rsid w:val="00E71F00"/>
    <w:rsid w:val="00E76E2D"/>
    <w:rsid w:val="00E81CC5"/>
    <w:rsid w:val="00E8297E"/>
    <w:rsid w:val="00E82F5E"/>
    <w:rsid w:val="00E83A22"/>
    <w:rsid w:val="00E85D52"/>
    <w:rsid w:val="00E86318"/>
    <w:rsid w:val="00E901CE"/>
    <w:rsid w:val="00E92ED8"/>
    <w:rsid w:val="00EA09D5"/>
    <w:rsid w:val="00EA1381"/>
    <w:rsid w:val="00EA4957"/>
    <w:rsid w:val="00EA5801"/>
    <w:rsid w:val="00EA58F7"/>
    <w:rsid w:val="00EB2533"/>
    <w:rsid w:val="00EB3B9C"/>
    <w:rsid w:val="00EB509B"/>
    <w:rsid w:val="00EC0407"/>
    <w:rsid w:val="00EC2ECB"/>
    <w:rsid w:val="00EC325F"/>
    <w:rsid w:val="00EC3C95"/>
    <w:rsid w:val="00EC3CB4"/>
    <w:rsid w:val="00EC5696"/>
    <w:rsid w:val="00ED0B08"/>
    <w:rsid w:val="00ED19A5"/>
    <w:rsid w:val="00ED5C57"/>
    <w:rsid w:val="00ED6810"/>
    <w:rsid w:val="00ED6D18"/>
    <w:rsid w:val="00EE3D73"/>
    <w:rsid w:val="00EE42DB"/>
    <w:rsid w:val="00EE5351"/>
    <w:rsid w:val="00EE58A6"/>
    <w:rsid w:val="00EF3076"/>
    <w:rsid w:val="00EF39E4"/>
    <w:rsid w:val="00EF658F"/>
    <w:rsid w:val="00EF7AA0"/>
    <w:rsid w:val="00F0157A"/>
    <w:rsid w:val="00F01818"/>
    <w:rsid w:val="00F02031"/>
    <w:rsid w:val="00F02947"/>
    <w:rsid w:val="00F03859"/>
    <w:rsid w:val="00F065BD"/>
    <w:rsid w:val="00F07BE6"/>
    <w:rsid w:val="00F10099"/>
    <w:rsid w:val="00F12B4E"/>
    <w:rsid w:val="00F13247"/>
    <w:rsid w:val="00F20D6F"/>
    <w:rsid w:val="00F23660"/>
    <w:rsid w:val="00F23FC3"/>
    <w:rsid w:val="00F27255"/>
    <w:rsid w:val="00F32342"/>
    <w:rsid w:val="00F354DB"/>
    <w:rsid w:val="00F364FF"/>
    <w:rsid w:val="00F371D3"/>
    <w:rsid w:val="00F37DBC"/>
    <w:rsid w:val="00F43472"/>
    <w:rsid w:val="00F45A91"/>
    <w:rsid w:val="00F4675E"/>
    <w:rsid w:val="00F558F5"/>
    <w:rsid w:val="00F55DBA"/>
    <w:rsid w:val="00F63239"/>
    <w:rsid w:val="00F64BC7"/>
    <w:rsid w:val="00F64E4A"/>
    <w:rsid w:val="00F66D6D"/>
    <w:rsid w:val="00F66E07"/>
    <w:rsid w:val="00F73374"/>
    <w:rsid w:val="00F81BE0"/>
    <w:rsid w:val="00F84031"/>
    <w:rsid w:val="00F8443A"/>
    <w:rsid w:val="00F857DB"/>
    <w:rsid w:val="00F869A0"/>
    <w:rsid w:val="00F90248"/>
    <w:rsid w:val="00F945D5"/>
    <w:rsid w:val="00F9564D"/>
    <w:rsid w:val="00FA2937"/>
    <w:rsid w:val="00FA333B"/>
    <w:rsid w:val="00FB01F0"/>
    <w:rsid w:val="00FB0300"/>
    <w:rsid w:val="00FB30D6"/>
    <w:rsid w:val="00FB3D2B"/>
    <w:rsid w:val="00FB60D0"/>
    <w:rsid w:val="00FB661B"/>
    <w:rsid w:val="00FB6BAB"/>
    <w:rsid w:val="00FB7C21"/>
    <w:rsid w:val="00FD0D2E"/>
    <w:rsid w:val="00FD3FD1"/>
    <w:rsid w:val="00FD66F9"/>
    <w:rsid w:val="00FD6F52"/>
    <w:rsid w:val="00FD7095"/>
    <w:rsid w:val="00FE070E"/>
    <w:rsid w:val="00FE36C5"/>
    <w:rsid w:val="00FE3B58"/>
    <w:rsid w:val="00FE4D6A"/>
    <w:rsid w:val="00FE50D3"/>
    <w:rsid w:val="00FE60C0"/>
    <w:rsid w:val="00FE7E5F"/>
    <w:rsid w:val="00FF67E3"/>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6F5DAD4C"/>
  <w15:docId w15:val="{963F2453-E699-C54C-82AB-7B7BD55CD00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GB"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iPriority="0"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AA2BE4"/>
    <w:pPr>
      <w:spacing w:after="0" w:line="240" w:lineRule="auto"/>
    </w:pPr>
    <w:rPr>
      <w:rFonts w:ascii="Times New Roman" w:eastAsia="Times New Roman" w:hAnsi="Times New Roman" w:cs="Times New Roman"/>
      <w:sz w:val="24"/>
      <w:szCs w:val="24"/>
    </w:rPr>
  </w:style>
  <w:style w:type="paragraph" w:styleId="Heading1">
    <w:name w:val="heading 1"/>
    <w:basedOn w:val="Normal"/>
    <w:next w:val="Normal"/>
    <w:link w:val="Heading1Char"/>
    <w:uiPriority w:val="9"/>
    <w:qFormat/>
    <w:rsid w:val="003479AE"/>
    <w:pPr>
      <w:keepNext/>
      <w:keepLines/>
      <w:spacing w:before="480"/>
      <w:outlineLvl w:val="0"/>
    </w:pPr>
    <w:rPr>
      <w:rFonts w:asciiTheme="majorHAnsi" w:eastAsiaTheme="majorEastAsia" w:hAnsiTheme="majorHAnsi" w:cstheme="majorBidi"/>
      <w:b/>
      <w:bCs/>
      <w:color w:val="365F91" w:themeColor="accent1" w:themeShade="BF"/>
      <w:sz w:val="28"/>
      <w:szCs w:val="28"/>
    </w:rPr>
  </w:style>
  <w:style w:type="paragraph" w:styleId="Heading2">
    <w:name w:val="heading 2"/>
    <w:basedOn w:val="Normal"/>
    <w:next w:val="Normal"/>
    <w:link w:val="Heading2Char"/>
    <w:uiPriority w:val="9"/>
    <w:unhideWhenUsed/>
    <w:qFormat/>
    <w:rsid w:val="003479AE"/>
    <w:pPr>
      <w:keepNext/>
      <w:keepLines/>
      <w:spacing w:before="200"/>
      <w:outlineLvl w:val="1"/>
    </w:pPr>
    <w:rPr>
      <w:rFonts w:asciiTheme="majorHAnsi" w:eastAsiaTheme="majorEastAsia" w:hAnsiTheme="majorHAnsi" w:cstheme="majorBidi"/>
      <w:b/>
      <w:bCs/>
      <w:color w:val="4F81BD" w:themeColor="accent1"/>
      <w:sz w:val="26"/>
      <w:szCs w:val="26"/>
    </w:rPr>
  </w:style>
  <w:style w:type="paragraph" w:styleId="Heading3">
    <w:name w:val="heading 3"/>
    <w:basedOn w:val="Normal"/>
    <w:next w:val="Normal"/>
    <w:link w:val="Heading3Char"/>
    <w:uiPriority w:val="9"/>
    <w:unhideWhenUsed/>
    <w:qFormat/>
    <w:rsid w:val="003479AE"/>
    <w:pPr>
      <w:keepNext/>
      <w:keepLines/>
      <w:spacing w:before="200"/>
      <w:outlineLvl w:val="2"/>
    </w:pPr>
    <w:rPr>
      <w:rFonts w:asciiTheme="majorHAnsi" w:eastAsiaTheme="majorEastAsia" w:hAnsiTheme="majorHAnsi" w:cstheme="majorBidi"/>
      <w:b/>
      <w:bCs/>
      <w:color w:val="4F81BD" w:themeColor="accent1"/>
    </w:rPr>
  </w:style>
  <w:style w:type="paragraph" w:styleId="Heading4">
    <w:name w:val="heading 4"/>
    <w:basedOn w:val="Normal"/>
    <w:next w:val="Normal"/>
    <w:link w:val="Heading4Char"/>
    <w:uiPriority w:val="9"/>
    <w:unhideWhenUsed/>
    <w:qFormat/>
    <w:rsid w:val="000177AE"/>
    <w:pPr>
      <w:keepNext/>
      <w:keepLines/>
      <w:spacing w:before="200"/>
      <w:outlineLvl w:val="3"/>
    </w:pPr>
    <w:rPr>
      <w:rFonts w:asciiTheme="majorHAnsi" w:eastAsiaTheme="majorEastAsia" w:hAnsiTheme="majorHAnsi" w:cstheme="majorBidi"/>
      <w:b/>
      <w:bCs/>
      <w:i/>
      <w:iCs/>
      <w:color w:val="4F81BD" w:themeColor="accent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PlainText">
    <w:name w:val="Plain Text"/>
    <w:basedOn w:val="Normal"/>
    <w:link w:val="PlainTextChar"/>
    <w:rsid w:val="00AA2BE4"/>
    <w:rPr>
      <w:rFonts w:ascii="Courier New" w:hAnsi="Courier New" w:cs="Courier New"/>
      <w:sz w:val="20"/>
      <w:szCs w:val="20"/>
    </w:rPr>
  </w:style>
  <w:style w:type="character" w:customStyle="1" w:styleId="PlainTextChar">
    <w:name w:val="Plain Text Char"/>
    <w:basedOn w:val="DefaultParagraphFont"/>
    <w:link w:val="PlainText"/>
    <w:rsid w:val="00AA2BE4"/>
    <w:rPr>
      <w:rFonts w:ascii="Courier New" w:eastAsia="Times New Roman" w:hAnsi="Courier New" w:cs="Courier New"/>
      <w:sz w:val="20"/>
      <w:szCs w:val="20"/>
    </w:rPr>
  </w:style>
  <w:style w:type="character" w:styleId="Emphasis">
    <w:name w:val="Emphasis"/>
    <w:basedOn w:val="DefaultParagraphFont"/>
    <w:uiPriority w:val="20"/>
    <w:qFormat/>
    <w:rsid w:val="00114CD6"/>
    <w:rPr>
      <w:b/>
      <w:bCs/>
      <w:i w:val="0"/>
      <w:iCs w:val="0"/>
    </w:rPr>
  </w:style>
  <w:style w:type="character" w:customStyle="1" w:styleId="st1">
    <w:name w:val="st1"/>
    <w:basedOn w:val="DefaultParagraphFont"/>
    <w:rsid w:val="00114CD6"/>
  </w:style>
  <w:style w:type="character" w:styleId="Hyperlink">
    <w:name w:val="Hyperlink"/>
    <w:basedOn w:val="DefaultParagraphFont"/>
    <w:uiPriority w:val="99"/>
    <w:unhideWhenUsed/>
    <w:rsid w:val="00C2567A"/>
    <w:rPr>
      <w:color w:val="0000FF"/>
      <w:u w:val="single"/>
    </w:rPr>
  </w:style>
  <w:style w:type="table" w:styleId="TableGrid">
    <w:name w:val="Table Grid"/>
    <w:basedOn w:val="TableNormal"/>
    <w:uiPriority w:val="59"/>
    <w:rsid w:val="00DB74ED"/>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NoSpacing">
    <w:name w:val="No Spacing"/>
    <w:uiPriority w:val="1"/>
    <w:qFormat/>
    <w:rsid w:val="00E529E2"/>
    <w:pPr>
      <w:spacing w:after="0" w:line="240" w:lineRule="auto"/>
    </w:pPr>
    <w:rPr>
      <w:rFonts w:ascii="Times New Roman" w:eastAsia="Times New Roman" w:hAnsi="Times New Roman" w:cs="Times New Roman"/>
      <w:sz w:val="24"/>
      <w:szCs w:val="24"/>
    </w:rPr>
  </w:style>
  <w:style w:type="paragraph" w:styleId="BalloonText">
    <w:name w:val="Balloon Text"/>
    <w:basedOn w:val="Normal"/>
    <w:link w:val="BalloonTextChar"/>
    <w:uiPriority w:val="99"/>
    <w:semiHidden/>
    <w:unhideWhenUsed/>
    <w:rsid w:val="003E6290"/>
    <w:rPr>
      <w:rFonts w:ascii="Tahoma" w:hAnsi="Tahoma" w:cs="Tahoma"/>
      <w:sz w:val="16"/>
      <w:szCs w:val="16"/>
    </w:rPr>
  </w:style>
  <w:style w:type="character" w:customStyle="1" w:styleId="BalloonTextChar">
    <w:name w:val="Balloon Text Char"/>
    <w:basedOn w:val="DefaultParagraphFont"/>
    <w:link w:val="BalloonText"/>
    <w:uiPriority w:val="99"/>
    <w:semiHidden/>
    <w:rsid w:val="003E6290"/>
    <w:rPr>
      <w:rFonts w:ascii="Tahoma" w:eastAsia="Times New Roman" w:hAnsi="Tahoma" w:cs="Tahoma"/>
      <w:sz w:val="16"/>
      <w:szCs w:val="16"/>
    </w:rPr>
  </w:style>
  <w:style w:type="character" w:customStyle="1" w:styleId="Heading1Char">
    <w:name w:val="Heading 1 Char"/>
    <w:basedOn w:val="DefaultParagraphFont"/>
    <w:link w:val="Heading1"/>
    <w:uiPriority w:val="9"/>
    <w:rsid w:val="003479AE"/>
    <w:rPr>
      <w:rFonts w:asciiTheme="majorHAnsi" w:eastAsiaTheme="majorEastAsia" w:hAnsiTheme="majorHAnsi" w:cstheme="majorBidi"/>
      <w:b/>
      <w:bCs/>
      <w:color w:val="365F91" w:themeColor="accent1" w:themeShade="BF"/>
      <w:sz w:val="28"/>
      <w:szCs w:val="28"/>
    </w:rPr>
  </w:style>
  <w:style w:type="character" w:customStyle="1" w:styleId="Heading2Char">
    <w:name w:val="Heading 2 Char"/>
    <w:basedOn w:val="DefaultParagraphFont"/>
    <w:link w:val="Heading2"/>
    <w:uiPriority w:val="9"/>
    <w:rsid w:val="003479AE"/>
    <w:rPr>
      <w:rFonts w:asciiTheme="majorHAnsi" w:eastAsiaTheme="majorEastAsia" w:hAnsiTheme="majorHAnsi" w:cstheme="majorBidi"/>
      <w:b/>
      <w:bCs/>
      <w:color w:val="4F81BD" w:themeColor="accent1"/>
      <w:sz w:val="26"/>
      <w:szCs w:val="26"/>
    </w:rPr>
  </w:style>
  <w:style w:type="character" w:customStyle="1" w:styleId="Heading3Char">
    <w:name w:val="Heading 3 Char"/>
    <w:basedOn w:val="DefaultParagraphFont"/>
    <w:link w:val="Heading3"/>
    <w:uiPriority w:val="9"/>
    <w:rsid w:val="003479AE"/>
    <w:rPr>
      <w:rFonts w:asciiTheme="majorHAnsi" w:eastAsiaTheme="majorEastAsia" w:hAnsiTheme="majorHAnsi" w:cstheme="majorBidi"/>
      <w:b/>
      <w:bCs/>
      <w:color w:val="4F81BD" w:themeColor="accent1"/>
      <w:sz w:val="24"/>
      <w:szCs w:val="24"/>
    </w:rPr>
  </w:style>
  <w:style w:type="character" w:styleId="FollowedHyperlink">
    <w:name w:val="FollowedHyperlink"/>
    <w:basedOn w:val="DefaultParagraphFont"/>
    <w:uiPriority w:val="99"/>
    <w:semiHidden/>
    <w:unhideWhenUsed/>
    <w:rsid w:val="002B0F33"/>
    <w:rPr>
      <w:color w:val="800080" w:themeColor="followedHyperlink"/>
      <w:u w:val="single"/>
    </w:rPr>
  </w:style>
  <w:style w:type="paragraph" w:styleId="ListParagraph">
    <w:name w:val="List Paragraph"/>
    <w:basedOn w:val="Normal"/>
    <w:uiPriority w:val="34"/>
    <w:qFormat/>
    <w:rsid w:val="008567A3"/>
    <w:pPr>
      <w:ind w:left="720"/>
    </w:pPr>
  </w:style>
  <w:style w:type="character" w:customStyle="1" w:styleId="Heading4Char">
    <w:name w:val="Heading 4 Char"/>
    <w:basedOn w:val="DefaultParagraphFont"/>
    <w:link w:val="Heading4"/>
    <w:uiPriority w:val="9"/>
    <w:rsid w:val="000177AE"/>
    <w:rPr>
      <w:rFonts w:asciiTheme="majorHAnsi" w:eastAsiaTheme="majorEastAsia" w:hAnsiTheme="majorHAnsi" w:cstheme="majorBidi"/>
      <w:b/>
      <w:bCs/>
      <w:i/>
      <w:iCs/>
      <w:color w:val="4F81BD" w:themeColor="accent1"/>
      <w:sz w:val="24"/>
      <w:szCs w:val="24"/>
    </w:rPr>
  </w:style>
  <w:style w:type="character" w:styleId="UnresolvedMention">
    <w:name w:val="Unresolved Mention"/>
    <w:basedOn w:val="DefaultParagraphFont"/>
    <w:uiPriority w:val="99"/>
    <w:semiHidden/>
    <w:unhideWhenUsed/>
    <w:rsid w:val="00F43472"/>
    <w:rPr>
      <w:color w:val="605E5C"/>
      <w:shd w:val="clear" w:color="auto" w:fill="E1DFDD"/>
    </w:rPr>
  </w:style>
  <w:style w:type="table" w:customStyle="1" w:styleId="TableGrid1">
    <w:name w:val="Table Grid1"/>
    <w:basedOn w:val="TableNormal"/>
    <w:next w:val="TableGrid"/>
    <w:uiPriority w:val="59"/>
    <w:rsid w:val="007354A3"/>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Header">
    <w:name w:val="header"/>
    <w:basedOn w:val="Normal"/>
    <w:link w:val="HeaderChar"/>
    <w:uiPriority w:val="99"/>
    <w:unhideWhenUsed/>
    <w:rsid w:val="008218EF"/>
    <w:pPr>
      <w:tabs>
        <w:tab w:val="center" w:pos="4513"/>
        <w:tab w:val="right" w:pos="9026"/>
      </w:tabs>
    </w:pPr>
  </w:style>
  <w:style w:type="character" w:customStyle="1" w:styleId="HeaderChar">
    <w:name w:val="Header Char"/>
    <w:basedOn w:val="DefaultParagraphFont"/>
    <w:link w:val="Header"/>
    <w:uiPriority w:val="99"/>
    <w:rsid w:val="008218EF"/>
    <w:rPr>
      <w:rFonts w:ascii="Times New Roman" w:eastAsia="Times New Roman" w:hAnsi="Times New Roman" w:cs="Times New Roman"/>
      <w:sz w:val="24"/>
      <w:szCs w:val="24"/>
    </w:rPr>
  </w:style>
  <w:style w:type="paragraph" w:styleId="Footer">
    <w:name w:val="footer"/>
    <w:basedOn w:val="Normal"/>
    <w:link w:val="FooterChar"/>
    <w:uiPriority w:val="99"/>
    <w:unhideWhenUsed/>
    <w:rsid w:val="008218EF"/>
    <w:pPr>
      <w:tabs>
        <w:tab w:val="center" w:pos="4513"/>
        <w:tab w:val="right" w:pos="9026"/>
      </w:tabs>
    </w:pPr>
  </w:style>
  <w:style w:type="character" w:customStyle="1" w:styleId="FooterChar">
    <w:name w:val="Footer Char"/>
    <w:basedOn w:val="DefaultParagraphFont"/>
    <w:link w:val="Footer"/>
    <w:uiPriority w:val="99"/>
    <w:rsid w:val="008218EF"/>
    <w:rPr>
      <w:rFonts w:ascii="Times New Roman" w:eastAsia="Times New Roman" w:hAnsi="Times New Roman" w:cs="Times New Roman"/>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15755530">
      <w:bodyDiv w:val="1"/>
      <w:marLeft w:val="0"/>
      <w:marRight w:val="0"/>
      <w:marTop w:val="0"/>
      <w:marBottom w:val="0"/>
      <w:divBdr>
        <w:top w:val="none" w:sz="0" w:space="0" w:color="auto"/>
        <w:left w:val="none" w:sz="0" w:space="0" w:color="auto"/>
        <w:bottom w:val="none" w:sz="0" w:space="0" w:color="auto"/>
        <w:right w:val="none" w:sz="0" w:space="0" w:color="auto"/>
      </w:divBdr>
    </w:div>
    <w:div w:id="151334654">
      <w:bodyDiv w:val="1"/>
      <w:marLeft w:val="0"/>
      <w:marRight w:val="0"/>
      <w:marTop w:val="0"/>
      <w:marBottom w:val="0"/>
      <w:divBdr>
        <w:top w:val="none" w:sz="0" w:space="0" w:color="auto"/>
        <w:left w:val="none" w:sz="0" w:space="0" w:color="auto"/>
        <w:bottom w:val="none" w:sz="0" w:space="0" w:color="auto"/>
        <w:right w:val="none" w:sz="0" w:space="0" w:color="auto"/>
      </w:divBdr>
      <w:divsChild>
        <w:div w:id="373696326">
          <w:marLeft w:val="547"/>
          <w:marRight w:val="0"/>
          <w:marTop w:val="0"/>
          <w:marBottom w:val="0"/>
          <w:divBdr>
            <w:top w:val="none" w:sz="0" w:space="0" w:color="auto"/>
            <w:left w:val="none" w:sz="0" w:space="0" w:color="auto"/>
            <w:bottom w:val="none" w:sz="0" w:space="0" w:color="auto"/>
            <w:right w:val="none" w:sz="0" w:space="0" w:color="auto"/>
          </w:divBdr>
        </w:div>
        <w:div w:id="1012031749">
          <w:marLeft w:val="1166"/>
          <w:marRight w:val="0"/>
          <w:marTop w:val="0"/>
          <w:marBottom w:val="0"/>
          <w:divBdr>
            <w:top w:val="none" w:sz="0" w:space="0" w:color="auto"/>
            <w:left w:val="none" w:sz="0" w:space="0" w:color="auto"/>
            <w:bottom w:val="none" w:sz="0" w:space="0" w:color="auto"/>
            <w:right w:val="none" w:sz="0" w:space="0" w:color="auto"/>
          </w:divBdr>
        </w:div>
        <w:div w:id="847407864">
          <w:marLeft w:val="1166"/>
          <w:marRight w:val="0"/>
          <w:marTop w:val="0"/>
          <w:marBottom w:val="0"/>
          <w:divBdr>
            <w:top w:val="none" w:sz="0" w:space="0" w:color="auto"/>
            <w:left w:val="none" w:sz="0" w:space="0" w:color="auto"/>
            <w:bottom w:val="none" w:sz="0" w:space="0" w:color="auto"/>
            <w:right w:val="none" w:sz="0" w:space="0" w:color="auto"/>
          </w:divBdr>
        </w:div>
        <w:div w:id="1614509867">
          <w:marLeft w:val="1166"/>
          <w:marRight w:val="0"/>
          <w:marTop w:val="0"/>
          <w:marBottom w:val="0"/>
          <w:divBdr>
            <w:top w:val="none" w:sz="0" w:space="0" w:color="auto"/>
            <w:left w:val="none" w:sz="0" w:space="0" w:color="auto"/>
            <w:bottom w:val="none" w:sz="0" w:space="0" w:color="auto"/>
            <w:right w:val="none" w:sz="0" w:space="0" w:color="auto"/>
          </w:divBdr>
        </w:div>
        <w:div w:id="1601911685">
          <w:marLeft w:val="1166"/>
          <w:marRight w:val="0"/>
          <w:marTop w:val="0"/>
          <w:marBottom w:val="0"/>
          <w:divBdr>
            <w:top w:val="none" w:sz="0" w:space="0" w:color="auto"/>
            <w:left w:val="none" w:sz="0" w:space="0" w:color="auto"/>
            <w:bottom w:val="none" w:sz="0" w:space="0" w:color="auto"/>
            <w:right w:val="none" w:sz="0" w:space="0" w:color="auto"/>
          </w:divBdr>
        </w:div>
        <w:div w:id="1821262105">
          <w:marLeft w:val="1166"/>
          <w:marRight w:val="0"/>
          <w:marTop w:val="0"/>
          <w:marBottom w:val="0"/>
          <w:divBdr>
            <w:top w:val="none" w:sz="0" w:space="0" w:color="auto"/>
            <w:left w:val="none" w:sz="0" w:space="0" w:color="auto"/>
            <w:bottom w:val="none" w:sz="0" w:space="0" w:color="auto"/>
            <w:right w:val="none" w:sz="0" w:space="0" w:color="auto"/>
          </w:divBdr>
        </w:div>
        <w:div w:id="2061245737">
          <w:marLeft w:val="1166"/>
          <w:marRight w:val="0"/>
          <w:marTop w:val="0"/>
          <w:marBottom w:val="0"/>
          <w:divBdr>
            <w:top w:val="none" w:sz="0" w:space="0" w:color="auto"/>
            <w:left w:val="none" w:sz="0" w:space="0" w:color="auto"/>
            <w:bottom w:val="none" w:sz="0" w:space="0" w:color="auto"/>
            <w:right w:val="none" w:sz="0" w:space="0" w:color="auto"/>
          </w:divBdr>
        </w:div>
        <w:div w:id="1053506534">
          <w:marLeft w:val="1166"/>
          <w:marRight w:val="0"/>
          <w:marTop w:val="0"/>
          <w:marBottom w:val="0"/>
          <w:divBdr>
            <w:top w:val="none" w:sz="0" w:space="0" w:color="auto"/>
            <w:left w:val="none" w:sz="0" w:space="0" w:color="auto"/>
            <w:bottom w:val="none" w:sz="0" w:space="0" w:color="auto"/>
            <w:right w:val="none" w:sz="0" w:space="0" w:color="auto"/>
          </w:divBdr>
        </w:div>
        <w:div w:id="255749772">
          <w:marLeft w:val="1166"/>
          <w:marRight w:val="0"/>
          <w:marTop w:val="0"/>
          <w:marBottom w:val="0"/>
          <w:divBdr>
            <w:top w:val="none" w:sz="0" w:space="0" w:color="auto"/>
            <w:left w:val="none" w:sz="0" w:space="0" w:color="auto"/>
            <w:bottom w:val="none" w:sz="0" w:space="0" w:color="auto"/>
            <w:right w:val="none" w:sz="0" w:space="0" w:color="auto"/>
          </w:divBdr>
        </w:div>
      </w:divsChild>
    </w:div>
    <w:div w:id="169300178">
      <w:bodyDiv w:val="1"/>
      <w:marLeft w:val="0"/>
      <w:marRight w:val="0"/>
      <w:marTop w:val="0"/>
      <w:marBottom w:val="0"/>
      <w:divBdr>
        <w:top w:val="none" w:sz="0" w:space="0" w:color="auto"/>
        <w:left w:val="none" w:sz="0" w:space="0" w:color="auto"/>
        <w:bottom w:val="none" w:sz="0" w:space="0" w:color="auto"/>
        <w:right w:val="none" w:sz="0" w:space="0" w:color="auto"/>
      </w:divBdr>
    </w:div>
    <w:div w:id="235483698">
      <w:bodyDiv w:val="1"/>
      <w:marLeft w:val="0"/>
      <w:marRight w:val="0"/>
      <w:marTop w:val="0"/>
      <w:marBottom w:val="0"/>
      <w:divBdr>
        <w:top w:val="none" w:sz="0" w:space="0" w:color="auto"/>
        <w:left w:val="none" w:sz="0" w:space="0" w:color="auto"/>
        <w:bottom w:val="none" w:sz="0" w:space="0" w:color="auto"/>
        <w:right w:val="none" w:sz="0" w:space="0" w:color="auto"/>
      </w:divBdr>
    </w:div>
    <w:div w:id="284308857">
      <w:bodyDiv w:val="1"/>
      <w:marLeft w:val="0"/>
      <w:marRight w:val="0"/>
      <w:marTop w:val="0"/>
      <w:marBottom w:val="0"/>
      <w:divBdr>
        <w:top w:val="none" w:sz="0" w:space="0" w:color="auto"/>
        <w:left w:val="none" w:sz="0" w:space="0" w:color="auto"/>
        <w:bottom w:val="none" w:sz="0" w:space="0" w:color="auto"/>
        <w:right w:val="none" w:sz="0" w:space="0" w:color="auto"/>
      </w:divBdr>
      <w:divsChild>
        <w:div w:id="1232302808">
          <w:marLeft w:val="547"/>
          <w:marRight w:val="0"/>
          <w:marTop w:val="0"/>
          <w:marBottom w:val="0"/>
          <w:divBdr>
            <w:top w:val="none" w:sz="0" w:space="0" w:color="auto"/>
            <w:left w:val="none" w:sz="0" w:space="0" w:color="auto"/>
            <w:bottom w:val="none" w:sz="0" w:space="0" w:color="auto"/>
            <w:right w:val="none" w:sz="0" w:space="0" w:color="auto"/>
          </w:divBdr>
        </w:div>
        <w:div w:id="535431726">
          <w:marLeft w:val="547"/>
          <w:marRight w:val="0"/>
          <w:marTop w:val="0"/>
          <w:marBottom w:val="0"/>
          <w:divBdr>
            <w:top w:val="none" w:sz="0" w:space="0" w:color="auto"/>
            <w:left w:val="none" w:sz="0" w:space="0" w:color="auto"/>
            <w:bottom w:val="none" w:sz="0" w:space="0" w:color="auto"/>
            <w:right w:val="none" w:sz="0" w:space="0" w:color="auto"/>
          </w:divBdr>
        </w:div>
        <w:div w:id="1636255587">
          <w:marLeft w:val="547"/>
          <w:marRight w:val="0"/>
          <w:marTop w:val="0"/>
          <w:marBottom w:val="0"/>
          <w:divBdr>
            <w:top w:val="none" w:sz="0" w:space="0" w:color="auto"/>
            <w:left w:val="none" w:sz="0" w:space="0" w:color="auto"/>
            <w:bottom w:val="none" w:sz="0" w:space="0" w:color="auto"/>
            <w:right w:val="none" w:sz="0" w:space="0" w:color="auto"/>
          </w:divBdr>
        </w:div>
        <w:div w:id="2111310968">
          <w:marLeft w:val="547"/>
          <w:marRight w:val="0"/>
          <w:marTop w:val="0"/>
          <w:marBottom w:val="0"/>
          <w:divBdr>
            <w:top w:val="none" w:sz="0" w:space="0" w:color="auto"/>
            <w:left w:val="none" w:sz="0" w:space="0" w:color="auto"/>
            <w:bottom w:val="none" w:sz="0" w:space="0" w:color="auto"/>
            <w:right w:val="none" w:sz="0" w:space="0" w:color="auto"/>
          </w:divBdr>
        </w:div>
        <w:div w:id="910969031">
          <w:marLeft w:val="547"/>
          <w:marRight w:val="0"/>
          <w:marTop w:val="0"/>
          <w:marBottom w:val="0"/>
          <w:divBdr>
            <w:top w:val="none" w:sz="0" w:space="0" w:color="auto"/>
            <w:left w:val="none" w:sz="0" w:space="0" w:color="auto"/>
            <w:bottom w:val="none" w:sz="0" w:space="0" w:color="auto"/>
            <w:right w:val="none" w:sz="0" w:space="0" w:color="auto"/>
          </w:divBdr>
        </w:div>
      </w:divsChild>
    </w:div>
    <w:div w:id="325406093">
      <w:bodyDiv w:val="1"/>
      <w:marLeft w:val="0"/>
      <w:marRight w:val="0"/>
      <w:marTop w:val="0"/>
      <w:marBottom w:val="0"/>
      <w:divBdr>
        <w:top w:val="none" w:sz="0" w:space="0" w:color="auto"/>
        <w:left w:val="none" w:sz="0" w:space="0" w:color="auto"/>
        <w:bottom w:val="none" w:sz="0" w:space="0" w:color="auto"/>
        <w:right w:val="none" w:sz="0" w:space="0" w:color="auto"/>
      </w:divBdr>
    </w:div>
    <w:div w:id="566380430">
      <w:bodyDiv w:val="1"/>
      <w:marLeft w:val="0"/>
      <w:marRight w:val="0"/>
      <w:marTop w:val="0"/>
      <w:marBottom w:val="0"/>
      <w:divBdr>
        <w:top w:val="none" w:sz="0" w:space="0" w:color="auto"/>
        <w:left w:val="none" w:sz="0" w:space="0" w:color="auto"/>
        <w:bottom w:val="none" w:sz="0" w:space="0" w:color="auto"/>
        <w:right w:val="none" w:sz="0" w:space="0" w:color="auto"/>
      </w:divBdr>
      <w:divsChild>
        <w:div w:id="912467051">
          <w:marLeft w:val="547"/>
          <w:marRight w:val="0"/>
          <w:marTop w:val="0"/>
          <w:marBottom w:val="0"/>
          <w:divBdr>
            <w:top w:val="none" w:sz="0" w:space="0" w:color="auto"/>
            <w:left w:val="none" w:sz="0" w:space="0" w:color="auto"/>
            <w:bottom w:val="none" w:sz="0" w:space="0" w:color="auto"/>
            <w:right w:val="none" w:sz="0" w:space="0" w:color="auto"/>
          </w:divBdr>
        </w:div>
      </w:divsChild>
    </w:div>
    <w:div w:id="773785072">
      <w:bodyDiv w:val="1"/>
      <w:marLeft w:val="0"/>
      <w:marRight w:val="0"/>
      <w:marTop w:val="0"/>
      <w:marBottom w:val="0"/>
      <w:divBdr>
        <w:top w:val="none" w:sz="0" w:space="0" w:color="auto"/>
        <w:left w:val="none" w:sz="0" w:space="0" w:color="auto"/>
        <w:bottom w:val="none" w:sz="0" w:space="0" w:color="auto"/>
        <w:right w:val="none" w:sz="0" w:space="0" w:color="auto"/>
      </w:divBdr>
      <w:divsChild>
        <w:div w:id="1902055578">
          <w:marLeft w:val="547"/>
          <w:marRight w:val="0"/>
          <w:marTop w:val="0"/>
          <w:marBottom w:val="0"/>
          <w:divBdr>
            <w:top w:val="none" w:sz="0" w:space="0" w:color="auto"/>
            <w:left w:val="none" w:sz="0" w:space="0" w:color="auto"/>
            <w:bottom w:val="none" w:sz="0" w:space="0" w:color="auto"/>
            <w:right w:val="none" w:sz="0" w:space="0" w:color="auto"/>
          </w:divBdr>
        </w:div>
        <w:div w:id="2126655987">
          <w:marLeft w:val="1166"/>
          <w:marRight w:val="0"/>
          <w:marTop w:val="0"/>
          <w:marBottom w:val="0"/>
          <w:divBdr>
            <w:top w:val="none" w:sz="0" w:space="0" w:color="auto"/>
            <w:left w:val="none" w:sz="0" w:space="0" w:color="auto"/>
            <w:bottom w:val="none" w:sz="0" w:space="0" w:color="auto"/>
            <w:right w:val="none" w:sz="0" w:space="0" w:color="auto"/>
          </w:divBdr>
        </w:div>
        <w:div w:id="1439249682">
          <w:marLeft w:val="1166"/>
          <w:marRight w:val="0"/>
          <w:marTop w:val="0"/>
          <w:marBottom w:val="0"/>
          <w:divBdr>
            <w:top w:val="none" w:sz="0" w:space="0" w:color="auto"/>
            <w:left w:val="none" w:sz="0" w:space="0" w:color="auto"/>
            <w:bottom w:val="none" w:sz="0" w:space="0" w:color="auto"/>
            <w:right w:val="none" w:sz="0" w:space="0" w:color="auto"/>
          </w:divBdr>
        </w:div>
        <w:div w:id="2030061821">
          <w:marLeft w:val="1166"/>
          <w:marRight w:val="0"/>
          <w:marTop w:val="0"/>
          <w:marBottom w:val="0"/>
          <w:divBdr>
            <w:top w:val="none" w:sz="0" w:space="0" w:color="auto"/>
            <w:left w:val="none" w:sz="0" w:space="0" w:color="auto"/>
            <w:bottom w:val="none" w:sz="0" w:space="0" w:color="auto"/>
            <w:right w:val="none" w:sz="0" w:space="0" w:color="auto"/>
          </w:divBdr>
        </w:div>
        <w:div w:id="675379038">
          <w:marLeft w:val="1166"/>
          <w:marRight w:val="0"/>
          <w:marTop w:val="0"/>
          <w:marBottom w:val="0"/>
          <w:divBdr>
            <w:top w:val="none" w:sz="0" w:space="0" w:color="auto"/>
            <w:left w:val="none" w:sz="0" w:space="0" w:color="auto"/>
            <w:bottom w:val="none" w:sz="0" w:space="0" w:color="auto"/>
            <w:right w:val="none" w:sz="0" w:space="0" w:color="auto"/>
          </w:divBdr>
        </w:div>
        <w:div w:id="2082822712">
          <w:marLeft w:val="1166"/>
          <w:marRight w:val="0"/>
          <w:marTop w:val="0"/>
          <w:marBottom w:val="0"/>
          <w:divBdr>
            <w:top w:val="none" w:sz="0" w:space="0" w:color="auto"/>
            <w:left w:val="none" w:sz="0" w:space="0" w:color="auto"/>
            <w:bottom w:val="none" w:sz="0" w:space="0" w:color="auto"/>
            <w:right w:val="none" w:sz="0" w:space="0" w:color="auto"/>
          </w:divBdr>
        </w:div>
        <w:div w:id="869152233">
          <w:marLeft w:val="1166"/>
          <w:marRight w:val="0"/>
          <w:marTop w:val="0"/>
          <w:marBottom w:val="0"/>
          <w:divBdr>
            <w:top w:val="none" w:sz="0" w:space="0" w:color="auto"/>
            <w:left w:val="none" w:sz="0" w:space="0" w:color="auto"/>
            <w:bottom w:val="none" w:sz="0" w:space="0" w:color="auto"/>
            <w:right w:val="none" w:sz="0" w:space="0" w:color="auto"/>
          </w:divBdr>
        </w:div>
        <w:div w:id="1210610170">
          <w:marLeft w:val="1166"/>
          <w:marRight w:val="0"/>
          <w:marTop w:val="0"/>
          <w:marBottom w:val="0"/>
          <w:divBdr>
            <w:top w:val="none" w:sz="0" w:space="0" w:color="auto"/>
            <w:left w:val="none" w:sz="0" w:space="0" w:color="auto"/>
            <w:bottom w:val="none" w:sz="0" w:space="0" w:color="auto"/>
            <w:right w:val="none" w:sz="0" w:space="0" w:color="auto"/>
          </w:divBdr>
        </w:div>
        <w:div w:id="783885289">
          <w:marLeft w:val="1166"/>
          <w:marRight w:val="0"/>
          <w:marTop w:val="0"/>
          <w:marBottom w:val="0"/>
          <w:divBdr>
            <w:top w:val="none" w:sz="0" w:space="0" w:color="auto"/>
            <w:left w:val="none" w:sz="0" w:space="0" w:color="auto"/>
            <w:bottom w:val="none" w:sz="0" w:space="0" w:color="auto"/>
            <w:right w:val="none" w:sz="0" w:space="0" w:color="auto"/>
          </w:divBdr>
        </w:div>
      </w:divsChild>
    </w:div>
    <w:div w:id="961769986">
      <w:bodyDiv w:val="1"/>
      <w:marLeft w:val="0"/>
      <w:marRight w:val="0"/>
      <w:marTop w:val="0"/>
      <w:marBottom w:val="0"/>
      <w:divBdr>
        <w:top w:val="none" w:sz="0" w:space="0" w:color="auto"/>
        <w:left w:val="none" w:sz="0" w:space="0" w:color="auto"/>
        <w:bottom w:val="none" w:sz="0" w:space="0" w:color="auto"/>
        <w:right w:val="none" w:sz="0" w:space="0" w:color="auto"/>
      </w:divBdr>
      <w:divsChild>
        <w:div w:id="1541237122">
          <w:marLeft w:val="547"/>
          <w:marRight w:val="0"/>
          <w:marTop w:val="0"/>
          <w:marBottom w:val="0"/>
          <w:divBdr>
            <w:top w:val="none" w:sz="0" w:space="0" w:color="auto"/>
            <w:left w:val="none" w:sz="0" w:space="0" w:color="auto"/>
            <w:bottom w:val="none" w:sz="0" w:space="0" w:color="auto"/>
            <w:right w:val="none" w:sz="0" w:space="0" w:color="auto"/>
          </w:divBdr>
        </w:div>
      </w:divsChild>
    </w:div>
    <w:div w:id="1055741637">
      <w:bodyDiv w:val="1"/>
      <w:marLeft w:val="0"/>
      <w:marRight w:val="0"/>
      <w:marTop w:val="0"/>
      <w:marBottom w:val="0"/>
      <w:divBdr>
        <w:top w:val="none" w:sz="0" w:space="0" w:color="auto"/>
        <w:left w:val="none" w:sz="0" w:space="0" w:color="auto"/>
        <w:bottom w:val="none" w:sz="0" w:space="0" w:color="auto"/>
        <w:right w:val="none" w:sz="0" w:space="0" w:color="auto"/>
      </w:divBdr>
      <w:divsChild>
        <w:div w:id="424964372">
          <w:marLeft w:val="547"/>
          <w:marRight w:val="0"/>
          <w:marTop w:val="0"/>
          <w:marBottom w:val="0"/>
          <w:divBdr>
            <w:top w:val="none" w:sz="0" w:space="0" w:color="auto"/>
            <w:left w:val="none" w:sz="0" w:space="0" w:color="auto"/>
            <w:bottom w:val="none" w:sz="0" w:space="0" w:color="auto"/>
            <w:right w:val="none" w:sz="0" w:space="0" w:color="auto"/>
          </w:divBdr>
        </w:div>
      </w:divsChild>
    </w:div>
    <w:div w:id="1112096318">
      <w:bodyDiv w:val="1"/>
      <w:marLeft w:val="0"/>
      <w:marRight w:val="0"/>
      <w:marTop w:val="0"/>
      <w:marBottom w:val="0"/>
      <w:divBdr>
        <w:top w:val="none" w:sz="0" w:space="0" w:color="auto"/>
        <w:left w:val="none" w:sz="0" w:space="0" w:color="auto"/>
        <w:bottom w:val="none" w:sz="0" w:space="0" w:color="auto"/>
        <w:right w:val="none" w:sz="0" w:space="0" w:color="auto"/>
      </w:divBdr>
      <w:divsChild>
        <w:div w:id="1779640796">
          <w:marLeft w:val="547"/>
          <w:marRight w:val="0"/>
          <w:marTop w:val="0"/>
          <w:marBottom w:val="0"/>
          <w:divBdr>
            <w:top w:val="none" w:sz="0" w:space="0" w:color="auto"/>
            <w:left w:val="none" w:sz="0" w:space="0" w:color="auto"/>
            <w:bottom w:val="none" w:sz="0" w:space="0" w:color="auto"/>
            <w:right w:val="none" w:sz="0" w:space="0" w:color="auto"/>
          </w:divBdr>
        </w:div>
        <w:div w:id="2050451669">
          <w:marLeft w:val="1166"/>
          <w:marRight w:val="0"/>
          <w:marTop w:val="0"/>
          <w:marBottom w:val="0"/>
          <w:divBdr>
            <w:top w:val="none" w:sz="0" w:space="0" w:color="auto"/>
            <w:left w:val="none" w:sz="0" w:space="0" w:color="auto"/>
            <w:bottom w:val="none" w:sz="0" w:space="0" w:color="auto"/>
            <w:right w:val="none" w:sz="0" w:space="0" w:color="auto"/>
          </w:divBdr>
        </w:div>
        <w:div w:id="1548176664">
          <w:marLeft w:val="1166"/>
          <w:marRight w:val="0"/>
          <w:marTop w:val="0"/>
          <w:marBottom w:val="0"/>
          <w:divBdr>
            <w:top w:val="none" w:sz="0" w:space="0" w:color="auto"/>
            <w:left w:val="none" w:sz="0" w:space="0" w:color="auto"/>
            <w:bottom w:val="none" w:sz="0" w:space="0" w:color="auto"/>
            <w:right w:val="none" w:sz="0" w:space="0" w:color="auto"/>
          </w:divBdr>
        </w:div>
        <w:div w:id="1020396869">
          <w:marLeft w:val="1166"/>
          <w:marRight w:val="0"/>
          <w:marTop w:val="0"/>
          <w:marBottom w:val="0"/>
          <w:divBdr>
            <w:top w:val="none" w:sz="0" w:space="0" w:color="auto"/>
            <w:left w:val="none" w:sz="0" w:space="0" w:color="auto"/>
            <w:bottom w:val="none" w:sz="0" w:space="0" w:color="auto"/>
            <w:right w:val="none" w:sz="0" w:space="0" w:color="auto"/>
          </w:divBdr>
        </w:div>
        <w:div w:id="831028684">
          <w:marLeft w:val="1166"/>
          <w:marRight w:val="0"/>
          <w:marTop w:val="0"/>
          <w:marBottom w:val="0"/>
          <w:divBdr>
            <w:top w:val="none" w:sz="0" w:space="0" w:color="auto"/>
            <w:left w:val="none" w:sz="0" w:space="0" w:color="auto"/>
            <w:bottom w:val="none" w:sz="0" w:space="0" w:color="auto"/>
            <w:right w:val="none" w:sz="0" w:space="0" w:color="auto"/>
          </w:divBdr>
        </w:div>
        <w:div w:id="493377675">
          <w:marLeft w:val="1166"/>
          <w:marRight w:val="0"/>
          <w:marTop w:val="0"/>
          <w:marBottom w:val="0"/>
          <w:divBdr>
            <w:top w:val="none" w:sz="0" w:space="0" w:color="auto"/>
            <w:left w:val="none" w:sz="0" w:space="0" w:color="auto"/>
            <w:bottom w:val="none" w:sz="0" w:space="0" w:color="auto"/>
            <w:right w:val="none" w:sz="0" w:space="0" w:color="auto"/>
          </w:divBdr>
        </w:div>
        <w:div w:id="1582831474">
          <w:marLeft w:val="1166"/>
          <w:marRight w:val="0"/>
          <w:marTop w:val="0"/>
          <w:marBottom w:val="0"/>
          <w:divBdr>
            <w:top w:val="none" w:sz="0" w:space="0" w:color="auto"/>
            <w:left w:val="none" w:sz="0" w:space="0" w:color="auto"/>
            <w:bottom w:val="none" w:sz="0" w:space="0" w:color="auto"/>
            <w:right w:val="none" w:sz="0" w:space="0" w:color="auto"/>
          </w:divBdr>
        </w:div>
        <w:div w:id="1930209">
          <w:marLeft w:val="1166"/>
          <w:marRight w:val="0"/>
          <w:marTop w:val="0"/>
          <w:marBottom w:val="0"/>
          <w:divBdr>
            <w:top w:val="none" w:sz="0" w:space="0" w:color="auto"/>
            <w:left w:val="none" w:sz="0" w:space="0" w:color="auto"/>
            <w:bottom w:val="none" w:sz="0" w:space="0" w:color="auto"/>
            <w:right w:val="none" w:sz="0" w:space="0" w:color="auto"/>
          </w:divBdr>
        </w:div>
        <w:div w:id="733235900">
          <w:marLeft w:val="1166"/>
          <w:marRight w:val="0"/>
          <w:marTop w:val="0"/>
          <w:marBottom w:val="0"/>
          <w:divBdr>
            <w:top w:val="none" w:sz="0" w:space="0" w:color="auto"/>
            <w:left w:val="none" w:sz="0" w:space="0" w:color="auto"/>
            <w:bottom w:val="none" w:sz="0" w:space="0" w:color="auto"/>
            <w:right w:val="none" w:sz="0" w:space="0" w:color="auto"/>
          </w:divBdr>
        </w:div>
        <w:div w:id="746220866">
          <w:marLeft w:val="1166"/>
          <w:marRight w:val="0"/>
          <w:marTop w:val="0"/>
          <w:marBottom w:val="0"/>
          <w:divBdr>
            <w:top w:val="none" w:sz="0" w:space="0" w:color="auto"/>
            <w:left w:val="none" w:sz="0" w:space="0" w:color="auto"/>
            <w:bottom w:val="none" w:sz="0" w:space="0" w:color="auto"/>
            <w:right w:val="none" w:sz="0" w:space="0" w:color="auto"/>
          </w:divBdr>
        </w:div>
        <w:div w:id="461575903">
          <w:marLeft w:val="1166"/>
          <w:marRight w:val="0"/>
          <w:marTop w:val="0"/>
          <w:marBottom w:val="0"/>
          <w:divBdr>
            <w:top w:val="none" w:sz="0" w:space="0" w:color="auto"/>
            <w:left w:val="none" w:sz="0" w:space="0" w:color="auto"/>
            <w:bottom w:val="none" w:sz="0" w:space="0" w:color="auto"/>
            <w:right w:val="none" w:sz="0" w:space="0" w:color="auto"/>
          </w:divBdr>
        </w:div>
        <w:div w:id="469457">
          <w:marLeft w:val="1166"/>
          <w:marRight w:val="0"/>
          <w:marTop w:val="0"/>
          <w:marBottom w:val="0"/>
          <w:divBdr>
            <w:top w:val="none" w:sz="0" w:space="0" w:color="auto"/>
            <w:left w:val="none" w:sz="0" w:space="0" w:color="auto"/>
            <w:bottom w:val="none" w:sz="0" w:space="0" w:color="auto"/>
            <w:right w:val="none" w:sz="0" w:space="0" w:color="auto"/>
          </w:divBdr>
        </w:div>
      </w:divsChild>
    </w:div>
    <w:div w:id="1225870147">
      <w:bodyDiv w:val="1"/>
      <w:marLeft w:val="0"/>
      <w:marRight w:val="0"/>
      <w:marTop w:val="0"/>
      <w:marBottom w:val="0"/>
      <w:divBdr>
        <w:top w:val="none" w:sz="0" w:space="0" w:color="auto"/>
        <w:left w:val="none" w:sz="0" w:space="0" w:color="auto"/>
        <w:bottom w:val="none" w:sz="0" w:space="0" w:color="auto"/>
        <w:right w:val="none" w:sz="0" w:space="0" w:color="auto"/>
      </w:divBdr>
      <w:divsChild>
        <w:div w:id="595098630">
          <w:marLeft w:val="547"/>
          <w:marRight w:val="0"/>
          <w:marTop w:val="0"/>
          <w:marBottom w:val="0"/>
          <w:divBdr>
            <w:top w:val="none" w:sz="0" w:space="0" w:color="auto"/>
            <w:left w:val="none" w:sz="0" w:space="0" w:color="auto"/>
            <w:bottom w:val="none" w:sz="0" w:space="0" w:color="auto"/>
            <w:right w:val="none" w:sz="0" w:space="0" w:color="auto"/>
          </w:divBdr>
        </w:div>
        <w:div w:id="770052851">
          <w:marLeft w:val="1166"/>
          <w:marRight w:val="0"/>
          <w:marTop w:val="0"/>
          <w:marBottom w:val="0"/>
          <w:divBdr>
            <w:top w:val="none" w:sz="0" w:space="0" w:color="auto"/>
            <w:left w:val="none" w:sz="0" w:space="0" w:color="auto"/>
            <w:bottom w:val="none" w:sz="0" w:space="0" w:color="auto"/>
            <w:right w:val="none" w:sz="0" w:space="0" w:color="auto"/>
          </w:divBdr>
        </w:div>
        <w:div w:id="317805783">
          <w:marLeft w:val="1166"/>
          <w:marRight w:val="0"/>
          <w:marTop w:val="0"/>
          <w:marBottom w:val="0"/>
          <w:divBdr>
            <w:top w:val="none" w:sz="0" w:space="0" w:color="auto"/>
            <w:left w:val="none" w:sz="0" w:space="0" w:color="auto"/>
            <w:bottom w:val="none" w:sz="0" w:space="0" w:color="auto"/>
            <w:right w:val="none" w:sz="0" w:space="0" w:color="auto"/>
          </w:divBdr>
        </w:div>
        <w:div w:id="1540505184">
          <w:marLeft w:val="1166"/>
          <w:marRight w:val="0"/>
          <w:marTop w:val="0"/>
          <w:marBottom w:val="0"/>
          <w:divBdr>
            <w:top w:val="none" w:sz="0" w:space="0" w:color="auto"/>
            <w:left w:val="none" w:sz="0" w:space="0" w:color="auto"/>
            <w:bottom w:val="none" w:sz="0" w:space="0" w:color="auto"/>
            <w:right w:val="none" w:sz="0" w:space="0" w:color="auto"/>
          </w:divBdr>
        </w:div>
        <w:div w:id="154731502">
          <w:marLeft w:val="1166"/>
          <w:marRight w:val="0"/>
          <w:marTop w:val="0"/>
          <w:marBottom w:val="0"/>
          <w:divBdr>
            <w:top w:val="none" w:sz="0" w:space="0" w:color="auto"/>
            <w:left w:val="none" w:sz="0" w:space="0" w:color="auto"/>
            <w:bottom w:val="none" w:sz="0" w:space="0" w:color="auto"/>
            <w:right w:val="none" w:sz="0" w:space="0" w:color="auto"/>
          </w:divBdr>
        </w:div>
        <w:div w:id="1169635370">
          <w:marLeft w:val="1166"/>
          <w:marRight w:val="0"/>
          <w:marTop w:val="0"/>
          <w:marBottom w:val="0"/>
          <w:divBdr>
            <w:top w:val="none" w:sz="0" w:space="0" w:color="auto"/>
            <w:left w:val="none" w:sz="0" w:space="0" w:color="auto"/>
            <w:bottom w:val="none" w:sz="0" w:space="0" w:color="auto"/>
            <w:right w:val="none" w:sz="0" w:space="0" w:color="auto"/>
          </w:divBdr>
        </w:div>
        <w:div w:id="1189030021">
          <w:marLeft w:val="1166"/>
          <w:marRight w:val="0"/>
          <w:marTop w:val="0"/>
          <w:marBottom w:val="0"/>
          <w:divBdr>
            <w:top w:val="none" w:sz="0" w:space="0" w:color="auto"/>
            <w:left w:val="none" w:sz="0" w:space="0" w:color="auto"/>
            <w:bottom w:val="none" w:sz="0" w:space="0" w:color="auto"/>
            <w:right w:val="none" w:sz="0" w:space="0" w:color="auto"/>
          </w:divBdr>
        </w:div>
        <w:div w:id="127940991">
          <w:marLeft w:val="1166"/>
          <w:marRight w:val="0"/>
          <w:marTop w:val="0"/>
          <w:marBottom w:val="0"/>
          <w:divBdr>
            <w:top w:val="none" w:sz="0" w:space="0" w:color="auto"/>
            <w:left w:val="none" w:sz="0" w:space="0" w:color="auto"/>
            <w:bottom w:val="none" w:sz="0" w:space="0" w:color="auto"/>
            <w:right w:val="none" w:sz="0" w:space="0" w:color="auto"/>
          </w:divBdr>
        </w:div>
        <w:div w:id="1306426419">
          <w:marLeft w:val="1166"/>
          <w:marRight w:val="0"/>
          <w:marTop w:val="0"/>
          <w:marBottom w:val="0"/>
          <w:divBdr>
            <w:top w:val="none" w:sz="0" w:space="0" w:color="auto"/>
            <w:left w:val="none" w:sz="0" w:space="0" w:color="auto"/>
            <w:bottom w:val="none" w:sz="0" w:space="0" w:color="auto"/>
            <w:right w:val="none" w:sz="0" w:space="0" w:color="auto"/>
          </w:divBdr>
        </w:div>
        <w:div w:id="1570579184">
          <w:marLeft w:val="1166"/>
          <w:marRight w:val="0"/>
          <w:marTop w:val="0"/>
          <w:marBottom w:val="0"/>
          <w:divBdr>
            <w:top w:val="none" w:sz="0" w:space="0" w:color="auto"/>
            <w:left w:val="none" w:sz="0" w:space="0" w:color="auto"/>
            <w:bottom w:val="none" w:sz="0" w:space="0" w:color="auto"/>
            <w:right w:val="none" w:sz="0" w:space="0" w:color="auto"/>
          </w:divBdr>
        </w:div>
        <w:div w:id="1368800580">
          <w:marLeft w:val="1166"/>
          <w:marRight w:val="0"/>
          <w:marTop w:val="0"/>
          <w:marBottom w:val="0"/>
          <w:divBdr>
            <w:top w:val="none" w:sz="0" w:space="0" w:color="auto"/>
            <w:left w:val="none" w:sz="0" w:space="0" w:color="auto"/>
            <w:bottom w:val="none" w:sz="0" w:space="0" w:color="auto"/>
            <w:right w:val="none" w:sz="0" w:space="0" w:color="auto"/>
          </w:divBdr>
        </w:div>
        <w:div w:id="1998607916">
          <w:marLeft w:val="1166"/>
          <w:marRight w:val="0"/>
          <w:marTop w:val="0"/>
          <w:marBottom w:val="0"/>
          <w:divBdr>
            <w:top w:val="none" w:sz="0" w:space="0" w:color="auto"/>
            <w:left w:val="none" w:sz="0" w:space="0" w:color="auto"/>
            <w:bottom w:val="none" w:sz="0" w:space="0" w:color="auto"/>
            <w:right w:val="none" w:sz="0" w:space="0" w:color="auto"/>
          </w:divBdr>
        </w:div>
        <w:div w:id="1862163694">
          <w:marLeft w:val="1166"/>
          <w:marRight w:val="0"/>
          <w:marTop w:val="0"/>
          <w:marBottom w:val="0"/>
          <w:divBdr>
            <w:top w:val="none" w:sz="0" w:space="0" w:color="auto"/>
            <w:left w:val="none" w:sz="0" w:space="0" w:color="auto"/>
            <w:bottom w:val="none" w:sz="0" w:space="0" w:color="auto"/>
            <w:right w:val="none" w:sz="0" w:space="0" w:color="auto"/>
          </w:divBdr>
        </w:div>
        <w:div w:id="1233930427">
          <w:marLeft w:val="1166"/>
          <w:marRight w:val="0"/>
          <w:marTop w:val="0"/>
          <w:marBottom w:val="0"/>
          <w:divBdr>
            <w:top w:val="none" w:sz="0" w:space="0" w:color="auto"/>
            <w:left w:val="none" w:sz="0" w:space="0" w:color="auto"/>
            <w:bottom w:val="none" w:sz="0" w:space="0" w:color="auto"/>
            <w:right w:val="none" w:sz="0" w:space="0" w:color="auto"/>
          </w:divBdr>
        </w:div>
      </w:divsChild>
    </w:div>
    <w:div w:id="1263417905">
      <w:bodyDiv w:val="1"/>
      <w:marLeft w:val="0"/>
      <w:marRight w:val="0"/>
      <w:marTop w:val="0"/>
      <w:marBottom w:val="0"/>
      <w:divBdr>
        <w:top w:val="none" w:sz="0" w:space="0" w:color="auto"/>
        <w:left w:val="none" w:sz="0" w:space="0" w:color="auto"/>
        <w:bottom w:val="none" w:sz="0" w:space="0" w:color="auto"/>
        <w:right w:val="none" w:sz="0" w:space="0" w:color="auto"/>
      </w:divBdr>
    </w:div>
    <w:div w:id="1454128173">
      <w:bodyDiv w:val="1"/>
      <w:marLeft w:val="0"/>
      <w:marRight w:val="0"/>
      <w:marTop w:val="0"/>
      <w:marBottom w:val="0"/>
      <w:divBdr>
        <w:top w:val="none" w:sz="0" w:space="0" w:color="auto"/>
        <w:left w:val="none" w:sz="0" w:space="0" w:color="auto"/>
        <w:bottom w:val="none" w:sz="0" w:space="0" w:color="auto"/>
        <w:right w:val="none" w:sz="0" w:space="0" w:color="auto"/>
      </w:divBdr>
      <w:divsChild>
        <w:div w:id="941915919">
          <w:marLeft w:val="547"/>
          <w:marRight w:val="0"/>
          <w:marTop w:val="0"/>
          <w:marBottom w:val="0"/>
          <w:divBdr>
            <w:top w:val="none" w:sz="0" w:space="0" w:color="auto"/>
            <w:left w:val="none" w:sz="0" w:space="0" w:color="auto"/>
            <w:bottom w:val="none" w:sz="0" w:space="0" w:color="auto"/>
            <w:right w:val="none" w:sz="0" w:space="0" w:color="auto"/>
          </w:divBdr>
        </w:div>
        <w:div w:id="354310376">
          <w:marLeft w:val="1166"/>
          <w:marRight w:val="0"/>
          <w:marTop w:val="0"/>
          <w:marBottom w:val="0"/>
          <w:divBdr>
            <w:top w:val="none" w:sz="0" w:space="0" w:color="auto"/>
            <w:left w:val="none" w:sz="0" w:space="0" w:color="auto"/>
            <w:bottom w:val="none" w:sz="0" w:space="0" w:color="auto"/>
            <w:right w:val="none" w:sz="0" w:space="0" w:color="auto"/>
          </w:divBdr>
        </w:div>
        <w:div w:id="1479953862">
          <w:marLeft w:val="1166"/>
          <w:marRight w:val="0"/>
          <w:marTop w:val="0"/>
          <w:marBottom w:val="0"/>
          <w:divBdr>
            <w:top w:val="none" w:sz="0" w:space="0" w:color="auto"/>
            <w:left w:val="none" w:sz="0" w:space="0" w:color="auto"/>
            <w:bottom w:val="none" w:sz="0" w:space="0" w:color="auto"/>
            <w:right w:val="none" w:sz="0" w:space="0" w:color="auto"/>
          </w:divBdr>
        </w:div>
        <w:div w:id="1272516889">
          <w:marLeft w:val="1166"/>
          <w:marRight w:val="0"/>
          <w:marTop w:val="0"/>
          <w:marBottom w:val="0"/>
          <w:divBdr>
            <w:top w:val="none" w:sz="0" w:space="0" w:color="auto"/>
            <w:left w:val="none" w:sz="0" w:space="0" w:color="auto"/>
            <w:bottom w:val="none" w:sz="0" w:space="0" w:color="auto"/>
            <w:right w:val="none" w:sz="0" w:space="0" w:color="auto"/>
          </w:divBdr>
        </w:div>
        <w:div w:id="1723283485">
          <w:marLeft w:val="1166"/>
          <w:marRight w:val="0"/>
          <w:marTop w:val="0"/>
          <w:marBottom w:val="0"/>
          <w:divBdr>
            <w:top w:val="none" w:sz="0" w:space="0" w:color="auto"/>
            <w:left w:val="none" w:sz="0" w:space="0" w:color="auto"/>
            <w:bottom w:val="none" w:sz="0" w:space="0" w:color="auto"/>
            <w:right w:val="none" w:sz="0" w:space="0" w:color="auto"/>
          </w:divBdr>
        </w:div>
        <w:div w:id="1407802550">
          <w:marLeft w:val="1166"/>
          <w:marRight w:val="0"/>
          <w:marTop w:val="0"/>
          <w:marBottom w:val="0"/>
          <w:divBdr>
            <w:top w:val="none" w:sz="0" w:space="0" w:color="auto"/>
            <w:left w:val="none" w:sz="0" w:space="0" w:color="auto"/>
            <w:bottom w:val="none" w:sz="0" w:space="0" w:color="auto"/>
            <w:right w:val="none" w:sz="0" w:space="0" w:color="auto"/>
          </w:divBdr>
        </w:div>
        <w:div w:id="1443649144">
          <w:marLeft w:val="1166"/>
          <w:marRight w:val="0"/>
          <w:marTop w:val="0"/>
          <w:marBottom w:val="0"/>
          <w:divBdr>
            <w:top w:val="none" w:sz="0" w:space="0" w:color="auto"/>
            <w:left w:val="none" w:sz="0" w:space="0" w:color="auto"/>
            <w:bottom w:val="none" w:sz="0" w:space="0" w:color="auto"/>
            <w:right w:val="none" w:sz="0" w:space="0" w:color="auto"/>
          </w:divBdr>
        </w:div>
        <w:div w:id="1319262418">
          <w:marLeft w:val="1166"/>
          <w:marRight w:val="0"/>
          <w:marTop w:val="0"/>
          <w:marBottom w:val="0"/>
          <w:divBdr>
            <w:top w:val="none" w:sz="0" w:space="0" w:color="auto"/>
            <w:left w:val="none" w:sz="0" w:space="0" w:color="auto"/>
            <w:bottom w:val="none" w:sz="0" w:space="0" w:color="auto"/>
            <w:right w:val="none" w:sz="0" w:space="0" w:color="auto"/>
          </w:divBdr>
        </w:div>
        <w:div w:id="70351092">
          <w:marLeft w:val="1166"/>
          <w:marRight w:val="0"/>
          <w:marTop w:val="0"/>
          <w:marBottom w:val="0"/>
          <w:divBdr>
            <w:top w:val="none" w:sz="0" w:space="0" w:color="auto"/>
            <w:left w:val="none" w:sz="0" w:space="0" w:color="auto"/>
            <w:bottom w:val="none" w:sz="0" w:space="0" w:color="auto"/>
            <w:right w:val="none" w:sz="0" w:space="0" w:color="auto"/>
          </w:divBdr>
        </w:div>
      </w:divsChild>
    </w:div>
    <w:div w:id="1621299787">
      <w:bodyDiv w:val="1"/>
      <w:marLeft w:val="0"/>
      <w:marRight w:val="0"/>
      <w:marTop w:val="0"/>
      <w:marBottom w:val="0"/>
      <w:divBdr>
        <w:top w:val="none" w:sz="0" w:space="0" w:color="auto"/>
        <w:left w:val="none" w:sz="0" w:space="0" w:color="auto"/>
        <w:bottom w:val="none" w:sz="0" w:space="0" w:color="auto"/>
        <w:right w:val="none" w:sz="0" w:space="0" w:color="auto"/>
      </w:divBdr>
    </w:div>
    <w:div w:id="1622374038">
      <w:bodyDiv w:val="1"/>
      <w:marLeft w:val="0"/>
      <w:marRight w:val="0"/>
      <w:marTop w:val="0"/>
      <w:marBottom w:val="0"/>
      <w:divBdr>
        <w:top w:val="none" w:sz="0" w:space="0" w:color="auto"/>
        <w:left w:val="none" w:sz="0" w:space="0" w:color="auto"/>
        <w:bottom w:val="none" w:sz="0" w:space="0" w:color="auto"/>
        <w:right w:val="none" w:sz="0" w:space="0" w:color="auto"/>
      </w:divBdr>
    </w:div>
    <w:div w:id="1677340578">
      <w:bodyDiv w:val="1"/>
      <w:marLeft w:val="0"/>
      <w:marRight w:val="0"/>
      <w:marTop w:val="0"/>
      <w:marBottom w:val="0"/>
      <w:divBdr>
        <w:top w:val="none" w:sz="0" w:space="0" w:color="auto"/>
        <w:left w:val="none" w:sz="0" w:space="0" w:color="auto"/>
        <w:bottom w:val="none" w:sz="0" w:space="0" w:color="auto"/>
        <w:right w:val="none" w:sz="0" w:space="0" w:color="auto"/>
      </w:divBdr>
    </w:div>
    <w:div w:id="1702709407">
      <w:bodyDiv w:val="1"/>
      <w:marLeft w:val="0"/>
      <w:marRight w:val="0"/>
      <w:marTop w:val="0"/>
      <w:marBottom w:val="0"/>
      <w:divBdr>
        <w:top w:val="none" w:sz="0" w:space="0" w:color="auto"/>
        <w:left w:val="none" w:sz="0" w:space="0" w:color="auto"/>
        <w:bottom w:val="none" w:sz="0" w:space="0" w:color="auto"/>
        <w:right w:val="none" w:sz="0" w:space="0" w:color="auto"/>
      </w:divBdr>
    </w:div>
    <w:div w:id="1980920335">
      <w:bodyDiv w:val="1"/>
      <w:marLeft w:val="0"/>
      <w:marRight w:val="0"/>
      <w:marTop w:val="0"/>
      <w:marBottom w:val="0"/>
      <w:divBdr>
        <w:top w:val="none" w:sz="0" w:space="0" w:color="auto"/>
        <w:left w:val="none" w:sz="0" w:space="0" w:color="auto"/>
        <w:bottom w:val="none" w:sz="0" w:space="0" w:color="auto"/>
        <w:right w:val="none" w:sz="0" w:space="0" w:color="auto"/>
      </w:divBdr>
      <w:divsChild>
        <w:div w:id="1851335436">
          <w:marLeft w:val="547"/>
          <w:marRight w:val="0"/>
          <w:marTop w:val="0"/>
          <w:marBottom w:val="0"/>
          <w:divBdr>
            <w:top w:val="none" w:sz="0" w:space="0" w:color="auto"/>
            <w:left w:val="none" w:sz="0" w:space="0" w:color="auto"/>
            <w:bottom w:val="none" w:sz="0" w:space="0" w:color="auto"/>
            <w:right w:val="none" w:sz="0" w:space="0" w:color="auto"/>
          </w:divBdr>
        </w:div>
        <w:div w:id="344720206">
          <w:marLeft w:val="1166"/>
          <w:marRight w:val="0"/>
          <w:marTop w:val="0"/>
          <w:marBottom w:val="0"/>
          <w:divBdr>
            <w:top w:val="none" w:sz="0" w:space="0" w:color="auto"/>
            <w:left w:val="none" w:sz="0" w:space="0" w:color="auto"/>
            <w:bottom w:val="none" w:sz="0" w:space="0" w:color="auto"/>
            <w:right w:val="none" w:sz="0" w:space="0" w:color="auto"/>
          </w:divBdr>
        </w:div>
        <w:div w:id="1578975785">
          <w:marLeft w:val="1166"/>
          <w:marRight w:val="0"/>
          <w:marTop w:val="0"/>
          <w:marBottom w:val="0"/>
          <w:divBdr>
            <w:top w:val="none" w:sz="0" w:space="0" w:color="auto"/>
            <w:left w:val="none" w:sz="0" w:space="0" w:color="auto"/>
            <w:bottom w:val="none" w:sz="0" w:space="0" w:color="auto"/>
            <w:right w:val="none" w:sz="0" w:space="0" w:color="auto"/>
          </w:divBdr>
        </w:div>
        <w:div w:id="828206323">
          <w:marLeft w:val="1166"/>
          <w:marRight w:val="0"/>
          <w:marTop w:val="0"/>
          <w:marBottom w:val="0"/>
          <w:divBdr>
            <w:top w:val="none" w:sz="0" w:space="0" w:color="auto"/>
            <w:left w:val="none" w:sz="0" w:space="0" w:color="auto"/>
            <w:bottom w:val="none" w:sz="0" w:space="0" w:color="auto"/>
            <w:right w:val="none" w:sz="0" w:space="0" w:color="auto"/>
          </w:divBdr>
        </w:div>
        <w:div w:id="1610550630">
          <w:marLeft w:val="1166"/>
          <w:marRight w:val="0"/>
          <w:marTop w:val="0"/>
          <w:marBottom w:val="0"/>
          <w:divBdr>
            <w:top w:val="none" w:sz="0" w:space="0" w:color="auto"/>
            <w:left w:val="none" w:sz="0" w:space="0" w:color="auto"/>
            <w:bottom w:val="none" w:sz="0" w:space="0" w:color="auto"/>
            <w:right w:val="none" w:sz="0" w:space="0" w:color="auto"/>
          </w:divBdr>
        </w:div>
        <w:div w:id="2086948092">
          <w:marLeft w:val="1166"/>
          <w:marRight w:val="0"/>
          <w:marTop w:val="0"/>
          <w:marBottom w:val="0"/>
          <w:divBdr>
            <w:top w:val="none" w:sz="0" w:space="0" w:color="auto"/>
            <w:left w:val="none" w:sz="0" w:space="0" w:color="auto"/>
            <w:bottom w:val="none" w:sz="0" w:space="0" w:color="auto"/>
            <w:right w:val="none" w:sz="0" w:space="0" w:color="auto"/>
          </w:divBdr>
        </w:div>
        <w:div w:id="280501316">
          <w:marLeft w:val="1166"/>
          <w:marRight w:val="0"/>
          <w:marTop w:val="0"/>
          <w:marBottom w:val="0"/>
          <w:divBdr>
            <w:top w:val="none" w:sz="0" w:space="0" w:color="auto"/>
            <w:left w:val="none" w:sz="0" w:space="0" w:color="auto"/>
            <w:bottom w:val="none" w:sz="0" w:space="0" w:color="auto"/>
            <w:right w:val="none" w:sz="0" w:space="0" w:color="auto"/>
          </w:divBdr>
        </w:div>
        <w:div w:id="2128116525">
          <w:marLeft w:val="1166"/>
          <w:marRight w:val="0"/>
          <w:marTop w:val="0"/>
          <w:marBottom w:val="0"/>
          <w:divBdr>
            <w:top w:val="none" w:sz="0" w:space="0" w:color="auto"/>
            <w:left w:val="none" w:sz="0" w:space="0" w:color="auto"/>
            <w:bottom w:val="none" w:sz="0" w:space="0" w:color="auto"/>
            <w:right w:val="none" w:sz="0" w:space="0" w:color="auto"/>
          </w:divBdr>
        </w:div>
        <w:div w:id="300112969">
          <w:marLeft w:val="1166"/>
          <w:marRight w:val="0"/>
          <w:marTop w:val="0"/>
          <w:marBottom w:val="0"/>
          <w:divBdr>
            <w:top w:val="none" w:sz="0" w:space="0" w:color="auto"/>
            <w:left w:val="none" w:sz="0" w:space="0" w:color="auto"/>
            <w:bottom w:val="none" w:sz="0" w:space="0" w:color="auto"/>
            <w:right w:val="none" w:sz="0" w:space="0" w:color="auto"/>
          </w:divBdr>
        </w:div>
      </w:divsChild>
    </w:div>
    <w:div w:id="1999767527">
      <w:bodyDiv w:val="1"/>
      <w:marLeft w:val="0"/>
      <w:marRight w:val="0"/>
      <w:marTop w:val="0"/>
      <w:marBottom w:val="0"/>
      <w:divBdr>
        <w:top w:val="none" w:sz="0" w:space="0" w:color="auto"/>
        <w:left w:val="none" w:sz="0" w:space="0" w:color="auto"/>
        <w:bottom w:val="none" w:sz="0" w:space="0" w:color="auto"/>
        <w:right w:val="none" w:sz="0" w:space="0" w:color="auto"/>
      </w:divBdr>
      <w:divsChild>
        <w:div w:id="513350758">
          <w:marLeft w:val="547"/>
          <w:marRight w:val="0"/>
          <w:marTop w:val="0"/>
          <w:marBottom w:val="0"/>
          <w:divBdr>
            <w:top w:val="none" w:sz="0" w:space="0" w:color="auto"/>
            <w:left w:val="none" w:sz="0" w:space="0" w:color="auto"/>
            <w:bottom w:val="none" w:sz="0" w:space="0" w:color="auto"/>
            <w:right w:val="none" w:sz="0" w:space="0" w:color="auto"/>
          </w:divBdr>
        </w:div>
      </w:divsChild>
    </w:div>
    <w:div w:id="214468871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image" Target="media/image1.jpeg"/><Relationship Id="rId13" Type="http://schemas.microsoft.com/office/2007/relationships/diagramDrawing" Target="diagrams/drawing1.xml"/><Relationship Id="rId18" Type="http://schemas.openxmlformats.org/officeDocument/2006/relationships/theme" Target="theme/theme1.xml"/><Relationship Id="rId3" Type="http://schemas.openxmlformats.org/officeDocument/2006/relationships/styles" Target="styles.xml"/><Relationship Id="rId21" Type="http://schemas.openxmlformats.org/officeDocument/2006/relationships/customXml" Target="../customXml/item4.xml"/><Relationship Id="rId7" Type="http://schemas.openxmlformats.org/officeDocument/2006/relationships/endnotes" Target="endnotes.xml"/><Relationship Id="rId12" Type="http://schemas.openxmlformats.org/officeDocument/2006/relationships/diagramColors" Target="diagrams/colors1.xml"/><Relationship Id="rId17" Type="http://schemas.openxmlformats.org/officeDocument/2006/relationships/fontTable" Target="fontTable.xml"/><Relationship Id="rId2" Type="http://schemas.openxmlformats.org/officeDocument/2006/relationships/numbering" Target="numbering.xml"/><Relationship Id="rId16" Type="http://schemas.openxmlformats.org/officeDocument/2006/relationships/image" Target="media/image4.png"/><Relationship Id="rId20" Type="http://schemas.openxmlformats.org/officeDocument/2006/relationships/customXml" Target="../customXml/item3.xml"/><Relationship Id="rId1" Type="http://schemas.openxmlformats.org/officeDocument/2006/relationships/customXml" Target="../customXml/item1.xml"/><Relationship Id="rId6" Type="http://schemas.openxmlformats.org/officeDocument/2006/relationships/footnotes" Target="footnotes.xml"/><Relationship Id="rId11" Type="http://schemas.openxmlformats.org/officeDocument/2006/relationships/diagramQuickStyle" Target="diagrams/quickStyle1.xml"/><Relationship Id="rId5" Type="http://schemas.openxmlformats.org/officeDocument/2006/relationships/webSettings" Target="webSettings.xml"/><Relationship Id="rId15" Type="http://schemas.openxmlformats.org/officeDocument/2006/relationships/image" Target="media/image3.png"/><Relationship Id="rId10" Type="http://schemas.openxmlformats.org/officeDocument/2006/relationships/diagramLayout" Target="diagrams/layout1.xml"/><Relationship Id="rId19" Type="http://schemas.openxmlformats.org/officeDocument/2006/relationships/customXml" Target="../customXml/item2.xml"/><Relationship Id="rId4" Type="http://schemas.openxmlformats.org/officeDocument/2006/relationships/settings" Target="settings.xml"/><Relationship Id="rId9" Type="http://schemas.openxmlformats.org/officeDocument/2006/relationships/diagramData" Target="diagrams/data1.xml"/><Relationship Id="rId14" Type="http://schemas.openxmlformats.org/officeDocument/2006/relationships/image" Target="media/image2.png"/></Relationships>
</file>

<file path=word/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E104EE79-7B8C-4C9F-9F0D-872A94C252F2}"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en-GB"/>
        </a:p>
      </dgm:t>
    </dgm:pt>
    <dgm:pt modelId="{4D2CE9FF-E17A-4AB3-A64E-0767863FB264}">
      <dgm:prSet phldrT="[Text]" custT="1"/>
      <dgm:spPr/>
      <dgm:t>
        <a:bodyPr/>
        <a:lstStyle/>
        <a:p>
          <a:r>
            <a:rPr lang="en-GB" sz="1200" b="1" i="1"/>
            <a:t>Strategic Direction</a:t>
          </a:r>
        </a:p>
        <a:p>
          <a:r>
            <a:rPr lang="en-GB" sz="1200" b="0" i="1"/>
            <a:t>Growth through penetration of new market sectors, new process capabilities and improved asset utilisation </a:t>
          </a:r>
          <a:r>
            <a:rPr lang="en-GB" sz="1200" b="0"/>
            <a:t> </a:t>
          </a:r>
        </a:p>
      </dgm:t>
    </dgm:pt>
    <dgm:pt modelId="{B79872D3-9CD8-42B9-8715-301A424A256E}" type="parTrans" cxnId="{334A4722-4915-415A-BE53-16A773C38549}">
      <dgm:prSet/>
      <dgm:spPr/>
      <dgm:t>
        <a:bodyPr/>
        <a:lstStyle/>
        <a:p>
          <a:endParaRPr lang="en-GB"/>
        </a:p>
      </dgm:t>
    </dgm:pt>
    <dgm:pt modelId="{F1A171AA-BC79-47DC-AFC8-77B0EA05411B}" type="sibTrans" cxnId="{334A4722-4915-415A-BE53-16A773C38549}">
      <dgm:prSet/>
      <dgm:spPr/>
      <dgm:t>
        <a:bodyPr/>
        <a:lstStyle/>
        <a:p>
          <a:endParaRPr lang="en-GB"/>
        </a:p>
      </dgm:t>
    </dgm:pt>
    <dgm:pt modelId="{E0343948-EC6F-4BC6-94FD-BF4FAA107A2F}">
      <dgm:prSet phldrT="[Text]" custT="1"/>
      <dgm:spPr>
        <a:solidFill>
          <a:srgbClr val="00B050"/>
        </a:solidFill>
      </dgm:spPr>
      <dgm:t>
        <a:bodyPr/>
        <a:lstStyle/>
        <a:p>
          <a:pPr>
            <a:spcAft>
              <a:spcPct val="35000"/>
            </a:spcAft>
          </a:pPr>
          <a:endParaRPr lang="en-GB" sz="600" b="1" i="1">
            <a:solidFill>
              <a:sysClr val="windowText" lastClr="000000"/>
            </a:solidFill>
          </a:endParaRPr>
        </a:p>
        <a:p>
          <a:pPr>
            <a:spcAft>
              <a:spcPct val="35000"/>
            </a:spcAft>
          </a:pPr>
          <a:endParaRPr lang="en-GB" sz="600" b="1" i="1">
            <a:solidFill>
              <a:sysClr val="windowText" lastClr="000000"/>
            </a:solidFill>
          </a:endParaRPr>
        </a:p>
        <a:p>
          <a:pPr>
            <a:spcAft>
              <a:spcPct val="35000"/>
            </a:spcAft>
          </a:pPr>
          <a:endParaRPr lang="en-GB" sz="600" b="1" i="1">
            <a:solidFill>
              <a:sysClr val="windowText" lastClr="000000"/>
            </a:solidFill>
          </a:endParaRPr>
        </a:p>
        <a:p>
          <a:pPr>
            <a:spcAft>
              <a:spcPct val="35000"/>
            </a:spcAft>
          </a:pPr>
          <a:endParaRPr lang="en-GB" sz="600" b="1" i="1">
            <a:solidFill>
              <a:sysClr val="windowText" lastClr="000000"/>
            </a:solidFill>
          </a:endParaRPr>
        </a:p>
        <a:p>
          <a:pPr>
            <a:spcAft>
              <a:spcPct val="35000"/>
            </a:spcAft>
          </a:pPr>
          <a:endParaRPr lang="en-GB" sz="600" b="1" i="1">
            <a:solidFill>
              <a:sysClr val="windowText" lastClr="000000"/>
            </a:solidFill>
          </a:endParaRPr>
        </a:p>
        <a:p>
          <a:pPr>
            <a:spcAft>
              <a:spcPct val="35000"/>
            </a:spcAft>
          </a:pPr>
          <a:endParaRPr lang="en-GB" sz="600" b="1" i="1">
            <a:solidFill>
              <a:sysClr val="windowText" lastClr="000000"/>
            </a:solidFill>
          </a:endParaRPr>
        </a:p>
        <a:p>
          <a:pPr>
            <a:spcAft>
              <a:spcPct val="35000"/>
            </a:spcAft>
          </a:pPr>
          <a:endParaRPr lang="en-GB" sz="600" b="1" i="1">
            <a:solidFill>
              <a:sysClr val="windowText" lastClr="000000"/>
            </a:solidFill>
          </a:endParaRPr>
        </a:p>
        <a:p>
          <a:pPr>
            <a:spcAft>
              <a:spcPct val="35000"/>
            </a:spcAft>
          </a:pPr>
          <a:endParaRPr lang="en-GB" sz="600" b="1" i="1">
            <a:solidFill>
              <a:sysClr val="windowText" lastClr="000000"/>
            </a:solidFill>
          </a:endParaRPr>
        </a:p>
        <a:p>
          <a:pPr>
            <a:spcAft>
              <a:spcPct val="35000"/>
            </a:spcAft>
          </a:pPr>
          <a:endParaRPr lang="en-GB" sz="600" b="1" i="1">
            <a:solidFill>
              <a:sysClr val="windowText" lastClr="000000"/>
            </a:solidFill>
          </a:endParaRPr>
        </a:p>
        <a:p>
          <a:pPr>
            <a:spcAft>
              <a:spcPts val="0"/>
            </a:spcAft>
          </a:pPr>
          <a:r>
            <a:rPr lang="en-GB" sz="800" b="1" i="1">
              <a:solidFill>
                <a:schemeClr val="bg1"/>
              </a:solidFill>
            </a:rPr>
            <a:t>Strengths</a:t>
          </a:r>
        </a:p>
        <a:p>
          <a:pPr>
            <a:spcAft>
              <a:spcPts val="0"/>
            </a:spcAft>
          </a:pPr>
          <a:r>
            <a:rPr lang="en-GB" sz="800" b="0" i="0">
              <a:solidFill>
                <a:schemeClr val="bg1"/>
              </a:solidFill>
            </a:rPr>
            <a:t>(c) Competent team with good technical skills</a:t>
          </a:r>
        </a:p>
        <a:p>
          <a:pPr>
            <a:spcAft>
              <a:spcPts val="0"/>
            </a:spcAft>
          </a:pPr>
          <a:r>
            <a:rPr lang="en-US" sz="800">
              <a:solidFill>
                <a:schemeClr val="bg1"/>
              </a:solidFill>
            </a:rPr>
            <a:t>(c) Apprenticeship training (internal &amp; external facilities)</a:t>
          </a:r>
          <a:endParaRPr lang="en-GB" sz="800">
            <a:solidFill>
              <a:schemeClr val="bg1"/>
            </a:solidFill>
          </a:endParaRPr>
        </a:p>
        <a:p>
          <a:pPr>
            <a:spcAft>
              <a:spcPts val="0"/>
            </a:spcAft>
          </a:pPr>
          <a:r>
            <a:rPr lang="en-US" sz="800">
              <a:solidFill>
                <a:schemeClr val="bg1"/>
              </a:solidFill>
            </a:rPr>
            <a:t>(c) Committed dedicated team that share vision and aspirations of directors</a:t>
          </a:r>
          <a:endParaRPr lang="en-GB" sz="800">
            <a:solidFill>
              <a:schemeClr val="bg1"/>
            </a:solidFill>
          </a:endParaRPr>
        </a:p>
        <a:p>
          <a:pPr>
            <a:spcAft>
              <a:spcPts val="0"/>
            </a:spcAft>
          </a:pPr>
          <a:r>
            <a:rPr lang="en-US" sz="800">
              <a:solidFill>
                <a:schemeClr val="bg1"/>
              </a:solidFill>
            </a:rPr>
            <a:t>(c) Good reputation - Long standing customer base </a:t>
          </a:r>
        </a:p>
        <a:p>
          <a:pPr>
            <a:spcAft>
              <a:spcPts val="0"/>
            </a:spcAft>
          </a:pPr>
          <a:r>
            <a:rPr lang="en-US" sz="800">
              <a:solidFill>
                <a:schemeClr val="bg1"/>
              </a:solidFill>
            </a:rPr>
            <a:t>(c) Assembly &amp; Test Capability and Offering</a:t>
          </a:r>
          <a:endParaRPr lang="en-GB" sz="800" b="1" i="1">
            <a:solidFill>
              <a:schemeClr val="bg1"/>
            </a:solidFill>
          </a:endParaRPr>
        </a:p>
        <a:p>
          <a:pPr>
            <a:spcAft>
              <a:spcPts val="0"/>
            </a:spcAft>
          </a:pPr>
          <a:r>
            <a:rPr lang="en-GB" sz="800" b="0" i="0">
              <a:solidFill>
                <a:schemeClr val="bg1"/>
              </a:solidFill>
            </a:rPr>
            <a:t>(n) Competent, time served management team with good technical knowledge</a:t>
          </a:r>
        </a:p>
        <a:p>
          <a:pPr>
            <a:spcAft>
              <a:spcPts val="0"/>
            </a:spcAft>
          </a:pPr>
          <a:r>
            <a:rPr lang="en-US" sz="800" b="0" i="0">
              <a:solidFill>
                <a:schemeClr val="bg1"/>
              </a:solidFill>
            </a:rPr>
            <a:t>(n) Teamworking &amp; skills for problem solving</a:t>
          </a:r>
        </a:p>
        <a:p>
          <a:pPr>
            <a:spcAft>
              <a:spcPts val="0"/>
            </a:spcAft>
          </a:pPr>
          <a:r>
            <a:rPr lang="en-US" sz="800" b="0" i="0">
              <a:solidFill>
                <a:schemeClr val="bg1"/>
              </a:solidFill>
            </a:rPr>
            <a:t>(n) Diffused nickel &amp; large heat treatment capacity</a:t>
          </a:r>
        </a:p>
        <a:p>
          <a:pPr>
            <a:spcAft>
              <a:spcPts val="0"/>
            </a:spcAft>
          </a:pPr>
          <a:r>
            <a:rPr lang="en-US" sz="800" b="0" i="0">
              <a:solidFill>
                <a:schemeClr val="bg1"/>
              </a:solidFill>
            </a:rPr>
            <a:t>(n) Document pack management </a:t>
          </a:r>
        </a:p>
        <a:p>
          <a:pPr>
            <a:spcAft>
              <a:spcPts val="0"/>
            </a:spcAft>
          </a:pPr>
          <a:r>
            <a:rPr lang="en-US" sz="800" b="0" i="0">
              <a:solidFill>
                <a:schemeClr val="bg1"/>
              </a:solidFill>
            </a:rPr>
            <a:t>(n) Niche experts - specialist field</a:t>
          </a:r>
        </a:p>
        <a:p>
          <a:pPr>
            <a:spcAft>
              <a:spcPts val="0"/>
            </a:spcAft>
          </a:pPr>
          <a:r>
            <a:rPr lang="en-US" sz="800" b="0" i="0">
              <a:solidFill>
                <a:schemeClr val="bg1"/>
              </a:solidFill>
            </a:rPr>
            <a:t>(n) Momentum in driving business improvements and cultural change</a:t>
          </a:r>
        </a:p>
        <a:p>
          <a:pPr>
            <a:spcAft>
              <a:spcPts val="0"/>
            </a:spcAft>
          </a:pPr>
          <a:r>
            <a:rPr lang="en-US" sz="800" b="0" i="0">
              <a:solidFill>
                <a:schemeClr val="bg1"/>
              </a:solidFill>
            </a:rPr>
            <a:t>(n) Intrinsic/detailed masking &amp; stripping</a:t>
          </a:r>
        </a:p>
        <a:p>
          <a:pPr>
            <a:spcAft>
              <a:spcPts val="0"/>
            </a:spcAft>
          </a:pPr>
          <a:r>
            <a:rPr lang="en-US" sz="800" b="0" i="0">
              <a:solidFill>
                <a:schemeClr val="bg1"/>
              </a:solidFill>
            </a:rPr>
            <a:t>(n) AS9100 Certification</a:t>
          </a:r>
        </a:p>
        <a:p>
          <a:pPr>
            <a:spcAft>
              <a:spcPts val="0"/>
            </a:spcAft>
          </a:pPr>
          <a:r>
            <a:rPr lang="en-US" sz="800" b="0" i="0">
              <a:solidFill>
                <a:schemeClr val="bg1"/>
              </a:solidFill>
            </a:rPr>
            <a:t>(n) Long standing customer base </a:t>
          </a:r>
        </a:p>
        <a:p>
          <a:pPr>
            <a:spcAft>
              <a:spcPts val="0"/>
            </a:spcAft>
          </a:pPr>
          <a:r>
            <a:rPr lang="en-US" sz="800" b="0" i="0">
              <a:solidFill>
                <a:schemeClr val="bg1"/>
              </a:solidFill>
            </a:rPr>
            <a:t>(n) Class Leading Equipment for reduced </a:t>
          </a:r>
        </a:p>
        <a:p>
          <a:pPr>
            <a:spcAft>
              <a:spcPts val="0"/>
            </a:spcAft>
          </a:pPr>
          <a:r>
            <a:rPr lang="en-US" sz="800" b="0" i="0">
              <a:solidFill>
                <a:schemeClr val="bg1"/>
              </a:solidFill>
            </a:rPr>
            <a:t>Envionmental Impact</a:t>
          </a:r>
        </a:p>
        <a:p>
          <a:pPr>
            <a:spcAft>
              <a:spcPts val="0"/>
            </a:spcAft>
          </a:pPr>
          <a:r>
            <a:rPr lang="en-US" sz="800" b="0" i="0">
              <a:solidFill>
                <a:schemeClr val="bg1"/>
              </a:solidFill>
            </a:rPr>
            <a:t>Flexible Working Pattern - New</a:t>
          </a:r>
          <a:endParaRPr lang="en-US" sz="800" b="0" i="0">
            <a:solidFill>
              <a:schemeClr val="tx1"/>
            </a:solidFill>
          </a:endParaRPr>
        </a:p>
        <a:p>
          <a:pPr>
            <a:spcAft>
              <a:spcPts val="0"/>
            </a:spcAft>
            <a:buFont typeface="Times New Roman" panose="02020603050405020304" pitchFamily="18" charset="0"/>
            <a:buChar char="•"/>
          </a:pPr>
          <a:endParaRPr lang="en-US" sz="800" b="0" i="0">
            <a:solidFill>
              <a:schemeClr val="tx1"/>
            </a:solidFill>
          </a:endParaRPr>
        </a:p>
        <a:p>
          <a:pPr>
            <a:spcAft>
              <a:spcPct val="35000"/>
            </a:spcAft>
            <a:buFont typeface="Times New Roman" panose="02020603050405020304" pitchFamily="18" charset="0"/>
            <a:buChar char="•"/>
          </a:pPr>
          <a:endParaRPr lang="en-GB" sz="1050" b="0" i="0">
            <a:solidFill>
              <a:schemeClr val="tx1"/>
            </a:solidFill>
          </a:endParaRPr>
        </a:p>
      </dgm:t>
    </dgm:pt>
    <dgm:pt modelId="{0B5D5BAD-95FA-4708-9F4F-7D4800F5DEFA}" type="parTrans" cxnId="{842CD7B3-C79A-442E-9CE9-4A433B19A5E4}">
      <dgm:prSet/>
      <dgm:spPr/>
      <dgm:t>
        <a:bodyPr/>
        <a:lstStyle/>
        <a:p>
          <a:endParaRPr lang="en-GB"/>
        </a:p>
      </dgm:t>
    </dgm:pt>
    <dgm:pt modelId="{CC5CB907-D2DF-4207-9FBE-018DE8BC9AF9}" type="sibTrans" cxnId="{842CD7B3-C79A-442E-9CE9-4A433B19A5E4}">
      <dgm:prSet/>
      <dgm:spPr/>
      <dgm:t>
        <a:bodyPr/>
        <a:lstStyle/>
        <a:p>
          <a:endParaRPr lang="en-GB"/>
        </a:p>
      </dgm:t>
    </dgm:pt>
    <dgm:pt modelId="{9251C98A-0141-4EE1-938B-5CA0DD8F8AA0}">
      <dgm:prSet phldrT="[Text]" custT="1"/>
      <dgm:spPr>
        <a:solidFill>
          <a:srgbClr val="0070C0"/>
        </a:solidFill>
      </dgm:spPr>
      <dgm:t>
        <a:bodyPr/>
        <a:lstStyle/>
        <a:p>
          <a:pPr>
            <a:spcAft>
              <a:spcPts val="0"/>
            </a:spcAft>
          </a:pPr>
          <a:r>
            <a:rPr lang="en-GB" sz="800" b="1" i="1">
              <a:solidFill>
                <a:schemeClr val="bg1"/>
              </a:solidFill>
            </a:rPr>
            <a:t>Opportunities</a:t>
          </a:r>
        </a:p>
        <a:p>
          <a:pPr>
            <a:spcAft>
              <a:spcPts val="0"/>
            </a:spcAft>
          </a:pPr>
          <a:r>
            <a:rPr lang="en-US" sz="800">
              <a:solidFill>
                <a:schemeClr val="bg1"/>
              </a:solidFill>
            </a:rPr>
            <a:t>(n) ASD Work</a:t>
          </a:r>
          <a:endParaRPr lang="en-GB" sz="800">
            <a:solidFill>
              <a:schemeClr val="bg1"/>
            </a:solidFill>
          </a:endParaRPr>
        </a:p>
        <a:p>
          <a:pPr>
            <a:spcAft>
              <a:spcPts val="0"/>
            </a:spcAft>
          </a:pPr>
          <a:r>
            <a:rPr lang="en-GB" sz="800">
              <a:solidFill>
                <a:schemeClr val="bg1"/>
              </a:solidFill>
            </a:rPr>
            <a:t>(n) Non lead chemistry- ELVD compliant</a:t>
          </a:r>
        </a:p>
        <a:p>
          <a:pPr>
            <a:spcAft>
              <a:spcPts val="0"/>
            </a:spcAft>
          </a:pPr>
          <a:r>
            <a:rPr lang="en-GB" sz="800">
              <a:solidFill>
                <a:schemeClr val="bg1"/>
              </a:solidFill>
            </a:rPr>
            <a:t>(n) SIFCO Repair</a:t>
          </a:r>
        </a:p>
        <a:p>
          <a:pPr>
            <a:spcAft>
              <a:spcPts val="0"/>
            </a:spcAft>
          </a:pPr>
          <a:r>
            <a:rPr lang="en-GB" sz="800">
              <a:solidFill>
                <a:schemeClr val="bg1"/>
              </a:solidFill>
            </a:rPr>
            <a:t>(n) Reducing waste chemistry</a:t>
          </a:r>
        </a:p>
        <a:p>
          <a:pPr>
            <a:spcAft>
              <a:spcPts val="0"/>
            </a:spcAft>
          </a:pPr>
          <a:r>
            <a:rPr lang="en-GB" sz="800">
              <a:solidFill>
                <a:schemeClr val="bg1"/>
              </a:solidFill>
            </a:rPr>
            <a:t>(n) Energy reduction</a:t>
          </a:r>
        </a:p>
        <a:p>
          <a:pPr>
            <a:spcAft>
              <a:spcPts val="0"/>
            </a:spcAft>
          </a:pPr>
          <a:r>
            <a:rPr lang="en-GB" sz="800" b="0" i="0">
              <a:solidFill>
                <a:schemeClr val="bg1"/>
              </a:solidFill>
            </a:rPr>
            <a:t>(n) Automation - Dosing/monitoring</a:t>
          </a:r>
        </a:p>
        <a:p>
          <a:pPr>
            <a:spcAft>
              <a:spcPts val="0"/>
            </a:spcAft>
          </a:pPr>
          <a:r>
            <a:rPr lang="en-GB" sz="800" b="0" i="0">
              <a:solidFill>
                <a:schemeClr val="bg1"/>
              </a:solidFill>
            </a:rPr>
            <a:t>(n) Movement of plant to Enterprise Drive</a:t>
          </a:r>
          <a:br>
            <a:rPr lang="en-GB" sz="800" b="0" i="0">
              <a:solidFill>
                <a:schemeClr val="bg1"/>
              </a:solidFill>
            </a:rPr>
          </a:br>
          <a:r>
            <a:rPr lang="en-GB" sz="800" b="0" i="0">
              <a:solidFill>
                <a:schemeClr val="bg1"/>
              </a:solidFill>
            </a:rPr>
            <a:t>(n) New Robot Line will improve consistency and attract new business</a:t>
          </a:r>
        </a:p>
        <a:p>
          <a:pPr>
            <a:spcAft>
              <a:spcPts val="0"/>
            </a:spcAft>
          </a:pPr>
          <a:r>
            <a:rPr lang="en-US" sz="800">
              <a:solidFill>
                <a:schemeClr val="bg1"/>
              </a:solidFill>
            </a:rPr>
            <a:t>(c) Aerospace ($6.1Tr) </a:t>
          </a:r>
        </a:p>
        <a:p>
          <a:pPr>
            <a:spcAft>
              <a:spcPts val="0"/>
            </a:spcAft>
          </a:pPr>
          <a:r>
            <a:rPr lang="en-US" sz="800">
              <a:solidFill>
                <a:schemeClr val="bg1"/>
              </a:solidFill>
            </a:rPr>
            <a:t>(c) Training  and CPD through CBE</a:t>
          </a:r>
          <a:endParaRPr lang="en-GB" sz="800">
            <a:solidFill>
              <a:schemeClr val="bg1"/>
            </a:solidFill>
          </a:endParaRPr>
        </a:p>
        <a:p>
          <a:pPr>
            <a:spcAft>
              <a:spcPts val="0"/>
            </a:spcAft>
          </a:pPr>
          <a:r>
            <a:rPr lang="en-US" sz="800">
              <a:solidFill>
                <a:schemeClr val="bg1"/>
              </a:solidFill>
            </a:rPr>
            <a:t>(c) Customer visits - understand customer needs and identify opportunities</a:t>
          </a:r>
        </a:p>
        <a:p>
          <a:pPr>
            <a:spcAft>
              <a:spcPts val="0"/>
            </a:spcAft>
          </a:pPr>
          <a:r>
            <a:rPr lang="en-US" sz="800">
              <a:solidFill>
                <a:schemeClr val="bg1"/>
              </a:solidFill>
            </a:rPr>
            <a:t>(c) Value proposition with other companies in the group and facilities left by Honeywell</a:t>
          </a:r>
          <a:endParaRPr lang="en-GB" sz="800">
            <a:solidFill>
              <a:schemeClr val="bg1"/>
            </a:solidFill>
          </a:endParaRPr>
        </a:p>
        <a:p>
          <a:pPr>
            <a:spcAft>
              <a:spcPts val="0"/>
            </a:spcAft>
          </a:pPr>
          <a:r>
            <a:rPr lang="en-US" sz="800">
              <a:solidFill>
                <a:schemeClr val="bg1"/>
              </a:solidFill>
            </a:rPr>
            <a:t>(c) Space for growth</a:t>
          </a:r>
          <a:endParaRPr lang="en-GB" sz="800">
            <a:solidFill>
              <a:schemeClr val="bg1"/>
            </a:solidFill>
          </a:endParaRPr>
        </a:p>
        <a:p>
          <a:pPr>
            <a:spcAft>
              <a:spcPts val="0"/>
            </a:spcAft>
          </a:pPr>
          <a:r>
            <a:rPr lang="en-US" sz="800">
              <a:solidFill>
                <a:schemeClr val="bg1"/>
              </a:solidFill>
            </a:rPr>
            <a:t>(c) Marketing (raising awareness and profile)</a:t>
          </a:r>
          <a:endParaRPr lang="en-GB" sz="800">
            <a:solidFill>
              <a:schemeClr val="bg1"/>
            </a:solidFill>
          </a:endParaRPr>
        </a:p>
        <a:p>
          <a:pPr>
            <a:spcAft>
              <a:spcPts val="0"/>
            </a:spcAft>
          </a:pPr>
          <a:r>
            <a:rPr lang="en-US" sz="800">
              <a:solidFill>
                <a:schemeClr val="bg1"/>
              </a:solidFill>
            </a:rPr>
            <a:t>(c) 5S &amp; Lean Process improvements</a:t>
          </a:r>
        </a:p>
        <a:p>
          <a:pPr>
            <a:spcAft>
              <a:spcPts val="0"/>
            </a:spcAft>
          </a:pPr>
          <a:r>
            <a:rPr lang="en-GB" sz="800" b="0" i="0">
              <a:solidFill>
                <a:schemeClr val="bg1"/>
              </a:solidFill>
            </a:rPr>
            <a:t>Investing in new equipment - New</a:t>
          </a:r>
        </a:p>
        <a:p>
          <a:pPr>
            <a:spcAft>
              <a:spcPts val="0"/>
            </a:spcAft>
          </a:pPr>
          <a:r>
            <a:rPr lang="en-GB" sz="800" b="1" i="0">
              <a:solidFill>
                <a:schemeClr val="bg1"/>
              </a:solidFill>
            </a:rPr>
            <a:t>Selling under single CBE+ Brand - NEW</a:t>
          </a:r>
          <a:endParaRPr lang="en-GB" sz="800" b="1" i="0">
            <a:solidFill>
              <a:schemeClr val="tx1"/>
            </a:solidFill>
          </a:endParaRPr>
        </a:p>
        <a:p>
          <a:pPr>
            <a:spcAft>
              <a:spcPct val="35000"/>
            </a:spcAft>
          </a:pPr>
          <a:endParaRPr lang="en-GB" sz="1400" b="0" i="0">
            <a:solidFill>
              <a:sysClr val="windowText" lastClr="000000"/>
            </a:solidFill>
          </a:endParaRPr>
        </a:p>
        <a:p>
          <a:pPr>
            <a:spcAft>
              <a:spcPct val="35000"/>
            </a:spcAft>
          </a:pPr>
          <a:endParaRPr lang="en-GB" sz="1400" b="0" i="0">
            <a:solidFill>
              <a:sysClr val="windowText" lastClr="000000"/>
            </a:solidFill>
          </a:endParaRPr>
        </a:p>
        <a:p>
          <a:pPr>
            <a:spcAft>
              <a:spcPct val="35000"/>
            </a:spcAft>
          </a:pPr>
          <a:endParaRPr lang="en-GB" sz="1400" b="0" i="0">
            <a:solidFill>
              <a:sysClr val="windowText" lastClr="000000"/>
            </a:solidFill>
          </a:endParaRPr>
        </a:p>
      </dgm:t>
    </dgm:pt>
    <dgm:pt modelId="{B42E4712-26DB-44C7-B0F4-C9387DF5AD47}" type="parTrans" cxnId="{53585CA7-D9B8-4262-8D9E-BB7246698188}">
      <dgm:prSet/>
      <dgm:spPr/>
      <dgm:t>
        <a:bodyPr/>
        <a:lstStyle/>
        <a:p>
          <a:endParaRPr lang="en-GB"/>
        </a:p>
      </dgm:t>
    </dgm:pt>
    <dgm:pt modelId="{7FA007AC-40DB-40E1-9A94-CB7D53FE3CC5}" type="sibTrans" cxnId="{53585CA7-D9B8-4262-8D9E-BB7246698188}">
      <dgm:prSet/>
      <dgm:spPr/>
      <dgm:t>
        <a:bodyPr/>
        <a:lstStyle/>
        <a:p>
          <a:endParaRPr lang="en-GB"/>
        </a:p>
      </dgm:t>
    </dgm:pt>
    <dgm:pt modelId="{45BB1870-00FF-4781-B362-4EDADCDA8500}">
      <dgm:prSet phldrT="[Text]" custT="1"/>
      <dgm:spPr>
        <a:solidFill>
          <a:srgbClr val="FF0000"/>
        </a:solidFill>
      </dgm:spPr>
      <dgm:t>
        <a:bodyPr/>
        <a:lstStyle/>
        <a:p>
          <a:pPr>
            <a:spcAft>
              <a:spcPts val="0"/>
            </a:spcAft>
          </a:pPr>
          <a:r>
            <a:rPr lang="en-GB" sz="800" b="1" i="1">
              <a:solidFill>
                <a:schemeClr val="bg1"/>
              </a:solidFill>
            </a:rPr>
            <a:t>Threats</a:t>
          </a:r>
        </a:p>
        <a:p>
          <a:pPr>
            <a:spcAft>
              <a:spcPts val="0"/>
            </a:spcAft>
          </a:pPr>
          <a:r>
            <a:rPr lang="en-US" sz="800">
              <a:solidFill>
                <a:schemeClr val="bg1"/>
              </a:solidFill>
            </a:rPr>
            <a:t>(n) Key assets can become bottlenecks</a:t>
          </a:r>
          <a:endParaRPr lang="en-GB" sz="800">
            <a:solidFill>
              <a:schemeClr val="bg1"/>
            </a:solidFill>
          </a:endParaRPr>
        </a:p>
        <a:p>
          <a:pPr>
            <a:spcAft>
              <a:spcPts val="0"/>
            </a:spcAft>
          </a:pPr>
          <a:r>
            <a:rPr lang="en-US" sz="800">
              <a:solidFill>
                <a:schemeClr val="bg1"/>
              </a:solidFill>
            </a:rPr>
            <a:t>(n) Competitors (existing &amp; emerging)</a:t>
          </a:r>
        </a:p>
        <a:p>
          <a:pPr>
            <a:spcAft>
              <a:spcPts val="0"/>
            </a:spcAft>
          </a:pPr>
          <a:r>
            <a:rPr lang="en-US" sz="800">
              <a:solidFill>
                <a:schemeClr val="bg1"/>
              </a:solidFill>
            </a:rPr>
            <a:t>(n)         Single source chemisty supplier with old makeup</a:t>
          </a:r>
          <a:endParaRPr lang="en-GB" sz="800">
            <a:solidFill>
              <a:schemeClr val="bg1"/>
            </a:solidFill>
          </a:endParaRPr>
        </a:p>
        <a:p>
          <a:pPr>
            <a:spcAft>
              <a:spcPts val="0"/>
            </a:spcAft>
          </a:pPr>
          <a:r>
            <a:rPr lang="en-US" sz="800" b="0" i="0">
              <a:solidFill>
                <a:schemeClr val="bg1"/>
              </a:solidFill>
            </a:rPr>
            <a:t>(n) **Large (physical component) capacity - Line 8</a:t>
          </a:r>
        </a:p>
        <a:p>
          <a:pPr>
            <a:spcAft>
              <a:spcPts val="0"/>
            </a:spcAft>
          </a:pPr>
          <a:r>
            <a:rPr lang="en-GB" sz="800">
              <a:solidFill>
                <a:schemeClr val="bg1"/>
              </a:solidFill>
            </a:rPr>
            <a:t>(n) Nickel replacement / disruptive technology</a:t>
          </a:r>
        </a:p>
        <a:p>
          <a:pPr>
            <a:spcAft>
              <a:spcPts val="0"/>
            </a:spcAft>
          </a:pPr>
          <a:r>
            <a:rPr lang="en-US" sz="800">
              <a:solidFill>
                <a:schemeClr val="bg1"/>
              </a:solidFill>
            </a:rPr>
            <a:t>Equipment age / life</a:t>
          </a:r>
        </a:p>
        <a:p>
          <a:pPr>
            <a:spcAft>
              <a:spcPts val="0"/>
            </a:spcAft>
          </a:pPr>
          <a:r>
            <a:rPr lang="en-US" sz="800">
              <a:solidFill>
                <a:schemeClr val="bg1"/>
              </a:solidFill>
            </a:rPr>
            <a:t>(c) </a:t>
          </a:r>
          <a:r>
            <a:rPr lang="en-US" sz="800" b="1">
              <a:solidFill>
                <a:schemeClr val="bg1"/>
              </a:solidFill>
            </a:rPr>
            <a:t>Brexit (Honeywell &amp; Customer's Customers)</a:t>
          </a:r>
          <a:endParaRPr lang="en-GB" sz="800" b="1">
            <a:solidFill>
              <a:schemeClr val="bg1"/>
            </a:solidFill>
          </a:endParaRPr>
        </a:p>
        <a:p>
          <a:pPr>
            <a:spcAft>
              <a:spcPts val="0"/>
            </a:spcAft>
          </a:pPr>
          <a:r>
            <a:rPr lang="en-US" sz="800">
              <a:solidFill>
                <a:schemeClr val="bg1"/>
              </a:solidFill>
            </a:rPr>
            <a:t>(c) Equipment age / life</a:t>
          </a:r>
          <a:endParaRPr lang="en-GB" sz="800">
            <a:solidFill>
              <a:schemeClr val="bg1"/>
            </a:solidFill>
          </a:endParaRPr>
        </a:p>
        <a:p>
          <a:pPr>
            <a:spcAft>
              <a:spcPts val="0"/>
            </a:spcAft>
          </a:pPr>
          <a:r>
            <a:rPr lang="en-US" sz="800">
              <a:solidFill>
                <a:schemeClr val="bg1"/>
              </a:solidFill>
            </a:rPr>
            <a:t>(c) Competitors (existing &amp; emerging)</a:t>
          </a:r>
        </a:p>
        <a:p>
          <a:pPr>
            <a:spcAft>
              <a:spcPts val="0"/>
            </a:spcAft>
          </a:pPr>
          <a:r>
            <a:rPr lang="en-US" sz="800">
              <a:solidFill>
                <a:schemeClr val="bg1"/>
              </a:solidFill>
            </a:rPr>
            <a:t>(c) Shortage of skilled milling staff</a:t>
          </a:r>
        </a:p>
        <a:p>
          <a:pPr>
            <a:spcAft>
              <a:spcPts val="0"/>
            </a:spcAft>
          </a:pPr>
          <a:r>
            <a:rPr lang="en-US" sz="800">
              <a:solidFill>
                <a:schemeClr val="bg1"/>
              </a:solidFill>
            </a:rPr>
            <a:t>(c) No current ISO14001 or 45001 certification for the business</a:t>
          </a:r>
        </a:p>
        <a:p>
          <a:pPr>
            <a:spcAft>
              <a:spcPts val="0"/>
            </a:spcAft>
          </a:pPr>
          <a:r>
            <a:rPr lang="en-US" sz="800">
              <a:solidFill>
                <a:schemeClr val="bg1"/>
              </a:solidFill>
            </a:rPr>
            <a:t>Material Supply and Availability - New</a:t>
          </a:r>
        </a:p>
        <a:p>
          <a:pPr>
            <a:spcAft>
              <a:spcPts val="0"/>
            </a:spcAft>
          </a:pPr>
          <a:r>
            <a:rPr lang="en-US" sz="800">
              <a:solidFill>
                <a:schemeClr val="bg1"/>
              </a:solidFill>
            </a:rPr>
            <a:t>Energy Crisis - New</a:t>
          </a:r>
        </a:p>
        <a:p>
          <a:pPr>
            <a:spcAft>
              <a:spcPts val="0"/>
            </a:spcAft>
          </a:pPr>
          <a:r>
            <a:rPr lang="en-US" sz="800">
              <a:solidFill>
                <a:schemeClr val="bg1"/>
              </a:solidFill>
            </a:rPr>
            <a:t>Cost of living - New</a:t>
          </a:r>
        </a:p>
        <a:p>
          <a:pPr>
            <a:spcAft>
              <a:spcPts val="0"/>
            </a:spcAft>
          </a:pPr>
          <a:r>
            <a:rPr lang="en-US" sz="800">
              <a:solidFill>
                <a:schemeClr val="bg1"/>
              </a:solidFill>
            </a:rPr>
            <a:t>Not completed Thermal Oil installation.</a:t>
          </a:r>
        </a:p>
        <a:p>
          <a:pPr>
            <a:spcAft>
              <a:spcPts val="0"/>
            </a:spcAft>
          </a:pPr>
          <a:r>
            <a:rPr lang="en-US" sz="800">
              <a:solidFill>
                <a:schemeClr val="bg1"/>
              </a:solidFill>
            </a:rPr>
            <a:t>Extraction not fully effective</a:t>
          </a:r>
        </a:p>
        <a:p>
          <a:pPr>
            <a:spcAft>
              <a:spcPts val="0"/>
            </a:spcAft>
          </a:pPr>
          <a:r>
            <a:rPr lang="en-US" sz="800" b="1" i="1">
              <a:solidFill>
                <a:schemeClr val="bg1"/>
              </a:solidFill>
            </a:rPr>
            <a:t>Single source Key Suppliers</a:t>
          </a:r>
          <a:endParaRPr lang="en-GB" sz="800" b="1" i="1">
            <a:solidFill>
              <a:schemeClr val="tx1"/>
            </a:solidFill>
          </a:endParaRPr>
        </a:p>
        <a:p>
          <a:pPr>
            <a:spcAft>
              <a:spcPct val="35000"/>
            </a:spcAft>
          </a:pPr>
          <a:endParaRPr lang="en-GB" sz="1400" b="0" i="0">
            <a:solidFill>
              <a:sysClr val="windowText" lastClr="000000"/>
            </a:solidFill>
          </a:endParaRPr>
        </a:p>
        <a:p>
          <a:pPr>
            <a:spcAft>
              <a:spcPct val="35000"/>
            </a:spcAft>
          </a:pPr>
          <a:endParaRPr lang="en-GB" sz="1400" b="0" i="0">
            <a:solidFill>
              <a:sysClr val="windowText" lastClr="000000"/>
            </a:solidFill>
          </a:endParaRPr>
        </a:p>
        <a:p>
          <a:pPr>
            <a:spcAft>
              <a:spcPct val="35000"/>
            </a:spcAft>
          </a:pPr>
          <a:endParaRPr lang="en-GB" sz="1400" b="0" i="0">
            <a:solidFill>
              <a:sysClr val="windowText" lastClr="000000"/>
            </a:solidFill>
          </a:endParaRPr>
        </a:p>
      </dgm:t>
    </dgm:pt>
    <dgm:pt modelId="{49B5A832-8531-4BB1-A72C-587DAAF717B8}" type="parTrans" cxnId="{0DACD695-ECE9-47F4-8EEC-D4D5C77FD639}">
      <dgm:prSet/>
      <dgm:spPr/>
      <dgm:t>
        <a:bodyPr/>
        <a:lstStyle/>
        <a:p>
          <a:endParaRPr lang="en-GB"/>
        </a:p>
      </dgm:t>
    </dgm:pt>
    <dgm:pt modelId="{585135F9-9618-4936-997A-127401715890}" type="sibTrans" cxnId="{0DACD695-ECE9-47F4-8EEC-D4D5C77FD639}">
      <dgm:prSet/>
      <dgm:spPr/>
      <dgm:t>
        <a:bodyPr/>
        <a:lstStyle/>
        <a:p>
          <a:endParaRPr lang="en-GB"/>
        </a:p>
      </dgm:t>
    </dgm:pt>
    <dgm:pt modelId="{21ADF8D9-8494-4E79-965F-2CF3A11EFFC5}">
      <dgm:prSet custT="1"/>
      <dgm:spPr/>
      <dgm:t>
        <a:bodyPr/>
        <a:lstStyle/>
        <a:p>
          <a:endParaRPr lang="en-GB"/>
        </a:p>
      </dgm:t>
    </dgm:pt>
    <dgm:pt modelId="{A5A74B7B-5A10-4321-8B89-D7EDDDED9A24}" type="parTrans" cxnId="{5F03678B-F385-49B2-A784-0E5110506EDC}">
      <dgm:prSet/>
      <dgm:spPr/>
      <dgm:t>
        <a:bodyPr/>
        <a:lstStyle/>
        <a:p>
          <a:endParaRPr lang="en-GB"/>
        </a:p>
      </dgm:t>
    </dgm:pt>
    <dgm:pt modelId="{5B79839D-DA62-4A60-AA93-A06339915BAC}" type="sibTrans" cxnId="{5F03678B-F385-49B2-A784-0E5110506EDC}">
      <dgm:prSet/>
      <dgm:spPr/>
      <dgm:t>
        <a:bodyPr/>
        <a:lstStyle/>
        <a:p>
          <a:endParaRPr lang="en-GB"/>
        </a:p>
      </dgm:t>
    </dgm:pt>
    <dgm:pt modelId="{8884DB9A-A717-4323-94D2-4374AFEB5944}">
      <dgm:prSet custT="1"/>
      <dgm:spPr/>
      <dgm:t>
        <a:bodyPr/>
        <a:lstStyle/>
        <a:p>
          <a:endParaRPr lang="en-GB" sz="1400" b="1" i="1">
            <a:solidFill>
              <a:sysClr val="windowText" lastClr="000000"/>
            </a:solidFill>
          </a:endParaRPr>
        </a:p>
      </dgm:t>
    </dgm:pt>
    <dgm:pt modelId="{F9471DFF-5CA4-4067-A19D-3EF396889C2A}" type="parTrans" cxnId="{05692B99-BE92-4DBC-B73A-3DE7958A2740}">
      <dgm:prSet/>
      <dgm:spPr/>
      <dgm:t>
        <a:bodyPr/>
        <a:lstStyle/>
        <a:p>
          <a:endParaRPr lang="en-GB"/>
        </a:p>
      </dgm:t>
    </dgm:pt>
    <dgm:pt modelId="{00807C96-5A59-406A-A1FF-3684E0FC2E76}" type="sibTrans" cxnId="{05692B99-BE92-4DBC-B73A-3DE7958A2740}">
      <dgm:prSet/>
      <dgm:spPr/>
      <dgm:t>
        <a:bodyPr/>
        <a:lstStyle/>
        <a:p>
          <a:endParaRPr lang="en-GB"/>
        </a:p>
      </dgm:t>
    </dgm:pt>
    <dgm:pt modelId="{E9015D23-AC1D-4FCD-8E85-9F5D8A96AEFA}">
      <dgm:prSet custT="1"/>
      <dgm:spPr/>
      <dgm:t>
        <a:bodyPr/>
        <a:lstStyle/>
        <a:p>
          <a:endParaRPr lang="en-GB"/>
        </a:p>
      </dgm:t>
    </dgm:pt>
    <dgm:pt modelId="{16070396-0CFD-4E24-877F-DCAADD08BF86}" type="parTrans" cxnId="{569A53AA-5328-4DF2-8D1F-E4E90DE919B1}">
      <dgm:prSet/>
      <dgm:spPr/>
      <dgm:t>
        <a:bodyPr/>
        <a:lstStyle/>
        <a:p>
          <a:endParaRPr lang="en-GB"/>
        </a:p>
      </dgm:t>
    </dgm:pt>
    <dgm:pt modelId="{DCCB633C-8726-4CD5-8A96-26D7F993469D}" type="sibTrans" cxnId="{569A53AA-5328-4DF2-8D1F-E4E90DE919B1}">
      <dgm:prSet/>
      <dgm:spPr/>
      <dgm:t>
        <a:bodyPr/>
        <a:lstStyle/>
        <a:p>
          <a:endParaRPr lang="en-GB"/>
        </a:p>
      </dgm:t>
    </dgm:pt>
    <dgm:pt modelId="{339C520B-877B-4C0F-AA64-F9C1B724214B}">
      <dgm:prSet custT="1"/>
      <dgm:spPr/>
      <dgm:t>
        <a:bodyPr/>
        <a:lstStyle/>
        <a:p>
          <a:endParaRPr lang="en-GB" sz="1400" b="1" i="1">
            <a:solidFill>
              <a:sysClr val="windowText" lastClr="000000"/>
            </a:solidFill>
          </a:endParaRPr>
        </a:p>
      </dgm:t>
    </dgm:pt>
    <dgm:pt modelId="{345E408D-3F05-4206-A4BA-3541202B239D}" type="parTrans" cxnId="{BEA19EA8-BE93-47D0-A8A8-D747E2282D92}">
      <dgm:prSet/>
      <dgm:spPr/>
      <dgm:t>
        <a:bodyPr/>
        <a:lstStyle/>
        <a:p>
          <a:endParaRPr lang="en-GB"/>
        </a:p>
      </dgm:t>
    </dgm:pt>
    <dgm:pt modelId="{D40F4B69-C85E-4C98-949B-1431DA8CA7F5}" type="sibTrans" cxnId="{BEA19EA8-BE93-47D0-A8A8-D747E2282D92}">
      <dgm:prSet/>
      <dgm:spPr/>
      <dgm:t>
        <a:bodyPr/>
        <a:lstStyle/>
        <a:p>
          <a:endParaRPr lang="en-GB"/>
        </a:p>
      </dgm:t>
    </dgm:pt>
    <dgm:pt modelId="{404A391C-F97B-47F5-BA13-5E606D3075F6}">
      <dgm:prSet phldrT="[Text]" custT="1"/>
      <dgm:spPr>
        <a:solidFill>
          <a:srgbClr val="FFC000"/>
        </a:solidFill>
      </dgm:spPr>
      <dgm:t>
        <a:bodyPr/>
        <a:lstStyle/>
        <a:p>
          <a:pPr>
            <a:spcAft>
              <a:spcPct val="35000"/>
            </a:spcAft>
          </a:pPr>
          <a:endParaRPr lang="en-GB" sz="800" b="1" i="1">
            <a:solidFill>
              <a:schemeClr val="tx1"/>
            </a:solidFill>
          </a:endParaRPr>
        </a:p>
        <a:p>
          <a:pPr>
            <a:spcAft>
              <a:spcPct val="35000"/>
            </a:spcAft>
          </a:pPr>
          <a:endParaRPr lang="en-GB" sz="800" b="1" i="1">
            <a:solidFill>
              <a:schemeClr val="tx1"/>
            </a:solidFill>
          </a:endParaRPr>
        </a:p>
        <a:p>
          <a:pPr>
            <a:spcAft>
              <a:spcPct val="35000"/>
            </a:spcAft>
          </a:pPr>
          <a:endParaRPr lang="en-GB" sz="800" b="1" i="1">
            <a:solidFill>
              <a:schemeClr val="tx1"/>
            </a:solidFill>
          </a:endParaRPr>
        </a:p>
        <a:p>
          <a:pPr>
            <a:spcAft>
              <a:spcPct val="35000"/>
            </a:spcAft>
          </a:pPr>
          <a:endParaRPr lang="en-GB" sz="800" b="1" i="1">
            <a:solidFill>
              <a:schemeClr val="tx1"/>
            </a:solidFill>
          </a:endParaRPr>
        </a:p>
        <a:p>
          <a:pPr>
            <a:spcAft>
              <a:spcPts val="0"/>
            </a:spcAft>
          </a:pPr>
          <a:r>
            <a:rPr lang="en-GB" sz="800" b="1" i="1">
              <a:solidFill>
                <a:schemeClr val="tx1"/>
              </a:solidFill>
            </a:rPr>
            <a:t>Weaknesses</a:t>
          </a:r>
        </a:p>
        <a:p>
          <a:pPr>
            <a:spcAft>
              <a:spcPts val="0"/>
            </a:spcAft>
          </a:pPr>
          <a:r>
            <a:rPr lang="en-GB" sz="800" b="1" i="1">
              <a:solidFill>
                <a:schemeClr val="tx1"/>
              </a:solidFill>
            </a:rPr>
            <a:t>(c) No cash headroom - Net Working Capital Constraints</a:t>
          </a:r>
        </a:p>
        <a:p>
          <a:pPr>
            <a:spcAft>
              <a:spcPts val="0"/>
            </a:spcAft>
          </a:pPr>
          <a:r>
            <a:rPr lang="en-GB" sz="800" b="1" i="1">
              <a:solidFill>
                <a:schemeClr val="tx1"/>
              </a:solidFill>
            </a:rPr>
            <a:t>(c) Transitional status - Resources to support growth and transition</a:t>
          </a:r>
        </a:p>
        <a:p>
          <a:pPr>
            <a:spcAft>
              <a:spcPts val="0"/>
            </a:spcAft>
          </a:pPr>
          <a:r>
            <a:rPr lang="en-GB" sz="800" b="1" i="1">
              <a:solidFill>
                <a:schemeClr val="tx1"/>
              </a:solidFill>
            </a:rPr>
            <a:t>(c) Key individuals with specific knowledge</a:t>
          </a:r>
        </a:p>
        <a:p>
          <a:pPr>
            <a:spcAft>
              <a:spcPts val="0"/>
            </a:spcAft>
          </a:pPr>
          <a:r>
            <a:rPr lang="en-GB" sz="800" b="1" i="1">
              <a:solidFill>
                <a:schemeClr val="tx1"/>
              </a:solidFill>
            </a:rPr>
            <a:t>(n) Cashflow</a:t>
          </a:r>
        </a:p>
        <a:p>
          <a:pPr>
            <a:spcAft>
              <a:spcPts val="0"/>
            </a:spcAft>
          </a:pPr>
          <a:r>
            <a:rPr lang="en-GB" sz="800" b="1" i="1">
              <a:solidFill>
                <a:schemeClr val="tx1"/>
              </a:solidFill>
            </a:rPr>
            <a:t>(n) Inconsistent orderbook from key accounts</a:t>
          </a:r>
        </a:p>
        <a:p>
          <a:pPr>
            <a:spcAft>
              <a:spcPts val="0"/>
            </a:spcAft>
          </a:pPr>
          <a:r>
            <a:rPr lang="en-GB" sz="800" b="1" i="1">
              <a:solidFill>
                <a:schemeClr val="tx1"/>
              </a:solidFill>
            </a:rPr>
            <a:t>(n) Limited competitor analysis</a:t>
          </a:r>
        </a:p>
        <a:p>
          <a:pPr>
            <a:spcAft>
              <a:spcPts val="0"/>
            </a:spcAft>
          </a:pPr>
          <a:r>
            <a:rPr lang="en-GB" sz="800" b="1" i="1">
              <a:solidFill>
                <a:schemeClr val="tx1"/>
              </a:solidFill>
            </a:rPr>
            <a:t>(n) Staff retention</a:t>
          </a:r>
        </a:p>
        <a:p>
          <a:pPr>
            <a:spcAft>
              <a:spcPts val="0"/>
            </a:spcAft>
          </a:pPr>
          <a:r>
            <a:rPr lang="en-GB" sz="800" b="1" i="1">
              <a:solidFill>
                <a:schemeClr val="tx1"/>
              </a:solidFill>
            </a:rPr>
            <a:t>(n) Niche skillset for new hires</a:t>
          </a:r>
        </a:p>
        <a:p>
          <a:pPr>
            <a:spcAft>
              <a:spcPts val="0"/>
            </a:spcAft>
          </a:pPr>
          <a:r>
            <a:rPr lang="en-GB" sz="800" b="1" i="1">
              <a:solidFill>
                <a:schemeClr val="tx1"/>
              </a:solidFill>
            </a:rPr>
            <a:t>Efacs Workflow - New</a:t>
          </a:r>
        </a:p>
        <a:p>
          <a:pPr>
            <a:spcAft>
              <a:spcPts val="0"/>
            </a:spcAft>
          </a:pPr>
          <a:r>
            <a:rPr lang="en-GB" sz="800" b="1" i="1">
              <a:solidFill>
                <a:schemeClr val="tx1"/>
              </a:solidFill>
            </a:rPr>
            <a:t>CHP not fully functional - New</a:t>
          </a:r>
        </a:p>
        <a:p>
          <a:pPr>
            <a:spcAft>
              <a:spcPts val="0"/>
            </a:spcAft>
          </a:pPr>
          <a:r>
            <a:rPr lang="en-GB" sz="800" b="1" i="1">
              <a:solidFill>
                <a:schemeClr val="tx1"/>
              </a:solidFill>
            </a:rPr>
            <a:t>Not at full capacity on ENP - New</a:t>
          </a:r>
        </a:p>
        <a:p>
          <a:pPr>
            <a:spcAft>
              <a:spcPct val="35000"/>
            </a:spcAft>
          </a:pPr>
          <a:endParaRPr lang="en-GB" sz="1050" strike="sngStrike">
            <a:solidFill>
              <a:schemeClr val="tx1"/>
            </a:solidFill>
          </a:endParaRPr>
        </a:p>
      </dgm:t>
    </dgm:pt>
    <dgm:pt modelId="{54D80245-BB0F-42B1-8904-A93F06AD9D2B}" type="sibTrans" cxnId="{CB9944EA-E618-410D-8C5D-C5D6FB9576CB}">
      <dgm:prSet/>
      <dgm:spPr/>
      <dgm:t>
        <a:bodyPr/>
        <a:lstStyle/>
        <a:p>
          <a:endParaRPr lang="en-GB"/>
        </a:p>
      </dgm:t>
    </dgm:pt>
    <dgm:pt modelId="{DF0DC4E7-F64A-4C92-B672-BCE498B955ED}" type="parTrans" cxnId="{CB9944EA-E618-410D-8C5D-C5D6FB9576CB}">
      <dgm:prSet/>
      <dgm:spPr/>
      <dgm:t>
        <a:bodyPr/>
        <a:lstStyle/>
        <a:p>
          <a:endParaRPr lang="en-GB"/>
        </a:p>
      </dgm:t>
    </dgm:pt>
    <dgm:pt modelId="{8B3C36BA-CFB5-4914-A53D-070ADDD73735}" type="pres">
      <dgm:prSet presAssocID="{E104EE79-7B8C-4C9F-9F0D-872A94C252F2}" presName="diagram" presStyleCnt="0">
        <dgm:presLayoutVars>
          <dgm:chMax val="1"/>
          <dgm:dir/>
          <dgm:animLvl val="ctr"/>
          <dgm:resizeHandles val="exact"/>
        </dgm:presLayoutVars>
      </dgm:prSet>
      <dgm:spPr/>
    </dgm:pt>
    <dgm:pt modelId="{182D1059-8DA9-40CE-9A02-3AFD1561626F}" type="pres">
      <dgm:prSet presAssocID="{E104EE79-7B8C-4C9F-9F0D-872A94C252F2}" presName="matrix" presStyleCnt="0"/>
      <dgm:spPr/>
    </dgm:pt>
    <dgm:pt modelId="{08B063A8-F177-4F4C-9A08-6092762F4EAD}" type="pres">
      <dgm:prSet presAssocID="{E104EE79-7B8C-4C9F-9F0D-872A94C252F2}" presName="tile1" presStyleLbl="node1" presStyleIdx="0" presStyleCnt="4" custLinFactNeighborY="0"/>
      <dgm:spPr/>
    </dgm:pt>
    <dgm:pt modelId="{75D7798A-4D3D-4B7A-BDBD-8DB117C02CB1}" type="pres">
      <dgm:prSet presAssocID="{E104EE79-7B8C-4C9F-9F0D-872A94C252F2}" presName="tile1text" presStyleLbl="node1" presStyleIdx="0" presStyleCnt="4">
        <dgm:presLayoutVars>
          <dgm:chMax val="0"/>
          <dgm:chPref val="0"/>
          <dgm:bulletEnabled val="1"/>
        </dgm:presLayoutVars>
      </dgm:prSet>
      <dgm:spPr/>
    </dgm:pt>
    <dgm:pt modelId="{ACBBD672-733F-4CE7-A253-B3BD28018694}" type="pres">
      <dgm:prSet presAssocID="{E104EE79-7B8C-4C9F-9F0D-872A94C252F2}" presName="tile2" presStyleLbl="node1" presStyleIdx="1" presStyleCnt="4"/>
      <dgm:spPr/>
    </dgm:pt>
    <dgm:pt modelId="{2558C335-BF6C-4C38-A242-DEB260C5CBCB}" type="pres">
      <dgm:prSet presAssocID="{E104EE79-7B8C-4C9F-9F0D-872A94C252F2}" presName="tile2text" presStyleLbl="node1" presStyleIdx="1" presStyleCnt="4">
        <dgm:presLayoutVars>
          <dgm:chMax val="0"/>
          <dgm:chPref val="0"/>
          <dgm:bulletEnabled val="1"/>
        </dgm:presLayoutVars>
      </dgm:prSet>
      <dgm:spPr/>
    </dgm:pt>
    <dgm:pt modelId="{E416BFFA-44CC-49CE-8BC5-D80915384C3A}" type="pres">
      <dgm:prSet presAssocID="{E104EE79-7B8C-4C9F-9F0D-872A94C252F2}" presName="tile3" presStyleLbl="node1" presStyleIdx="2" presStyleCnt="4" custScaleY="109606"/>
      <dgm:spPr/>
    </dgm:pt>
    <dgm:pt modelId="{2B73D4EE-3BE7-4358-AC95-2CE6A74DECB3}" type="pres">
      <dgm:prSet presAssocID="{E104EE79-7B8C-4C9F-9F0D-872A94C252F2}" presName="tile3text" presStyleLbl="node1" presStyleIdx="2" presStyleCnt="4">
        <dgm:presLayoutVars>
          <dgm:chMax val="0"/>
          <dgm:chPref val="0"/>
          <dgm:bulletEnabled val="1"/>
        </dgm:presLayoutVars>
      </dgm:prSet>
      <dgm:spPr/>
    </dgm:pt>
    <dgm:pt modelId="{6B2375AC-80AF-402A-99D4-679897F12A36}" type="pres">
      <dgm:prSet presAssocID="{E104EE79-7B8C-4C9F-9F0D-872A94C252F2}" presName="tile4" presStyleLbl="node1" presStyleIdx="3" presStyleCnt="4" custScaleY="109289"/>
      <dgm:spPr/>
    </dgm:pt>
    <dgm:pt modelId="{23C786D9-B77C-4B40-A7DA-3EB0D67222E8}" type="pres">
      <dgm:prSet presAssocID="{E104EE79-7B8C-4C9F-9F0D-872A94C252F2}" presName="tile4text" presStyleLbl="node1" presStyleIdx="3" presStyleCnt="4">
        <dgm:presLayoutVars>
          <dgm:chMax val="0"/>
          <dgm:chPref val="0"/>
          <dgm:bulletEnabled val="1"/>
        </dgm:presLayoutVars>
      </dgm:prSet>
      <dgm:spPr/>
    </dgm:pt>
    <dgm:pt modelId="{7BD398AA-BDC9-4D6D-859F-5A8C2494B1CE}" type="pres">
      <dgm:prSet presAssocID="{E104EE79-7B8C-4C9F-9F0D-872A94C252F2}" presName="centerTile" presStyleLbl="fgShp" presStyleIdx="0" presStyleCnt="1" custScaleX="88548" custScaleY="88287">
        <dgm:presLayoutVars>
          <dgm:chMax val="0"/>
          <dgm:chPref val="0"/>
        </dgm:presLayoutVars>
      </dgm:prSet>
      <dgm:spPr/>
    </dgm:pt>
  </dgm:ptLst>
  <dgm:cxnLst>
    <dgm:cxn modelId="{67E15505-F33E-4076-BF4E-C0966C540DF2}" type="presOf" srcId="{E0343948-EC6F-4BC6-94FD-BF4FAA107A2F}" destId="{08B063A8-F177-4F4C-9A08-6092762F4EAD}" srcOrd="0" destOrd="0" presId="urn:microsoft.com/office/officeart/2005/8/layout/matrix1"/>
    <dgm:cxn modelId="{334A4722-4915-415A-BE53-16A773C38549}" srcId="{E104EE79-7B8C-4C9F-9F0D-872A94C252F2}" destId="{4D2CE9FF-E17A-4AB3-A64E-0767863FB264}" srcOrd="0" destOrd="0" parTransId="{B79872D3-9CD8-42B9-8715-301A424A256E}" sibTransId="{F1A171AA-BC79-47DC-AFC8-77B0EA05411B}"/>
    <dgm:cxn modelId="{A73FC634-40ED-438B-A693-2BD9A5F786A7}" type="presOf" srcId="{9251C98A-0141-4EE1-938B-5CA0DD8F8AA0}" destId="{E416BFFA-44CC-49CE-8BC5-D80915384C3A}" srcOrd="0" destOrd="0" presId="urn:microsoft.com/office/officeart/2005/8/layout/matrix1"/>
    <dgm:cxn modelId="{1B47193D-6D22-4E5D-BC64-DF807F5B972E}" type="presOf" srcId="{9251C98A-0141-4EE1-938B-5CA0DD8F8AA0}" destId="{2B73D4EE-3BE7-4358-AC95-2CE6A74DECB3}" srcOrd="1" destOrd="0" presId="urn:microsoft.com/office/officeart/2005/8/layout/matrix1"/>
    <dgm:cxn modelId="{C165EA4A-790E-4566-96F8-159EE4272486}" type="presOf" srcId="{45BB1870-00FF-4781-B362-4EDADCDA8500}" destId="{6B2375AC-80AF-402A-99D4-679897F12A36}" srcOrd="0" destOrd="0" presId="urn:microsoft.com/office/officeart/2005/8/layout/matrix1"/>
    <dgm:cxn modelId="{6344D251-DD71-4A4D-8C19-357352781E56}" type="presOf" srcId="{45BB1870-00FF-4781-B362-4EDADCDA8500}" destId="{23C786D9-B77C-4B40-A7DA-3EB0D67222E8}" srcOrd="1" destOrd="0" presId="urn:microsoft.com/office/officeart/2005/8/layout/matrix1"/>
    <dgm:cxn modelId="{5F03678B-F385-49B2-A784-0E5110506EDC}" srcId="{4D2CE9FF-E17A-4AB3-A64E-0767863FB264}" destId="{21ADF8D9-8494-4E79-965F-2CF3A11EFFC5}" srcOrd="4" destOrd="0" parTransId="{A5A74B7B-5A10-4321-8B89-D7EDDDED9A24}" sibTransId="{5B79839D-DA62-4A60-AA93-A06339915BAC}"/>
    <dgm:cxn modelId="{0DACD695-ECE9-47F4-8EEC-D4D5C77FD639}" srcId="{4D2CE9FF-E17A-4AB3-A64E-0767863FB264}" destId="{45BB1870-00FF-4781-B362-4EDADCDA8500}" srcOrd="3" destOrd="0" parTransId="{49B5A832-8531-4BB1-A72C-587DAAF717B8}" sibTransId="{585135F9-9618-4936-997A-127401715890}"/>
    <dgm:cxn modelId="{05692B99-BE92-4DBC-B73A-3DE7958A2740}" srcId="{4D2CE9FF-E17A-4AB3-A64E-0767863FB264}" destId="{8884DB9A-A717-4323-94D2-4374AFEB5944}" srcOrd="5" destOrd="0" parTransId="{F9471DFF-5CA4-4067-A19D-3EF396889C2A}" sibTransId="{00807C96-5A59-406A-A1FF-3684E0FC2E76}"/>
    <dgm:cxn modelId="{8F4BA899-B4F7-4B75-A979-88BFC27BC83B}" type="presOf" srcId="{E0343948-EC6F-4BC6-94FD-BF4FAA107A2F}" destId="{75D7798A-4D3D-4B7A-BDBD-8DB117C02CB1}" srcOrd="1" destOrd="0" presId="urn:microsoft.com/office/officeart/2005/8/layout/matrix1"/>
    <dgm:cxn modelId="{968D8F9B-A446-40BB-B723-809CCC139502}" type="presOf" srcId="{4D2CE9FF-E17A-4AB3-A64E-0767863FB264}" destId="{7BD398AA-BDC9-4D6D-859F-5A8C2494B1CE}" srcOrd="0" destOrd="0" presId="urn:microsoft.com/office/officeart/2005/8/layout/matrix1"/>
    <dgm:cxn modelId="{53585CA7-D9B8-4262-8D9E-BB7246698188}" srcId="{4D2CE9FF-E17A-4AB3-A64E-0767863FB264}" destId="{9251C98A-0141-4EE1-938B-5CA0DD8F8AA0}" srcOrd="2" destOrd="0" parTransId="{B42E4712-26DB-44C7-B0F4-C9387DF5AD47}" sibTransId="{7FA007AC-40DB-40E1-9A94-CB7D53FE3CC5}"/>
    <dgm:cxn modelId="{BEA19EA8-BE93-47D0-A8A8-D747E2282D92}" srcId="{4D2CE9FF-E17A-4AB3-A64E-0767863FB264}" destId="{339C520B-877B-4C0F-AA64-F9C1B724214B}" srcOrd="7" destOrd="0" parTransId="{345E408D-3F05-4206-A4BA-3541202B239D}" sibTransId="{D40F4B69-C85E-4C98-949B-1431DA8CA7F5}"/>
    <dgm:cxn modelId="{569A53AA-5328-4DF2-8D1F-E4E90DE919B1}" srcId="{4D2CE9FF-E17A-4AB3-A64E-0767863FB264}" destId="{E9015D23-AC1D-4FCD-8E85-9F5D8A96AEFA}" srcOrd="6" destOrd="0" parTransId="{16070396-0CFD-4E24-877F-DCAADD08BF86}" sibTransId="{DCCB633C-8726-4CD5-8A96-26D7F993469D}"/>
    <dgm:cxn modelId="{369160AF-D5B8-4C51-B646-1AD9FE0CA271}" type="presOf" srcId="{404A391C-F97B-47F5-BA13-5E606D3075F6}" destId="{2558C335-BF6C-4C38-A242-DEB260C5CBCB}" srcOrd="1" destOrd="0" presId="urn:microsoft.com/office/officeart/2005/8/layout/matrix1"/>
    <dgm:cxn modelId="{842CD7B3-C79A-442E-9CE9-4A433B19A5E4}" srcId="{4D2CE9FF-E17A-4AB3-A64E-0767863FB264}" destId="{E0343948-EC6F-4BC6-94FD-BF4FAA107A2F}" srcOrd="0" destOrd="0" parTransId="{0B5D5BAD-95FA-4708-9F4F-7D4800F5DEFA}" sibTransId="{CC5CB907-D2DF-4207-9FBE-018DE8BC9AF9}"/>
    <dgm:cxn modelId="{EFD298DD-CEF9-40BD-BE46-09EDBECB9E43}" type="presOf" srcId="{E104EE79-7B8C-4C9F-9F0D-872A94C252F2}" destId="{8B3C36BA-CFB5-4914-A53D-070ADDD73735}" srcOrd="0" destOrd="0" presId="urn:microsoft.com/office/officeart/2005/8/layout/matrix1"/>
    <dgm:cxn modelId="{CB9944EA-E618-410D-8C5D-C5D6FB9576CB}" srcId="{4D2CE9FF-E17A-4AB3-A64E-0767863FB264}" destId="{404A391C-F97B-47F5-BA13-5E606D3075F6}" srcOrd="1" destOrd="0" parTransId="{DF0DC4E7-F64A-4C92-B672-BCE498B955ED}" sibTransId="{54D80245-BB0F-42B1-8904-A93F06AD9D2B}"/>
    <dgm:cxn modelId="{86963AED-C407-470E-B494-3B0F8084BF1E}" type="presOf" srcId="{404A391C-F97B-47F5-BA13-5E606D3075F6}" destId="{ACBBD672-733F-4CE7-A253-B3BD28018694}" srcOrd="0" destOrd="0" presId="urn:microsoft.com/office/officeart/2005/8/layout/matrix1"/>
    <dgm:cxn modelId="{4C004C1A-BA99-4CC3-84E3-AC5F9447F1EA}" type="presParOf" srcId="{8B3C36BA-CFB5-4914-A53D-070ADDD73735}" destId="{182D1059-8DA9-40CE-9A02-3AFD1561626F}" srcOrd="0" destOrd="0" presId="urn:microsoft.com/office/officeart/2005/8/layout/matrix1"/>
    <dgm:cxn modelId="{D45D62AF-6263-4778-85C7-3BDBA1248047}" type="presParOf" srcId="{182D1059-8DA9-40CE-9A02-3AFD1561626F}" destId="{08B063A8-F177-4F4C-9A08-6092762F4EAD}" srcOrd="0" destOrd="0" presId="urn:microsoft.com/office/officeart/2005/8/layout/matrix1"/>
    <dgm:cxn modelId="{CCF85046-FC16-4706-B129-37436B4979A6}" type="presParOf" srcId="{182D1059-8DA9-40CE-9A02-3AFD1561626F}" destId="{75D7798A-4D3D-4B7A-BDBD-8DB117C02CB1}" srcOrd="1" destOrd="0" presId="urn:microsoft.com/office/officeart/2005/8/layout/matrix1"/>
    <dgm:cxn modelId="{CDFB08C9-190A-4900-B031-9E777630D389}" type="presParOf" srcId="{182D1059-8DA9-40CE-9A02-3AFD1561626F}" destId="{ACBBD672-733F-4CE7-A253-B3BD28018694}" srcOrd="2" destOrd="0" presId="urn:microsoft.com/office/officeart/2005/8/layout/matrix1"/>
    <dgm:cxn modelId="{EBAD2A0D-CB0B-47B4-A19F-DFBFE85F1778}" type="presParOf" srcId="{182D1059-8DA9-40CE-9A02-3AFD1561626F}" destId="{2558C335-BF6C-4C38-A242-DEB260C5CBCB}" srcOrd="3" destOrd="0" presId="urn:microsoft.com/office/officeart/2005/8/layout/matrix1"/>
    <dgm:cxn modelId="{1FD1E07D-5DF6-4227-BD30-955921C63E15}" type="presParOf" srcId="{182D1059-8DA9-40CE-9A02-3AFD1561626F}" destId="{E416BFFA-44CC-49CE-8BC5-D80915384C3A}" srcOrd="4" destOrd="0" presId="urn:microsoft.com/office/officeart/2005/8/layout/matrix1"/>
    <dgm:cxn modelId="{4931F90E-6739-400E-98EC-56A28CC3E7B8}" type="presParOf" srcId="{182D1059-8DA9-40CE-9A02-3AFD1561626F}" destId="{2B73D4EE-3BE7-4358-AC95-2CE6A74DECB3}" srcOrd="5" destOrd="0" presId="urn:microsoft.com/office/officeart/2005/8/layout/matrix1"/>
    <dgm:cxn modelId="{A8E1EC0B-46DB-4FD7-A605-7106D644B19A}" type="presParOf" srcId="{182D1059-8DA9-40CE-9A02-3AFD1561626F}" destId="{6B2375AC-80AF-402A-99D4-679897F12A36}" srcOrd="6" destOrd="0" presId="urn:microsoft.com/office/officeart/2005/8/layout/matrix1"/>
    <dgm:cxn modelId="{1304517C-54E1-4D9A-AD41-581729F0993F}" type="presParOf" srcId="{182D1059-8DA9-40CE-9A02-3AFD1561626F}" destId="{23C786D9-B77C-4B40-A7DA-3EB0D67222E8}" srcOrd="7" destOrd="0" presId="urn:microsoft.com/office/officeart/2005/8/layout/matrix1"/>
    <dgm:cxn modelId="{DD851ACB-9396-4E5E-A122-57998164BD97}" type="presParOf" srcId="{8B3C36BA-CFB5-4914-A53D-070ADDD73735}" destId="{7BD398AA-BDC9-4D6D-859F-5A8C2494B1CE}" srcOrd="1" destOrd="0" presId="urn:microsoft.com/office/officeart/2005/8/layout/matrix1"/>
  </dgm:cxnLst>
  <dgm:bg/>
  <dgm:whole/>
  <dgm:extLst>
    <a:ext uri="http://schemas.microsoft.com/office/drawing/2008/diagram">
      <dsp:dataModelExt xmlns:dsp="http://schemas.microsoft.com/office/drawing/2008/diagram" relId="rId13"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B063A8-F177-4F4C-9A08-6092762F4EAD}">
      <dsp:nvSpPr>
        <dsp:cNvPr id="0" name=""/>
        <dsp:cNvSpPr/>
      </dsp:nvSpPr>
      <dsp:spPr>
        <a:xfrm rot="16200000">
          <a:off x="615156" y="-677705"/>
          <a:ext cx="2604599" cy="3834911"/>
        </a:xfrm>
        <a:prstGeom prst="round1Rect">
          <a:avLst/>
        </a:prstGeom>
        <a:solidFill>
          <a:srgbClr val="00B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2672" tIns="42672" rIns="42672" bIns="42672" numCol="1" spcCol="1270" anchor="ctr" anchorCtr="0">
          <a:noAutofit/>
        </a:bodyPr>
        <a:lstStyle/>
        <a:p>
          <a:pPr marL="0" lvl="0" indent="0" algn="ctr" defTabSz="266700">
            <a:lnSpc>
              <a:spcPct val="90000"/>
            </a:lnSpc>
            <a:spcBef>
              <a:spcPct val="0"/>
            </a:spcBef>
            <a:spcAft>
              <a:spcPct val="35000"/>
            </a:spcAft>
            <a:buNone/>
          </a:pPr>
          <a:endParaRPr lang="en-GB" sz="600" b="1" i="1" kern="1200">
            <a:solidFill>
              <a:sysClr val="windowText" lastClr="000000"/>
            </a:solidFill>
          </a:endParaRPr>
        </a:p>
        <a:p>
          <a:pPr marL="0" lvl="0" indent="0" algn="ctr" defTabSz="266700">
            <a:lnSpc>
              <a:spcPct val="90000"/>
            </a:lnSpc>
            <a:spcBef>
              <a:spcPct val="0"/>
            </a:spcBef>
            <a:spcAft>
              <a:spcPct val="35000"/>
            </a:spcAft>
            <a:buNone/>
          </a:pPr>
          <a:endParaRPr lang="en-GB" sz="600" b="1" i="1" kern="1200">
            <a:solidFill>
              <a:sysClr val="windowText" lastClr="000000"/>
            </a:solidFill>
          </a:endParaRPr>
        </a:p>
        <a:p>
          <a:pPr marL="0" lvl="0" indent="0" algn="ctr" defTabSz="266700">
            <a:lnSpc>
              <a:spcPct val="90000"/>
            </a:lnSpc>
            <a:spcBef>
              <a:spcPct val="0"/>
            </a:spcBef>
            <a:spcAft>
              <a:spcPct val="35000"/>
            </a:spcAft>
            <a:buNone/>
          </a:pPr>
          <a:endParaRPr lang="en-GB" sz="600" b="1" i="1" kern="1200">
            <a:solidFill>
              <a:sysClr val="windowText" lastClr="000000"/>
            </a:solidFill>
          </a:endParaRPr>
        </a:p>
        <a:p>
          <a:pPr marL="0" lvl="0" indent="0" algn="ctr" defTabSz="266700">
            <a:lnSpc>
              <a:spcPct val="90000"/>
            </a:lnSpc>
            <a:spcBef>
              <a:spcPct val="0"/>
            </a:spcBef>
            <a:spcAft>
              <a:spcPct val="35000"/>
            </a:spcAft>
            <a:buNone/>
          </a:pPr>
          <a:endParaRPr lang="en-GB" sz="600" b="1" i="1" kern="1200">
            <a:solidFill>
              <a:sysClr val="windowText" lastClr="000000"/>
            </a:solidFill>
          </a:endParaRPr>
        </a:p>
        <a:p>
          <a:pPr marL="0" lvl="0" indent="0" algn="ctr" defTabSz="266700">
            <a:lnSpc>
              <a:spcPct val="90000"/>
            </a:lnSpc>
            <a:spcBef>
              <a:spcPct val="0"/>
            </a:spcBef>
            <a:spcAft>
              <a:spcPct val="35000"/>
            </a:spcAft>
            <a:buNone/>
          </a:pPr>
          <a:endParaRPr lang="en-GB" sz="600" b="1" i="1" kern="1200">
            <a:solidFill>
              <a:sysClr val="windowText" lastClr="000000"/>
            </a:solidFill>
          </a:endParaRPr>
        </a:p>
        <a:p>
          <a:pPr marL="0" lvl="0" indent="0" algn="ctr" defTabSz="266700">
            <a:lnSpc>
              <a:spcPct val="90000"/>
            </a:lnSpc>
            <a:spcBef>
              <a:spcPct val="0"/>
            </a:spcBef>
            <a:spcAft>
              <a:spcPct val="35000"/>
            </a:spcAft>
            <a:buNone/>
          </a:pPr>
          <a:endParaRPr lang="en-GB" sz="600" b="1" i="1" kern="1200">
            <a:solidFill>
              <a:sysClr val="windowText" lastClr="000000"/>
            </a:solidFill>
          </a:endParaRPr>
        </a:p>
        <a:p>
          <a:pPr marL="0" lvl="0" indent="0" algn="ctr" defTabSz="266700">
            <a:lnSpc>
              <a:spcPct val="90000"/>
            </a:lnSpc>
            <a:spcBef>
              <a:spcPct val="0"/>
            </a:spcBef>
            <a:spcAft>
              <a:spcPct val="35000"/>
            </a:spcAft>
            <a:buNone/>
          </a:pPr>
          <a:endParaRPr lang="en-GB" sz="600" b="1" i="1" kern="1200">
            <a:solidFill>
              <a:sysClr val="windowText" lastClr="000000"/>
            </a:solidFill>
          </a:endParaRPr>
        </a:p>
        <a:p>
          <a:pPr marL="0" lvl="0" indent="0" algn="ctr" defTabSz="266700">
            <a:lnSpc>
              <a:spcPct val="90000"/>
            </a:lnSpc>
            <a:spcBef>
              <a:spcPct val="0"/>
            </a:spcBef>
            <a:spcAft>
              <a:spcPct val="35000"/>
            </a:spcAft>
            <a:buNone/>
          </a:pPr>
          <a:endParaRPr lang="en-GB" sz="600" b="1" i="1" kern="1200">
            <a:solidFill>
              <a:sysClr val="windowText" lastClr="000000"/>
            </a:solidFill>
          </a:endParaRPr>
        </a:p>
        <a:p>
          <a:pPr marL="0" lvl="0" indent="0" algn="ctr" defTabSz="266700">
            <a:lnSpc>
              <a:spcPct val="90000"/>
            </a:lnSpc>
            <a:spcBef>
              <a:spcPct val="0"/>
            </a:spcBef>
            <a:spcAft>
              <a:spcPct val="35000"/>
            </a:spcAft>
            <a:buNone/>
          </a:pPr>
          <a:endParaRPr lang="en-GB" sz="600" b="1" i="1" kern="1200">
            <a:solidFill>
              <a:sysClr val="windowText" lastClr="000000"/>
            </a:solidFill>
          </a:endParaRPr>
        </a:p>
        <a:p>
          <a:pPr marL="0" lvl="0" indent="0" algn="ctr" defTabSz="266700">
            <a:lnSpc>
              <a:spcPct val="90000"/>
            </a:lnSpc>
            <a:spcBef>
              <a:spcPct val="0"/>
            </a:spcBef>
            <a:spcAft>
              <a:spcPts val="0"/>
            </a:spcAft>
            <a:buNone/>
          </a:pPr>
          <a:r>
            <a:rPr lang="en-GB" sz="800" b="1" i="1" kern="1200">
              <a:solidFill>
                <a:schemeClr val="bg1"/>
              </a:solidFill>
            </a:rPr>
            <a:t>Strengths</a:t>
          </a:r>
        </a:p>
        <a:p>
          <a:pPr marL="0" lvl="0" indent="0" algn="ctr" defTabSz="266700">
            <a:lnSpc>
              <a:spcPct val="90000"/>
            </a:lnSpc>
            <a:spcBef>
              <a:spcPct val="0"/>
            </a:spcBef>
            <a:spcAft>
              <a:spcPts val="0"/>
            </a:spcAft>
            <a:buNone/>
          </a:pPr>
          <a:r>
            <a:rPr lang="en-GB" sz="800" b="0" i="0" kern="1200">
              <a:solidFill>
                <a:schemeClr val="bg1"/>
              </a:solidFill>
            </a:rPr>
            <a:t>(c) Competent team with good technical skills</a:t>
          </a:r>
        </a:p>
        <a:p>
          <a:pPr marL="0" lvl="0" indent="0" algn="ctr" defTabSz="266700">
            <a:lnSpc>
              <a:spcPct val="90000"/>
            </a:lnSpc>
            <a:spcBef>
              <a:spcPct val="0"/>
            </a:spcBef>
            <a:spcAft>
              <a:spcPts val="0"/>
            </a:spcAft>
            <a:buNone/>
          </a:pPr>
          <a:r>
            <a:rPr lang="en-US" sz="800" kern="1200">
              <a:solidFill>
                <a:schemeClr val="bg1"/>
              </a:solidFill>
            </a:rPr>
            <a:t>(c) Apprenticeship training (internal &amp; external facilities)</a:t>
          </a:r>
          <a:endParaRPr lang="en-GB" sz="800" kern="1200">
            <a:solidFill>
              <a:schemeClr val="bg1"/>
            </a:solidFill>
          </a:endParaRPr>
        </a:p>
        <a:p>
          <a:pPr marL="0" lvl="0" indent="0" algn="ctr" defTabSz="266700">
            <a:lnSpc>
              <a:spcPct val="90000"/>
            </a:lnSpc>
            <a:spcBef>
              <a:spcPct val="0"/>
            </a:spcBef>
            <a:spcAft>
              <a:spcPts val="0"/>
            </a:spcAft>
            <a:buNone/>
          </a:pPr>
          <a:r>
            <a:rPr lang="en-US" sz="800" kern="1200">
              <a:solidFill>
                <a:schemeClr val="bg1"/>
              </a:solidFill>
            </a:rPr>
            <a:t>(c) Committed dedicated team that share vision and aspirations of directors</a:t>
          </a:r>
          <a:endParaRPr lang="en-GB" sz="800" kern="1200">
            <a:solidFill>
              <a:schemeClr val="bg1"/>
            </a:solidFill>
          </a:endParaRPr>
        </a:p>
        <a:p>
          <a:pPr marL="0" lvl="0" indent="0" algn="ctr" defTabSz="266700">
            <a:lnSpc>
              <a:spcPct val="90000"/>
            </a:lnSpc>
            <a:spcBef>
              <a:spcPct val="0"/>
            </a:spcBef>
            <a:spcAft>
              <a:spcPts val="0"/>
            </a:spcAft>
            <a:buNone/>
          </a:pPr>
          <a:r>
            <a:rPr lang="en-US" sz="800" kern="1200">
              <a:solidFill>
                <a:schemeClr val="bg1"/>
              </a:solidFill>
            </a:rPr>
            <a:t>(c) Good reputation - Long standing customer base </a:t>
          </a:r>
        </a:p>
        <a:p>
          <a:pPr marL="0" lvl="0" indent="0" algn="ctr" defTabSz="266700">
            <a:lnSpc>
              <a:spcPct val="90000"/>
            </a:lnSpc>
            <a:spcBef>
              <a:spcPct val="0"/>
            </a:spcBef>
            <a:spcAft>
              <a:spcPts val="0"/>
            </a:spcAft>
            <a:buNone/>
          </a:pPr>
          <a:r>
            <a:rPr lang="en-US" sz="800" kern="1200">
              <a:solidFill>
                <a:schemeClr val="bg1"/>
              </a:solidFill>
            </a:rPr>
            <a:t>(c) Assembly &amp; Test Capability and Offering</a:t>
          </a:r>
          <a:endParaRPr lang="en-GB" sz="800" b="1" i="1" kern="1200">
            <a:solidFill>
              <a:schemeClr val="bg1"/>
            </a:solidFill>
          </a:endParaRPr>
        </a:p>
        <a:p>
          <a:pPr marL="0" lvl="0" indent="0" algn="ctr" defTabSz="266700">
            <a:lnSpc>
              <a:spcPct val="90000"/>
            </a:lnSpc>
            <a:spcBef>
              <a:spcPct val="0"/>
            </a:spcBef>
            <a:spcAft>
              <a:spcPts val="0"/>
            </a:spcAft>
            <a:buNone/>
          </a:pPr>
          <a:r>
            <a:rPr lang="en-GB" sz="800" b="0" i="0" kern="1200">
              <a:solidFill>
                <a:schemeClr val="bg1"/>
              </a:solidFill>
            </a:rPr>
            <a:t>(n) Competent, time served management team with good technical knowledge</a:t>
          </a:r>
        </a:p>
        <a:p>
          <a:pPr marL="0" lvl="0" indent="0" algn="ctr" defTabSz="266700">
            <a:lnSpc>
              <a:spcPct val="90000"/>
            </a:lnSpc>
            <a:spcBef>
              <a:spcPct val="0"/>
            </a:spcBef>
            <a:spcAft>
              <a:spcPts val="0"/>
            </a:spcAft>
            <a:buNone/>
          </a:pPr>
          <a:r>
            <a:rPr lang="en-US" sz="800" b="0" i="0" kern="1200">
              <a:solidFill>
                <a:schemeClr val="bg1"/>
              </a:solidFill>
            </a:rPr>
            <a:t>(n) Teamworking &amp; skills for problem solving</a:t>
          </a:r>
        </a:p>
        <a:p>
          <a:pPr marL="0" lvl="0" indent="0" algn="ctr" defTabSz="266700">
            <a:lnSpc>
              <a:spcPct val="90000"/>
            </a:lnSpc>
            <a:spcBef>
              <a:spcPct val="0"/>
            </a:spcBef>
            <a:spcAft>
              <a:spcPts val="0"/>
            </a:spcAft>
            <a:buNone/>
          </a:pPr>
          <a:r>
            <a:rPr lang="en-US" sz="800" b="0" i="0" kern="1200">
              <a:solidFill>
                <a:schemeClr val="bg1"/>
              </a:solidFill>
            </a:rPr>
            <a:t>(n) Diffused nickel &amp; large heat treatment capacity</a:t>
          </a:r>
        </a:p>
        <a:p>
          <a:pPr marL="0" lvl="0" indent="0" algn="ctr" defTabSz="266700">
            <a:lnSpc>
              <a:spcPct val="90000"/>
            </a:lnSpc>
            <a:spcBef>
              <a:spcPct val="0"/>
            </a:spcBef>
            <a:spcAft>
              <a:spcPts val="0"/>
            </a:spcAft>
            <a:buNone/>
          </a:pPr>
          <a:r>
            <a:rPr lang="en-US" sz="800" b="0" i="0" kern="1200">
              <a:solidFill>
                <a:schemeClr val="bg1"/>
              </a:solidFill>
            </a:rPr>
            <a:t>(n) Document pack management </a:t>
          </a:r>
        </a:p>
        <a:p>
          <a:pPr marL="0" lvl="0" indent="0" algn="ctr" defTabSz="266700">
            <a:lnSpc>
              <a:spcPct val="90000"/>
            </a:lnSpc>
            <a:spcBef>
              <a:spcPct val="0"/>
            </a:spcBef>
            <a:spcAft>
              <a:spcPts val="0"/>
            </a:spcAft>
            <a:buNone/>
          </a:pPr>
          <a:r>
            <a:rPr lang="en-US" sz="800" b="0" i="0" kern="1200">
              <a:solidFill>
                <a:schemeClr val="bg1"/>
              </a:solidFill>
            </a:rPr>
            <a:t>(n) Niche experts - specialist field</a:t>
          </a:r>
        </a:p>
        <a:p>
          <a:pPr marL="0" lvl="0" indent="0" algn="ctr" defTabSz="266700">
            <a:lnSpc>
              <a:spcPct val="90000"/>
            </a:lnSpc>
            <a:spcBef>
              <a:spcPct val="0"/>
            </a:spcBef>
            <a:spcAft>
              <a:spcPts val="0"/>
            </a:spcAft>
            <a:buNone/>
          </a:pPr>
          <a:r>
            <a:rPr lang="en-US" sz="800" b="0" i="0" kern="1200">
              <a:solidFill>
                <a:schemeClr val="bg1"/>
              </a:solidFill>
            </a:rPr>
            <a:t>(n) Momentum in driving business improvements and cultural change</a:t>
          </a:r>
        </a:p>
        <a:p>
          <a:pPr marL="0" lvl="0" indent="0" algn="ctr" defTabSz="266700">
            <a:lnSpc>
              <a:spcPct val="90000"/>
            </a:lnSpc>
            <a:spcBef>
              <a:spcPct val="0"/>
            </a:spcBef>
            <a:spcAft>
              <a:spcPts val="0"/>
            </a:spcAft>
            <a:buNone/>
          </a:pPr>
          <a:r>
            <a:rPr lang="en-US" sz="800" b="0" i="0" kern="1200">
              <a:solidFill>
                <a:schemeClr val="bg1"/>
              </a:solidFill>
            </a:rPr>
            <a:t>(n) Intrinsic/detailed masking &amp; stripping</a:t>
          </a:r>
        </a:p>
        <a:p>
          <a:pPr marL="0" lvl="0" indent="0" algn="ctr" defTabSz="266700">
            <a:lnSpc>
              <a:spcPct val="90000"/>
            </a:lnSpc>
            <a:spcBef>
              <a:spcPct val="0"/>
            </a:spcBef>
            <a:spcAft>
              <a:spcPts val="0"/>
            </a:spcAft>
            <a:buNone/>
          </a:pPr>
          <a:r>
            <a:rPr lang="en-US" sz="800" b="0" i="0" kern="1200">
              <a:solidFill>
                <a:schemeClr val="bg1"/>
              </a:solidFill>
            </a:rPr>
            <a:t>(n) AS9100 Certification</a:t>
          </a:r>
        </a:p>
        <a:p>
          <a:pPr marL="0" lvl="0" indent="0" algn="ctr" defTabSz="266700">
            <a:lnSpc>
              <a:spcPct val="90000"/>
            </a:lnSpc>
            <a:spcBef>
              <a:spcPct val="0"/>
            </a:spcBef>
            <a:spcAft>
              <a:spcPts val="0"/>
            </a:spcAft>
            <a:buNone/>
          </a:pPr>
          <a:r>
            <a:rPr lang="en-US" sz="800" b="0" i="0" kern="1200">
              <a:solidFill>
                <a:schemeClr val="bg1"/>
              </a:solidFill>
            </a:rPr>
            <a:t>(n) Long standing customer base </a:t>
          </a:r>
        </a:p>
        <a:p>
          <a:pPr marL="0" lvl="0" indent="0" algn="ctr" defTabSz="266700">
            <a:lnSpc>
              <a:spcPct val="90000"/>
            </a:lnSpc>
            <a:spcBef>
              <a:spcPct val="0"/>
            </a:spcBef>
            <a:spcAft>
              <a:spcPts val="0"/>
            </a:spcAft>
            <a:buNone/>
          </a:pPr>
          <a:r>
            <a:rPr lang="en-US" sz="800" b="0" i="0" kern="1200">
              <a:solidFill>
                <a:schemeClr val="bg1"/>
              </a:solidFill>
            </a:rPr>
            <a:t>(n) Class Leading Equipment for reduced </a:t>
          </a:r>
        </a:p>
        <a:p>
          <a:pPr marL="0" lvl="0" indent="0" algn="ctr" defTabSz="266700">
            <a:lnSpc>
              <a:spcPct val="90000"/>
            </a:lnSpc>
            <a:spcBef>
              <a:spcPct val="0"/>
            </a:spcBef>
            <a:spcAft>
              <a:spcPts val="0"/>
            </a:spcAft>
            <a:buNone/>
          </a:pPr>
          <a:r>
            <a:rPr lang="en-US" sz="800" b="0" i="0" kern="1200">
              <a:solidFill>
                <a:schemeClr val="bg1"/>
              </a:solidFill>
            </a:rPr>
            <a:t>Envionmental Impact</a:t>
          </a:r>
        </a:p>
        <a:p>
          <a:pPr marL="0" lvl="0" indent="0" algn="ctr" defTabSz="266700">
            <a:lnSpc>
              <a:spcPct val="90000"/>
            </a:lnSpc>
            <a:spcBef>
              <a:spcPct val="0"/>
            </a:spcBef>
            <a:spcAft>
              <a:spcPts val="0"/>
            </a:spcAft>
            <a:buNone/>
          </a:pPr>
          <a:r>
            <a:rPr lang="en-US" sz="800" b="0" i="0" kern="1200">
              <a:solidFill>
                <a:schemeClr val="bg1"/>
              </a:solidFill>
            </a:rPr>
            <a:t>Flexible Working Pattern - New</a:t>
          </a:r>
          <a:endParaRPr lang="en-US" sz="800" b="0" i="0" kern="1200">
            <a:solidFill>
              <a:schemeClr val="tx1"/>
            </a:solidFill>
          </a:endParaRPr>
        </a:p>
        <a:p>
          <a:pPr marL="0" lvl="0" indent="0" algn="ctr" defTabSz="266700">
            <a:lnSpc>
              <a:spcPct val="90000"/>
            </a:lnSpc>
            <a:spcBef>
              <a:spcPct val="0"/>
            </a:spcBef>
            <a:spcAft>
              <a:spcPts val="0"/>
            </a:spcAft>
            <a:buFont typeface="Times New Roman" panose="02020603050405020304" pitchFamily="18" charset="0"/>
            <a:buNone/>
          </a:pPr>
          <a:endParaRPr lang="en-US" sz="800" b="0" i="0" kern="1200">
            <a:solidFill>
              <a:schemeClr val="tx1"/>
            </a:solidFill>
          </a:endParaRPr>
        </a:p>
        <a:p>
          <a:pPr marL="0" lvl="0" indent="0" algn="ctr" defTabSz="266700">
            <a:lnSpc>
              <a:spcPct val="90000"/>
            </a:lnSpc>
            <a:spcBef>
              <a:spcPct val="0"/>
            </a:spcBef>
            <a:spcAft>
              <a:spcPct val="35000"/>
            </a:spcAft>
            <a:buFont typeface="Times New Roman" panose="02020603050405020304" pitchFamily="18" charset="0"/>
            <a:buNone/>
          </a:pPr>
          <a:endParaRPr lang="en-GB" sz="1050" b="0" i="0" kern="1200">
            <a:solidFill>
              <a:schemeClr val="tx1"/>
            </a:solidFill>
          </a:endParaRPr>
        </a:p>
      </dsp:txBody>
      <dsp:txXfrm rot="5400000">
        <a:off x="0" y="-62549"/>
        <a:ext cx="3834911" cy="1953449"/>
      </dsp:txXfrm>
    </dsp:sp>
    <dsp:sp modelId="{ACBBD672-733F-4CE7-A253-B3BD28018694}">
      <dsp:nvSpPr>
        <dsp:cNvPr id="0" name=""/>
        <dsp:cNvSpPr/>
      </dsp:nvSpPr>
      <dsp:spPr>
        <a:xfrm>
          <a:off x="3834911" y="-62549"/>
          <a:ext cx="3834911" cy="2604599"/>
        </a:xfrm>
        <a:prstGeom prst="round1Rect">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896" tIns="56896" rIns="56896" bIns="56896" numCol="1" spcCol="1270" anchor="ctr" anchorCtr="0">
          <a:noAutofit/>
        </a:bodyPr>
        <a:lstStyle/>
        <a:p>
          <a:pPr marL="0" lvl="0" indent="0" algn="ctr" defTabSz="355600">
            <a:lnSpc>
              <a:spcPct val="90000"/>
            </a:lnSpc>
            <a:spcBef>
              <a:spcPct val="0"/>
            </a:spcBef>
            <a:spcAft>
              <a:spcPct val="35000"/>
            </a:spcAft>
            <a:buNone/>
          </a:pPr>
          <a:endParaRPr lang="en-GB" sz="800" b="1" i="1" kern="1200">
            <a:solidFill>
              <a:schemeClr val="tx1"/>
            </a:solidFill>
          </a:endParaRPr>
        </a:p>
        <a:p>
          <a:pPr marL="0" lvl="0" indent="0" algn="ctr" defTabSz="355600">
            <a:lnSpc>
              <a:spcPct val="90000"/>
            </a:lnSpc>
            <a:spcBef>
              <a:spcPct val="0"/>
            </a:spcBef>
            <a:spcAft>
              <a:spcPct val="35000"/>
            </a:spcAft>
            <a:buNone/>
          </a:pPr>
          <a:endParaRPr lang="en-GB" sz="800" b="1" i="1" kern="1200">
            <a:solidFill>
              <a:schemeClr val="tx1"/>
            </a:solidFill>
          </a:endParaRPr>
        </a:p>
        <a:p>
          <a:pPr marL="0" lvl="0" indent="0" algn="ctr" defTabSz="355600">
            <a:lnSpc>
              <a:spcPct val="90000"/>
            </a:lnSpc>
            <a:spcBef>
              <a:spcPct val="0"/>
            </a:spcBef>
            <a:spcAft>
              <a:spcPct val="35000"/>
            </a:spcAft>
            <a:buNone/>
          </a:pPr>
          <a:endParaRPr lang="en-GB" sz="800" b="1" i="1" kern="1200">
            <a:solidFill>
              <a:schemeClr val="tx1"/>
            </a:solidFill>
          </a:endParaRPr>
        </a:p>
        <a:p>
          <a:pPr marL="0" lvl="0" indent="0" algn="ctr" defTabSz="355600">
            <a:lnSpc>
              <a:spcPct val="90000"/>
            </a:lnSpc>
            <a:spcBef>
              <a:spcPct val="0"/>
            </a:spcBef>
            <a:spcAft>
              <a:spcPct val="35000"/>
            </a:spcAft>
            <a:buNone/>
          </a:pPr>
          <a:endParaRPr lang="en-GB" sz="800" b="1" i="1" kern="1200">
            <a:solidFill>
              <a:schemeClr val="tx1"/>
            </a:solidFill>
          </a:endParaRPr>
        </a:p>
        <a:p>
          <a:pPr marL="0" lvl="0" indent="0" algn="ctr" defTabSz="355600">
            <a:lnSpc>
              <a:spcPct val="90000"/>
            </a:lnSpc>
            <a:spcBef>
              <a:spcPct val="0"/>
            </a:spcBef>
            <a:spcAft>
              <a:spcPts val="0"/>
            </a:spcAft>
            <a:buNone/>
          </a:pPr>
          <a:r>
            <a:rPr lang="en-GB" sz="800" b="1" i="1" kern="1200">
              <a:solidFill>
                <a:schemeClr val="tx1"/>
              </a:solidFill>
            </a:rPr>
            <a:t>Weaknesses</a:t>
          </a:r>
        </a:p>
        <a:p>
          <a:pPr marL="0" lvl="0" indent="0" algn="ctr" defTabSz="355600">
            <a:lnSpc>
              <a:spcPct val="90000"/>
            </a:lnSpc>
            <a:spcBef>
              <a:spcPct val="0"/>
            </a:spcBef>
            <a:spcAft>
              <a:spcPts val="0"/>
            </a:spcAft>
            <a:buNone/>
          </a:pPr>
          <a:r>
            <a:rPr lang="en-GB" sz="800" b="1" i="1" kern="1200">
              <a:solidFill>
                <a:schemeClr val="tx1"/>
              </a:solidFill>
            </a:rPr>
            <a:t>(c) No cash headroom - Net Working Capital Constraints</a:t>
          </a:r>
        </a:p>
        <a:p>
          <a:pPr marL="0" lvl="0" indent="0" algn="ctr" defTabSz="355600">
            <a:lnSpc>
              <a:spcPct val="90000"/>
            </a:lnSpc>
            <a:spcBef>
              <a:spcPct val="0"/>
            </a:spcBef>
            <a:spcAft>
              <a:spcPts val="0"/>
            </a:spcAft>
            <a:buNone/>
          </a:pPr>
          <a:r>
            <a:rPr lang="en-GB" sz="800" b="1" i="1" kern="1200">
              <a:solidFill>
                <a:schemeClr val="tx1"/>
              </a:solidFill>
            </a:rPr>
            <a:t>(c) Transitional status - Resources to support growth and transition</a:t>
          </a:r>
        </a:p>
        <a:p>
          <a:pPr marL="0" lvl="0" indent="0" algn="ctr" defTabSz="355600">
            <a:lnSpc>
              <a:spcPct val="90000"/>
            </a:lnSpc>
            <a:spcBef>
              <a:spcPct val="0"/>
            </a:spcBef>
            <a:spcAft>
              <a:spcPts val="0"/>
            </a:spcAft>
            <a:buNone/>
          </a:pPr>
          <a:r>
            <a:rPr lang="en-GB" sz="800" b="1" i="1" kern="1200">
              <a:solidFill>
                <a:schemeClr val="tx1"/>
              </a:solidFill>
            </a:rPr>
            <a:t>(c) Key individuals with specific knowledge</a:t>
          </a:r>
        </a:p>
        <a:p>
          <a:pPr marL="0" lvl="0" indent="0" algn="ctr" defTabSz="355600">
            <a:lnSpc>
              <a:spcPct val="90000"/>
            </a:lnSpc>
            <a:spcBef>
              <a:spcPct val="0"/>
            </a:spcBef>
            <a:spcAft>
              <a:spcPts val="0"/>
            </a:spcAft>
            <a:buNone/>
          </a:pPr>
          <a:r>
            <a:rPr lang="en-GB" sz="800" b="1" i="1" kern="1200">
              <a:solidFill>
                <a:schemeClr val="tx1"/>
              </a:solidFill>
            </a:rPr>
            <a:t>(n) Cashflow</a:t>
          </a:r>
        </a:p>
        <a:p>
          <a:pPr marL="0" lvl="0" indent="0" algn="ctr" defTabSz="355600">
            <a:lnSpc>
              <a:spcPct val="90000"/>
            </a:lnSpc>
            <a:spcBef>
              <a:spcPct val="0"/>
            </a:spcBef>
            <a:spcAft>
              <a:spcPts val="0"/>
            </a:spcAft>
            <a:buNone/>
          </a:pPr>
          <a:r>
            <a:rPr lang="en-GB" sz="800" b="1" i="1" kern="1200">
              <a:solidFill>
                <a:schemeClr val="tx1"/>
              </a:solidFill>
            </a:rPr>
            <a:t>(n) Inconsistent orderbook from key accounts</a:t>
          </a:r>
        </a:p>
        <a:p>
          <a:pPr marL="0" lvl="0" indent="0" algn="ctr" defTabSz="355600">
            <a:lnSpc>
              <a:spcPct val="90000"/>
            </a:lnSpc>
            <a:spcBef>
              <a:spcPct val="0"/>
            </a:spcBef>
            <a:spcAft>
              <a:spcPts val="0"/>
            </a:spcAft>
            <a:buNone/>
          </a:pPr>
          <a:r>
            <a:rPr lang="en-GB" sz="800" b="1" i="1" kern="1200">
              <a:solidFill>
                <a:schemeClr val="tx1"/>
              </a:solidFill>
            </a:rPr>
            <a:t>(n) Limited competitor analysis</a:t>
          </a:r>
        </a:p>
        <a:p>
          <a:pPr marL="0" lvl="0" indent="0" algn="ctr" defTabSz="355600">
            <a:lnSpc>
              <a:spcPct val="90000"/>
            </a:lnSpc>
            <a:spcBef>
              <a:spcPct val="0"/>
            </a:spcBef>
            <a:spcAft>
              <a:spcPts val="0"/>
            </a:spcAft>
            <a:buNone/>
          </a:pPr>
          <a:r>
            <a:rPr lang="en-GB" sz="800" b="1" i="1" kern="1200">
              <a:solidFill>
                <a:schemeClr val="tx1"/>
              </a:solidFill>
            </a:rPr>
            <a:t>(n) Staff retention</a:t>
          </a:r>
        </a:p>
        <a:p>
          <a:pPr marL="0" lvl="0" indent="0" algn="ctr" defTabSz="355600">
            <a:lnSpc>
              <a:spcPct val="90000"/>
            </a:lnSpc>
            <a:spcBef>
              <a:spcPct val="0"/>
            </a:spcBef>
            <a:spcAft>
              <a:spcPts val="0"/>
            </a:spcAft>
            <a:buNone/>
          </a:pPr>
          <a:r>
            <a:rPr lang="en-GB" sz="800" b="1" i="1" kern="1200">
              <a:solidFill>
                <a:schemeClr val="tx1"/>
              </a:solidFill>
            </a:rPr>
            <a:t>(n) Niche skillset for new hires</a:t>
          </a:r>
        </a:p>
        <a:p>
          <a:pPr marL="0" lvl="0" indent="0" algn="ctr" defTabSz="355600">
            <a:lnSpc>
              <a:spcPct val="90000"/>
            </a:lnSpc>
            <a:spcBef>
              <a:spcPct val="0"/>
            </a:spcBef>
            <a:spcAft>
              <a:spcPts val="0"/>
            </a:spcAft>
            <a:buNone/>
          </a:pPr>
          <a:r>
            <a:rPr lang="en-GB" sz="800" b="1" i="1" kern="1200">
              <a:solidFill>
                <a:schemeClr val="tx1"/>
              </a:solidFill>
            </a:rPr>
            <a:t>Efacs Workflow - New</a:t>
          </a:r>
        </a:p>
        <a:p>
          <a:pPr marL="0" lvl="0" indent="0" algn="ctr" defTabSz="355600">
            <a:lnSpc>
              <a:spcPct val="90000"/>
            </a:lnSpc>
            <a:spcBef>
              <a:spcPct val="0"/>
            </a:spcBef>
            <a:spcAft>
              <a:spcPts val="0"/>
            </a:spcAft>
            <a:buNone/>
          </a:pPr>
          <a:r>
            <a:rPr lang="en-GB" sz="800" b="1" i="1" kern="1200">
              <a:solidFill>
                <a:schemeClr val="tx1"/>
              </a:solidFill>
            </a:rPr>
            <a:t>CHP not fully functional - New</a:t>
          </a:r>
        </a:p>
        <a:p>
          <a:pPr marL="0" lvl="0" indent="0" algn="ctr" defTabSz="355600">
            <a:lnSpc>
              <a:spcPct val="90000"/>
            </a:lnSpc>
            <a:spcBef>
              <a:spcPct val="0"/>
            </a:spcBef>
            <a:spcAft>
              <a:spcPts val="0"/>
            </a:spcAft>
            <a:buNone/>
          </a:pPr>
          <a:r>
            <a:rPr lang="en-GB" sz="800" b="1" i="1" kern="1200">
              <a:solidFill>
                <a:schemeClr val="tx1"/>
              </a:solidFill>
            </a:rPr>
            <a:t>Not at full capacity on ENP - New</a:t>
          </a:r>
        </a:p>
        <a:p>
          <a:pPr marL="0" lvl="0" indent="0" algn="ctr" defTabSz="355600">
            <a:lnSpc>
              <a:spcPct val="90000"/>
            </a:lnSpc>
            <a:spcBef>
              <a:spcPct val="0"/>
            </a:spcBef>
            <a:spcAft>
              <a:spcPct val="35000"/>
            </a:spcAft>
            <a:buNone/>
          </a:pPr>
          <a:endParaRPr lang="en-GB" sz="1050" strike="sngStrike" kern="1200">
            <a:solidFill>
              <a:schemeClr val="tx1"/>
            </a:solidFill>
          </a:endParaRPr>
        </a:p>
      </dsp:txBody>
      <dsp:txXfrm>
        <a:off x="3834911" y="-62549"/>
        <a:ext cx="3834911" cy="1953449"/>
      </dsp:txXfrm>
    </dsp:sp>
    <dsp:sp modelId="{E416BFFA-44CC-49CE-8BC5-D80915384C3A}">
      <dsp:nvSpPr>
        <dsp:cNvPr id="0" name=""/>
        <dsp:cNvSpPr/>
      </dsp:nvSpPr>
      <dsp:spPr>
        <a:xfrm rot="10800000">
          <a:off x="0" y="2416950"/>
          <a:ext cx="3834911" cy="2854796"/>
        </a:xfrm>
        <a:prstGeom prst="round1Rect">
          <a:avLst/>
        </a:prstGeom>
        <a:solidFill>
          <a:srgbClr val="0070C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896" tIns="56896" rIns="56896" bIns="56896" numCol="1" spcCol="1270" anchor="ctr" anchorCtr="0">
          <a:noAutofit/>
        </a:bodyPr>
        <a:lstStyle/>
        <a:p>
          <a:pPr marL="0" lvl="0" indent="0" algn="ctr" defTabSz="355600">
            <a:lnSpc>
              <a:spcPct val="90000"/>
            </a:lnSpc>
            <a:spcBef>
              <a:spcPct val="0"/>
            </a:spcBef>
            <a:spcAft>
              <a:spcPts val="0"/>
            </a:spcAft>
            <a:buNone/>
          </a:pPr>
          <a:r>
            <a:rPr lang="en-GB" sz="800" b="1" i="1" kern="1200">
              <a:solidFill>
                <a:schemeClr val="bg1"/>
              </a:solidFill>
            </a:rPr>
            <a:t>Opportunities</a:t>
          </a:r>
        </a:p>
        <a:p>
          <a:pPr marL="0" lvl="0" indent="0" algn="ctr" defTabSz="355600">
            <a:lnSpc>
              <a:spcPct val="90000"/>
            </a:lnSpc>
            <a:spcBef>
              <a:spcPct val="0"/>
            </a:spcBef>
            <a:spcAft>
              <a:spcPts val="0"/>
            </a:spcAft>
            <a:buNone/>
          </a:pPr>
          <a:r>
            <a:rPr lang="en-US" sz="800" kern="1200">
              <a:solidFill>
                <a:schemeClr val="bg1"/>
              </a:solidFill>
            </a:rPr>
            <a:t>(n) ASD Work</a:t>
          </a:r>
          <a:endParaRPr lang="en-GB" sz="800" kern="1200">
            <a:solidFill>
              <a:schemeClr val="bg1"/>
            </a:solidFill>
          </a:endParaRPr>
        </a:p>
        <a:p>
          <a:pPr marL="0" lvl="0" indent="0" algn="ctr" defTabSz="355600">
            <a:lnSpc>
              <a:spcPct val="90000"/>
            </a:lnSpc>
            <a:spcBef>
              <a:spcPct val="0"/>
            </a:spcBef>
            <a:spcAft>
              <a:spcPts val="0"/>
            </a:spcAft>
            <a:buNone/>
          </a:pPr>
          <a:r>
            <a:rPr lang="en-GB" sz="800" kern="1200">
              <a:solidFill>
                <a:schemeClr val="bg1"/>
              </a:solidFill>
            </a:rPr>
            <a:t>(n) Non lead chemistry- ELVD compliant</a:t>
          </a:r>
        </a:p>
        <a:p>
          <a:pPr marL="0" lvl="0" indent="0" algn="ctr" defTabSz="355600">
            <a:lnSpc>
              <a:spcPct val="90000"/>
            </a:lnSpc>
            <a:spcBef>
              <a:spcPct val="0"/>
            </a:spcBef>
            <a:spcAft>
              <a:spcPts val="0"/>
            </a:spcAft>
            <a:buNone/>
          </a:pPr>
          <a:r>
            <a:rPr lang="en-GB" sz="800" kern="1200">
              <a:solidFill>
                <a:schemeClr val="bg1"/>
              </a:solidFill>
            </a:rPr>
            <a:t>(n) SIFCO Repair</a:t>
          </a:r>
        </a:p>
        <a:p>
          <a:pPr marL="0" lvl="0" indent="0" algn="ctr" defTabSz="355600">
            <a:lnSpc>
              <a:spcPct val="90000"/>
            </a:lnSpc>
            <a:spcBef>
              <a:spcPct val="0"/>
            </a:spcBef>
            <a:spcAft>
              <a:spcPts val="0"/>
            </a:spcAft>
            <a:buNone/>
          </a:pPr>
          <a:r>
            <a:rPr lang="en-GB" sz="800" kern="1200">
              <a:solidFill>
                <a:schemeClr val="bg1"/>
              </a:solidFill>
            </a:rPr>
            <a:t>(n) Reducing waste chemistry</a:t>
          </a:r>
        </a:p>
        <a:p>
          <a:pPr marL="0" lvl="0" indent="0" algn="ctr" defTabSz="355600">
            <a:lnSpc>
              <a:spcPct val="90000"/>
            </a:lnSpc>
            <a:spcBef>
              <a:spcPct val="0"/>
            </a:spcBef>
            <a:spcAft>
              <a:spcPts val="0"/>
            </a:spcAft>
            <a:buNone/>
          </a:pPr>
          <a:r>
            <a:rPr lang="en-GB" sz="800" kern="1200">
              <a:solidFill>
                <a:schemeClr val="bg1"/>
              </a:solidFill>
            </a:rPr>
            <a:t>(n) Energy reduction</a:t>
          </a:r>
        </a:p>
        <a:p>
          <a:pPr marL="0" lvl="0" indent="0" algn="ctr" defTabSz="355600">
            <a:lnSpc>
              <a:spcPct val="90000"/>
            </a:lnSpc>
            <a:spcBef>
              <a:spcPct val="0"/>
            </a:spcBef>
            <a:spcAft>
              <a:spcPts val="0"/>
            </a:spcAft>
            <a:buNone/>
          </a:pPr>
          <a:r>
            <a:rPr lang="en-GB" sz="800" b="0" i="0" kern="1200">
              <a:solidFill>
                <a:schemeClr val="bg1"/>
              </a:solidFill>
            </a:rPr>
            <a:t>(n) Automation - Dosing/monitoring</a:t>
          </a:r>
        </a:p>
        <a:p>
          <a:pPr marL="0" lvl="0" indent="0" algn="ctr" defTabSz="355600">
            <a:lnSpc>
              <a:spcPct val="90000"/>
            </a:lnSpc>
            <a:spcBef>
              <a:spcPct val="0"/>
            </a:spcBef>
            <a:spcAft>
              <a:spcPts val="0"/>
            </a:spcAft>
            <a:buNone/>
          </a:pPr>
          <a:r>
            <a:rPr lang="en-GB" sz="800" b="0" i="0" kern="1200">
              <a:solidFill>
                <a:schemeClr val="bg1"/>
              </a:solidFill>
            </a:rPr>
            <a:t>(n) Movement of plant to Enterprise Drive</a:t>
          </a:r>
          <a:br>
            <a:rPr lang="en-GB" sz="800" b="0" i="0" kern="1200">
              <a:solidFill>
                <a:schemeClr val="bg1"/>
              </a:solidFill>
            </a:rPr>
          </a:br>
          <a:r>
            <a:rPr lang="en-GB" sz="800" b="0" i="0" kern="1200">
              <a:solidFill>
                <a:schemeClr val="bg1"/>
              </a:solidFill>
            </a:rPr>
            <a:t>(n) New Robot Line will improve consistency and attract new business</a:t>
          </a:r>
        </a:p>
        <a:p>
          <a:pPr marL="0" lvl="0" indent="0" algn="ctr" defTabSz="355600">
            <a:lnSpc>
              <a:spcPct val="90000"/>
            </a:lnSpc>
            <a:spcBef>
              <a:spcPct val="0"/>
            </a:spcBef>
            <a:spcAft>
              <a:spcPts val="0"/>
            </a:spcAft>
            <a:buNone/>
          </a:pPr>
          <a:r>
            <a:rPr lang="en-US" sz="800" kern="1200">
              <a:solidFill>
                <a:schemeClr val="bg1"/>
              </a:solidFill>
            </a:rPr>
            <a:t>(c) Aerospace ($6.1Tr) </a:t>
          </a:r>
        </a:p>
        <a:p>
          <a:pPr marL="0" lvl="0" indent="0" algn="ctr" defTabSz="355600">
            <a:lnSpc>
              <a:spcPct val="90000"/>
            </a:lnSpc>
            <a:spcBef>
              <a:spcPct val="0"/>
            </a:spcBef>
            <a:spcAft>
              <a:spcPts val="0"/>
            </a:spcAft>
            <a:buNone/>
          </a:pPr>
          <a:r>
            <a:rPr lang="en-US" sz="800" kern="1200">
              <a:solidFill>
                <a:schemeClr val="bg1"/>
              </a:solidFill>
            </a:rPr>
            <a:t>(c) Training  and CPD through CBE</a:t>
          </a:r>
          <a:endParaRPr lang="en-GB" sz="800" kern="1200">
            <a:solidFill>
              <a:schemeClr val="bg1"/>
            </a:solidFill>
          </a:endParaRPr>
        </a:p>
        <a:p>
          <a:pPr marL="0" lvl="0" indent="0" algn="ctr" defTabSz="355600">
            <a:lnSpc>
              <a:spcPct val="90000"/>
            </a:lnSpc>
            <a:spcBef>
              <a:spcPct val="0"/>
            </a:spcBef>
            <a:spcAft>
              <a:spcPts val="0"/>
            </a:spcAft>
            <a:buNone/>
          </a:pPr>
          <a:r>
            <a:rPr lang="en-US" sz="800" kern="1200">
              <a:solidFill>
                <a:schemeClr val="bg1"/>
              </a:solidFill>
            </a:rPr>
            <a:t>(c) Customer visits - understand customer needs and identify opportunities</a:t>
          </a:r>
        </a:p>
        <a:p>
          <a:pPr marL="0" lvl="0" indent="0" algn="ctr" defTabSz="355600">
            <a:lnSpc>
              <a:spcPct val="90000"/>
            </a:lnSpc>
            <a:spcBef>
              <a:spcPct val="0"/>
            </a:spcBef>
            <a:spcAft>
              <a:spcPts val="0"/>
            </a:spcAft>
            <a:buNone/>
          </a:pPr>
          <a:r>
            <a:rPr lang="en-US" sz="800" kern="1200">
              <a:solidFill>
                <a:schemeClr val="bg1"/>
              </a:solidFill>
            </a:rPr>
            <a:t>(c) Value proposition with other companies in the group and facilities left by Honeywell</a:t>
          </a:r>
          <a:endParaRPr lang="en-GB" sz="800" kern="1200">
            <a:solidFill>
              <a:schemeClr val="bg1"/>
            </a:solidFill>
          </a:endParaRPr>
        </a:p>
        <a:p>
          <a:pPr marL="0" lvl="0" indent="0" algn="ctr" defTabSz="355600">
            <a:lnSpc>
              <a:spcPct val="90000"/>
            </a:lnSpc>
            <a:spcBef>
              <a:spcPct val="0"/>
            </a:spcBef>
            <a:spcAft>
              <a:spcPts val="0"/>
            </a:spcAft>
            <a:buNone/>
          </a:pPr>
          <a:r>
            <a:rPr lang="en-US" sz="800" kern="1200">
              <a:solidFill>
                <a:schemeClr val="bg1"/>
              </a:solidFill>
            </a:rPr>
            <a:t>(c) Space for growth</a:t>
          </a:r>
          <a:endParaRPr lang="en-GB" sz="800" kern="1200">
            <a:solidFill>
              <a:schemeClr val="bg1"/>
            </a:solidFill>
          </a:endParaRPr>
        </a:p>
        <a:p>
          <a:pPr marL="0" lvl="0" indent="0" algn="ctr" defTabSz="355600">
            <a:lnSpc>
              <a:spcPct val="90000"/>
            </a:lnSpc>
            <a:spcBef>
              <a:spcPct val="0"/>
            </a:spcBef>
            <a:spcAft>
              <a:spcPts val="0"/>
            </a:spcAft>
            <a:buNone/>
          </a:pPr>
          <a:r>
            <a:rPr lang="en-US" sz="800" kern="1200">
              <a:solidFill>
                <a:schemeClr val="bg1"/>
              </a:solidFill>
            </a:rPr>
            <a:t>(c) Marketing (raising awareness and profile)</a:t>
          </a:r>
          <a:endParaRPr lang="en-GB" sz="800" kern="1200">
            <a:solidFill>
              <a:schemeClr val="bg1"/>
            </a:solidFill>
          </a:endParaRPr>
        </a:p>
        <a:p>
          <a:pPr marL="0" lvl="0" indent="0" algn="ctr" defTabSz="355600">
            <a:lnSpc>
              <a:spcPct val="90000"/>
            </a:lnSpc>
            <a:spcBef>
              <a:spcPct val="0"/>
            </a:spcBef>
            <a:spcAft>
              <a:spcPts val="0"/>
            </a:spcAft>
            <a:buNone/>
          </a:pPr>
          <a:r>
            <a:rPr lang="en-US" sz="800" kern="1200">
              <a:solidFill>
                <a:schemeClr val="bg1"/>
              </a:solidFill>
            </a:rPr>
            <a:t>(c) 5S &amp; Lean Process improvements</a:t>
          </a:r>
        </a:p>
        <a:p>
          <a:pPr marL="0" lvl="0" indent="0" algn="ctr" defTabSz="355600">
            <a:lnSpc>
              <a:spcPct val="90000"/>
            </a:lnSpc>
            <a:spcBef>
              <a:spcPct val="0"/>
            </a:spcBef>
            <a:spcAft>
              <a:spcPts val="0"/>
            </a:spcAft>
            <a:buNone/>
          </a:pPr>
          <a:r>
            <a:rPr lang="en-GB" sz="800" b="0" i="0" kern="1200">
              <a:solidFill>
                <a:schemeClr val="bg1"/>
              </a:solidFill>
            </a:rPr>
            <a:t>Investing in new equipment - New</a:t>
          </a:r>
        </a:p>
        <a:p>
          <a:pPr marL="0" lvl="0" indent="0" algn="ctr" defTabSz="355600">
            <a:lnSpc>
              <a:spcPct val="90000"/>
            </a:lnSpc>
            <a:spcBef>
              <a:spcPct val="0"/>
            </a:spcBef>
            <a:spcAft>
              <a:spcPts val="0"/>
            </a:spcAft>
            <a:buNone/>
          </a:pPr>
          <a:r>
            <a:rPr lang="en-GB" sz="800" b="1" i="0" kern="1200">
              <a:solidFill>
                <a:schemeClr val="bg1"/>
              </a:solidFill>
            </a:rPr>
            <a:t>Selling under single CBE+ Brand - NEW</a:t>
          </a:r>
          <a:endParaRPr lang="en-GB" sz="800" b="1" i="0" kern="1200">
            <a:solidFill>
              <a:schemeClr val="tx1"/>
            </a:solidFill>
          </a:endParaRPr>
        </a:p>
        <a:p>
          <a:pPr marL="0" lvl="0" indent="0" algn="ctr" defTabSz="355600">
            <a:lnSpc>
              <a:spcPct val="90000"/>
            </a:lnSpc>
            <a:spcBef>
              <a:spcPct val="0"/>
            </a:spcBef>
            <a:spcAft>
              <a:spcPct val="35000"/>
            </a:spcAft>
            <a:buNone/>
          </a:pPr>
          <a:endParaRPr lang="en-GB" sz="1400" b="0" i="0" kern="1200">
            <a:solidFill>
              <a:sysClr val="windowText" lastClr="000000"/>
            </a:solidFill>
          </a:endParaRPr>
        </a:p>
        <a:p>
          <a:pPr marL="0" lvl="0" indent="0" algn="ctr" defTabSz="355600">
            <a:lnSpc>
              <a:spcPct val="90000"/>
            </a:lnSpc>
            <a:spcBef>
              <a:spcPct val="0"/>
            </a:spcBef>
            <a:spcAft>
              <a:spcPct val="35000"/>
            </a:spcAft>
            <a:buNone/>
          </a:pPr>
          <a:endParaRPr lang="en-GB" sz="1400" b="0" i="0" kern="1200">
            <a:solidFill>
              <a:sysClr val="windowText" lastClr="000000"/>
            </a:solidFill>
          </a:endParaRPr>
        </a:p>
        <a:p>
          <a:pPr marL="0" lvl="0" indent="0" algn="ctr" defTabSz="355600">
            <a:lnSpc>
              <a:spcPct val="90000"/>
            </a:lnSpc>
            <a:spcBef>
              <a:spcPct val="0"/>
            </a:spcBef>
            <a:spcAft>
              <a:spcPct val="35000"/>
            </a:spcAft>
            <a:buNone/>
          </a:pPr>
          <a:endParaRPr lang="en-GB" sz="1400" b="0" i="0" kern="1200">
            <a:solidFill>
              <a:sysClr val="windowText" lastClr="000000"/>
            </a:solidFill>
          </a:endParaRPr>
        </a:p>
      </dsp:txBody>
      <dsp:txXfrm rot="10800000">
        <a:off x="0" y="3130649"/>
        <a:ext cx="3834911" cy="2141097"/>
      </dsp:txXfrm>
    </dsp:sp>
    <dsp:sp modelId="{6B2375AC-80AF-402A-99D4-679897F12A36}">
      <dsp:nvSpPr>
        <dsp:cNvPr id="0" name=""/>
        <dsp:cNvSpPr/>
      </dsp:nvSpPr>
      <dsp:spPr>
        <a:xfrm rot="5400000">
          <a:off x="4329097" y="1926893"/>
          <a:ext cx="2846540" cy="3834911"/>
        </a:xfrm>
        <a:prstGeom prst="round1Rect">
          <a:avLst/>
        </a:prstGeom>
        <a:solidFill>
          <a:srgbClr val="FF0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896" tIns="56896" rIns="56896" bIns="56896" numCol="1" spcCol="1270" anchor="ctr" anchorCtr="0">
          <a:noAutofit/>
        </a:bodyPr>
        <a:lstStyle/>
        <a:p>
          <a:pPr marL="0" lvl="0" indent="0" algn="ctr" defTabSz="355600">
            <a:lnSpc>
              <a:spcPct val="90000"/>
            </a:lnSpc>
            <a:spcBef>
              <a:spcPct val="0"/>
            </a:spcBef>
            <a:spcAft>
              <a:spcPts val="0"/>
            </a:spcAft>
            <a:buNone/>
          </a:pPr>
          <a:r>
            <a:rPr lang="en-GB" sz="800" b="1" i="1" kern="1200">
              <a:solidFill>
                <a:schemeClr val="bg1"/>
              </a:solidFill>
            </a:rPr>
            <a:t>Threats</a:t>
          </a:r>
        </a:p>
        <a:p>
          <a:pPr marL="0" lvl="0" indent="0" algn="ctr" defTabSz="355600">
            <a:lnSpc>
              <a:spcPct val="90000"/>
            </a:lnSpc>
            <a:spcBef>
              <a:spcPct val="0"/>
            </a:spcBef>
            <a:spcAft>
              <a:spcPts val="0"/>
            </a:spcAft>
            <a:buNone/>
          </a:pPr>
          <a:r>
            <a:rPr lang="en-US" sz="800" kern="1200">
              <a:solidFill>
                <a:schemeClr val="bg1"/>
              </a:solidFill>
            </a:rPr>
            <a:t>(n) Key assets can become bottlenecks</a:t>
          </a:r>
          <a:endParaRPr lang="en-GB" sz="800" kern="1200">
            <a:solidFill>
              <a:schemeClr val="bg1"/>
            </a:solidFill>
          </a:endParaRPr>
        </a:p>
        <a:p>
          <a:pPr marL="0" lvl="0" indent="0" algn="ctr" defTabSz="355600">
            <a:lnSpc>
              <a:spcPct val="90000"/>
            </a:lnSpc>
            <a:spcBef>
              <a:spcPct val="0"/>
            </a:spcBef>
            <a:spcAft>
              <a:spcPts val="0"/>
            </a:spcAft>
            <a:buNone/>
          </a:pPr>
          <a:r>
            <a:rPr lang="en-US" sz="800" kern="1200">
              <a:solidFill>
                <a:schemeClr val="bg1"/>
              </a:solidFill>
            </a:rPr>
            <a:t>(n) Competitors (existing &amp; emerging)</a:t>
          </a:r>
        </a:p>
        <a:p>
          <a:pPr marL="0" lvl="0" indent="0" algn="ctr" defTabSz="355600">
            <a:lnSpc>
              <a:spcPct val="90000"/>
            </a:lnSpc>
            <a:spcBef>
              <a:spcPct val="0"/>
            </a:spcBef>
            <a:spcAft>
              <a:spcPts val="0"/>
            </a:spcAft>
            <a:buNone/>
          </a:pPr>
          <a:r>
            <a:rPr lang="en-US" sz="800" kern="1200">
              <a:solidFill>
                <a:schemeClr val="bg1"/>
              </a:solidFill>
            </a:rPr>
            <a:t>(n)         Single source chemisty supplier with old makeup</a:t>
          </a:r>
          <a:endParaRPr lang="en-GB" sz="800" kern="1200">
            <a:solidFill>
              <a:schemeClr val="bg1"/>
            </a:solidFill>
          </a:endParaRPr>
        </a:p>
        <a:p>
          <a:pPr marL="0" lvl="0" indent="0" algn="ctr" defTabSz="355600">
            <a:lnSpc>
              <a:spcPct val="90000"/>
            </a:lnSpc>
            <a:spcBef>
              <a:spcPct val="0"/>
            </a:spcBef>
            <a:spcAft>
              <a:spcPts val="0"/>
            </a:spcAft>
            <a:buNone/>
          </a:pPr>
          <a:r>
            <a:rPr lang="en-US" sz="800" b="0" i="0" kern="1200">
              <a:solidFill>
                <a:schemeClr val="bg1"/>
              </a:solidFill>
            </a:rPr>
            <a:t>(n) **Large (physical component) capacity - Line 8</a:t>
          </a:r>
        </a:p>
        <a:p>
          <a:pPr marL="0" lvl="0" indent="0" algn="ctr" defTabSz="355600">
            <a:lnSpc>
              <a:spcPct val="90000"/>
            </a:lnSpc>
            <a:spcBef>
              <a:spcPct val="0"/>
            </a:spcBef>
            <a:spcAft>
              <a:spcPts val="0"/>
            </a:spcAft>
            <a:buNone/>
          </a:pPr>
          <a:r>
            <a:rPr lang="en-GB" sz="800" kern="1200">
              <a:solidFill>
                <a:schemeClr val="bg1"/>
              </a:solidFill>
            </a:rPr>
            <a:t>(n) Nickel replacement / disruptive technology</a:t>
          </a:r>
        </a:p>
        <a:p>
          <a:pPr marL="0" lvl="0" indent="0" algn="ctr" defTabSz="355600">
            <a:lnSpc>
              <a:spcPct val="90000"/>
            </a:lnSpc>
            <a:spcBef>
              <a:spcPct val="0"/>
            </a:spcBef>
            <a:spcAft>
              <a:spcPts val="0"/>
            </a:spcAft>
            <a:buNone/>
          </a:pPr>
          <a:r>
            <a:rPr lang="en-US" sz="800" kern="1200">
              <a:solidFill>
                <a:schemeClr val="bg1"/>
              </a:solidFill>
            </a:rPr>
            <a:t>Equipment age / life</a:t>
          </a:r>
        </a:p>
        <a:p>
          <a:pPr marL="0" lvl="0" indent="0" algn="ctr" defTabSz="355600">
            <a:lnSpc>
              <a:spcPct val="90000"/>
            </a:lnSpc>
            <a:spcBef>
              <a:spcPct val="0"/>
            </a:spcBef>
            <a:spcAft>
              <a:spcPts val="0"/>
            </a:spcAft>
            <a:buNone/>
          </a:pPr>
          <a:r>
            <a:rPr lang="en-US" sz="800" kern="1200">
              <a:solidFill>
                <a:schemeClr val="bg1"/>
              </a:solidFill>
            </a:rPr>
            <a:t>(c) </a:t>
          </a:r>
          <a:r>
            <a:rPr lang="en-US" sz="800" b="1" kern="1200">
              <a:solidFill>
                <a:schemeClr val="bg1"/>
              </a:solidFill>
            </a:rPr>
            <a:t>Brexit (Honeywell &amp; Customer's Customers)</a:t>
          </a:r>
          <a:endParaRPr lang="en-GB" sz="800" b="1" kern="1200">
            <a:solidFill>
              <a:schemeClr val="bg1"/>
            </a:solidFill>
          </a:endParaRPr>
        </a:p>
        <a:p>
          <a:pPr marL="0" lvl="0" indent="0" algn="ctr" defTabSz="355600">
            <a:lnSpc>
              <a:spcPct val="90000"/>
            </a:lnSpc>
            <a:spcBef>
              <a:spcPct val="0"/>
            </a:spcBef>
            <a:spcAft>
              <a:spcPts val="0"/>
            </a:spcAft>
            <a:buNone/>
          </a:pPr>
          <a:r>
            <a:rPr lang="en-US" sz="800" kern="1200">
              <a:solidFill>
                <a:schemeClr val="bg1"/>
              </a:solidFill>
            </a:rPr>
            <a:t>(c) Equipment age / life</a:t>
          </a:r>
          <a:endParaRPr lang="en-GB" sz="800" kern="1200">
            <a:solidFill>
              <a:schemeClr val="bg1"/>
            </a:solidFill>
          </a:endParaRPr>
        </a:p>
        <a:p>
          <a:pPr marL="0" lvl="0" indent="0" algn="ctr" defTabSz="355600">
            <a:lnSpc>
              <a:spcPct val="90000"/>
            </a:lnSpc>
            <a:spcBef>
              <a:spcPct val="0"/>
            </a:spcBef>
            <a:spcAft>
              <a:spcPts val="0"/>
            </a:spcAft>
            <a:buNone/>
          </a:pPr>
          <a:r>
            <a:rPr lang="en-US" sz="800" kern="1200">
              <a:solidFill>
                <a:schemeClr val="bg1"/>
              </a:solidFill>
            </a:rPr>
            <a:t>(c) Competitors (existing &amp; emerging)</a:t>
          </a:r>
        </a:p>
        <a:p>
          <a:pPr marL="0" lvl="0" indent="0" algn="ctr" defTabSz="355600">
            <a:lnSpc>
              <a:spcPct val="90000"/>
            </a:lnSpc>
            <a:spcBef>
              <a:spcPct val="0"/>
            </a:spcBef>
            <a:spcAft>
              <a:spcPts val="0"/>
            </a:spcAft>
            <a:buNone/>
          </a:pPr>
          <a:r>
            <a:rPr lang="en-US" sz="800" kern="1200">
              <a:solidFill>
                <a:schemeClr val="bg1"/>
              </a:solidFill>
            </a:rPr>
            <a:t>(c) Shortage of skilled milling staff</a:t>
          </a:r>
        </a:p>
        <a:p>
          <a:pPr marL="0" lvl="0" indent="0" algn="ctr" defTabSz="355600">
            <a:lnSpc>
              <a:spcPct val="90000"/>
            </a:lnSpc>
            <a:spcBef>
              <a:spcPct val="0"/>
            </a:spcBef>
            <a:spcAft>
              <a:spcPts val="0"/>
            </a:spcAft>
            <a:buNone/>
          </a:pPr>
          <a:r>
            <a:rPr lang="en-US" sz="800" kern="1200">
              <a:solidFill>
                <a:schemeClr val="bg1"/>
              </a:solidFill>
            </a:rPr>
            <a:t>(c) No current ISO14001 or 45001 certification for the business</a:t>
          </a:r>
        </a:p>
        <a:p>
          <a:pPr marL="0" lvl="0" indent="0" algn="ctr" defTabSz="355600">
            <a:lnSpc>
              <a:spcPct val="90000"/>
            </a:lnSpc>
            <a:spcBef>
              <a:spcPct val="0"/>
            </a:spcBef>
            <a:spcAft>
              <a:spcPts val="0"/>
            </a:spcAft>
            <a:buNone/>
          </a:pPr>
          <a:r>
            <a:rPr lang="en-US" sz="800" kern="1200">
              <a:solidFill>
                <a:schemeClr val="bg1"/>
              </a:solidFill>
            </a:rPr>
            <a:t>Material Supply and Availability - New</a:t>
          </a:r>
        </a:p>
        <a:p>
          <a:pPr marL="0" lvl="0" indent="0" algn="ctr" defTabSz="355600">
            <a:lnSpc>
              <a:spcPct val="90000"/>
            </a:lnSpc>
            <a:spcBef>
              <a:spcPct val="0"/>
            </a:spcBef>
            <a:spcAft>
              <a:spcPts val="0"/>
            </a:spcAft>
            <a:buNone/>
          </a:pPr>
          <a:r>
            <a:rPr lang="en-US" sz="800" kern="1200">
              <a:solidFill>
                <a:schemeClr val="bg1"/>
              </a:solidFill>
            </a:rPr>
            <a:t>Energy Crisis - New</a:t>
          </a:r>
        </a:p>
        <a:p>
          <a:pPr marL="0" lvl="0" indent="0" algn="ctr" defTabSz="355600">
            <a:lnSpc>
              <a:spcPct val="90000"/>
            </a:lnSpc>
            <a:spcBef>
              <a:spcPct val="0"/>
            </a:spcBef>
            <a:spcAft>
              <a:spcPts val="0"/>
            </a:spcAft>
            <a:buNone/>
          </a:pPr>
          <a:r>
            <a:rPr lang="en-US" sz="800" kern="1200">
              <a:solidFill>
                <a:schemeClr val="bg1"/>
              </a:solidFill>
            </a:rPr>
            <a:t>Cost of living - New</a:t>
          </a:r>
        </a:p>
        <a:p>
          <a:pPr marL="0" lvl="0" indent="0" algn="ctr" defTabSz="355600">
            <a:lnSpc>
              <a:spcPct val="90000"/>
            </a:lnSpc>
            <a:spcBef>
              <a:spcPct val="0"/>
            </a:spcBef>
            <a:spcAft>
              <a:spcPts val="0"/>
            </a:spcAft>
            <a:buNone/>
          </a:pPr>
          <a:r>
            <a:rPr lang="en-US" sz="800" kern="1200">
              <a:solidFill>
                <a:schemeClr val="bg1"/>
              </a:solidFill>
            </a:rPr>
            <a:t>Not completed Thermal Oil installation.</a:t>
          </a:r>
        </a:p>
        <a:p>
          <a:pPr marL="0" lvl="0" indent="0" algn="ctr" defTabSz="355600">
            <a:lnSpc>
              <a:spcPct val="90000"/>
            </a:lnSpc>
            <a:spcBef>
              <a:spcPct val="0"/>
            </a:spcBef>
            <a:spcAft>
              <a:spcPts val="0"/>
            </a:spcAft>
            <a:buNone/>
          </a:pPr>
          <a:r>
            <a:rPr lang="en-US" sz="800" kern="1200">
              <a:solidFill>
                <a:schemeClr val="bg1"/>
              </a:solidFill>
            </a:rPr>
            <a:t>Extraction not fully effective</a:t>
          </a:r>
        </a:p>
        <a:p>
          <a:pPr marL="0" lvl="0" indent="0" algn="ctr" defTabSz="355600">
            <a:lnSpc>
              <a:spcPct val="90000"/>
            </a:lnSpc>
            <a:spcBef>
              <a:spcPct val="0"/>
            </a:spcBef>
            <a:spcAft>
              <a:spcPts val="0"/>
            </a:spcAft>
            <a:buNone/>
          </a:pPr>
          <a:r>
            <a:rPr lang="en-US" sz="800" b="1" i="1" kern="1200">
              <a:solidFill>
                <a:schemeClr val="bg1"/>
              </a:solidFill>
            </a:rPr>
            <a:t>Single source Key Suppliers</a:t>
          </a:r>
          <a:endParaRPr lang="en-GB" sz="800" b="1" i="1" kern="1200">
            <a:solidFill>
              <a:schemeClr val="tx1"/>
            </a:solidFill>
          </a:endParaRPr>
        </a:p>
        <a:p>
          <a:pPr marL="0" lvl="0" indent="0" algn="ctr" defTabSz="355600">
            <a:lnSpc>
              <a:spcPct val="90000"/>
            </a:lnSpc>
            <a:spcBef>
              <a:spcPct val="0"/>
            </a:spcBef>
            <a:spcAft>
              <a:spcPct val="35000"/>
            </a:spcAft>
            <a:buNone/>
          </a:pPr>
          <a:endParaRPr lang="en-GB" sz="1400" b="0" i="0" kern="1200">
            <a:solidFill>
              <a:sysClr val="windowText" lastClr="000000"/>
            </a:solidFill>
          </a:endParaRPr>
        </a:p>
        <a:p>
          <a:pPr marL="0" lvl="0" indent="0" algn="ctr" defTabSz="355600">
            <a:lnSpc>
              <a:spcPct val="90000"/>
            </a:lnSpc>
            <a:spcBef>
              <a:spcPct val="0"/>
            </a:spcBef>
            <a:spcAft>
              <a:spcPct val="35000"/>
            </a:spcAft>
            <a:buNone/>
          </a:pPr>
          <a:endParaRPr lang="en-GB" sz="1400" b="0" i="0" kern="1200">
            <a:solidFill>
              <a:sysClr val="windowText" lastClr="000000"/>
            </a:solidFill>
          </a:endParaRPr>
        </a:p>
        <a:p>
          <a:pPr marL="0" lvl="0" indent="0" algn="ctr" defTabSz="355600">
            <a:lnSpc>
              <a:spcPct val="90000"/>
            </a:lnSpc>
            <a:spcBef>
              <a:spcPct val="0"/>
            </a:spcBef>
            <a:spcAft>
              <a:spcPct val="35000"/>
            </a:spcAft>
            <a:buNone/>
          </a:pPr>
          <a:endParaRPr lang="en-GB" sz="1400" b="0" i="0" kern="1200">
            <a:solidFill>
              <a:sysClr val="windowText" lastClr="000000"/>
            </a:solidFill>
          </a:endParaRPr>
        </a:p>
      </dsp:txBody>
      <dsp:txXfrm rot="-5400000">
        <a:off x="3834911" y="3132713"/>
        <a:ext cx="3834911" cy="2134905"/>
      </dsp:txXfrm>
    </dsp:sp>
    <dsp:sp modelId="{7BD398AA-BDC9-4D6D-859F-5A8C2494B1CE}">
      <dsp:nvSpPr>
        <dsp:cNvPr id="0" name=""/>
        <dsp:cNvSpPr/>
      </dsp:nvSpPr>
      <dsp:spPr>
        <a:xfrm>
          <a:off x="2816190" y="2029718"/>
          <a:ext cx="2037442" cy="1149761"/>
        </a:xfrm>
        <a:prstGeom prst="roundRect">
          <a:avLst/>
        </a:prstGeom>
        <a:solidFill>
          <a:schemeClr val="accent1">
            <a:tint val="6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i="1" kern="1200"/>
            <a:t>Strategic Direction</a:t>
          </a:r>
        </a:p>
        <a:p>
          <a:pPr marL="0" lvl="0" indent="0" algn="ctr" defTabSz="533400">
            <a:lnSpc>
              <a:spcPct val="90000"/>
            </a:lnSpc>
            <a:spcBef>
              <a:spcPct val="0"/>
            </a:spcBef>
            <a:spcAft>
              <a:spcPct val="35000"/>
            </a:spcAft>
            <a:buNone/>
          </a:pPr>
          <a:r>
            <a:rPr lang="en-GB" sz="1200" b="0" i="1" kern="1200"/>
            <a:t>Growth through penetration of new market sectors, new process capabilities and improved asset utilisation </a:t>
          </a:r>
          <a:r>
            <a:rPr lang="en-GB" sz="1200" b="0" kern="1200"/>
            <a:t> </a:t>
          </a:r>
        </a:p>
      </dsp:txBody>
      <dsp:txXfrm>
        <a:off x="2872317" y="2085845"/>
        <a:ext cx="1925188" cy="1037507"/>
      </dsp:txXfrm>
    </dsp:sp>
  </dsp:spTree>
</dsp:drawing>
</file>

<file path=word/diagrams/layout1.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XSL" StyleName="APA Fifth Edition"/>
</file>

<file path=customXml/item2.xml><?xml version="1.0" encoding="utf-8"?>
<ct:contentTypeSchema xmlns:ct="http://schemas.microsoft.com/office/2006/metadata/contentType" xmlns:ma="http://schemas.microsoft.com/office/2006/metadata/properties/metaAttributes" ct:_="" ma:_="" ma:contentTypeName="Permit File" ma:contentTypeID="0x0101000E9AD557692E154F9D2697C8C6432F76006AA1E3962CF72F4698A24DEEB897244E" ma:contentTypeVersion="41" ma:contentTypeDescription="Create a new document." ma:contentTypeScope="" ma:versionID="ec629862f564551f0c3e454d641f8ffd">
  <xsd:schema xmlns:xsd="http://www.w3.org/2001/XMLSchema" xmlns:xs="http://www.w3.org/2001/XMLSchema" xmlns:p="http://schemas.microsoft.com/office/2006/metadata/properties" xmlns:ns2="dbe221e7-66db-4bdb-a92c-aa517c005f15" xmlns:ns3="662745e8-e224-48e8-a2e3-254862b8c2f5" xmlns:ns4="eebef177-55b5-4448-a5fb-28ea454417ee" xmlns:ns5="5ffd8e36-f429-4edc-ab50-c5be84842779" xmlns:ns6="47765e72-4413-4cff-aa40-50e617b95c52" targetNamespace="http://schemas.microsoft.com/office/2006/metadata/properties" ma:root="true" ma:fieldsID="cc58a1b200138ec8af53e26ea27cacd7" ns2:_="" ns3:_="" ns4:_="" ns5:_="" ns6:_="">
    <xsd:import namespace="dbe221e7-66db-4bdb-a92c-aa517c005f15"/>
    <xsd:import namespace="662745e8-e224-48e8-a2e3-254862b8c2f5"/>
    <xsd:import namespace="eebef177-55b5-4448-a5fb-28ea454417ee"/>
    <xsd:import namespace="5ffd8e36-f429-4edc-ab50-c5be84842779"/>
    <xsd:import namespace="47765e72-4413-4cff-aa40-50e617b95c52"/>
    <xsd:element name="properties">
      <xsd:complexType>
        <xsd:sequence>
          <xsd:element name="documentManagement">
            <xsd:complexType>
              <xsd:all>
                <xsd:element ref="ns2:d3564be703db47eda46ec138bc1ba091" minOccurs="0"/>
                <xsd:element ref="ns3:TaxCatchAll" minOccurs="0"/>
                <xsd:element ref="ns3:TaxCatchAllLabel" minOccurs="0"/>
                <xsd:element ref="ns4:DocumentDate"/>
                <xsd:element ref="ns4:EAReceivedDate"/>
                <xsd:element ref="ns4:ExternalAuthor"/>
                <xsd:element ref="ns2:c52c737aaa794145b5e1ab0b33580095" minOccurs="0"/>
                <xsd:element ref="ns2:ncb1594ff73b435992550f571a78c184" minOccurs="0"/>
                <xsd:element ref="ns2:p517ccc45a7e4674ae144f9410147bb3" minOccurs="0"/>
                <xsd:element ref="ns2:f91636ce86a943e5a85e589048b494b2" minOccurs="0"/>
                <xsd:element ref="ns4:PermitNumber"/>
                <xsd:element ref="ns4:OtherReference" minOccurs="0"/>
                <xsd:element ref="ns4:EPRNumber" minOccurs="0"/>
                <xsd:element ref="ns4:Customer_x002f_OperatorName"/>
                <xsd:element ref="ns4:SiteName"/>
                <xsd:element ref="ns4:FacilityAddress"/>
                <xsd:element ref="ns4:FacilityAddressPostcode"/>
                <xsd:element ref="ns2:ga477587807b4e8dbd9d142e03c014fa" minOccurs="0"/>
                <xsd:element ref="ns2:la34db7254a948be973d9738b9f07ba7" minOccurs="0"/>
                <xsd:element ref="ns2:bf174f8632e04660b372cf372c1956fe" minOccurs="0"/>
                <xsd:element ref="ns2:mb0b523b12654e57a98fd73f451222f6" minOccurs="0"/>
                <xsd:element ref="ns4:CessationDate" minOccurs="0"/>
                <xsd:element ref="ns4:NationalSecurity" minOccurs="0"/>
                <xsd:element ref="ns2:ed3cfd1978f244c4af5dc9d642a18018" minOccurs="0"/>
                <xsd:element ref="ns4:CurrentPermit" minOccurs="0"/>
                <xsd:element ref="ns5:EventLink" minOccurs="0"/>
                <xsd:element ref="ns2:m63bd5d2e6554c968a3f4ff9289590fe" minOccurs="0"/>
                <xsd:element ref="ns2:d22401b98bfe4ec6b8dacbec81c66a1e" minOccurs="0"/>
                <xsd:element ref="ns6:MediaServiceMetadata" minOccurs="0"/>
                <xsd:element ref="ns6:MediaServiceFastMetadata" minOccurs="0"/>
                <xsd:element ref="ns6:MediaServiceSearchProperties" minOccurs="0"/>
                <xsd:element ref="ns6:MediaServiceDateTaken" minOccurs="0"/>
                <xsd:element ref="ns6:lcf76f155ced4ddcb4097134ff3c332f" minOccurs="0"/>
                <xsd:element ref="ns6:MediaServiceOCR" minOccurs="0"/>
                <xsd:element ref="ns6:MediaServiceGenerationTime" minOccurs="0"/>
                <xsd:element ref="ns6:MediaServiceEventHashCode" minOccurs="0"/>
                <xsd:element ref="ns6:MediaServiceLocation" minOccurs="0"/>
                <xsd:element ref="ns6: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be221e7-66db-4bdb-a92c-aa517c005f15" elementFormDefault="qualified">
    <xsd:import namespace="http://schemas.microsoft.com/office/2006/documentManagement/types"/>
    <xsd:import namespace="http://schemas.microsoft.com/office/infopath/2007/PartnerControls"/>
    <xsd:element name="d3564be703db47eda46ec138bc1ba091" ma:index="8" ma:taxonomy="true" ma:internalName="d3564be703db47eda46ec138bc1ba091" ma:taxonomyFieldName="ActivityGrouping" ma:displayName="Activity Grouping" ma:default="1;#Unassigned|cb01650a-31a4-4ad3-af7c-01edd0cc5fa8" ma:fieldId="{d3564be7-03db-47ed-a46e-c138bc1ba091}" ma:sspId="d1117845-93f6-4da3-abaa-fcb4fa669c78" ma:termSetId="c26d6a6f-914d-4d0c-bc0a-7a709b431a10" ma:anchorId="00000000-0000-0000-0000-000000000000" ma:open="false" ma:isKeyword="false">
      <xsd:complexType>
        <xsd:sequence>
          <xsd:element ref="pc:Terms" minOccurs="0" maxOccurs="1"/>
        </xsd:sequence>
      </xsd:complexType>
    </xsd:element>
    <xsd:element name="c52c737aaa794145b5e1ab0b33580095" ma:index="15" ma:taxonomy="true" ma:internalName="c52c737aaa794145b5e1ab0b33580095" ma:taxonomyFieldName="DisclosureStatus" ma:displayName="Disclosure Status" ma:fieldId="{c52c737a-aa79-4145-b5e1-ab0b33580095}" ma:sspId="d1117845-93f6-4da3-abaa-fcb4fa669c78" ma:termSetId="be5a9b7f-442f-4603-a8b8-76f5f1ec70c3" ma:anchorId="00000000-0000-0000-0000-000000000000" ma:open="false" ma:isKeyword="false">
      <xsd:complexType>
        <xsd:sequence>
          <xsd:element ref="pc:Terms" minOccurs="0" maxOccurs="1"/>
        </xsd:sequence>
      </xsd:complexType>
    </xsd:element>
    <xsd:element name="ncb1594ff73b435992550f571a78c184" ma:index="17" ma:taxonomy="true" ma:internalName="ncb1594ff73b435992550f571a78c184" ma:taxonomyFieldName="Regime" ma:displayName="Regime" ma:fieldId="{7cb1594f-f73b-4359-9255-0f571a78c184}" ma:taxonomyMulti="true" ma:sspId="d1117845-93f6-4da3-abaa-fcb4fa669c78" ma:termSetId="79e1bcb8-4c43-4df4-ad15-4ec7b927a847" ma:anchorId="00000000-0000-0000-0000-000000000000" ma:open="false" ma:isKeyword="false">
      <xsd:complexType>
        <xsd:sequence>
          <xsd:element ref="pc:Terms" minOccurs="0" maxOccurs="1"/>
        </xsd:sequence>
      </xsd:complexType>
    </xsd:element>
    <xsd:element name="p517ccc45a7e4674ae144f9410147bb3" ma:index="19" ma:taxonomy="true" ma:internalName="p517ccc45a7e4674ae144f9410147bb3" ma:taxonomyFieldName="RegulatedActivityClass" ma:displayName="Regulated Activity Class" ma:fieldId="{9517ccc4-5a7e-4674-ae14-4f9410147bb3}" ma:taxonomyMulti="true" ma:sspId="d1117845-93f6-4da3-abaa-fcb4fa669c78" ma:termSetId="41ee975a-727d-4c90-bb75-bfa3c8eb72dc" ma:anchorId="00000000-0000-0000-0000-000000000000" ma:open="false" ma:isKeyword="false">
      <xsd:complexType>
        <xsd:sequence>
          <xsd:element ref="pc:Terms" minOccurs="0" maxOccurs="1"/>
        </xsd:sequence>
      </xsd:complexType>
    </xsd:element>
    <xsd:element name="f91636ce86a943e5a85e589048b494b2" ma:index="21" nillable="true" ma:taxonomy="true" ma:internalName="f91636ce86a943e5a85e589048b494b2" ma:taxonomyFieldName="RegulatedActivitySub_x002d_Class" ma:displayName="Regulated Activity Sub-Class" ma:fieldId="{f91636ce-86a9-43e5-a85e-589048b494b2}" ma:taxonomyMulti="true" ma:sspId="d1117845-93f6-4da3-abaa-fcb4fa669c78" ma:termSetId="3c5ee371-f842-4910-b55e-fca1c7c08571" ma:anchorId="00000000-0000-0000-0000-000000000000" ma:open="false" ma:isKeyword="false">
      <xsd:complexType>
        <xsd:sequence>
          <xsd:element ref="pc:Terms" minOccurs="0" maxOccurs="1"/>
        </xsd:sequence>
      </xsd:complexType>
    </xsd:element>
    <xsd:element name="ga477587807b4e8dbd9d142e03c014fa" ma:index="30" nillable="true" ma:taxonomy="true" ma:internalName="ga477587807b4e8dbd9d142e03c014fa" ma:taxonomyFieldName="Catchment" ma:displayName="Catchment" ma:fieldId="{0a477587-807b-4e8d-bd9d-142e03c014fa}" ma:sspId="d1117845-93f6-4da3-abaa-fcb4fa669c78" ma:termSetId="a3d7cc5e-3544-4097-ac09-3626e2dfc582" ma:anchorId="00000000-0000-0000-0000-000000000000" ma:open="false" ma:isKeyword="false">
      <xsd:complexType>
        <xsd:sequence>
          <xsd:element ref="pc:Terms" minOccurs="0" maxOccurs="1"/>
        </xsd:sequence>
      </xsd:complexType>
    </xsd:element>
    <xsd:element name="la34db7254a948be973d9738b9f07ba7" ma:index="32" ma:taxonomy="true" ma:internalName="la34db7254a948be973d9738b9f07ba7" ma:taxonomyFieldName="TypeofPermit" ma:displayName="Type of Permit" ma:default="48;#N/A - Do not select for New Permits|0430e4c2-ee0a-4b2d-9af6-df735aafbcb2" ma:fieldId="{5a34db72-54a9-48be-973d-9738b9f07ba7}" ma:taxonomyMulti="true" ma:sspId="d1117845-93f6-4da3-abaa-fcb4fa669c78" ma:termSetId="7d47b671-38b6-4716-ba29-cfb8e9b10e5f" ma:anchorId="00000000-0000-0000-0000-000000000000" ma:open="false" ma:isKeyword="false">
      <xsd:complexType>
        <xsd:sequence>
          <xsd:element ref="pc:Terms" minOccurs="0" maxOccurs="1"/>
        </xsd:sequence>
      </xsd:complexType>
    </xsd:element>
    <xsd:element name="bf174f8632e04660b372cf372c1956fe" ma:index="34" nillable="true" ma:taxonomy="true" ma:internalName="bf174f8632e04660b372cf372c1956fe" ma:taxonomyFieldName="StandardRulesID" ma:displayName="StandardRulesID" ma:fieldId="{bf174f86-32e0-4660-b372-cf372c1956fe}" ma:taxonomyMulti="true" ma:sspId="d1117845-93f6-4da3-abaa-fcb4fa669c78" ma:termSetId="8e138792-83d5-43de-b6e8-7ca5b827ccd8" ma:anchorId="00000000-0000-0000-0000-000000000000" ma:open="false" ma:isKeyword="false">
      <xsd:complexType>
        <xsd:sequence>
          <xsd:element ref="pc:Terms" minOccurs="0" maxOccurs="1"/>
        </xsd:sequence>
      </xsd:complexType>
    </xsd:element>
    <xsd:element name="mb0b523b12654e57a98fd73f451222f6" ma:index="36" nillable="true" ma:taxonomy="true" ma:internalName="mb0b523b12654e57a98fd73f451222f6" ma:taxonomyFieldName="CessationStatus" ma:displayName="Cessation Status" ma:fieldId="{6b0b523b-1265-4e57-a98f-d73f451222f6}" ma:sspId="d1117845-93f6-4da3-abaa-fcb4fa669c78" ma:termSetId="8efff926-82ca-4afb-81c6-bc22e4acfd61" ma:anchorId="00000000-0000-0000-0000-000000000000" ma:open="false" ma:isKeyword="false">
      <xsd:complexType>
        <xsd:sequence>
          <xsd:element ref="pc:Terms" minOccurs="0" maxOccurs="1"/>
        </xsd:sequence>
      </xsd:complexType>
    </xsd:element>
    <xsd:element name="ed3cfd1978f244c4af5dc9d642a18018" ma:index="40" nillable="true" ma:taxonomy="true" ma:internalName="ed3cfd1978f244c4af5dc9d642a18018" ma:taxonomyFieldName="MajorProjectID" ma:displayName="Major Project ID" ma:fieldId="{ed3cfd19-78f2-44c4-af5d-c9d642a18018}" ma:sspId="d1117845-93f6-4da3-abaa-fcb4fa669c78" ma:termSetId="d4a353e3-1bf8-453f-805b-242d6a6db91b" ma:anchorId="00000000-0000-0000-0000-000000000000" ma:open="false" ma:isKeyword="false">
      <xsd:complexType>
        <xsd:sequence>
          <xsd:element ref="pc:Terms" minOccurs="0" maxOccurs="1"/>
        </xsd:sequence>
      </xsd:complexType>
    </xsd:element>
    <xsd:element name="m63bd5d2e6554c968a3f4ff9289590fe" ma:index="44" nillable="true" ma:taxonomy="true" ma:internalName="m63bd5d2e6554c968a3f4ff9289590fe" ma:taxonomyFieldName="EventType1" ma:displayName="Event Type" ma:readOnly="false" ma:fieldId="{663bd5d2-e655-4c96-8a3f-4ff9289590fe}" ma:sspId="d1117845-93f6-4da3-abaa-fcb4fa669c78" ma:termSetId="6eb2a3b8-caae-450e-a142-afb8c0df3527" ma:anchorId="00000000-0000-0000-0000-000000000000" ma:open="false" ma:isKeyword="false">
      <xsd:complexType>
        <xsd:sequence>
          <xsd:element ref="pc:Terms" minOccurs="0" maxOccurs="1"/>
        </xsd:sequence>
      </xsd:complexType>
    </xsd:element>
    <xsd:element name="d22401b98bfe4ec6b8dacbec81c66a1e" ma:index="46" nillable="true" ma:taxonomy="true" ma:internalName="d22401b98bfe4ec6b8dacbec81c66a1e" ma:taxonomyFieldName="PermitDocumentType" ma:displayName="Permit Document Type" ma:readOnly="false" ma:fieldId="{d22401b9-8bfe-4ec6-b8da-cbec81c66a1e}" ma:sspId="d1117845-93f6-4da3-abaa-fcb4fa669c78" ma:termSetId="1e9654a3-ed8b-47e0-af9b-cd306150e83f"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662745e8-e224-48e8-a2e3-254862b8c2f5" elementFormDefault="qualified">
    <xsd:import namespace="http://schemas.microsoft.com/office/2006/documentManagement/types"/>
    <xsd:import namespace="http://schemas.microsoft.com/office/infopath/2007/PartnerControls"/>
    <xsd:element name="TaxCatchAll" ma:index="9" nillable="true" ma:displayName="Taxonomy Catch All Column" ma:hidden="true" ma:list="{543e4e61-1be0-4b06-bd98-8598df83c830}" ma:internalName="TaxCatchAll" ma:showField="CatchAllData" ma:web="dbe221e7-66db-4bdb-a92c-aa517c005f15">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543e4e61-1be0-4b06-bd98-8598df83c830}" ma:internalName="TaxCatchAllLabel" ma:readOnly="true" ma:showField="CatchAllDataLabel" ma:web="dbe221e7-66db-4bdb-a92c-aa517c005f15">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eebef177-55b5-4448-a5fb-28ea454417ee" elementFormDefault="qualified">
    <xsd:import namespace="http://schemas.microsoft.com/office/2006/documentManagement/types"/>
    <xsd:import namespace="http://schemas.microsoft.com/office/infopath/2007/PartnerControls"/>
    <xsd:element name="DocumentDate" ma:index="12" ma:displayName="Document Date" ma:format="DateOnly" ma:indexed="true" ma:internalName="DocumentDate">
      <xsd:simpleType>
        <xsd:restriction base="dms:DateTime"/>
      </xsd:simpleType>
    </xsd:element>
    <xsd:element name="EAReceivedDate" ma:index="13" ma:displayName="Received Date" ma:format="DateOnly" ma:internalName="EAReceivedDate">
      <xsd:simpleType>
        <xsd:restriction base="dms:DateTime"/>
      </xsd:simpleType>
    </xsd:element>
    <xsd:element name="ExternalAuthor" ma:index="14" ma:displayName="Document Author" ma:internalName="ExternalAuthor">
      <xsd:simpleType>
        <xsd:restriction base="dms:Text">
          <xsd:maxLength value="255"/>
        </xsd:restriction>
      </xsd:simpleType>
    </xsd:element>
    <xsd:element name="PermitNumber" ma:index="23" ma:displayName="Permit Number" ma:internalName="PermitNumber">
      <xsd:simpleType>
        <xsd:restriction base="dms:Text">
          <xsd:maxLength value="255"/>
        </xsd:restriction>
      </xsd:simpleType>
    </xsd:element>
    <xsd:element name="OtherReference" ma:index="24" nillable="true" ma:displayName="Other Reference" ma:internalName="OtherReference">
      <xsd:simpleType>
        <xsd:restriction base="dms:Text">
          <xsd:maxLength value="255"/>
        </xsd:restriction>
      </xsd:simpleType>
    </xsd:element>
    <xsd:element name="EPRNumber" ma:index="25" nillable="true" ma:displayName="EPR Number" ma:internalName="EPRNumber">
      <xsd:simpleType>
        <xsd:restriction base="dms:Text">
          <xsd:maxLength value="255"/>
        </xsd:restriction>
      </xsd:simpleType>
    </xsd:element>
    <xsd:element name="Customer_x002f_OperatorName" ma:index="26" ma:displayName="Customer / Operator Name" ma:indexed="true" ma:internalName="Customer_x002F_OperatorName">
      <xsd:simpleType>
        <xsd:restriction base="dms:Text">
          <xsd:maxLength value="255"/>
        </xsd:restriction>
      </xsd:simpleType>
    </xsd:element>
    <xsd:element name="SiteName" ma:index="27" ma:displayName="Facility Name" ma:internalName="SiteName">
      <xsd:simpleType>
        <xsd:restriction base="dms:Text">
          <xsd:maxLength value="255"/>
        </xsd:restriction>
      </xsd:simpleType>
    </xsd:element>
    <xsd:element name="FacilityAddress" ma:index="28" ma:displayName="Facility Address" ma:internalName="FacilityAddress">
      <xsd:simpleType>
        <xsd:restriction base="dms:Note">
          <xsd:maxLength value="255"/>
        </xsd:restriction>
      </xsd:simpleType>
    </xsd:element>
    <xsd:element name="FacilityAddressPostcode" ma:index="29" ma:displayName="Facility Address Postcode" ma:internalName="FacilityAddressPostcode">
      <xsd:simpleType>
        <xsd:restriction base="dms:Text">
          <xsd:maxLength value="255"/>
        </xsd:restriction>
      </xsd:simpleType>
    </xsd:element>
    <xsd:element name="CessationDate" ma:index="38" nillable="true" ma:displayName="Cessation Date" ma:format="DateOnly" ma:internalName="CessationDate">
      <xsd:simpleType>
        <xsd:restriction base="dms:DateTime"/>
      </xsd:simpleType>
    </xsd:element>
    <xsd:element name="NationalSecurity" ma:index="39" nillable="true" ma:displayName="National Security" ma:default="No" ma:format="Dropdown" ma:internalName="NationalSecurity">
      <xsd:simpleType>
        <xsd:restriction base="dms:Choice">
          <xsd:enumeration value="Yes"/>
          <xsd:enumeration value="No"/>
        </xsd:restriction>
      </xsd:simpleType>
    </xsd:element>
    <xsd:element name="CurrentPermit" ma:index="42" nillable="true" ma:displayName="Current Permit" ma:default="N/A - Do not select for New Permits" ma:format="Dropdown" ma:internalName="CurrentPermit">
      <xsd:simpleType>
        <xsd:restriction base="dms:Choice">
          <xsd:enumeration value="Yes"/>
          <xsd:enumeration value="No"/>
          <xsd:enumeration value="N/A - Do not select for New Permits"/>
        </xsd:restriction>
      </xsd:simpleType>
    </xsd:element>
  </xsd:schema>
  <xsd:schema xmlns:xsd="http://www.w3.org/2001/XMLSchema" xmlns:xs="http://www.w3.org/2001/XMLSchema" xmlns:dms="http://schemas.microsoft.com/office/2006/documentManagement/types" xmlns:pc="http://schemas.microsoft.com/office/infopath/2007/PartnerControls" targetNamespace="5ffd8e36-f429-4edc-ab50-c5be84842779" elementFormDefault="qualified">
    <xsd:import namespace="http://schemas.microsoft.com/office/2006/documentManagement/types"/>
    <xsd:import namespace="http://schemas.microsoft.com/office/infopath/2007/PartnerControls"/>
    <xsd:element name="EventLink" ma:index="43" nillable="true" ma:displayName="Event Link" ma:internalName="EventLink">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7765e72-4413-4cff-aa40-50e617b95c52" elementFormDefault="qualified">
    <xsd:import namespace="http://schemas.microsoft.com/office/2006/documentManagement/types"/>
    <xsd:import namespace="http://schemas.microsoft.com/office/infopath/2007/PartnerControls"/>
    <xsd:element name="MediaServiceMetadata" ma:index="48" nillable="true" ma:displayName="MediaServiceMetadata" ma:hidden="true" ma:internalName="MediaServiceMetadata" ma:readOnly="true">
      <xsd:simpleType>
        <xsd:restriction base="dms:Note"/>
      </xsd:simpleType>
    </xsd:element>
    <xsd:element name="MediaServiceFastMetadata" ma:index="49" nillable="true" ma:displayName="MediaServiceFastMetadata" ma:hidden="true" ma:internalName="MediaServiceFastMetadata" ma:readOnly="true">
      <xsd:simpleType>
        <xsd:restriction base="dms:Note"/>
      </xsd:simpleType>
    </xsd:element>
    <xsd:element name="MediaServiceSearchProperties" ma:index="50" nillable="true" ma:displayName="MediaServiceSearchProperties" ma:hidden="true" ma:internalName="MediaServiceSearchProperties" ma:readOnly="true">
      <xsd:simpleType>
        <xsd:restriction base="dms:Note"/>
      </xsd:simpleType>
    </xsd:element>
    <xsd:element name="MediaServiceDateTaken" ma:index="51" nillable="true" ma:displayName="MediaServiceDateTaken" ma:hidden="true" ma:indexed="true" ma:internalName="MediaServiceDateTaken" ma:readOnly="true">
      <xsd:simpleType>
        <xsd:restriction base="dms:Text"/>
      </xsd:simpleType>
    </xsd:element>
    <xsd:element name="lcf76f155ced4ddcb4097134ff3c332f" ma:index="53" nillable="true" ma:taxonomy="true" ma:internalName="lcf76f155ced4ddcb4097134ff3c332f" ma:taxonomyFieldName="MediaServiceImageTags" ma:displayName="Image Tags" ma:readOnly="false" ma:fieldId="{5cf76f15-5ced-4ddc-b409-7134ff3c332f}" ma:taxonomyMulti="true" ma:sspId="d1117845-93f6-4da3-abaa-fcb4fa669c78" ma:termSetId="09814cd3-568e-fe90-9814-8d621ff8fb84" ma:anchorId="fba54fb3-c3e1-fe81-a776-ca4b69148c4d" ma:open="true" ma:isKeyword="false">
      <xsd:complexType>
        <xsd:sequence>
          <xsd:element ref="pc:Terms" minOccurs="0" maxOccurs="1"/>
        </xsd:sequence>
      </xsd:complexType>
    </xsd:element>
    <xsd:element name="MediaServiceOCR" ma:index="54" nillable="true" ma:displayName="Extracted Text" ma:internalName="MediaServiceOCR" ma:readOnly="true">
      <xsd:simpleType>
        <xsd:restriction base="dms:Note">
          <xsd:maxLength value="255"/>
        </xsd:restriction>
      </xsd:simpleType>
    </xsd:element>
    <xsd:element name="MediaServiceGenerationTime" ma:index="55" nillable="true" ma:displayName="MediaServiceGenerationTime" ma:hidden="true" ma:internalName="MediaServiceGenerationTime" ma:readOnly="true">
      <xsd:simpleType>
        <xsd:restriction base="dms:Text"/>
      </xsd:simpleType>
    </xsd:element>
    <xsd:element name="MediaServiceEventHashCode" ma:index="56" nillable="true" ma:displayName="MediaServiceEventHashCode" ma:hidden="true" ma:internalName="MediaServiceEventHashCode" ma:readOnly="true">
      <xsd:simpleType>
        <xsd:restriction base="dms:Text"/>
      </xsd:simpleType>
    </xsd:element>
    <xsd:element name="MediaServiceLocation" ma:index="57" nillable="true" ma:displayName="Location" ma:indexed="true" ma:internalName="MediaServiceLocation" ma:readOnly="true">
      <xsd:simpleType>
        <xsd:restriction base="dms:Text"/>
      </xsd:simpleType>
    </xsd:element>
    <xsd:element name="MediaLengthInSeconds" ma:index="58"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EAReceivedDate xmlns="eebef177-55b5-4448-a5fb-28ea454417ee">2026-02-13T00:00:00+00:00</EAReceivedDate>
    <ga477587807b4e8dbd9d142e03c014fa xmlns="dbe221e7-66db-4bdb-a92c-aa517c005f15">
      <Terms xmlns="http://schemas.microsoft.com/office/infopath/2007/PartnerControls"/>
    </ga477587807b4e8dbd9d142e03c014fa>
    <PermitNumber xmlns="eebef177-55b5-4448-a5fb-28ea454417ee">EPR-EP3322LK</PermitNumber>
    <bf174f8632e04660b372cf372c1956fe xmlns="dbe221e7-66db-4bdb-a92c-aa517c005f15">
      <Terms xmlns="http://schemas.microsoft.com/office/infopath/2007/PartnerControls"/>
    </bf174f8632e04660b372cf372c1956fe>
    <CessationDate xmlns="eebef177-55b5-4448-a5fb-28ea454417ee" xsi:nil="true"/>
    <NationalSecurity xmlns="eebef177-55b5-4448-a5fb-28ea454417ee">No</NationalSecurity>
    <OtherReference xmlns="eebef177-55b5-4448-a5fb-28ea454417ee">EPR/EP3322LK</OtherReference>
    <EventLink xmlns="5ffd8e36-f429-4edc-ab50-c5be84842779" xsi:nil="true"/>
    <Customer_x002f_OperatorName xmlns="eebef177-55b5-4448-a5fb-28ea454417ee">Capabilites Beyond Engineering Limited</Customer_x002f_OperatorName>
    <m63bd5d2e6554c968a3f4ff9289590fe xmlns="dbe221e7-66db-4bdb-a92c-aa517c005f15">
      <Terms xmlns="http://schemas.microsoft.com/office/infopath/2007/PartnerControls"/>
    </m63bd5d2e6554c968a3f4ff9289590fe>
    <ncb1594ff73b435992550f571a78c184 xmlns="dbe221e7-66db-4bdb-a92c-aa517c005f15">
      <Terms xmlns="http://schemas.microsoft.com/office/infopath/2007/PartnerControls">
        <TermInfo xmlns="http://schemas.microsoft.com/office/infopath/2007/PartnerControls">
          <TermName xmlns="http://schemas.microsoft.com/office/infopath/2007/PartnerControls">EPR</TermName>
          <TermId xmlns="http://schemas.microsoft.com/office/infopath/2007/PartnerControls">0e5af97d-1a8c-4d8f-a20b-528a11cab1f6</TermId>
        </TermInfo>
      </Terms>
    </ncb1594ff73b435992550f571a78c184>
    <d22401b98bfe4ec6b8dacbec81c66a1e xmlns="dbe221e7-66db-4bdb-a92c-aa517c005f15">
      <Terms xmlns="http://schemas.microsoft.com/office/infopath/2007/PartnerControls"/>
    </d22401b98bfe4ec6b8dacbec81c66a1e>
    <DocumentDate xmlns="eebef177-55b5-4448-a5fb-28ea454417ee">2026-02-13T00:00:00+00:00</DocumentDate>
    <CurrentPermit xmlns="eebef177-55b5-4448-a5fb-28ea454417ee">N/A - Do not select for New Permits</CurrentPermit>
    <c52c737aaa794145b5e1ab0b33580095 xmlns="dbe221e7-66db-4bdb-a92c-aa517c005f15">
      <Terms xmlns="http://schemas.microsoft.com/office/infopath/2007/PartnerControls">
        <TermInfo xmlns="http://schemas.microsoft.com/office/infopath/2007/PartnerControls">
          <TermName xmlns="http://schemas.microsoft.com/office/infopath/2007/PartnerControls">Public Register</TermName>
          <TermId xmlns="http://schemas.microsoft.com/office/infopath/2007/PartnerControls">f1fcf6a6-5d97-4f1d-964e-a2f916eb1f18</TermId>
        </TermInfo>
      </Terms>
    </c52c737aaa794145b5e1ab0b33580095>
    <f91636ce86a943e5a85e589048b494b2 xmlns="dbe221e7-66db-4bdb-a92c-aa517c005f15">
      <Terms xmlns="http://schemas.microsoft.com/office/infopath/2007/PartnerControls"/>
    </f91636ce86a943e5a85e589048b494b2>
    <mb0b523b12654e57a98fd73f451222f6 xmlns="dbe221e7-66db-4bdb-a92c-aa517c005f15">
      <Terms xmlns="http://schemas.microsoft.com/office/infopath/2007/PartnerControls"/>
    </mb0b523b12654e57a98fd73f451222f6>
    <lcf76f155ced4ddcb4097134ff3c332f xmlns="47765e72-4413-4cff-aa40-50e617b95c52">
      <Terms xmlns="http://schemas.microsoft.com/office/infopath/2007/PartnerControls"/>
    </lcf76f155ced4ddcb4097134ff3c332f>
    <d3564be703db47eda46ec138bc1ba091 xmlns="dbe221e7-66db-4bdb-a92c-aa517c005f15">
      <Terms xmlns="http://schemas.microsoft.com/office/infopath/2007/PartnerControls">
        <TermInfo xmlns="http://schemas.microsoft.com/office/infopath/2007/PartnerControls">
          <TermName xmlns="http://schemas.microsoft.com/office/infopath/2007/PartnerControls">Application ＆ Associated Docs</TermName>
          <TermId xmlns="http://schemas.microsoft.com/office/infopath/2007/PartnerControls">5eadfd3c-6deb-44e1-b7e1-16accd427bec</TermId>
        </TermInfo>
      </Terms>
    </d3564be703db47eda46ec138bc1ba091>
    <EPRNumber xmlns="eebef177-55b5-4448-a5fb-28ea454417ee">EPR/EP3322LK</EPRNumber>
    <FacilityAddressPostcode xmlns="eebef177-55b5-4448-a5fb-28ea454417ee">S42 5UZ</FacilityAddressPostcode>
    <ed3cfd1978f244c4af5dc9d642a18018 xmlns="dbe221e7-66db-4bdb-a92c-aa517c005f15">
      <Terms xmlns="http://schemas.microsoft.com/office/infopath/2007/PartnerControls"/>
    </ed3cfd1978f244c4af5dc9d642a18018>
    <TaxCatchAll xmlns="662745e8-e224-48e8-a2e3-254862b8c2f5">
      <Value>41</Value>
      <Value>49</Value>
      <Value>11</Value>
      <Value>32</Value>
      <Value>14</Value>
    </TaxCatchAll>
    <ExternalAuthor xmlns="eebef177-55b5-4448-a5fb-28ea454417ee">Capabilities Beyond Engineering Limited</ExternalAuthor>
    <SiteName xmlns="eebef177-55b5-4448-a5fb-28ea454417ee">Capabilites Beyond Engineering Limited</SiteName>
    <p517ccc45a7e4674ae144f9410147bb3 xmlns="dbe221e7-66db-4bdb-a92c-aa517c005f15">
      <Terms xmlns="http://schemas.microsoft.com/office/infopath/2007/PartnerControls">
        <TermInfo xmlns="http://schemas.microsoft.com/office/infopath/2007/PartnerControls">
          <TermName xmlns="http://schemas.microsoft.com/office/infopath/2007/PartnerControls">Installations</TermName>
          <TermId xmlns="http://schemas.microsoft.com/office/infopath/2007/PartnerControls">645f1c9c-65df-490a-9ce3-4a2aa7c5ff7f</TermId>
        </TermInfo>
      </Terms>
    </p517ccc45a7e4674ae144f9410147bb3>
    <FacilityAddress xmlns="eebef177-55b5-4448-a5fb-28ea454417ee">Enterprise Drive, Chesterfield</FacilityAddress>
    <la34db7254a948be973d9738b9f07ba7 xmlns="dbe221e7-66db-4bdb-a92c-aa517c005f15">
      <Terms xmlns="http://schemas.microsoft.com/office/infopath/2007/PartnerControls">
        <TermInfo xmlns="http://schemas.microsoft.com/office/infopath/2007/PartnerControls">
          <TermName xmlns="http://schemas.microsoft.com/office/infopath/2007/PartnerControls">Bespoke</TermName>
          <TermId xmlns="http://schemas.microsoft.com/office/infopath/2007/PartnerControls">743fbb82-64b4-442a-8bac-afa632175399</TermId>
        </TermInfo>
      </Terms>
    </la34db7254a948be973d9738b9f07ba7>
  </documentManagement>
</p:properties>
</file>

<file path=customXml/itemProps1.xml><?xml version="1.0" encoding="utf-8"?>
<ds:datastoreItem xmlns:ds="http://schemas.openxmlformats.org/officeDocument/2006/customXml" ds:itemID="{B06A55DB-E0F6-4EF2-AAAF-D07566163BF8}">
  <ds:schemaRefs>
    <ds:schemaRef ds:uri="http://schemas.openxmlformats.org/officeDocument/2006/bibliography"/>
  </ds:schemaRefs>
</ds:datastoreItem>
</file>

<file path=customXml/itemProps2.xml><?xml version="1.0" encoding="utf-8"?>
<ds:datastoreItem xmlns:ds="http://schemas.openxmlformats.org/officeDocument/2006/customXml" ds:itemID="{12C7226F-719A-4315-BB23-F25643491385}"/>
</file>

<file path=customXml/itemProps3.xml><?xml version="1.0" encoding="utf-8"?>
<ds:datastoreItem xmlns:ds="http://schemas.openxmlformats.org/officeDocument/2006/customXml" ds:itemID="{0008BCCC-D7A9-4393-86B8-1FEC390D4AEF}"/>
</file>

<file path=customXml/itemProps4.xml><?xml version="1.0" encoding="utf-8"?>
<ds:datastoreItem xmlns:ds="http://schemas.openxmlformats.org/officeDocument/2006/customXml" ds:itemID="{6B6C5668-04A2-4875-A7F3-9EB90B0ACB90}"/>
</file>

<file path=docProps/app.xml><?xml version="1.0" encoding="utf-8"?>
<Properties xmlns="http://schemas.openxmlformats.org/officeDocument/2006/extended-properties" xmlns:vt="http://schemas.openxmlformats.org/officeDocument/2006/docPropsVTypes">
  <Template>Normal</Template>
  <TotalTime>1278</TotalTime>
  <Pages>68</Pages>
  <Words>16514</Words>
  <Characters>94135</Characters>
  <Application>Microsoft Office Word</Application>
  <DocSecurity>0</DocSecurity>
  <Lines>784</Lines>
  <Paragraphs>220</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110429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user</dc:creator>
  <cp:lastModifiedBy>Kelvin Davison</cp:lastModifiedBy>
  <cp:revision>31</cp:revision>
  <cp:lastPrinted>2024-12-02T11:01:00Z</cp:lastPrinted>
  <dcterms:created xsi:type="dcterms:W3CDTF">2025-02-27T11:17:00Z</dcterms:created>
  <dcterms:modified xsi:type="dcterms:W3CDTF">2025-03-19T16:10:00Z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0x0101000E9AD557692E154F9D2697C8C6432F76006AA1E3962CF72F4698A24DEEB897244E</vt:lpwstr>
  </property>
  <property fmtid="{D5CDD505-2E9C-101B-9397-08002B2CF9AE}" pid="3" name="PermitDocumentType">
    <vt:lpwstr/>
  </property>
  <property fmtid="{D5CDD505-2E9C-101B-9397-08002B2CF9AE}" pid="4" name="MediaServiceImageTags">
    <vt:lpwstr/>
  </property>
  <property fmtid="{D5CDD505-2E9C-101B-9397-08002B2CF9AE}" pid="5" name="TypeofPermit">
    <vt:lpwstr>32;#Bespoke|743fbb82-64b4-442a-8bac-afa632175399</vt:lpwstr>
  </property>
  <property fmtid="{D5CDD505-2E9C-101B-9397-08002B2CF9AE}" pid="6" name="DisclosureStatus">
    <vt:lpwstr>41;#Public Register|f1fcf6a6-5d97-4f1d-964e-a2f916eb1f18</vt:lpwstr>
  </property>
  <property fmtid="{D5CDD505-2E9C-101B-9397-08002B2CF9AE}" pid="7" name="EventType1">
    <vt:lpwstr/>
  </property>
  <property fmtid="{D5CDD505-2E9C-101B-9397-08002B2CF9AE}" pid="8" name="ActivityGrouping">
    <vt:lpwstr>14;#Application ＆ Associated Docs|5eadfd3c-6deb-44e1-b7e1-16accd427bec</vt:lpwstr>
  </property>
  <property fmtid="{D5CDD505-2E9C-101B-9397-08002B2CF9AE}" pid="9" name="RegulatedActivityClass">
    <vt:lpwstr>49;#Installations|645f1c9c-65df-490a-9ce3-4a2aa7c5ff7f</vt:lpwstr>
  </property>
  <property fmtid="{D5CDD505-2E9C-101B-9397-08002B2CF9AE}" pid="10" name="Catchment">
    <vt:lpwstr/>
  </property>
  <property fmtid="{D5CDD505-2E9C-101B-9397-08002B2CF9AE}" pid="11" name="MajorProjectID">
    <vt:lpwstr/>
  </property>
  <property fmtid="{D5CDD505-2E9C-101B-9397-08002B2CF9AE}" pid="12" name="StandardRulesID">
    <vt:lpwstr/>
  </property>
  <property fmtid="{D5CDD505-2E9C-101B-9397-08002B2CF9AE}" pid="13" name="CessationStatus">
    <vt:lpwstr/>
  </property>
  <property fmtid="{D5CDD505-2E9C-101B-9397-08002B2CF9AE}" pid="14" name="Regime">
    <vt:lpwstr>11;#EPR|0e5af97d-1a8c-4d8f-a20b-528a11cab1f6</vt:lpwstr>
  </property>
  <property fmtid="{D5CDD505-2E9C-101B-9397-08002B2CF9AE}" pid="15" name="RegulatedActivitySub_x002d_Class">
    <vt:lpwstr/>
  </property>
  <property fmtid="{D5CDD505-2E9C-101B-9397-08002B2CF9AE}" pid="16" name="RegulatedActivitySub-Class">
    <vt:lpwstr/>
  </property>
</Properties>
</file>