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B08A196" w14:textId="4F5D2AF0" w:rsidR="00CC4955" w:rsidRPr="00847FE9" w:rsidRDefault="002970B4" w:rsidP="004E7D4B">
      <w:pPr>
        <w:jc w:val="center"/>
        <w:rPr>
          <w:b/>
          <w:bCs/>
          <w:sz w:val="56"/>
          <w:szCs w:val="56"/>
          <w:lang w:val="fr-CA"/>
        </w:rPr>
      </w:pPr>
      <w:r w:rsidRPr="00847FE9">
        <w:rPr>
          <w:b/>
          <w:bCs/>
          <w:sz w:val="56"/>
          <w:szCs w:val="56"/>
          <w:lang w:val="fr-CA"/>
        </w:rPr>
        <w:t>Noise Management Plan (NMP)</w:t>
      </w:r>
    </w:p>
    <w:sdt>
      <w:sdtPr>
        <w:rPr>
          <w:rFonts w:asciiTheme="minorHAnsi" w:eastAsiaTheme="minorEastAsia" w:hAnsiTheme="minorHAnsi" w:cstheme="minorBidi"/>
          <w:color w:val="auto"/>
          <w:kern w:val="2"/>
          <w:sz w:val="24"/>
          <w:szCs w:val="24"/>
          <w:lang w:val="en-GB" w:eastAsia="zh-CN"/>
          <w14:ligatures w14:val="standardContextual"/>
        </w:rPr>
        <w:id w:val="-1862195591"/>
        <w:docPartObj>
          <w:docPartGallery w:val="Table of Contents"/>
          <w:docPartUnique/>
        </w:docPartObj>
      </w:sdtPr>
      <w:sdtEndPr>
        <w:rPr>
          <w:b/>
          <w:bCs/>
          <w:noProof/>
        </w:rPr>
      </w:sdtEndPr>
      <w:sdtContent>
        <w:p w14:paraId="4793AF31" w14:textId="5D5E349F" w:rsidR="002970B4" w:rsidRPr="00847FE9" w:rsidRDefault="002970B4">
          <w:pPr>
            <w:pStyle w:val="TOCHeading"/>
            <w:rPr>
              <w:b/>
              <w:bCs/>
              <w:color w:val="auto"/>
              <w:lang w:val="fr-CA"/>
            </w:rPr>
          </w:pPr>
          <w:r w:rsidRPr="00847FE9">
            <w:rPr>
              <w:b/>
              <w:bCs/>
              <w:color w:val="auto"/>
              <w:lang w:val="fr-CA"/>
            </w:rPr>
            <w:t>Contents:</w:t>
          </w:r>
          <w:r w:rsidR="00EB01DE">
            <w:rPr>
              <w:b/>
              <w:bCs/>
              <w:color w:val="auto"/>
              <w:lang w:val="fr-CA"/>
            </w:rPr>
            <w:t> </w:t>
          </w:r>
        </w:p>
        <w:p w14:paraId="2F4FEB84" w14:textId="60301A5B" w:rsidR="00EA7402" w:rsidRDefault="002970B4">
          <w:pPr>
            <w:pStyle w:val="TOC1"/>
            <w:tabs>
              <w:tab w:val="left" w:pos="720"/>
              <w:tab w:val="right" w:leader="dot" w:pos="9016"/>
            </w:tabs>
            <w:rPr>
              <w:noProof/>
            </w:rPr>
          </w:pPr>
          <w:r w:rsidRPr="007D5683">
            <w:rPr>
              <w:sz w:val="22"/>
              <w:szCs w:val="22"/>
            </w:rPr>
            <w:fldChar w:fldCharType="begin"/>
          </w:r>
          <w:r w:rsidRPr="007D5683">
            <w:rPr>
              <w:sz w:val="22"/>
              <w:szCs w:val="22"/>
            </w:rPr>
            <w:instrText xml:space="preserve"> TOC \o "1-3" \h \z \u </w:instrText>
          </w:r>
          <w:r w:rsidRPr="007D5683">
            <w:rPr>
              <w:sz w:val="22"/>
              <w:szCs w:val="22"/>
            </w:rPr>
            <w:fldChar w:fldCharType="separate"/>
          </w:r>
          <w:hyperlink w:anchor="_Toc217468318" w:history="1">
            <w:r w:rsidR="00EA7402" w:rsidRPr="00927DA4">
              <w:rPr>
                <w:rStyle w:val="Hyperlink"/>
                <w:b/>
                <w:bCs/>
                <w:noProof/>
              </w:rPr>
              <w:t>1.0</w:t>
            </w:r>
            <w:r w:rsidR="00EA7402">
              <w:rPr>
                <w:noProof/>
              </w:rPr>
              <w:tab/>
            </w:r>
            <w:r w:rsidR="00EA7402" w:rsidRPr="00927DA4">
              <w:rPr>
                <w:rStyle w:val="Hyperlink"/>
                <w:b/>
                <w:bCs/>
                <w:noProof/>
              </w:rPr>
              <w:t>Who is this plan for?</w:t>
            </w:r>
            <w:r w:rsidR="00EA7402">
              <w:rPr>
                <w:noProof/>
                <w:webHidden/>
              </w:rPr>
              <w:tab/>
            </w:r>
            <w:r w:rsidR="00EA7402">
              <w:rPr>
                <w:noProof/>
                <w:webHidden/>
              </w:rPr>
              <w:fldChar w:fldCharType="begin"/>
            </w:r>
            <w:r w:rsidR="00EA7402">
              <w:rPr>
                <w:noProof/>
                <w:webHidden/>
              </w:rPr>
              <w:instrText xml:space="preserve"> PAGEREF _Toc217468318 \h </w:instrText>
            </w:r>
            <w:r w:rsidR="00EA7402">
              <w:rPr>
                <w:noProof/>
                <w:webHidden/>
              </w:rPr>
            </w:r>
            <w:r w:rsidR="00EA7402">
              <w:rPr>
                <w:noProof/>
                <w:webHidden/>
              </w:rPr>
              <w:fldChar w:fldCharType="separate"/>
            </w:r>
            <w:r w:rsidR="00EA7402">
              <w:rPr>
                <w:noProof/>
                <w:webHidden/>
              </w:rPr>
              <w:t>2</w:t>
            </w:r>
            <w:r w:rsidR="00EA7402">
              <w:rPr>
                <w:noProof/>
                <w:webHidden/>
              </w:rPr>
              <w:fldChar w:fldCharType="end"/>
            </w:r>
          </w:hyperlink>
        </w:p>
        <w:p w14:paraId="280AFB66" w14:textId="55CFE9D0" w:rsidR="00EA7402" w:rsidRDefault="00EA7402">
          <w:pPr>
            <w:pStyle w:val="TOC2"/>
            <w:tabs>
              <w:tab w:val="left" w:pos="960"/>
              <w:tab w:val="right" w:leader="dot" w:pos="9016"/>
            </w:tabs>
            <w:rPr>
              <w:noProof/>
            </w:rPr>
          </w:pPr>
          <w:hyperlink w:anchor="_Toc217468319" w:history="1">
            <w:r w:rsidRPr="00927DA4">
              <w:rPr>
                <w:rStyle w:val="Hyperlink"/>
                <w:noProof/>
              </w:rPr>
              <w:t xml:space="preserve">1.1 </w:t>
            </w:r>
            <w:r>
              <w:rPr>
                <w:noProof/>
              </w:rPr>
              <w:tab/>
            </w:r>
            <w:r w:rsidRPr="00927DA4">
              <w:rPr>
                <w:rStyle w:val="Hyperlink"/>
                <w:noProof/>
              </w:rPr>
              <w:t>Version control</w:t>
            </w:r>
            <w:r>
              <w:rPr>
                <w:noProof/>
                <w:webHidden/>
              </w:rPr>
              <w:tab/>
            </w:r>
            <w:r>
              <w:rPr>
                <w:noProof/>
                <w:webHidden/>
              </w:rPr>
              <w:fldChar w:fldCharType="begin"/>
            </w:r>
            <w:r>
              <w:rPr>
                <w:noProof/>
                <w:webHidden/>
              </w:rPr>
              <w:instrText xml:space="preserve"> PAGEREF _Toc217468319 \h </w:instrText>
            </w:r>
            <w:r>
              <w:rPr>
                <w:noProof/>
                <w:webHidden/>
              </w:rPr>
            </w:r>
            <w:r>
              <w:rPr>
                <w:noProof/>
                <w:webHidden/>
              </w:rPr>
              <w:fldChar w:fldCharType="separate"/>
            </w:r>
            <w:r>
              <w:rPr>
                <w:noProof/>
                <w:webHidden/>
              </w:rPr>
              <w:t>2</w:t>
            </w:r>
            <w:r>
              <w:rPr>
                <w:noProof/>
                <w:webHidden/>
              </w:rPr>
              <w:fldChar w:fldCharType="end"/>
            </w:r>
          </w:hyperlink>
        </w:p>
        <w:p w14:paraId="485B46BB" w14:textId="3CAFF9D6" w:rsidR="00EA7402" w:rsidRDefault="00EA7402">
          <w:pPr>
            <w:pStyle w:val="TOC1"/>
            <w:tabs>
              <w:tab w:val="left" w:pos="720"/>
              <w:tab w:val="right" w:leader="dot" w:pos="9016"/>
            </w:tabs>
            <w:rPr>
              <w:noProof/>
            </w:rPr>
          </w:pPr>
          <w:hyperlink w:anchor="_Toc217468320" w:history="1">
            <w:r w:rsidRPr="00927DA4">
              <w:rPr>
                <w:rStyle w:val="Hyperlink"/>
                <w:b/>
                <w:bCs/>
                <w:noProof/>
              </w:rPr>
              <w:t xml:space="preserve">2.0 </w:t>
            </w:r>
            <w:r>
              <w:rPr>
                <w:noProof/>
              </w:rPr>
              <w:tab/>
            </w:r>
            <w:r w:rsidRPr="00927DA4">
              <w:rPr>
                <w:rStyle w:val="Hyperlink"/>
                <w:b/>
                <w:bCs/>
                <w:noProof/>
              </w:rPr>
              <w:t>Introduction</w:t>
            </w:r>
            <w:r>
              <w:rPr>
                <w:noProof/>
                <w:webHidden/>
              </w:rPr>
              <w:tab/>
            </w:r>
            <w:r>
              <w:rPr>
                <w:noProof/>
                <w:webHidden/>
              </w:rPr>
              <w:fldChar w:fldCharType="begin"/>
            </w:r>
            <w:r>
              <w:rPr>
                <w:noProof/>
                <w:webHidden/>
              </w:rPr>
              <w:instrText xml:space="preserve"> PAGEREF _Toc217468320 \h </w:instrText>
            </w:r>
            <w:r>
              <w:rPr>
                <w:noProof/>
                <w:webHidden/>
              </w:rPr>
            </w:r>
            <w:r>
              <w:rPr>
                <w:noProof/>
                <w:webHidden/>
              </w:rPr>
              <w:fldChar w:fldCharType="separate"/>
            </w:r>
            <w:r>
              <w:rPr>
                <w:noProof/>
                <w:webHidden/>
              </w:rPr>
              <w:t>3</w:t>
            </w:r>
            <w:r>
              <w:rPr>
                <w:noProof/>
                <w:webHidden/>
              </w:rPr>
              <w:fldChar w:fldCharType="end"/>
            </w:r>
          </w:hyperlink>
        </w:p>
        <w:p w14:paraId="70B54321" w14:textId="7BBAF84B" w:rsidR="00EA7402" w:rsidRDefault="00EA7402">
          <w:pPr>
            <w:pStyle w:val="TOC2"/>
            <w:tabs>
              <w:tab w:val="left" w:pos="960"/>
              <w:tab w:val="right" w:leader="dot" w:pos="9016"/>
            </w:tabs>
            <w:rPr>
              <w:noProof/>
            </w:rPr>
          </w:pPr>
          <w:hyperlink w:anchor="_Toc217468321" w:history="1">
            <w:r w:rsidRPr="00927DA4">
              <w:rPr>
                <w:rStyle w:val="Hyperlink"/>
                <w:noProof/>
              </w:rPr>
              <w:t xml:space="preserve">2.1 </w:t>
            </w:r>
            <w:r>
              <w:rPr>
                <w:noProof/>
              </w:rPr>
              <w:tab/>
            </w:r>
            <w:r w:rsidRPr="00927DA4">
              <w:rPr>
                <w:rStyle w:val="Hyperlink"/>
                <w:noProof/>
              </w:rPr>
              <w:t>Site description</w:t>
            </w:r>
            <w:r>
              <w:rPr>
                <w:noProof/>
                <w:webHidden/>
              </w:rPr>
              <w:tab/>
            </w:r>
            <w:r>
              <w:rPr>
                <w:noProof/>
                <w:webHidden/>
              </w:rPr>
              <w:fldChar w:fldCharType="begin"/>
            </w:r>
            <w:r>
              <w:rPr>
                <w:noProof/>
                <w:webHidden/>
              </w:rPr>
              <w:instrText xml:space="preserve"> PAGEREF _Toc217468321 \h </w:instrText>
            </w:r>
            <w:r>
              <w:rPr>
                <w:noProof/>
                <w:webHidden/>
              </w:rPr>
            </w:r>
            <w:r>
              <w:rPr>
                <w:noProof/>
                <w:webHidden/>
              </w:rPr>
              <w:fldChar w:fldCharType="separate"/>
            </w:r>
            <w:r>
              <w:rPr>
                <w:noProof/>
                <w:webHidden/>
              </w:rPr>
              <w:t>3</w:t>
            </w:r>
            <w:r>
              <w:rPr>
                <w:noProof/>
                <w:webHidden/>
              </w:rPr>
              <w:fldChar w:fldCharType="end"/>
            </w:r>
          </w:hyperlink>
        </w:p>
        <w:p w14:paraId="74DD48F7" w14:textId="3F21B9AA" w:rsidR="00EA7402" w:rsidRDefault="00EA7402">
          <w:pPr>
            <w:pStyle w:val="TOC2"/>
            <w:tabs>
              <w:tab w:val="left" w:pos="960"/>
              <w:tab w:val="right" w:leader="dot" w:pos="9016"/>
            </w:tabs>
            <w:rPr>
              <w:noProof/>
            </w:rPr>
          </w:pPr>
          <w:hyperlink w:anchor="_Toc217468322" w:history="1">
            <w:r w:rsidRPr="00927DA4">
              <w:rPr>
                <w:rStyle w:val="Hyperlink"/>
                <w:noProof/>
              </w:rPr>
              <w:t xml:space="preserve">2.2 </w:t>
            </w:r>
            <w:r>
              <w:rPr>
                <w:noProof/>
              </w:rPr>
              <w:tab/>
            </w:r>
            <w:r w:rsidRPr="00927DA4">
              <w:rPr>
                <w:rStyle w:val="Hyperlink"/>
                <w:noProof/>
              </w:rPr>
              <w:t>Maintenance and review of NMP</w:t>
            </w:r>
            <w:r>
              <w:rPr>
                <w:noProof/>
                <w:webHidden/>
              </w:rPr>
              <w:tab/>
            </w:r>
            <w:r>
              <w:rPr>
                <w:noProof/>
                <w:webHidden/>
              </w:rPr>
              <w:fldChar w:fldCharType="begin"/>
            </w:r>
            <w:r>
              <w:rPr>
                <w:noProof/>
                <w:webHidden/>
              </w:rPr>
              <w:instrText xml:space="preserve"> PAGEREF _Toc217468322 \h </w:instrText>
            </w:r>
            <w:r>
              <w:rPr>
                <w:noProof/>
                <w:webHidden/>
              </w:rPr>
            </w:r>
            <w:r>
              <w:rPr>
                <w:noProof/>
                <w:webHidden/>
              </w:rPr>
              <w:fldChar w:fldCharType="separate"/>
            </w:r>
            <w:r>
              <w:rPr>
                <w:noProof/>
                <w:webHidden/>
              </w:rPr>
              <w:t>3</w:t>
            </w:r>
            <w:r>
              <w:rPr>
                <w:noProof/>
                <w:webHidden/>
              </w:rPr>
              <w:fldChar w:fldCharType="end"/>
            </w:r>
          </w:hyperlink>
        </w:p>
        <w:p w14:paraId="68450EDC" w14:textId="27263F1C" w:rsidR="00EA7402" w:rsidRDefault="00EA7402">
          <w:pPr>
            <w:pStyle w:val="TOC2"/>
            <w:tabs>
              <w:tab w:val="left" w:pos="960"/>
              <w:tab w:val="right" w:leader="dot" w:pos="9016"/>
            </w:tabs>
            <w:rPr>
              <w:noProof/>
            </w:rPr>
          </w:pPr>
          <w:hyperlink w:anchor="_Toc217468323" w:history="1">
            <w:r w:rsidRPr="00927DA4">
              <w:rPr>
                <w:rStyle w:val="Hyperlink"/>
                <w:noProof/>
              </w:rPr>
              <w:t xml:space="preserve">2.3 </w:t>
            </w:r>
            <w:r>
              <w:rPr>
                <w:noProof/>
              </w:rPr>
              <w:tab/>
            </w:r>
            <w:r w:rsidRPr="00927DA4">
              <w:rPr>
                <w:rStyle w:val="Hyperlink"/>
                <w:noProof/>
              </w:rPr>
              <w:t>Relevant sector guidance on which the NMP is based</w:t>
            </w:r>
            <w:r>
              <w:rPr>
                <w:noProof/>
                <w:webHidden/>
              </w:rPr>
              <w:tab/>
            </w:r>
            <w:r>
              <w:rPr>
                <w:noProof/>
                <w:webHidden/>
              </w:rPr>
              <w:fldChar w:fldCharType="begin"/>
            </w:r>
            <w:r>
              <w:rPr>
                <w:noProof/>
                <w:webHidden/>
              </w:rPr>
              <w:instrText xml:space="preserve"> PAGEREF _Toc217468323 \h </w:instrText>
            </w:r>
            <w:r>
              <w:rPr>
                <w:noProof/>
                <w:webHidden/>
              </w:rPr>
            </w:r>
            <w:r>
              <w:rPr>
                <w:noProof/>
                <w:webHidden/>
              </w:rPr>
              <w:fldChar w:fldCharType="separate"/>
            </w:r>
            <w:r>
              <w:rPr>
                <w:noProof/>
                <w:webHidden/>
              </w:rPr>
              <w:t>3</w:t>
            </w:r>
            <w:r>
              <w:rPr>
                <w:noProof/>
                <w:webHidden/>
              </w:rPr>
              <w:fldChar w:fldCharType="end"/>
            </w:r>
          </w:hyperlink>
        </w:p>
        <w:p w14:paraId="3C57F3C0" w14:textId="6E162B5C" w:rsidR="00EA7402" w:rsidRDefault="00EA7402">
          <w:pPr>
            <w:pStyle w:val="TOC1"/>
            <w:tabs>
              <w:tab w:val="right" w:leader="dot" w:pos="9016"/>
            </w:tabs>
            <w:rPr>
              <w:noProof/>
            </w:rPr>
          </w:pPr>
          <w:hyperlink w:anchor="_Toc217468324" w:history="1">
            <w:r w:rsidRPr="00927DA4">
              <w:rPr>
                <w:rStyle w:val="Hyperlink"/>
                <w:b/>
                <w:bCs/>
                <w:noProof/>
              </w:rPr>
              <w:t>3.0 Receptors</w:t>
            </w:r>
            <w:r>
              <w:rPr>
                <w:noProof/>
                <w:webHidden/>
              </w:rPr>
              <w:tab/>
            </w:r>
            <w:r>
              <w:rPr>
                <w:noProof/>
                <w:webHidden/>
              </w:rPr>
              <w:fldChar w:fldCharType="begin"/>
            </w:r>
            <w:r>
              <w:rPr>
                <w:noProof/>
                <w:webHidden/>
              </w:rPr>
              <w:instrText xml:space="preserve"> PAGEREF _Toc217468324 \h </w:instrText>
            </w:r>
            <w:r>
              <w:rPr>
                <w:noProof/>
                <w:webHidden/>
              </w:rPr>
            </w:r>
            <w:r>
              <w:rPr>
                <w:noProof/>
                <w:webHidden/>
              </w:rPr>
              <w:fldChar w:fldCharType="separate"/>
            </w:r>
            <w:r>
              <w:rPr>
                <w:noProof/>
                <w:webHidden/>
              </w:rPr>
              <w:t>4</w:t>
            </w:r>
            <w:r>
              <w:rPr>
                <w:noProof/>
                <w:webHidden/>
              </w:rPr>
              <w:fldChar w:fldCharType="end"/>
            </w:r>
          </w:hyperlink>
        </w:p>
        <w:p w14:paraId="152EE0D3" w14:textId="4376005E" w:rsidR="00EA7402" w:rsidRDefault="00EA7402">
          <w:pPr>
            <w:pStyle w:val="TOC2"/>
            <w:tabs>
              <w:tab w:val="right" w:leader="dot" w:pos="9016"/>
            </w:tabs>
            <w:rPr>
              <w:noProof/>
            </w:rPr>
          </w:pPr>
          <w:hyperlink w:anchor="_Toc217468325" w:history="1">
            <w:r w:rsidRPr="00927DA4">
              <w:rPr>
                <w:rStyle w:val="Hyperlink"/>
                <w:noProof/>
              </w:rPr>
              <w:t xml:space="preserve">3.1 </w:t>
            </w:r>
            <w:r>
              <w:rPr>
                <w:rStyle w:val="Hyperlink"/>
                <w:noProof/>
              </w:rPr>
              <w:t xml:space="preserve">       </w:t>
            </w:r>
            <w:r w:rsidRPr="00927DA4">
              <w:rPr>
                <w:rStyle w:val="Hyperlink"/>
                <w:noProof/>
              </w:rPr>
              <w:t>List of receptors and map</w:t>
            </w:r>
            <w:r>
              <w:rPr>
                <w:noProof/>
                <w:webHidden/>
              </w:rPr>
              <w:tab/>
            </w:r>
            <w:r>
              <w:rPr>
                <w:noProof/>
                <w:webHidden/>
              </w:rPr>
              <w:fldChar w:fldCharType="begin"/>
            </w:r>
            <w:r>
              <w:rPr>
                <w:noProof/>
                <w:webHidden/>
              </w:rPr>
              <w:instrText xml:space="preserve"> PAGEREF _Toc217468325 \h </w:instrText>
            </w:r>
            <w:r>
              <w:rPr>
                <w:noProof/>
                <w:webHidden/>
              </w:rPr>
            </w:r>
            <w:r>
              <w:rPr>
                <w:noProof/>
                <w:webHidden/>
              </w:rPr>
              <w:fldChar w:fldCharType="separate"/>
            </w:r>
            <w:r>
              <w:rPr>
                <w:noProof/>
                <w:webHidden/>
              </w:rPr>
              <w:t>4</w:t>
            </w:r>
            <w:r>
              <w:rPr>
                <w:noProof/>
                <w:webHidden/>
              </w:rPr>
              <w:fldChar w:fldCharType="end"/>
            </w:r>
          </w:hyperlink>
        </w:p>
        <w:p w14:paraId="4273AA7C" w14:textId="7DE5DA45" w:rsidR="00EA7402" w:rsidRDefault="00EA7402">
          <w:pPr>
            <w:pStyle w:val="TOC1"/>
            <w:tabs>
              <w:tab w:val="right" w:leader="dot" w:pos="9016"/>
            </w:tabs>
            <w:rPr>
              <w:noProof/>
            </w:rPr>
          </w:pPr>
          <w:hyperlink w:anchor="_Toc217468326" w:history="1">
            <w:r w:rsidRPr="00927DA4">
              <w:rPr>
                <w:rStyle w:val="Hyperlink"/>
                <w:b/>
                <w:bCs/>
                <w:noProof/>
              </w:rPr>
              <w:t>4.0   Source of noise and site processes</w:t>
            </w:r>
            <w:r>
              <w:rPr>
                <w:noProof/>
                <w:webHidden/>
              </w:rPr>
              <w:tab/>
            </w:r>
            <w:r>
              <w:rPr>
                <w:noProof/>
                <w:webHidden/>
              </w:rPr>
              <w:fldChar w:fldCharType="begin"/>
            </w:r>
            <w:r>
              <w:rPr>
                <w:noProof/>
                <w:webHidden/>
              </w:rPr>
              <w:instrText xml:space="preserve"> PAGEREF _Toc217468326 \h </w:instrText>
            </w:r>
            <w:r>
              <w:rPr>
                <w:noProof/>
                <w:webHidden/>
              </w:rPr>
            </w:r>
            <w:r>
              <w:rPr>
                <w:noProof/>
                <w:webHidden/>
              </w:rPr>
              <w:fldChar w:fldCharType="separate"/>
            </w:r>
            <w:r>
              <w:rPr>
                <w:noProof/>
                <w:webHidden/>
              </w:rPr>
              <w:t>7</w:t>
            </w:r>
            <w:r>
              <w:rPr>
                <w:noProof/>
                <w:webHidden/>
              </w:rPr>
              <w:fldChar w:fldCharType="end"/>
            </w:r>
          </w:hyperlink>
        </w:p>
        <w:p w14:paraId="6A603AD9" w14:textId="6ADA0915" w:rsidR="00EA7402" w:rsidRDefault="00EA7402">
          <w:pPr>
            <w:pStyle w:val="TOC2"/>
            <w:tabs>
              <w:tab w:val="right" w:leader="dot" w:pos="9016"/>
            </w:tabs>
            <w:rPr>
              <w:noProof/>
            </w:rPr>
          </w:pPr>
          <w:hyperlink w:anchor="_Toc217468327" w:history="1">
            <w:r w:rsidRPr="00927DA4">
              <w:rPr>
                <w:rStyle w:val="Hyperlink"/>
                <w:noProof/>
              </w:rPr>
              <w:t xml:space="preserve">4.1  </w:t>
            </w:r>
            <w:r>
              <w:rPr>
                <w:rStyle w:val="Hyperlink"/>
                <w:noProof/>
              </w:rPr>
              <w:t xml:space="preserve">      </w:t>
            </w:r>
            <w:r w:rsidRPr="00927DA4">
              <w:rPr>
                <w:rStyle w:val="Hyperlink"/>
                <w:noProof/>
              </w:rPr>
              <w:t>Noise at the WPF</w:t>
            </w:r>
            <w:r>
              <w:rPr>
                <w:noProof/>
                <w:webHidden/>
              </w:rPr>
              <w:tab/>
            </w:r>
            <w:r>
              <w:rPr>
                <w:noProof/>
                <w:webHidden/>
              </w:rPr>
              <w:fldChar w:fldCharType="begin"/>
            </w:r>
            <w:r>
              <w:rPr>
                <w:noProof/>
                <w:webHidden/>
              </w:rPr>
              <w:instrText xml:space="preserve"> PAGEREF _Toc217468327 \h </w:instrText>
            </w:r>
            <w:r>
              <w:rPr>
                <w:noProof/>
                <w:webHidden/>
              </w:rPr>
            </w:r>
            <w:r>
              <w:rPr>
                <w:noProof/>
                <w:webHidden/>
              </w:rPr>
              <w:fldChar w:fldCharType="separate"/>
            </w:r>
            <w:r>
              <w:rPr>
                <w:noProof/>
                <w:webHidden/>
              </w:rPr>
              <w:t>7</w:t>
            </w:r>
            <w:r>
              <w:rPr>
                <w:noProof/>
                <w:webHidden/>
              </w:rPr>
              <w:fldChar w:fldCharType="end"/>
            </w:r>
          </w:hyperlink>
        </w:p>
        <w:p w14:paraId="08BE94F1" w14:textId="215B971C" w:rsidR="00EA7402" w:rsidRDefault="00EA7402">
          <w:pPr>
            <w:pStyle w:val="TOC2"/>
            <w:tabs>
              <w:tab w:val="left" w:pos="960"/>
              <w:tab w:val="right" w:leader="dot" w:pos="9016"/>
            </w:tabs>
            <w:rPr>
              <w:noProof/>
            </w:rPr>
          </w:pPr>
          <w:hyperlink w:anchor="_Toc217468328" w:history="1">
            <w:r w:rsidRPr="00927DA4">
              <w:rPr>
                <w:rStyle w:val="Hyperlink"/>
                <w:noProof/>
              </w:rPr>
              <w:t xml:space="preserve">4.2 </w:t>
            </w:r>
            <w:r>
              <w:rPr>
                <w:noProof/>
              </w:rPr>
              <w:tab/>
            </w:r>
            <w:r w:rsidRPr="00927DA4">
              <w:rPr>
                <w:rStyle w:val="Hyperlink"/>
                <w:noProof/>
              </w:rPr>
              <w:t>Noise Impact Assessment (NIA) conclusions</w:t>
            </w:r>
            <w:r>
              <w:rPr>
                <w:noProof/>
                <w:webHidden/>
              </w:rPr>
              <w:tab/>
            </w:r>
            <w:r>
              <w:rPr>
                <w:noProof/>
                <w:webHidden/>
              </w:rPr>
              <w:fldChar w:fldCharType="begin"/>
            </w:r>
            <w:r>
              <w:rPr>
                <w:noProof/>
                <w:webHidden/>
              </w:rPr>
              <w:instrText xml:space="preserve"> PAGEREF _Toc217468328 \h </w:instrText>
            </w:r>
            <w:r>
              <w:rPr>
                <w:noProof/>
                <w:webHidden/>
              </w:rPr>
            </w:r>
            <w:r>
              <w:rPr>
                <w:noProof/>
                <w:webHidden/>
              </w:rPr>
              <w:fldChar w:fldCharType="separate"/>
            </w:r>
            <w:r>
              <w:rPr>
                <w:noProof/>
                <w:webHidden/>
              </w:rPr>
              <w:t>8</w:t>
            </w:r>
            <w:r>
              <w:rPr>
                <w:noProof/>
                <w:webHidden/>
              </w:rPr>
              <w:fldChar w:fldCharType="end"/>
            </w:r>
          </w:hyperlink>
        </w:p>
        <w:p w14:paraId="12648991" w14:textId="0D93AAEB" w:rsidR="00EA7402" w:rsidRDefault="00EA7402">
          <w:pPr>
            <w:pStyle w:val="TOC2"/>
            <w:tabs>
              <w:tab w:val="right" w:leader="dot" w:pos="9016"/>
            </w:tabs>
            <w:rPr>
              <w:noProof/>
            </w:rPr>
          </w:pPr>
          <w:hyperlink w:anchor="_Toc217468329" w:history="1">
            <w:r w:rsidRPr="00927DA4">
              <w:rPr>
                <w:rStyle w:val="Hyperlink"/>
                <w:noProof/>
              </w:rPr>
              <w:t xml:space="preserve">4.3   </w:t>
            </w:r>
            <w:r>
              <w:rPr>
                <w:rStyle w:val="Hyperlink"/>
                <w:noProof/>
              </w:rPr>
              <w:t xml:space="preserve">     </w:t>
            </w:r>
            <w:r w:rsidRPr="00927DA4">
              <w:rPr>
                <w:rStyle w:val="Hyperlink"/>
                <w:noProof/>
              </w:rPr>
              <w:t>Noise sources</w:t>
            </w:r>
            <w:r>
              <w:rPr>
                <w:noProof/>
                <w:webHidden/>
              </w:rPr>
              <w:tab/>
            </w:r>
            <w:r>
              <w:rPr>
                <w:noProof/>
                <w:webHidden/>
              </w:rPr>
              <w:fldChar w:fldCharType="begin"/>
            </w:r>
            <w:r>
              <w:rPr>
                <w:noProof/>
                <w:webHidden/>
              </w:rPr>
              <w:instrText xml:space="preserve"> PAGEREF _Toc217468329 \h </w:instrText>
            </w:r>
            <w:r>
              <w:rPr>
                <w:noProof/>
                <w:webHidden/>
              </w:rPr>
            </w:r>
            <w:r>
              <w:rPr>
                <w:noProof/>
                <w:webHidden/>
              </w:rPr>
              <w:fldChar w:fldCharType="separate"/>
            </w:r>
            <w:r>
              <w:rPr>
                <w:noProof/>
                <w:webHidden/>
              </w:rPr>
              <w:t>9</w:t>
            </w:r>
            <w:r>
              <w:rPr>
                <w:noProof/>
                <w:webHidden/>
              </w:rPr>
              <w:fldChar w:fldCharType="end"/>
            </w:r>
          </w:hyperlink>
        </w:p>
        <w:p w14:paraId="35FE3301" w14:textId="6F9AEAF8" w:rsidR="00EA7402" w:rsidRDefault="00EA7402">
          <w:pPr>
            <w:pStyle w:val="TOC1"/>
            <w:tabs>
              <w:tab w:val="right" w:leader="dot" w:pos="9016"/>
            </w:tabs>
            <w:rPr>
              <w:noProof/>
            </w:rPr>
          </w:pPr>
          <w:hyperlink w:anchor="_Toc217468330" w:history="1">
            <w:r w:rsidRPr="00927DA4">
              <w:rPr>
                <w:rStyle w:val="Hyperlink"/>
                <w:b/>
                <w:bCs/>
                <w:noProof/>
              </w:rPr>
              <w:t>5.0  Best Available Technique (BAT) and Process monitoring</w:t>
            </w:r>
            <w:r>
              <w:rPr>
                <w:noProof/>
                <w:webHidden/>
              </w:rPr>
              <w:tab/>
            </w:r>
            <w:r>
              <w:rPr>
                <w:noProof/>
                <w:webHidden/>
              </w:rPr>
              <w:fldChar w:fldCharType="begin"/>
            </w:r>
            <w:r>
              <w:rPr>
                <w:noProof/>
                <w:webHidden/>
              </w:rPr>
              <w:instrText xml:space="preserve"> PAGEREF _Toc217468330 \h </w:instrText>
            </w:r>
            <w:r>
              <w:rPr>
                <w:noProof/>
                <w:webHidden/>
              </w:rPr>
            </w:r>
            <w:r>
              <w:rPr>
                <w:noProof/>
                <w:webHidden/>
              </w:rPr>
              <w:fldChar w:fldCharType="separate"/>
            </w:r>
            <w:r>
              <w:rPr>
                <w:noProof/>
                <w:webHidden/>
              </w:rPr>
              <w:t>12</w:t>
            </w:r>
            <w:r>
              <w:rPr>
                <w:noProof/>
                <w:webHidden/>
              </w:rPr>
              <w:fldChar w:fldCharType="end"/>
            </w:r>
          </w:hyperlink>
        </w:p>
        <w:p w14:paraId="73F77118" w14:textId="04BD4841" w:rsidR="00EA7402" w:rsidRDefault="00EA7402">
          <w:pPr>
            <w:pStyle w:val="TOC2"/>
            <w:tabs>
              <w:tab w:val="left" w:pos="960"/>
              <w:tab w:val="right" w:leader="dot" w:pos="9016"/>
            </w:tabs>
            <w:rPr>
              <w:noProof/>
            </w:rPr>
          </w:pPr>
          <w:hyperlink w:anchor="_Toc217468331" w:history="1">
            <w:r w:rsidRPr="00927DA4">
              <w:rPr>
                <w:rStyle w:val="Hyperlink"/>
                <w:noProof/>
              </w:rPr>
              <w:t xml:space="preserve">5.1 </w:t>
            </w:r>
            <w:r>
              <w:rPr>
                <w:noProof/>
              </w:rPr>
              <w:tab/>
            </w:r>
            <w:r w:rsidRPr="00927DA4">
              <w:rPr>
                <w:rStyle w:val="Hyperlink"/>
                <w:noProof/>
              </w:rPr>
              <w:t>Onsite monitoring procedures &amp; improvements</w:t>
            </w:r>
            <w:r>
              <w:rPr>
                <w:noProof/>
                <w:webHidden/>
              </w:rPr>
              <w:tab/>
            </w:r>
            <w:r>
              <w:rPr>
                <w:noProof/>
                <w:webHidden/>
              </w:rPr>
              <w:fldChar w:fldCharType="begin"/>
            </w:r>
            <w:r>
              <w:rPr>
                <w:noProof/>
                <w:webHidden/>
              </w:rPr>
              <w:instrText xml:space="preserve"> PAGEREF _Toc217468331 \h </w:instrText>
            </w:r>
            <w:r>
              <w:rPr>
                <w:noProof/>
                <w:webHidden/>
              </w:rPr>
            </w:r>
            <w:r>
              <w:rPr>
                <w:noProof/>
                <w:webHidden/>
              </w:rPr>
              <w:fldChar w:fldCharType="separate"/>
            </w:r>
            <w:r>
              <w:rPr>
                <w:noProof/>
                <w:webHidden/>
              </w:rPr>
              <w:t>12</w:t>
            </w:r>
            <w:r>
              <w:rPr>
                <w:noProof/>
                <w:webHidden/>
              </w:rPr>
              <w:fldChar w:fldCharType="end"/>
            </w:r>
          </w:hyperlink>
        </w:p>
        <w:p w14:paraId="76BAADB6" w14:textId="742D8B42" w:rsidR="00EA7402" w:rsidRDefault="00EA7402">
          <w:pPr>
            <w:pStyle w:val="TOC2"/>
            <w:tabs>
              <w:tab w:val="left" w:pos="960"/>
              <w:tab w:val="right" w:leader="dot" w:pos="9016"/>
            </w:tabs>
            <w:rPr>
              <w:noProof/>
            </w:rPr>
          </w:pPr>
          <w:hyperlink w:anchor="_Toc217468332" w:history="1">
            <w:r w:rsidRPr="00927DA4">
              <w:rPr>
                <w:rStyle w:val="Hyperlink"/>
                <w:noProof/>
              </w:rPr>
              <w:t xml:space="preserve">5.2 </w:t>
            </w:r>
            <w:r>
              <w:rPr>
                <w:noProof/>
              </w:rPr>
              <w:tab/>
            </w:r>
            <w:r w:rsidRPr="00927DA4">
              <w:rPr>
                <w:rStyle w:val="Hyperlink"/>
                <w:noProof/>
              </w:rPr>
              <w:t>Monitoring off site sound levels</w:t>
            </w:r>
            <w:r>
              <w:rPr>
                <w:noProof/>
                <w:webHidden/>
              </w:rPr>
              <w:tab/>
            </w:r>
            <w:r>
              <w:rPr>
                <w:noProof/>
                <w:webHidden/>
              </w:rPr>
              <w:fldChar w:fldCharType="begin"/>
            </w:r>
            <w:r>
              <w:rPr>
                <w:noProof/>
                <w:webHidden/>
              </w:rPr>
              <w:instrText xml:space="preserve"> PAGEREF _Toc217468332 \h </w:instrText>
            </w:r>
            <w:r>
              <w:rPr>
                <w:noProof/>
                <w:webHidden/>
              </w:rPr>
            </w:r>
            <w:r>
              <w:rPr>
                <w:noProof/>
                <w:webHidden/>
              </w:rPr>
              <w:fldChar w:fldCharType="separate"/>
            </w:r>
            <w:r>
              <w:rPr>
                <w:noProof/>
                <w:webHidden/>
              </w:rPr>
              <w:t>15</w:t>
            </w:r>
            <w:r>
              <w:rPr>
                <w:noProof/>
                <w:webHidden/>
              </w:rPr>
              <w:fldChar w:fldCharType="end"/>
            </w:r>
          </w:hyperlink>
        </w:p>
        <w:p w14:paraId="72A71307" w14:textId="6566E467" w:rsidR="00EA7402" w:rsidRDefault="00EA7402">
          <w:pPr>
            <w:pStyle w:val="TOC1"/>
            <w:tabs>
              <w:tab w:val="left" w:pos="720"/>
              <w:tab w:val="right" w:leader="dot" w:pos="9016"/>
            </w:tabs>
            <w:rPr>
              <w:noProof/>
            </w:rPr>
          </w:pPr>
          <w:hyperlink w:anchor="_Toc217468333" w:history="1">
            <w:r w:rsidRPr="00927DA4">
              <w:rPr>
                <w:rStyle w:val="Hyperlink"/>
                <w:b/>
                <w:bCs/>
                <w:noProof/>
              </w:rPr>
              <w:t xml:space="preserve">6.0 </w:t>
            </w:r>
            <w:r>
              <w:rPr>
                <w:noProof/>
              </w:rPr>
              <w:tab/>
            </w:r>
            <w:r w:rsidRPr="00927DA4">
              <w:rPr>
                <w:rStyle w:val="Hyperlink"/>
                <w:b/>
                <w:bCs/>
                <w:noProof/>
              </w:rPr>
              <w:t>Noise reporting</w:t>
            </w:r>
            <w:r>
              <w:rPr>
                <w:noProof/>
                <w:webHidden/>
              </w:rPr>
              <w:tab/>
            </w:r>
            <w:r>
              <w:rPr>
                <w:noProof/>
                <w:webHidden/>
              </w:rPr>
              <w:fldChar w:fldCharType="begin"/>
            </w:r>
            <w:r>
              <w:rPr>
                <w:noProof/>
                <w:webHidden/>
              </w:rPr>
              <w:instrText xml:space="preserve"> PAGEREF _Toc217468333 \h </w:instrText>
            </w:r>
            <w:r>
              <w:rPr>
                <w:noProof/>
                <w:webHidden/>
              </w:rPr>
            </w:r>
            <w:r>
              <w:rPr>
                <w:noProof/>
                <w:webHidden/>
              </w:rPr>
              <w:fldChar w:fldCharType="separate"/>
            </w:r>
            <w:r>
              <w:rPr>
                <w:noProof/>
                <w:webHidden/>
              </w:rPr>
              <w:t>16</w:t>
            </w:r>
            <w:r>
              <w:rPr>
                <w:noProof/>
                <w:webHidden/>
              </w:rPr>
              <w:fldChar w:fldCharType="end"/>
            </w:r>
          </w:hyperlink>
        </w:p>
        <w:p w14:paraId="0E91F3C0" w14:textId="5B0D7395" w:rsidR="00EA7402" w:rsidRDefault="00EA7402">
          <w:pPr>
            <w:pStyle w:val="TOC2"/>
            <w:tabs>
              <w:tab w:val="left" w:pos="960"/>
              <w:tab w:val="right" w:leader="dot" w:pos="9016"/>
            </w:tabs>
            <w:rPr>
              <w:noProof/>
            </w:rPr>
          </w:pPr>
          <w:hyperlink w:anchor="_Toc217468334" w:history="1">
            <w:r w:rsidRPr="00927DA4">
              <w:rPr>
                <w:rStyle w:val="Hyperlink"/>
                <w:noProof/>
              </w:rPr>
              <w:t xml:space="preserve">6.1 </w:t>
            </w:r>
            <w:r>
              <w:rPr>
                <w:noProof/>
              </w:rPr>
              <w:tab/>
            </w:r>
            <w:r w:rsidRPr="00927DA4">
              <w:rPr>
                <w:rStyle w:val="Hyperlink"/>
                <w:noProof/>
              </w:rPr>
              <w:t>Complaints reporting</w:t>
            </w:r>
            <w:r>
              <w:rPr>
                <w:noProof/>
                <w:webHidden/>
              </w:rPr>
              <w:tab/>
            </w:r>
            <w:r>
              <w:rPr>
                <w:noProof/>
                <w:webHidden/>
              </w:rPr>
              <w:fldChar w:fldCharType="begin"/>
            </w:r>
            <w:r>
              <w:rPr>
                <w:noProof/>
                <w:webHidden/>
              </w:rPr>
              <w:instrText xml:space="preserve"> PAGEREF _Toc217468334 \h </w:instrText>
            </w:r>
            <w:r>
              <w:rPr>
                <w:noProof/>
                <w:webHidden/>
              </w:rPr>
            </w:r>
            <w:r>
              <w:rPr>
                <w:noProof/>
                <w:webHidden/>
              </w:rPr>
              <w:fldChar w:fldCharType="separate"/>
            </w:r>
            <w:r>
              <w:rPr>
                <w:noProof/>
                <w:webHidden/>
              </w:rPr>
              <w:t>16</w:t>
            </w:r>
            <w:r>
              <w:rPr>
                <w:noProof/>
                <w:webHidden/>
              </w:rPr>
              <w:fldChar w:fldCharType="end"/>
            </w:r>
          </w:hyperlink>
        </w:p>
        <w:p w14:paraId="1040B823" w14:textId="695CB169" w:rsidR="00EA7402" w:rsidRDefault="00EA7402">
          <w:pPr>
            <w:pStyle w:val="TOC2"/>
            <w:tabs>
              <w:tab w:val="left" w:pos="960"/>
              <w:tab w:val="right" w:leader="dot" w:pos="9016"/>
            </w:tabs>
            <w:rPr>
              <w:noProof/>
            </w:rPr>
          </w:pPr>
          <w:hyperlink w:anchor="_Toc217468335" w:history="1">
            <w:r w:rsidRPr="00927DA4">
              <w:rPr>
                <w:rStyle w:val="Hyperlink"/>
                <w:noProof/>
              </w:rPr>
              <w:t xml:space="preserve">6.2 </w:t>
            </w:r>
            <w:r>
              <w:rPr>
                <w:noProof/>
              </w:rPr>
              <w:tab/>
            </w:r>
            <w:r w:rsidRPr="00927DA4">
              <w:rPr>
                <w:rStyle w:val="Hyperlink"/>
                <w:noProof/>
              </w:rPr>
              <w:t>Community engagement</w:t>
            </w:r>
            <w:r>
              <w:rPr>
                <w:noProof/>
                <w:webHidden/>
              </w:rPr>
              <w:tab/>
            </w:r>
            <w:r>
              <w:rPr>
                <w:noProof/>
                <w:webHidden/>
              </w:rPr>
              <w:fldChar w:fldCharType="begin"/>
            </w:r>
            <w:r>
              <w:rPr>
                <w:noProof/>
                <w:webHidden/>
              </w:rPr>
              <w:instrText xml:space="preserve"> PAGEREF _Toc217468335 \h </w:instrText>
            </w:r>
            <w:r>
              <w:rPr>
                <w:noProof/>
                <w:webHidden/>
              </w:rPr>
            </w:r>
            <w:r>
              <w:rPr>
                <w:noProof/>
                <w:webHidden/>
              </w:rPr>
              <w:fldChar w:fldCharType="separate"/>
            </w:r>
            <w:r>
              <w:rPr>
                <w:noProof/>
                <w:webHidden/>
              </w:rPr>
              <w:t>16</w:t>
            </w:r>
            <w:r>
              <w:rPr>
                <w:noProof/>
                <w:webHidden/>
              </w:rPr>
              <w:fldChar w:fldCharType="end"/>
            </w:r>
          </w:hyperlink>
        </w:p>
        <w:p w14:paraId="1DE4D0B6" w14:textId="6A858AF3" w:rsidR="00EA7402" w:rsidRDefault="00EA7402">
          <w:pPr>
            <w:pStyle w:val="TOC2"/>
            <w:tabs>
              <w:tab w:val="left" w:pos="960"/>
              <w:tab w:val="right" w:leader="dot" w:pos="9016"/>
            </w:tabs>
            <w:rPr>
              <w:noProof/>
            </w:rPr>
          </w:pPr>
          <w:hyperlink w:anchor="_Toc217468336" w:history="1">
            <w:r w:rsidRPr="00927DA4">
              <w:rPr>
                <w:rStyle w:val="Hyperlink"/>
                <w:noProof/>
              </w:rPr>
              <w:t xml:space="preserve">6.3 </w:t>
            </w:r>
            <w:r>
              <w:rPr>
                <w:noProof/>
              </w:rPr>
              <w:tab/>
            </w:r>
            <w:r w:rsidRPr="00927DA4">
              <w:rPr>
                <w:rStyle w:val="Hyperlink"/>
                <w:noProof/>
              </w:rPr>
              <w:t>Pro-active noise monitoring</w:t>
            </w:r>
            <w:r>
              <w:rPr>
                <w:noProof/>
                <w:webHidden/>
              </w:rPr>
              <w:tab/>
            </w:r>
            <w:r>
              <w:rPr>
                <w:noProof/>
                <w:webHidden/>
              </w:rPr>
              <w:fldChar w:fldCharType="begin"/>
            </w:r>
            <w:r>
              <w:rPr>
                <w:noProof/>
                <w:webHidden/>
              </w:rPr>
              <w:instrText xml:space="preserve"> PAGEREF _Toc217468336 \h </w:instrText>
            </w:r>
            <w:r>
              <w:rPr>
                <w:noProof/>
                <w:webHidden/>
              </w:rPr>
            </w:r>
            <w:r>
              <w:rPr>
                <w:noProof/>
                <w:webHidden/>
              </w:rPr>
              <w:fldChar w:fldCharType="separate"/>
            </w:r>
            <w:r>
              <w:rPr>
                <w:noProof/>
                <w:webHidden/>
              </w:rPr>
              <w:t>17</w:t>
            </w:r>
            <w:r>
              <w:rPr>
                <w:noProof/>
                <w:webHidden/>
              </w:rPr>
              <w:fldChar w:fldCharType="end"/>
            </w:r>
          </w:hyperlink>
        </w:p>
        <w:p w14:paraId="6E27A038" w14:textId="7E56E136" w:rsidR="00EA7402" w:rsidRDefault="00EA7402">
          <w:pPr>
            <w:pStyle w:val="TOC2"/>
            <w:tabs>
              <w:tab w:val="left" w:pos="960"/>
              <w:tab w:val="right" w:leader="dot" w:pos="9016"/>
            </w:tabs>
            <w:rPr>
              <w:noProof/>
            </w:rPr>
          </w:pPr>
          <w:hyperlink w:anchor="_Toc217468337" w:history="1">
            <w:r w:rsidRPr="00927DA4">
              <w:rPr>
                <w:rStyle w:val="Hyperlink"/>
                <w:noProof/>
              </w:rPr>
              <w:t xml:space="preserve">6.4 </w:t>
            </w:r>
            <w:r>
              <w:rPr>
                <w:noProof/>
              </w:rPr>
              <w:tab/>
            </w:r>
            <w:r w:rsidRPr="00927DA4">
              <w:rPr>
                <w:rStyle w:val="Hyperlink"/>
                <w:noProof/>
              </w:rPr>
              <w:t>Reactive noise monitoring</w:t>
            </w:r>
            <w:r>
              <w:rPr>
                <w:noProof/>
                <w:webHidden/>
              </w:rPr>
              <w:tab/>
            </w:r>
            <w:r>
              <w:rPr>
                <w:noProof/>
                <w:webHidden/>
              </w:rPr>
              <w:fldChar w:fldCharType="begin"/>
            </w:r>
            <w:r>
              <w:rPr>
                <w:noProof/>
                <w:webHidden/>
              </w:rPr>
              <w:instrText xml:space="preserve"> PAGEREF _Toc217468337 \h </w:instrText>
            </w:r>
            <w:r>
              <w:rPr>
                <w:noProof/>
                <w:webHidden/>
              </w:rPr>
            </w:r>
            <w:r>
              <w:rPr>
                <w:noProof/>
                <w:webHidden/>
              </w:rPr>
              <w:fldChar w:fldCharType="separate"/>
            </w:r>
            <w:r>
              <w:rPr>
                <w:noProof/>
                <w:webHidden/>
              </w:rPr>
              <w:t>17</w:t>
            </w:r>
            <w:r>
              <w:rPr>
                <w:noProof/>
                <w:webHidden/>
              </w:rPr>
              <w:fldChar w:fldCharType="end"/>
            </w:r>
          </w:hyperlink>
        </w:p>
        <w:p w14:paraId="013A76D7" w14:textId="464BC837" w:rsidR="00EA7402" w:rsidRDefault="00EA7402">
          <w:pPr>
            <w:pStyle w:val="TOC1"/>
            <w:tabs>
              <w:tab w:val="left" w:pos="720"/>
              <w:tab w:val="right" w:leader="dot" w:pos="9016"/>
            </w:tabs>
            <w:rPr>
              <w:noProof/>
            </w:rPr>
          </w:pPr>
          <w:hyperlink w:anchor="_Toc217468338" w:history="1">
            <w:r w:rsidRPr="00927DA4">
              <w:rPr>
                <w:rStyle w:val="Hyperlink"/>
                <w:b/>
                <w:bCs/>
                <w:noProof/>
              </w:rPr>
              <w:t xml:space="preserve">7.0 </w:t>
            </w:r>
            <w:r>
              <w:rPr>
                <w:noProof/>
              </w:rPr>
              <w:tab/>
            </w:r>
            <w:r w:rsidRPr="00927DA4">
              <w:rPr>
                <w:rStyle w:val="Hyperlink"/>
                <w:b/>
                <w:bCs/>
                <w:noProof/>
              </w:rPr>
              <w:t>Appendices</w:t>
            </w:r>
            <w:r>
              <w:rPr>
                <w:noProof/>
                <w:webHidden/>
              </w:rPr>
              <w:tab/>
            </w:r>
            <w:r>
              <w:rPr>
                <w:noProof/>
                <w:webHidden/>
              </w:rPr>
              <w:fldChar w:fldCharType="begin"/>
            </w:r>
            <w:r>
              <w:rPr>
                <w:noProof/>
                <w:webHidden/>
              </w:rPr>
              <w:instrText xml:space="preserve"> PAGEREF _Toc217468338 \h </w:instrText>
            </w:r>
            <w:r>
              <w:rPr>
                <w:noProof/>
                <w:webHidden/>
              </w:rPr>
            </w:r>
            <w:r>
              <w:rPr>
                <w:noProof/>
                <w:webHidden/>
              </w:rPr>
              <w:fldChar w:fldCharType="separate"/>
            </w:r>
            <w:r>
              <w:rPr>
                <w:noProof/>
                <w:webHidden/>
              </w:rPr>
              <w:t>18</w:t>
            </w:r>
            <w:r>
              <w:rPr>
                <w:noProof/>
                <w:webHidden/>
              </w:rPr>
              <w:fldChar w:fldCharType="end"/>
            </w:r>
          </w:hyperlink>
        </w:p>
        <w:p w14:paraId="3AEDB833" w14:textId="6E39DA8A" w:rsidR="00EA7402" w:rsidRDefault="00EA7402">
          <w:pPr>
            <w:pStyle w:val="TOC2"/>
            <w:tabs>
              <w:tab w:val="right" w:leader="dot" w:pos="9016"/>
            </w:tabs>
            <w:rPr>
              <w:noProof/>
            </w:rPr>
          </w:pPr>
          <w:hyperlink w:anchor="_Toc217468339" w:history="1">
            <w:r w:rsidRPr="00927DA4">
              <w:rPr>
                <w:rStyle w:val="Hyperlink"/>
                <w:b/>
                <w:bCs/>
                <w:noProof/>
              </w:rPr>
              <w:t>Appendix A</w:t>
            </w:r>
            <w:r>
              <w:rPr>
                <w:noProof/>
                <w:webHidden/>
              </w:rPr>
              <w:tab/>
            </w:r>
            <w:r>
              <w:rPr>
                <w:noProof/>
                <w:webHidden/>
              </w:rPr>
              <w:fldChar w:fldCharType="begin"/>
            </w:r>
            <w:r>
              <w:rPr>
                <w:noProof/>
                <w:webHidden/>
              </w:rPr>
              <w:instrText xml:space="preserve"> PAGEREF _Toc217468339 \h </w:instrText>
            </w:r>
            <w:r>
              <w:rPr>
                <w:noProof/>
                <w:webHidden/>
              </w:rPr>
            </w:r>
            <w:r>
              <w:rPr>
                <w:noProof/>
                <w:webHidden/>
              </w:rPr>
              <w:fldChar w:fldCharType="separate"/>
            </w:r>
            <w:r>
              <w:rPr>
                <w:noProof/>
                <w:webHidden/>
              </w:rPr>
              <w:t>18</w:t>
            </w:r>
            <w:r>
              <w:rPr>
                <w:noProof/>
                <w:webHidden/>
              </w:rPr>
              <w:fldChar w:fldCharType="end"/>
            </w:r>
          </w:hyperlink>
        </w:p>
        <w:p w14:paraId="4CC048CE" w14:textId="59522569" w:rsidR="00EA7402" w:rsidRDefault="00EA7402">
          <w:pPr>
            <w:pStyle w:val="TOC2"/>
            <w:tabs>
              <w:tab w:val="right" w:leader="dot" w:pos="9016"/>
            </w:tabs>
            <w:rPr>
              <w:noProof/>
            </w:rPr>
          </w:pPr>
          <w:hyperlink w:anchor="_Toc217468340" w:history="1">
            <w:r w:rsidRPr="00927DA4">
              <w:rPr>
                <w:rStyle w:val="Hyperlink"/>
                <w:b/>
                <w:bCs/>
                <w:noProof/>
              </w:rPr>
              <w:t>Appendix B</w:t>
            </w:r>
            <w:r>
              <w:rPr>
                <w:noProof/>
                <w:webHidden/>
              </w:rPr>
              <w:tab/>
            </w:r>
            <w:r>
              <w:rPr>
                <w:noProof/>
                <w:webHidden/>
              </w:rPr>
              <w:fldChar w:fldCharType="begin"/>
            </w:r>
            <w:r>
              <w:rPr>
                <w:noProof/>
                <w:webHidden/>
              </w:rPr>
              <w:instrText xml:space="preserve"> PAGEREF _Toc217468340 \h </w:instrText>
            </w:r>
            <w:r>
              <w:rPr>
                <w:noProof/>
                <w:webHidden/>
              </w:rPr>
            </w:r>
            <w:r>
              <w:rPr>
                <w:noProof/>
                <w:webHidden/>
              </w:rPr>
              <w:fldChar w:fldCharType="separate"/>
            </w:r>
            <w:r>
              <w:rPr>
                <w:noProof/>
                <w:webHidden/>
              </w:rPr>
              <w:t>19</w:t>
            </w:r>
            <w:r>
              <w:rPr>
                <w:noProof/>
                <w:webHidden/>
              </w:rPr>
              <w:fldChar w:fldCharType="end"/>
            </w:r>
          </w:hyperlink>
        </w:p>
        <w:p w14:paraId="07B5E8B2" w14:textId="1612513F" w:rsidR="00EA7402" w:rsidRDefault="00EA7402">
          <w:pPr>
            <w:pStyle w:val="TOC2"/>
            <w:tabs>
              <w:tab w:val="right" w:leader="dot" w:pos="9016"/>
            </w:tabs>
            <w:rPr>
              <w:noProof/>
            </w:rPr>
          </w:pPr>
          <w:hyperlink w:anchor="_Toc217468341" w:history="1">
            <w:r w:rsidRPr="00927DA4">
              <w:rPr>
                <w:rStyle w:val="Hyperlink"/>
                <w:b/>
                <w:bCs/>
                <w:noProof/>
              </w:rPr>
              <w:t>Appendix C</w:t>
            </w:r>
            <w:r>
              <w:rPr>
                <w:noProof/>
                <w:webHidden/>
              </w:rPr>
              <w:tab/>
            </w:r>
            <w:r>
              <w:rPr>
                <w:noProof/>
                <w:webHidden/>
              </w:rPr>
              <w:fldChar w:fldCharType="begin"/>
            </w:r>
            <w:r>
              <w:rPr>
                <w:noProof/>
                <w:webHidden/>
              </w:rPr>
              <w:instrText xml:space="preserve"> PAGEREF _Toc217468341 \h </w:instrText>
            </w:r>
            <w:r>
              <w:rPr>
                <w:noProof/>
                <w:webHidden/>
              </w:rPr>
            </w:r>
            <w:r>
              <w:rPr>
                <w:noProof/>
                <w:webHidden/>
              </w:rPr>
              <w:fldChar w:fldCharType="separate"/>
            </w:r>
            <w:r>
              <w:rPr>
                <w:noProof/>
                <w:webHidden/>
              </w:rPr>
              <w:t>22</w:t>
            </w:r>
            <w:r>
              <w:rPr>
                <w:noProof/>
                <w:webHidden/>
              </w:rPr>
              <w:fldChar w:fldCharType="end"/>
            </w:r>
          </w:hyperlink>
        </w:p>
        <w:p w14:paraId="048A3DA3" w14:textId="68ACB0AE" w:rsidR="00885D55" w:rsidRDefault="002970B4" w:rsidP="005E766D">
          <w:pPr>
            <w:rPr>
              <w:b/>
              <w:bCs/>
              <w:noProof/>
            </w:rPr>
          </w:pPr>
          <w:r w:rsidRPr="007D5683">
            <w:rPr>
              <w:b/>
              <w:bCs/>
              <w:noProof/>
              <w:sz w:val="22"/>
              <w:szCs w:val="22"/>
            </w:rPr>
            <w:fldChar w:fldCharType="end"/>
          </w:r>
        </w:p>
      </w:sdtContent>
    </w:sdt>
    <w:p w14:paraId="5AE412AB" w14:textId="07954524" w:rsidR="005E766D" w:rsidRPr="00885D55" w:rsidRDefault="002970B4" w:rsidP="005E766D">
      <w:pPr>
        <w:rPr>
          <w:b/>
          <w:bCs/>
          <w:noProof/>
        </w:rPr>
      </w:pPr>
      <w:r w:rsidRPr="00885D55">
        <w:rPr>
          <w:rFonts w:eastAsiaTheme="minorHAnsi"/>
          <w:kern w:val="0"/>
          <w:sz w:val="22"/>
          <w:szCs w:val="22"/>
          <w:lang w:eastAsia="en-US"/>
          <w14:ligatures w14:val="none"/>
        </w:rPr>
        <w:t>Davidstow Creamery, Camelford, Cornwall, PL32 9XW</w:t>
      </w:r>
    </w:p>
    <w:p w14:paraId="1FA5DE11" w14:textId="5B9E5EF6" w:rsidR="00885D55" w:rsidRDefault="002970B4" w:rsidP="00885D55">
      <w:pPr>
        <w:rPr>
          <w:sz w:val="22"/>
          <w:szCs w:val="22"/>
        </w:rPr>
      </w:pPr>
      <w:r w:rsidRPr="00885D55">
        <w:rPr>
          <w:rFonts w:eastAsiaTheme="minorHAnsi"/>
          <w:kern w:val="0"/>
          <w:sz w:val="22"/>
          <w:szCs w:val="22"/>
          <w:lang w:eastAsia="en-US"/>
          <w14:ligatures w14:val="none"/>
        </w:rPr>
        <w:t>Environmental Permit Number; BN6137IK</w:t>
      </w:r>
    </w:p>
    <w:p w14:paraId="275FDF75" w14:textId="164E082B" w:rsidR="00D4541D" w:rsidRPr="00807852" w:rsidRDefault="00D4541D" w:rsidP="00885D55">
      <w:pPr>
        <w:rPr>
          <w:sz w:val="22"/>
          <w:szCs w:val="22"/>
          <w:lang w:val="fr-CA"/>
        </w:rPr>
      </w:pPr>
      <w:r w:rsidRPr="00807852">
        <w:rPr>
          <w:sz w:val="22"/>
          <w:szCs w:val="22"/>
          <w:lang w:val="fr-CA"/>
        </w:rPr>
        <w:t>DC-EMS-DAV-</w:t>
      </w:r>
      <w:r w:rsidR="00807852" w:rsidRPr="00807852">
        <w:rPr>
          <w:sz w:val="22"/>
          <w:szCs w:val="22"/>
          <w:lang w:val="fr-CA"/>
        </w:rPr>
        <w:t>38 Noise M</w:t>
      </w:r>
      <w:r w:rsidR="00807852">
        <w:rPr>
          <w:sz w:val="22"/>
          <w:szCs w:val="22"/>
          <w:lang w:val="fr-CA"/>
        </w:rPr>
        <w:t xml:space="preserve">anagement Plan - </w:t>
      </w:r>
      <w:proofErr w:type="spellStart"/>
      <w:r w:rsidR="00807852">
        <w:rPr>
          <w:sz w:val="22"/>
          <w:szCs w:val="22"/>
          <w:lang w:val="fr-CA"/>
        </w:rPr>
        <w:t>Revision</w:t>
      </w:r>
      <w:proofErr w:type="spellEnd"/>
      <w:r w:rsidR="00807852">
        <w:rPr>
          <w:sz w:val="22"/>
          <w:szCs w:val="22"/>
          <w:lang w:val="fr-CA"/>
        </w:rPr>
        <w:t xml:space="preserve"> 1</w:t>
      </w:r>
    </w:p>
    <w:p w14:paraId="4AC0A4E3" w14:textId="28B2B516" w:rsidR="00832031" w:rsidRDefault="005253B1" w:rsidP="00CB14A5">
      <w:pPr>
        <w:pStyle w:val="Heading1"/>
        <w:numPr>
          <w:ilvl w:val="0"/>
          <w:numId w:val="4"/>
        </w:numPr>
        <w:rPr>
          <w:b/>
          <w:bCs/>
          <w:color w:val="auto"/>
        </w:rPr>
      </w:pPr>
      <w:r w:rsidRPr="00F11A91">
        <w:rPr>
          <w:b/>
          <w:bCs/>
          <w:color w:val="auto"/>
        </w:rPr>
        <w:lastRenderedPageBreak/>
        <w:t xml:space="preserve">  </w:t>
      </w:r>
      <w:bookmarkStart w:id="0" w:name="_Toc217468318"/>
      <w:r w:rsidR="00843054" w:rsidRPr="00CC4955">
        <w:rPr>
          <w:b/>
          <w:bCs/>
          <w:color w:val="auto"/>
        </w:rPr>
        <w:t xml:space="preserve">Who is this </w:t>
      </w:r>
      <w:r w:rsidR="000144C1">
        <w:rPr>
          <w:b/>
          <w:bCs/>
          <w:color w:val="auto"/>
        </w:rPr>
        <w:t>p</w:t>
      </w:r>
      <w:r w:rsidR="00843054" w:rsidRPr="00CC4955">
        <w:rPr>
          <w:b/>
          <w:bCs/>
          <w:color w:val="auto"/>
        </w:rPr>
        <w:t>lan for?</w:t>
      </w:r>
      <w:bookmarkEnd w:id="0"/>
    </w:p>
    <w:p w14:paraId="07EA88C1" w14:textId="1BE6206B" w:rsidR="007C5722" w:rsidRPr="00885D55" w:rsidRDefault="007C5722" w:rsidP="007C5722">
      <w:pPr>
        <w:rPr>
          <w:sz w:val="22"/>
          <w:szCs w:val="22"/>
        </w:rPr>
      </w:pPr>
      <w:r w:rsidRPr="00885D55">
        <w:rPr>
          <w:sz w:val="22"/>
          <w:szCs w:val="22"/>
        </w:rPr>
        <w:t>This Noise Management Plan (NMP) is designed to support the teams at Davidstow Creamery and W</w:t>
      </w:r>
      <w:r w:rsidR="00CB4467">
        <w:rPr>
          <w:sz w:val="22"/>
          <w:szCs w:val="22"/>
        </w:rPr>
        <w:t>ater Processing Facility (WPF)</w:t>
      </w:r>
      <w:r w:rsidRPr="00885D55">
        <w:rPr>
          <w:sz w:val="22"/>
          <w:szCs w:val="22"/>
        </w:rPr>
        <w:t xml:space="preserve"> by providing a structured approach to managing noise emissions. It is intended for:</w:t>
      </w:r>
    </w:p>
    <w:p w14:paraId="4B8D0CD5" w14:textId="1B7916EB" w:rsidR="007C5722" w:rsidRPr="00885D55" w:rsidRDefault="007C5722" w:rsidP="00CB14A5">
      <w:pPr>
        <w:pStyle w:val="ListParagraph"/>
        <w:numPr>
          <w:ilvl w:val="0"/>
          <w:numId w:val="5"/>
        </w:numPr>
        <w:rPr>
          <w:sz w:val="22"/>
          <w:szCs w:val="22"/>
        </w:rPr>
      </w:pPr>
      <w:r w:rsidRPr="00885D55">
        <w:rPr>
          <w:sz w:val="22"/>
          <w:szCs w:val="22"/>
        </w:rPr>
        <w:t>Operational sta</w:t>
      </w:r>
      <w:r w:rsidR="005E766D" w:rsidRPr="00885D55">
        <w:rPr>
          <w:sz w:val="22"/>
          <w:szCs w:val="22"/>
        </w:rPr>
        <w:t xml:space="preserve">ff (WPF &amp; </w:t>
      </w:r>
      <w:r w:rsidR="00754756">
        <w:rPr>
          <w:sz w:val="22"/>
          <w:szCs w:val="22"/>
        </w:rPr>
        <w:t>C</w:t>
      </w:r>
      <w:r w:rsidR="005E766D" w:rsidRPr="00885D55">
        <w:rPr>
          <w:sz w:val="22"/>
          <w:szCs w:val="22"/>
        </w:rPr>
        <w:t>reamery)</w:t>
      </w:r>
      <w:r w:rsidR="001A0185" w:rsidRPr="001A0185">
        <w:rPr>
          <w:color w:val="FF0000"/>
          <w:sz w:val="22"/>
          <w:szCs w:val="22"/>
        </w:rPr>
        <w:t xml:space="preserve"> </w:t>
      </w:r>
    </w:p>
    <w:p w14:paraId="14A2F6E1" w14:textId="77777777" w:rsidR="005E766D" w:rsidRPr="00885D55" w:rsidRDefault="007C5722" w:rsidP="00CB14A5">
      <w:pPr>
        <w:pStyle w:val="ListParagraph"/>
        <w:numPr>
          <w:ilvl w:val="0"/>
          <w:numId w:val="5"/>
        </w:numPr>
        <w:rPr>
          <w:sz w:val="22"/>
          <w:szCs w:val="22"/>
        </w:rPr>
      </w:pPr>
      <w:r w:rsidRPr="00885D55">
        <w:rPr>
          <w:sz w:val="22"/>
          <w:szCs w:val="22"/>
        </w:rPr>
        <w:t>Environmental and compliance teams</w:t>
      </w:r>
    </w:p>
    <w:p w14:paraId="79AF6D51" w14:textId="30C3549B" w:rsidR="00367362" w:rsidRDefault="007C5722" w:rsidP="00CB14A5">
      <w:pPr>
        <w:pStyle w:val="ListParagraph"/>
        <w:numPr>
          <w:ilvl w:val="0"/>
          <w:numId w:val="5"/>
        </w:numPr>
        <w:rPr>
          <w:sz w:val="22"/>
          <w:szCs w:val="22"/>
        </w:rPr>
      </w:pPr>
      <w:r w:rsidRPr="00885D55">
        <w:rPr>
          <w:sz w:val="22"/>
          <w:szCs w:val="22"/>
        </w:rPr>
        <w:t>Surveyors</w:t>
      </w:r>
      <w:r w:rsidR="00EB01DE">
        <w:rPr>
          <w:sz w:val="22"/>
          <w:szCs w:val="22"/>
        </w:rPr>
        <w:t xml:space="preserve"> and</w:t>
      </w:r>
      <w:r w:rsidRPr="00885D55">
        <w:rPr>
          <w:sz w:val="22"/>
          <w:szCs w:val="22"/>
        </w:rPr>
        <w:t xml:space="preserve"> technical personnel</w:t>
      </w:r>
    </w:p>
    <w:p w14:paraId="5533A9E8" w14:textId="030EF4EA" w:rsidR="00EB01DE" w:rsidRPr="00EB01DE" w:rsidRDefault="00EB01DE" w:rsidP="00CB14A5">
      <w:pPr>
        <w:pStyle w:val="ListParagraph"/>
        <w:numPr>
          <w:ilvl w:val="0"/>
          <w:numId w:val="5"/>
        </w:numPr>
        <w:rPr>
          <w:sz w:val="22"/>
          <w:szCs w:val="22"/>
        </w:rPr>
      </w:pPr>
      <w:r>
        <w:rPr>
          <w:sz w:val="22"/>
          <w:szCs w:val="22"/>
        </w:rPr>
        <w:t>Contractors</w:t>
      </w:r>
    </w:p>
    <w:p w14:paraId="2597159E" w14:textId="236D4BDA" w:rsidR="00367362" w:rsidRPr="00885D55" w:rsidRDefault="00367362" w:rsidP="00367362">
      <w:pPr>
        <w:rPr>
          <w:sz w:val="22"/>
          <w:szCs w:val="22"/>
        </w:rPr>
      </w:pPr>
      <w:r w:rsidRPr="00885D55">
        <w:rPr>
          <w:sz w:val="22"/>
          <w:szCs w:val="22"/>
        </w:rPr>
        <w:t>This plan will be communicated directly to all relevant personnel involved in noise management activities.</w:t>
      </w:r>
    </w:p>
    <w:p w14:paraId="132F5102" w14:textId="43A34FF0" w:rsidR="007C5722" w:rsidRPr="00885D55" w:rsidRDefault="007C5722" w:rsidP="007C5722">
      <w:pPr>
        <w:rPr>
          <w:sz w:val="22"/>
          <w:szCs w:val="22"/>
        </w:rPr>
      </w:pPr>
      <w:r w:rsidRPr="00885D55">
        <w:rPr>
          <w:sz w:val="22"/>
          <w:szCs w:val="22"/>
        </w:rPr>
        <w:t>The NMP outlines procedures for:</w:t>
      </w:r>
    </w:p>
    <w:p w14:paraId="194385C8" w14:textId="30785438" w:rsidR="007C5722" w:rsidRPr="00885D55" w:rsidRDefault="007C5722" w:rsidP="00CB14A5">
      <w:pPr>
        <w:pStyle w:val="ListParagraph"/>
        <w:numPr>
          <w:ilvl w:val="0"/>
          <w:numId w:val="6"/>
        </w:numPr>
        <w:rPr>
          <w:sz w:val="22"/>
          <w:szCs w:val="22"/>
        </w:rPr>
      </w:pPr>
      <w:r w:rsidRPr="00885D55">
        <w:rPr>
          <w:sz w:val="22"/>
          <w:szCs w:val="22"/>
        </w:rPr>
        <w:t>Monitoring and implementing contingencies to minimise noise pollution</w:t>
      </w:r>
      <w:r w:rsidR="006452A5" w:rsidRPr="00885D55">
        <w:rPr>
          <w:sz w:val="22"/>
          <w:szCs w:val="22"/>
        </w:rPr>
        <w:t xml:space="preserve"> during normal and abnormal operating conditions</w:t>
      </w:r>
      <w:r w:rsidRPr="00885D55">
        <w:rPr>
          <w:sz w:val="22"/>
          <w:szCs w:val="22"/>
        </w:rPr>
        <w:t>.</w:t>
      </w:r>
    </w:p>
    <w:p w14:paraId="4E700B25" w14:textId="77777777" w:rsidR="007C5722" w:rsidRPr="00885D55" w:rsidRDefault="007C5722" w:rsidP="00CB14A5">
      <w:pPr>
        <w:pStyle w:val="ListParagraph"/>
        <w:numPr>
          <w:ilvl w:val="0"/>
          <w:numId w:val="6"/>
        </w:numPr>
        <w:rPr>
          <w:sz w:val="22"/>
          <w:szCs w:val="22"/>
        </w:rPr>
      </w:pPr>
      <w:r w:rsidRPr="00885D55">
        <w:rPr>
          <w:sz w:val="22"/>
          <w:szCs w:val="22"/>
        </w:rPr>
        <w:t>Preventing unacceptable off-site noise impacts, as defined by the Environmental Permit.</w:t>
      </w:r>
    </w:p>
    <w:p w14:paraId="2D71C020" w14:textId="7B44A7CB" w:rsidR="007C5722" w:rsidRPr="00885D55" w:rsidRDefault="007C5722" w:rsidP="00CB14A5">
      <w:pPr>
        <w:pStyle w:val="ListParagraph"/>
        <w:numPr>
          <w:ilvl w:val="0"/>
          <w:numId w:val="6"/>
        </w:numPr>
        <w:rPr>
          <w:sz w:val="22"/>
          <w:szCs w:val="22"/>
        </w:rPr>
      </w:pPr>
      <w:r w:rsidRPr="00885D55">
        <w:rPr>
          <w:sz w:val="22"/>
          <w:szCs w:val="22"/>
        </w:rPr>
        <w:t>Conducting noise assessments and responding effectively to external complaints.</w:t>
      </w:r>
    </w:p>
    <w:p w14:paraId="59B37AA9" w14:textId="7DA1BBA8" w:rsidR="007C5722" w:rsidRPr="00CE54F9" w:rsidRDefault="007C5722" w:rsidP="007C5722">
      <w:pPr>
        <w:pStyle w:val="Heading2"/>
        <w:rPr>
          <w:color w:val="auto"/>
        </w:rPr>
      </w:pPr>
      <w:bookmarkStart w:id="1" w:name="_Toc217468319"/>
      <w:r>
        <w:t>1.</w:t>
      </w:r>
      <w:r w:rsidR="00213CDD">
        <w:t>1</w:t>
      </w:r>
      <w:r>
        <w:t xml:space="preserve"> </w:t>
      </w:r>
      <w:r w:rsidR="001576DA">
        <w:tab/>
      </w:r>
      <w:r w:rsidRPr="00A74046">
        <w:t>Version control</w:t>
      </w:r>
      <w:bookmarkEnd w:id="1"/>
    </w:p>
    <w:tbl>
      <w:tblPr>
        <w:tblStyle w:val="TableGrid"/>
        <w:tblW w:w="0" w:type="auto"/>
        <w:tblLook w:val="04A0" w:firstRow="1" w:lastRow="0" w:firstColumn="1" w:lastColumn="0" w:noHBand="0" w:noVBand="1"/>
      </w:tblPr>
      <w:tblGrid>
        <w:gridCol w:w="1803"/>
        <w:gridCol w:w="1803"/>
        <w:gridCol w:w="1803"/>
        <w:gridCol w:w="1803"/>
        <w:gridCol w:w="1804"/>
      </w:tblGrid>
      <w:tr w:rsidR="007C5722" w14:paraId="1B235A21" w14:textId="77777777" w:rsidTr="00044507">
        <w:tc>
          <w:tcPr>
            <w:tcW w:w="1803" w:type="dxa"/>
          </w:tcPr>
          <w:p w14:paraId="55759D34" w14:textId="77777777" w:rsidR="007C5722" w:rsidRPr="00885D55" w:rsidRDefault="007C5722" w:rsidP="00044507">
            <w:pPr>
              <w:rPr>
                <w:sz w:val="22"/>
                <w:szCs w:val="22"/>
              </w:rPr>
            </w:pPr>
            <w:r w:rsidRPr="00885D55">
              <w:rPr>
                <w:sz w:val="22"/>
                <w:szCs w:val="22"/>
              </w:rPr>
              <w:t>Revision Number</w:t>
            </w:r>
          </w:p>
        </w:tc>
        <w:tc>
          <w:tcPr>
            <w:tcW w:w="1803" w:type="dxa"/>
          </w:tcPr>
          <w:p w14:paraId="1C1CBEBE" w14:textId="77777777" w:rsidR="007C5722" w:rsidRPr="00885D55" w:rsidRDefault="007C5722" w:rsidP="00044507">
            <w:pPr>
              <w:rPr>
                <w:sz w:val="22"/>
                <w:szCs w:val="22"/>
              </w:rPr>
            </w:pPr>
            <w:r w:rsidRPr="00885D55">
              <w:rPr>
                <w:sz w:val="22"/>
                <w:szCs w:val="22"/>
              </w:rPr>
              <w:t>Purpose for Revision</w:t>
            </w:r>
          </w:p>
        </w:tc>
        <w:tc>
          <w:tcPr>
            <w:tcW w:w="1803" w:type="dxa"/>
          </w:tcPr>
          <w:p w14:paraId="15CE3340" w14:textId="77777777" w:rsidR="007C5722" w:rsidRPr="00885D55" w:rsidRDefault="007C5722" w:rsidP="00044507">
            <w:pPr>
              <w:rPr>
                <w:sz w:val="22"/>
                <w:szCs w:val="22"/>
              </w:rPr>
            </w:pPr>
            <w:r w:rsidRPr="00885D55">
              <w:rPr>
                <w:sz w:val="22"/>
                <w:szCs w:val="22"/>
              </w:rPr>
              <w:t>Authorised by</w:t>
            </w:r>
          </w:p>
        </w:tc>
        <w:tc>
          <w:tcPr>
            <w:tcW w:w="1803" w:type="dxa"/>
          </w:tcPr>
          <w:p w14:paraId="2290E8E1" w14:textId="77777777" w:rsidR="007C5722" w:rsidRPr="00885D55" w:rsidRDefault="007C5722" w:rsidP="00044507">
            <w:pPr>
              <w:rPr>
                <w:sz w:val="22"/>
                <w:szCs w:val="22"/>
              </w:rPr>
            </w:pPr>
            <w:r w:rsidRPr="00885D55">
              <w:rPr>
                <w:sz w:val="22"/>
                <w:szCs w:val="22"/>
              </w:rPr>
              <w:t>Date submitted to Environment Agency</w:t>
            </w:r>
          </w:p>
        </w:tc>
        <w:tc>
          <w:tcPr>
            <w:tcW w:w="1804" w:type="dxa"/>
          </w:tcPr>
          <w:p w14:paraId="2C42D648" w14:textId="77777777" w:rsidR="007C5722" w:rsidRPr="00885D55" w:rsidRDefault="007C5722" w:rsidP="00044507">
            <w:pPr>
              <w:rPr>
                <w:sz w:val="22"/>
                <w:szCs w:val="22"/>
              </w:rPr>
            </w:pPr>
            <w:r w:rsidRPr="00885D55">
              <w:rPr>
                <w:sz w:val="22"/>
                <w:szCs w:val="22"/>
              </w:rPr>
              <w:t>Revision Owner</w:t>
            </w:r>
          </w:p>
        </w:tc>
      </w:tr>
      <w:tr w:rsidR="007C5722" w14:paraId="33DEFA02" w14:textId="77777777" w:rsidTr="00044507">
        <w:tc>
          <w:tcPr>
            <w:tcW w:w="1803" w:type="dxa"/>
          </w:tcPr>
          <w:p w14:paraId="364572E4" w14:textId="77777777" w:rsidR="007C5722" w:rsidRPr="00885D55" w:rsidRDefault="007C5722" w:rsidP="00044507">
            <w:pPr>
              <w:rPr>
                <w:sz w:val="22"/>
                <w:szCs w:val="22"/>
              </w:rPr>
            </w:pPr>
            <w:r w:rsidRPr="00885D55">
              <w:rPr>
                <w:sz w:val="22"/>
                <w:szCs w:val="22"/>
              </w:rPr>
              <w:t>1</w:t>
            </w:r>
          </w:p>
        </w:tc>
        <w:tc>
          <w:tcPr>
            <w:tcW w:w="1803" w:type="dxa"/>
          </w:tcPr>
          <w:p w14:paraId="21555292" w14:textId="77777777" w:rsidR="007C5722" w:rsidRPr="00885D55" w:rsidRDefault="007C5722" w:rsidP="00044507">
            <w:pPr>
              <w:rPr>
                <w:sz w:val="22"/>
                <w:szCs w:val="22"/>
              </w:rPr>
            </w:pPr>
            <w:r w:rsidRPr="00885D55">
              <w:rPr>
                <w:sz w:val="22"/>
                <w:szCs w:val="22"/>
              </w:rPr>
              <w:t>First issue</w:t>
            </w:r>
          </w:p>
        </w:tc>
        <w:tc>
          <w:tcPr>
            <w:tcW w:w="1803" w:type="dxa"/>
          </w:tcPr>
          <w:p w14:paraId="61AC2BB0" w14:textId="01E31C1F" w:rsidR="007C5722" w:rsidRDefault="00EB01DE" w:rsidP="00044507">
            <w:pPr>
              <w:rPr>
                <w:sz w:val="22"/>
                <w:szCs w:val="22"/>
              </w:rPr>
            </w:pPr>
            <w:r>
              <w:rPr>
                <w:sz w:val="22"/>
                <w:szCs w:val="22"/>
              </w:rPr>
              <w:t>R Barnett</w:t>
            </w:r>
          </w:p>
          <w:p w14:paraId="614D784A" w14:textId="24842C3C" w:rsidR="001A0185" w:rsidRPr="00885D55" w:rsidRDefault="001A0185" w:rsidP="00044507">
            <w:pPr>
              <w:rPr>
                <w:sz w:val="22"/>
                <w:szCs w:val="22"/>
              </w:rPr>
            </w:pPr>
          </w:p>
        </w:tc>
        <w:tc>
          <w:tcPr>
            <w:tcW w:w="1803" w:type="dxa"/>
          </w:tcPr>
          <w:p w14:paraId="740C9322" w14:textId="26B31D12" w:rsidR="007C5722" w:rsidRPr="00885D55" w:rsidRDefault="00FA6D98" w:rsidP="00044507">
            <w:pPr>
              <w:rPr>
                <w:sz w:val="22"/>
                <w:szCs w:val="22"/>
              </w:rPr>
            </w:pPr>
            <w:r>
              <w:rPr>
                <w:sz w:val="22"/>
                <w:szCs w:val="22"/>
              </w:rPr>
              <w:t>24/12/2025</w:t>
            </w:r>
          </w:p>
        </w:tc>
        <w:tc>
          <w:tcPr>
            <w:tcW w:w="1804" w:type="dxa"/>
          </w:tcPr>
          <w:p w14:paraId="217580E8" w14:textId="281974A8" w:rsidR="007C5722" w:rsidRPr="00885D55" w:rsidRDefault="00CD2261" w:rsidP="00044507">
            <w:pPr>
              <w:rPr>
                <w:sz w:val="22"/>
                <w:szCs w:val="22"/>
              </w:rPr>
            </w:pPr>
            <w:r>
              <w:rPr>
                <w:sz w:val="22"/>
                <w:szCs w:val="22"/>
              </w:rPr>
              <w:t>E Gregory</w:t>
            </w:r>
          </w:p>
        </w:tc>
      </w:tr>
    </w:tbl>
    <w:p w14:paraId="27126DB3" w14:textId="77777777" w:rsidR="00C26AF9" w:rsidRDefault="00C26AF9" w:rsidP="00843054">
      <w:pPr>
        <w:pStyle w:val="Heading1"/>
        <w:rPr>
          <w:b/>
          <w:bCs/>
          <w:color w:val="auto"/>
        </w:rPr>
      </w:pPr>
    </w:p>
    <w:p w14:paraId="7255FDC4" w14:textId="77777777" w:rsidR="00C26AF9" w:rsidRDefault="00C26AF9">
      <w:pPr>
        <w:rPr>
          <w:rFonts w:asciiTheme="majorHAnsi" w:eastAsiaTheme="majorEastAsia" w:hAnsiTheme="majorHAnsi" w:cstheme="majorBidi"/>
          <w:b/>
          <w:bCs/>
          <w:sz w:val="40"/>
          <w:szCs w:val="40"/>
        </w:rPr>
      </w:pPr>
      <w:r>
        <w:rPr>
          <w:b/>
          <w:bCs/>
        </w:rPr>
        <w:br w:type="page"/>
      </w:r>
    </w:p>
    <w:p w14:paraId="41F778C5" w14:textId="09072653" w:rsidR="002970B4" w:rsidRPr="00CC4955" w:rsidRDefault="00832031" w:rsidP="00843054">
      <w:pPr>
        <w:pStyle w:val="Heading1"/>
        <w:rPr>
          <w:b/>
          <w:bCs/>
          <w:color w:val="auto"/>
        </w:rPr>
      </w:pPr>
      <w:bookmarkStart w:id="2" w:name="_Toc217468320"/>
      <w:r w:rsidRPr="00CC4955">
        <w:rPr>
          <w:b/>
          <w:bCs/>
          <w:color w:val="auto"/>
        </w:rPr>
        <w:lastRenderedPageBreak/>
        <w:t xml:space="preserve">2.0 </w:t>
      </w:r>
      <w:r w:rsidR="005253B1">
        <w:rPr>
          <w:b/>
          <w:bCs/>
          <w:color w:val="auto"/>
        </w:rPr>
        <w:tab/>
      </w:r>
      <w:r w:rsidR="002970B4" w:rsidRPr="00CC4955">
        <w:rPr>
          <w:b/>
          <w:bCs/>
          <w:color w:val="auto"/>
        </w:rPr>
        <w:t>Introduction</w:t>
      </w:r>
      <w:bookmarkEnd w:id="2"/>
    </w:p>
    <w:p w14:paraId="4C185017" w14:textId="4AA834ED" w:rsidR="002970B4" w:rsidRPr="00832031" w:rsidRDefault="00832031" w:rsidP="00832031">
      <w:pPr>
        <w:pStyle w:val="Heading2"/>
        <w:rPr>
          <w:color w:val="auto"/>
        </w:rPr>
      </w:pPr>
      <w:bookmarkStart w:id="3" w:name="_Toc217468321"/>
      <w:r>
        <w:t xml:space="preserve">2.1 </w:t>
      </w:r>
      <w:r w:rsidR="001576DA">
        <w:tab/>
      </w:r>
      <w:r w:rsidR="002970B4" w:rsidRPr="003C44E9">
        <w:t xml:space="preserve">Site </w:t>
      </w:r>
      <w:r w:rsidR="00F74D21">
        <w:t>d</w:t>
      </w:r>
      <w:r w:rsidR="002970B4" w:rsidRPr="003C44E9">
        <w:t>escription</w:t>
      </w:r>
      <w:bookmarkEnd w:id="3"/>
    </w:p>
    <w:p w14:paraId="347C0065" w14:textId="67633000" w:rsidR="00937638" w:rsidRPr="00885D55" w:rsidRDefault="009E55DA" w:rsidP="009E55DA">
      <w:pPr>
        <w:rPr>
          <w:sz w:val="22"/>
          <w:szCs w:val="22"/>
        </w:rPr>
      </w:pPr>
      <w:r w:rsidRPr="00885D55">
        <w:rPr>
          <w:sz w:val="22"/>
          <w:szCs w:val="22"/>
        </w:rPr>
        <w:t xml:space="preserve">In summary, SDUK’s Davidstow </w:t>
      </w:r>
      <w:r w:rsidR="00937638" w:rsidRPr="00885D55">
        <w:rPr>
          <w:sz w:val="22"/>
          <w:szCs w:val="22"/>
        </w:rPr>
        <w:t>facility comprises of:</w:t>
      </w:r>
    </w:p>
    <w:p w14:paraId="7605AC8B" w14:textId="45D9ABEE" w:rsidR="009E55DA" w:rsidRPr="00885D55" w:rsidRDefault="0025345B" w:rsidP="00CB14A5">
      <w:pPr>
        <w:pStyle w:val="ListParagraph"/>
        <w:numPr>
          <w:ilvl w:val="0"/>
          <w:numId w:val="1"/>
        </w:numPr>
        <w:rPr>
          <w:sz w:val="22"/>
          <w:szCs w:val="22"/>
        </w:rPr>
      </w:pPr>
      <w:r w:rsidRPr="00885D55">
        <w:rPr>
          <w:sz w:val="22"/>
          <w:szCs w:val="22"/>
        </w:rPr>
        <w:t>A</w:t>
      </w:r>
      <w:r w:rsidR="009E55DA" w:rsidRPr="00885D55">
        <w:rPr>
          <w:sz w:val="22"/>
          <w:szCs w:val="22"/>
        </w:rPr>
        <w:t xml:space="preserve"> Creamery receiving milk which i</w:t>
      </w:r>
      <w:r w:rsidR="00937638" w:rsidRPr="00885D55">
        <w:rPr>
          <w:sz w:val="22"/>
          <w:szCs w:val="22"/>
        </w:rPr>
        <w:t xml:space="preserve">s </w:t>
      </w:r>
      <w:r w:rsidR="009E55DA" w:rsidRPr="00885D55">
        <w:rPr>
          <w:sz w:val="22"/>
          <w:szCs w:val="22"/>
        </w:rPr>
        <w:t>pasteurise</w:t>
      </w:r>
      <w:r w:rsidR="00937638" w:rsidRPr="00885D55">
        <w:rPr>
          <w:sz w:val="22"/>
          <w:szCs w:val="22"/>
        </w:rPr>
        <w:t>d</w:t>
      </w:r>
      <w:r w:rsidR="009E55DA" w:rsidRPr="00885D55">
        <w:rPr>
          <w:sz w:val="22"/>
          <w:szCs w:val="22"/>
        </w:rPr>
        <w:t xml:space="preserve"> and </w:t>
      </w:r>
      <w:r w:rsidR="00832031" w:rsidRPr="00885D55">
        <w:rPr>
          <w:sz w:val="22"/>
          <w:szCs w:val="22"/>
        </w:rPr>
        <w:t>processed</w:t>
      </w:r>
      <w:r w:rsidR="009E55DA" w:rsidRPr="00885D55">
        <w:rPr>
          <w:sz w:val="22"/>
          <w:szCs w:val="22"/>
        </w:rPr>
        <w:t xml:space="preserve"> into cheese. Whey from the cheese making process is used to manufacture whey cream, </w:t>
      </w:r>
      <w:r w:rsidR="00937638" w:rsidRPr="00885D55">
        <w:rPr>
          <w:sz w:val="22"/>
          <w:szCs w:val="22"/>
        </w:rPr>
        <w:t xml:space="preserve">sweet </w:t>
      </w:r>
      <w:r w:rsidR="009E55DA" w:rsidRPr="00885D55">
        <w:rPr>
          <w:sz w:val="22"/>
          <w:szCs w:val="22"/>
        </w:rPr>
        <w:t xml:space="preserve">whey powder and whey protein concentrate. </w:t>
      </w:r>
    </w:p>
    <w:p w14:paraId="3B2BEC66" w14:textId="651B05BE" w:rsidR="009E55DA" w:rsidRPr="00885D55" w:rsidRDefault="009E55DA" w:rsidP="00CB14A5">
      <w:pPr>
        <w:pStyle w:val="ListParagraph"/>
        <w:numPr>
          <w:ilvl w:val="0"/>
          <w:numId w:val="1"/>
        </w:numPr>
        <w:rPr>
          <w:sz w:val="22"/>
          <w:szCs w:val="22"/>
        </w:rPr>
      </w:pPr>
      <w:r w:rsidRPr="00885D55">
        <w:rPr>
          <w:sz w:val="22"/>
          <w:szCs w:val="22"/>
        </w:rPr>
        <w:t xml:space="preserve">A Water Processing Facility (WPF) which receives process </w:t>
      </w:r>
      <w:r w:rsidR="00213CDD" w:rsidRPr="00885D55">
        <w:rPr>
          <w:sz w:val="22"/>
          <w:szCs w:val="22"/>
        </w:rPr>
        <w:t>wastewater</w:t>
      </w:r>
      <w:r w:rsidRPr="00885D55">
        <w:rPr>
          <w:sz w:val="22"/>
          <w:szCs w:val="22"/>
        </w:rPr>
        <w:t xml:space="preserve"> from the Creamery and employs </w:t>
      </w:r>
      <w:proofErr w:type="spellStart"/>
      <w:r w:rsidRPr="00885D55">
        <w:rPr>
          <w:sz w:val="22"/>
          <w:szCs w:val="22"/>
        </w:rPr>
        <w:t>physico</w:t>
      </w:r>
      <w:proofErr w:type="spellEnd"/>
      <w:r w:rsidRPr="00885D55">
        <w:rPr>
          <w:sz w:val="22"/>
          <w:szCs w:val="22"/>
        </w:rPr>
        <w:t xml:space="preserve">-chemical, biological and membrane processes to treat water for subsequent discharge to the </w:t>
      </w:r>
      <w:r w:rsidR="009C1FCE" w:rsidRPr="00885D55">
        <w:rPr>
          <w:sz w:val="22"/>
          <w:szCs w:val="22"/>
        </w:rPr>
        <w:t>R</w:t>
      </w:r>
      <w:r w:rsidRPr="00885D55">
        <w:rPr>
          <w:sz w:val="22"/>
          <w:szCs w:val="22"/>
        </w:rPr>
        <w:t xml:space="preserve">iver </w:t>
      </w:r>
      <w:proofErr w:type="spellStart"/>
      <w:r w:rsidRPr="00885D55">
        <w:rPr>
          <w:sz w:val="22"/>
          <w:szCs w:val="22"/>
        </w:rPr>
        <w:t>Inny</w:t>
      </w:r>
      <w:proofErr w:type="spellEnd"/>
      <w:r w:rsidRPr="00885D55">
        <w:rPr>
          <w:sz w:val="22"/>
          <w:szCs w:val="22"/>
        </w:rPr>
        <w:t xml:space="preserve"> or reuse within the Creamery.</w:t>
      </w:r>
    </w:p>
    <w:p w14:paraId="3CF199B1" w14:textId="733413DC" w:rsidR="002970B4" w:rsidRPr="00885D55" w:rsidRDefault="00DC45A5" w:rsidP="002970B4">
      <w:pPr>
        <w:rPr>
          <w:sz w:val="22"/>
          <w:szCs w:val="22"/>
        </w:rPr>
      </w:pPr>
      <w:r w:rsidRPr="00885D55">
        <w:rPr>
          <w:sz w:val="22"/>
          <w:szCs w:val="22"/>
        </w:rPr>
        <w:t>The Creamery operate</w:t>
      </w:r>
      <w:r w:rsidR="00325359">
        <w:rPr>
          <w:sz w:val="22"/>
          <w:szCs w:val="22"/>
        </w:rPr>
        <w:t>s</w:t>
      </w:r>
      <w:r w:rsidRPr="00885D55">
        <w:rPr>
          <w:sz w:val="22"/>
          <w:szCs w:val="22"/>
        </w:rPr>
        <w:t xml:space="preserve"> for approximately 358 days per year, 24 hours per day (other than an annual maintenance shut down around October/ November). </w:t>
      </w:r>
      <w:r w:rsidR="00CE54F9" w:rsidRPr="00885D55">
        <w:rPr>
          <w:sz w:val="22"/>
          <w:szCs w:val="22"/>
        </w:rPr>
        <w:t>The Water Processing Facility is manned 365 days per year, 24</w:t>
      </w:r>
      <w:r w:rsidR="00156411">
        <w:rPr>
          <w:sz w:val="22"/>
          <w:szCs w:val="22"/>
        </w:rPr>
        <w:t xml:space="preserve"> </w:t>
      </w:r>
      <w:r w:rsidR="00CE54F9" w:rsidRPr="00885D55">
        <w:rPr>
          <w:sz w:val="22"/>
          <w:szCs w:val="22"/>
        </w:rPr>
        <w:t>h</w:t>
      </w:r>
      <w:r w:rsidR="00156411">
        <w:rPr>
          <w:sz w:val="22"/>
          <w:szCs w:val="22"/>
        </w:rPr>
        <w:t>ou</w:t>
      </w:r>
      <w:r w:rsidR="00CE54F9" w:rsidRPr="00885D55">
        <w:rPr>
          <w:sz w:val="22"/>
          <w:szCs w:val="22"/>
        </w:rPr>
        <w:t xml:space="preserve">rs a day with </w:t>
      </w:r>
      <w:proofErr w:type="gramStart"/>
      <w:r w:rsidR="00CE54F9" w:rsidRPr="00885D55">
        <w:rPr>
          <w:sz w:val="22"/>
          <w:szCs w:val="22"/>
        </w:rPr>
        <w:t>the majority of</w:t>
      </w:r>
      <w:proofErr w:type="gramEnd"/>
      <w:r w:rsidR="00CE54F9" w:rsidRPr="00885D55">
        <w:rPr>
          <w:sz w:val="22"/>
          <w:szCs w:val="22"/>
        </w:rPr>
        <w:t xml:space="preserve"> operational activity completed during daylight hours (07:00-19:00).</w:t>
      </w:r>
    </w:p>
    <w:p w14:paraId="4D29F3FA" w14:textId="691CA1AD" w:rsidR="00832031" w:rsidRDefault="003A791F" w:rsidP="00832031">
      <w:pPr>
        <w:rPr>
          <w:sz w:val="22"/>
          <w:szCs w:val="22"/>
        </w:rPr>
      </w:pPr>
      <w:r w:rsidRPr="00885D55">
        <w:rPr>
          <w:sz w:val="22"/>
          <w:szCs w:val="22"/>
        </w:rPr>
        <w:t xml:space="preserve">Davidstow Creamery </w:t>
      </w:r>
      <w:proofErr w:type="gramStart"/>
      <w:r w:rsidRPr="00885D55">
        <w:rPr>
          <w:sz w:val="22"/>
          <w:szCs w:val="22"/>
        </w:rPr>
        <w:t>is located in</w:t>
      </w:r>
      <w:proofErr w:type="gramEnd"/>
      <w:r w:rsidRPr="00885D55">
        <w:rPr>
          <w:sz w:val="22"/>
          <w:szCs w:val="22"/>
        </w:rPr>
        <w:t xml:space="preserve"> a predominantly rural location; the nearest villages to the site are Trewassa, Davidstow and </w:t>
      </w:r>
      <w:proofErr w:type="spellStart"/>
      <w:r w:rsidRPr="00885D55">
        <w:rPr>
          <w:sz w:val="22"/>
          <w:szCs w:val="22"/>
        </w:rPr>
        <w:t>Tremail</w:t>
      </w:r>
      <w:proofErr w:type="spellEnd"/>
      <w:r w:rsidRPr="00885D55">
        <w:rPr>
          <w:sz w:val="22"/>
          <w:szCs w:val="22"/>
        </w:rPr>
        <w:t xml:space="preserve"> with other smaller residential areas such as Treworra. The land use surrounding the Creamery and WPF is predominantly rural and agricultural, with a low population density. </w:t>
      </w:r>
      <w:r w:rsidR="002A2AB0">
        <w:rPr>
          <w:sz w:val="22"/>
          <w:szCs w:val="22"/>
        </w:rPr>
        <w:t xml:space="preserve"> </w:t>
      </w:r>
      <w:r w:rsidR="00E56014" w:rsidRPr="00885D55">
        <w:rPr>
          <w:sz w:val="22"/>
          <w:szCs w:val="22"/>
        </w:rPr>
        <w:t>There is potential for seasonal and/or intermittent noise emissions from local farming activities</w:t>
      </w:r>
      <w:r w:rsidR="005E766D" w:rsidRPr="00885D55">
        <w:rPr>
          <w:sz w:val="22"/>
          <w:szCs w:val="22"/>
        </w:rPr>
        <w:t>,</w:t>
      </w:r>
      <w:r w:rsidR="00E56014" w:rsidRPr="00885D55">
        <w:rPr>
          <w:sz w:val="22"/>
          <w:szCs w:val="22"/>
        </w:rPr>
        <w:t xml:space="preserve"> a fallen stock facility</w:t>
      </w:r>
      <w:r w:rsidR="00EC3452" w:rsidRPr="00885D55">
        <w:rPr>
          <w:sz w:val="22"/>
          <w:szCs w:val="22"/>
        </w:rPr>
        <w:t xml:space="preserve">, </w:t>
      </w:r>
      <w:r w:rsidR="005E766D" w:rsidRPr="00885D55">
        <w:rPr>
          <w:sz w:val="22"/>
          <w:szCs w:val="22"/>
        </w:rPr>
        <w:t xml:space="preserve">a </w:t>
      </w:r>
      <w:r w:rsidR="00926D94" w:rsidRPr="00885D55">
        <w:rPr>
          <w:sz w:val="22"/>
          <w:szCs w:val="22"/>
        </w:rPr>
        <w:t>local substation</w:t>
      </w:r>
      <w:r w:rsidR="005E766D" w:rsidRPr="00885D55">
        <w:rPr>
          <w:sz w:val="22"/>
          <w:szCs w:val="22"/>
        </w:rPr>
        <w:t xml:space="preserve"> as well as traffic from the</w:t>
      </w:r>
      <w:r w:rsidR="000B2BC8" w:rsidRPr="00885D55">
        <w:rPr>
          <w:sz w:val="22"/>
          <w:szCs w:val="22"/>
        </w:rPr>
        <w:t xml:space="preserve"> </w:t>
      </w:r>
      <w:r w:rsidR="005E766D" w:rsidRPr="00885D55">
        <w:rPr>
          <w:sz w:val="22"/>
          <w:szCs w:val="22"/>
        </w:rPr>
        <w:t xml:space="preserve">A395 </w:t>
      </w:r>
      <w:r w:rsidR="000B2BC8" w:rsidRPr="00885D55">
        <w:rPr>
          <w:sz w:val="22"/>
          <w:szCs w:val="22"/>
        </w:rPr>
        <w:t xml:space="preserve">and the A39. </w:t>
      </w:r>
    </w:p>
    <w:p w14:paraId="036D0009" w14:textId="793294D2" w:rsidR="00F97D19" w:rsidRPr="00832031" w:rsidRDefault="00832031" w:rsidP="00832031">
      <w:pPr>
        <w:pStyle w:val="Heading2"/>
        <w:rPr>
          <w:color w:val="auto"/>
        </w:rPr>
      </w:pPr>
      <w:bookmarkStart w:id="4" w:name="_Toc217468322"/>
      <w:r>
        <w:t xml:space="preserve">2.2 </w:t>
      </w:r>
      <w:r w:rsidR="001576DA">
        <w:tab/>
      </w:r>
      <w:r w:rsidR="002970B4" w:rsidRPr="003C44E9">
        <w:t>Maintenance and review of NMP</w:t>
      </w:r>
      <w:bookmarkEnd w:id="4"/>
    </w:p>
    <w:p w14:paraId="7BA90BA3" w14:textId="5816FCF2" w:rsidR="00F97D19" w:rsidRPr="00885D55" w:rsidRDefault="00F97D19" w:rsidP="00F97D19">
      <w:pPr>
        <w:rPr>
          <w:sz w:val="22"/>
          <w:szCs w:val="22"/>
        </w:rPr>
      </w:pPr>
      <w:r w:rsidRPr="00885D55">
        <w:rPr>
          <w:sz w:val="22"/>
          <w:szCs w:val="22"/>
        </w:rPr>
        <w:t xml:space="preserve">The </w:t>
      </w:r>
      <w:r w:rsidR="00343675" w:rsidRPr="00885D55">
        <w:rPr>
          <w:sz w:val="22"/>
          <w:szCs w:val="22"/>
        </w:rPr>
        <w:t xml:space="preserve">Davidstow Health, Safety and Environment Manager </w:t>
      </w:r>
      <w:r w:rsidRPr="00885D55">
        <w:rPr>
          <w:sz w:val="22"/>
          <w:szCs w:val="22"/>
        </w:rPr>
        <w:t xml:space="preserve">is responsible for developing and maintaining </w:t>
      </w:r>
      <w:r w:rsidR="00167121">
        <w:rPr>
          <w:sz w:val="22"/>
          <w:szCs w:val="22"/>
        </w:rPr>
        <w:t>this document</w:t>
      </w:r>
      <w:r w:rsidRPr="00885D55">
        <w:rPr>
          <w:sz w:val="22"/>
          <w:szCs w:val="22"/>
        </w:rPr>
        <w:t xml:space="preserve">. Reviews of the NMP are typically undertaken on an annual basis or following significant change on site that has potential to affect noise emissions sources and/or control of emissions. </w:t>
      </w:r>
    </w:p>
    <w:p w14:paraId="1F30709E" w14:textId="5CE6DCD9" w:rsidR="00F97D19" w:rsidRPr="00885D55" w:rsidRDefault="00F97D19" w:rsidP="00F97D19">
      <w:pPr>
        <w:rPr>
          <w:sz w:val="22"/>
          <w:szCs w:val="22"/>
        </w:rPr>
      </w:pPr>
      <w:r w:rsidRPr="00885D55">
        <w:rPr>
          <w:sz w:val="22"/>
          <w:szCs w:val="22"/>
        </w:rPr>
        <w:t xml:space="preserve">The NMP forms part of Davidstow’s Environmental Management System (EMS) and is filed under EMS/ </w:t>
      </w:r>
      <w:r w:rsidR="00E036E7">
        <w:rPr>
          <w:sz w:val="22"/>
          <w:szCs w:val="22"/>
        </w:rPr>
        <w:t xml:space="preserve">Sites/ </w:t>
      </w:r>
      <w:r w:rsidRPr="00885D55">
        <w:rPr>
          <w:sz w:val="22"/>
          <w:szCs w:val="22"/>
        </w:rPr>
        <w:t>Davidstow/ 8.1 Operational Control</w:t>
      </w:r>
      <w:r w:rsidR="00EC3452" w:rsidRPr="00885D55">
        <w:rPr>
          <w:sz w:val="22"/>
          <w:szCs w:val="22"/>
        </w:rPr>
        <w:t>.</w:t>
      </w:r>
    </w:p>
    <w:p w14:paraId="205D0F61" w14:textId="55661D56" w:rsidR="00F97D19" w:rsidRPr="00885D55" w:rsidRDefault="00F97D19" w:rsidP="00F97D19">
      <w:pPr>
        <w:rPr>
          <w:sz w:val="22"/>
          <w:szCs w:val="22"/>
        </w:rPr>
      </w:pPr>
      <w:r w:rsidRPr="00885D55">
        <w:rPr>
          <w:sz w:val="22"/>
          <w:szCs w:val="22"/>
        </w:rPr>
        <w:t xml:space="preserve">The Creamery and Water Processing Facility (WPF) Operations Managers (supported by the </w:t>
      </w:r>
      <w:r w:rsidR="008A53FF" w:rsidRPr="00885D55">
        <w:rPr>
          <w:sz w:val="22"/>
          <w:szCs w:val="22"/>
        </w:rPr>
        <w:t>HS</w:t>
      </w:r>
      <w:r w:rsidR="00343675" w:rsidRPr="00885D55">
        <w:rPr>
          <w:sz w:val="22"/>
          <w:szCs w:val="22"/>
        </w:rPr>
        <w:t>&amp;</w:t>
      </w:r>
      <w:r w:rsidR="008A53FF" w:rsidRPr="00885D55">
        <w:rPr>
          <w:sz w:val="22"/>
          <w:szCs w:val="22"/>
        </w:rPr>
        <w:t>E</w:t>
      </w:r>
      <w:r w:rsidRPr="00885D55">
        <w:rPr>
          <w:sz w:val="22"/>
          <w:szCs w:val="22"/>
        </w:rPr>
        <w:t xml:space="preserve"> Manager) are responsible for training relevant people in their teams. </w:t>
      </w:r>
      <w:r w:rsidR="00367362" w:rsidRPr="00885D55">
        <w:rPr>
          <w:sz w:val="22"/>
          <w:szCs w:val="22"/>
        </w:rPr>
        <w:t xml:space="preserve"> Training will be reviewed and updated as/when significant change occurs. </w:t>
      </w:r>
    </w:p>
    <w:p w14:paraId="1CA73C00" w14:textId="0D04C98A" w:rsidR="00CE54F9" w:rsidRPr="00885D55" w:rsidRDefault="00F97D19" w:rsidP="00CE54F9">
      <w:pPr>
        <w:rPr>
          <w:sz w:val="22"/>
          <w:szCs w:val="22"/>
        </w:rPr>
      </w:pPr>
      <w:r w:rsidRPr="00885D55">
        <w:rPr>
          <w:sz w:val="22"/>
          <w:szCs w:val="22"/>
        </w:rPr>
        <w:t>All personnel undertaking off-site</w:t>
      </w:r>
      <w:r w:rsidR="00293DDB" w:rsidRPr="00885D55">
        <w:rPr>
          <w:sz w:val="22"/>
          <w:szCs w:val="22"/>
        </w:rPr>
        <w:t xml:space="preserve"> noise</w:t>
      </w:r>
      <w:r w:rsidRPr="00885D55">
        <w:rPr>
          <w:sz w:val="22"/>
          <w:szCs w:val="22"/>
        </w:rPr>
        <w:t xml:space="preserve"> </w:t>
      </w:r>
      <w:r w:rsidRPr="005253B1">
        <w:rPr>
          <w:sz w:val="22"/>
          <w:szCs w:val="22"/>
        </w:rPr>
        <w:t xml:space="preserve">surveys will be trained in completion of the odour </w:t>
      </w:r>
      <w:r w:rsidR="001A0185" w:rsidRPr="005253B1">
        <w:rPr>
          <w:sz w:val="22"/>
          <w:szCs w:val="22"/>
        </w:rPr>
        <w:t xml:space="preserve">and noise community </w:t>
      </w:r>
      <w:r w:rsidRPr="005253B1">
        <w:rPr>
          <w:sz w:val="22"/>
          <w:szCs w:val="22"/>
        </w:rPr>
        <w:t>survey reporting form shown</w:t>
      </w:r>
      <w:r w:rsidRPr="00885D55">
        <w:rPr>
          <w:sz w:val="22"/>
          <w:szCs w:val="22"/>
        </w:rPr>
        <w:t xml:space="preserve"> in </w:t>
      </w:r>
      <w:r w:rsidRPr="00776B33">
        <w:rPr>
          <w:sz w:val="22"/>
          <w:szCs w:val="22"/>
        </w:rPr>
        <w:t xml:space="preserve">Appendix </w:t>
      </w:r>
      <w:r w:rsidR="001A0185" w:rsidRPr="00776B33">
        <w:rPr>
          <w:sz w:val="22"/>
          <w:szCs w:val="22"/>
        </w:rPr>
        <w:t>B</w:t>
      </w:r>
      <w:r w:rsidR="00293DDB" w:rsidRPr="00776B33">
        <w:rPr>
          <w:sz w:val="22"/>
          <w:szCs w:val="22"/>
        </w:rPr>
        <w:t>.</w:t>
      </w:r>
      <w:r w:rsidR="00EC3452" w:rsidRPr="00776B33">
        <w:rPr>
          <w:sz w:val="22"/>
          <w:szCs w:val="22"/>
        </w:rPr>
        <w:t xml:space="preserve"> The</w:t>
      </w:r>
      <w:r w:rsidR="00EC3452" w:rsidRPr="00885D55">
        <w:rPr>
          <w:sz w:val="22"/>
          <w:szCs w:val="22"/>
        </w:rPr>
        <w:t xml:space="preserve"> Environmental department is then responsible for; collating records of noise related complaints, </w:t>
      </w:r>
      <w:r w:rsidR="00367362" w:rsidRPr="00885D55">
        <w:rPr>
          <w:sz w:val="22"/>
          <w:szCs w:val="22"/>
        </w:rPr>
        <w:t>conducting associated</w:t>
      </w:r>
      <w:r w:rsidR="00EC3452" w:rsidRPr="00885D55">
        <w:rPr>
          <w:sz w:val="22"/>
          <w:szCs w:val="22"/>
        </w:rPr>
        <w:t xml:space="preserve"> investigations and implementing actions based </w:t>
      </w:r>
      <w:r w:rsidR="00EB01DE">
        <w:rPr>
          <w:sz w:val="22"/>
          <w:szCs w:val="22"/>
        </w:rPr>
        <w:t>o</w:t>
      </w:r>
      <w:r w:rsidR="00EC3452" w:rsidRPr="00885D55">
        <w:rPr>
          <w:sz w:val="22"/>
          <w:szCs w:val="22"/>
        </w:rPr>
        <w:t>n monitoring outcomes.</w:t>
      </w:r>
    </w:p>
    <w:p w14:paraId="666E9FBC" w14:textId="4899A443" w:rsidR="00293DDB" w:rsidRPr="00F74D21" w:rsidRDefault="00CE54F9" w:rsidP="00F74D21">
      <w:pPr>
        <w:pStyle w:val="Heading2"/>
        <w:ind w:left="720" w:hanging="720"/>
      </w:pPr>
      <w:bookmarkStart w:id="5" w:name="_Toc217468323"/>
      <w:r>
        <w:t xml:space="preserve">2.3 </w:t>
      </w:r>
      <w:r w:rsidR="005253B1">
        <w:tab/>
      </w:r>
      <w:r w:rsidR="002970B4" w:rsidRPr="00A74046">
        <w:t>Relevant sector guidance on which the N</w:t>
      </w:r>
      <w:r w:rsidR="00F74D21">
        <w:t>MP</w:t>
      </w:r>
      <w:r w:rsidR="002970B4" w:rsidRPr="00A74046">
        <w:t xml:space="preserve"> is based</w:t>
      </w:r>
      <w:bookmarkEnd w:id="5"/>
    </w:p>
    <w:p w14:paraId="4E3C0897" w14:textId="2424001E" w:rsidR="00255340" w:rsidRPr="00885D55" w:rsidRDefault="00E54EF4" w:rsidP="00CB14A5">
      <w:pPr>
        <w:pStyle w:val="ListParagraph"/>
        <w:numPr>
          <w:ilvl w:val="0"/>
          <w:numId w:val="7"/>
        </w:numPr>
        <w:rPr>
          <w:sz w:val="22"/>
          <w:szCs w:val="22"/>
          <w:lang w:val="fr-CA"/>
        </w:rPr>
      </w:pPr>
      <w:r w:rsidRPr="00885D55">
        <w:rPr>
          <w:sz w:val="22"/>
          <w:szCs w:val="22"/>
          <w:lang w:val="fr-CA"/>
        </w:rPr>
        <w:t xml:space="preserve">Noise and Vibration Management: </w:t>
      </w:r>
      <w:proofErr w:type="spellStart"/>
      <w:r w:rsidRPr="00885D55">
        <w:rPr>
          <w:sz w:val="22"/>
          <w:szCs w:val="22"/>
          <w:lang w:val="fr-CA"/>
        </w:rPr>
        <w:t>Environmental</w:t>
      </w:r>
      <w:proofErr w:type="spellEnd"/>
      <w:r w:rsidRPr="00885D55">
        <w:rPr>
          <w:sz w:val="22"/>
          <w:szCs w:val="22"/>
          <w:lang w:val="fr-CA"/>
        </w:rPr>
        <w:t xml:space="preserve"> </w:t>
      </w:r>
      <w:proofErr w:type="spellStart"/>
      <w:r w:rsidRPr="00885D55">
        <w:rPr>
          <w:sz w:val="22"/>
          <w:szCs w:val="22"/>
          <w:lang w:val="fr-CA"/>
        </w:rPr>
        <w:t>Permits</w:t>
      </w:r>
      <w:proofErr w:type="spellEnd"/>
    </w:p>
    <w:p w14:paraId="37FD6406" w14:textId="61C07049" w:rsidR="00E54EF4" w:rsidRPr="00885D55" w:rsidRDefault="00E54EF4" w:rsidP="00CB14A5">
      <w:pPr>
        <w:pStyle w:val="ListParagraph"/>
        <w:numPr>
          <w:ilvl w:val="0"/>
          <w:numId w:val="7"/>
        </w:numPr>
        <w:rPr>
          <w:sz w:val="22"/>
          <w:szCs w:val="22"/>
        </w:rPr>
      </w:pPr>
      <w:r w:rsidRPr="00885D55">
        <w:rPr>
          <w:sz w:val="22"/>
          <w:szCs w:val="22"/>
        </w:rPr>
        <w:t>Control and Monitor Emissions for Your Environmental Permit</w:t>
      </w:r>
    </w:p>
    <w:p w14:paraId="0EF31466" w14:textId="610C645B" w:rsidR="00E54EF4" w:rsidRPr="00885D55" w:rsidRDefault="00E54EF4" w:rsidP="00CB14A5">
      <w:pPr>
        <w:pStyle w:val="ListParagraph"/>
        <w:numPr>
          <w:ilvl w:val="0"/>
          <w:numId w:val="7"/>
        </w:numPr>
        <w:rPr>
          <w:sz w:val="22"/>
          <w:szCs w:val="22"/>
        </w:rPr>
      </w:pPr>
      <w:r w:rsidRPr="00885D55">
        <w:rPr>
          <w:sz w:val="22"/>
          <w:szCs w:val="22"/>
        </w:rPr>
        <w:t>Environmental Noise (England) Regulations 2006</w:t>
      </w:r>
    </w:p>
    <w:p w14:paraId="785C1C2B" w14:textId="5BB179F4" w:rsidR="00E54EF4" w:rsidRPr="00885D55" w:rsidRDefault="00E54EF4" w:rsidP="00CB14A5">
      <w:pPr>
        <w:pStyle w:val="ListParagraph"/>
        <w:numPr>
          <w:ilvl w:val="0"/>
          <w:numId w:val="7"/>
        </w:numPr>
        <w:rPr>
          <w:sz w:val="22"/>
          <w:szCs w:val="22"/>
        </w:rPr>
      </w:pPr>
      <w:r w:rsidRPr="00885D55">
        <w:rPr>
          <w:sz w:val="22"/>
          <w:szCs w:val="22"/>
        </w:rPr>
        <w:lastRenderedPageBreak/>
        <w:t>BAT Reference Document for the Food, Drink and Milk Industries (FDM BREF)</w:t>
      </w:r>
    </w:p>
    <w:p w14:paraId="574BEDDC" w14:textId="27FF2077" w:rsidR="001A0185" w:rsidRPr="00E32A41" w:rsidRDefault="00E54EF4" w:rsidP="00E32A41">
      <w:pPr>
        <w:pStyle w:val="ListParagraph"/>
        <w:numPr>
          <w:ilvl w:val="0"/>
          <w:numId w:val="7"/>
        </w:numPr>
        <w:rPr>
          <w:sz w:val="22"/>
          <w:szCs w:val="22"/>
        </w:rPr>
      </w:pPr>
      <w:r w:rsidRPr="00885D55">
        <w:rPr>
          <w:sz w:val="22"/>
          <w:szCs w:val="22"/>
        </w:rPr>
        <w:t xml:space="preserve">BS 4142:2014+A1:2019 </w:t>
      </w:r>
    </w:p>
    <w:p w14:paraId="7DE8C826" w14:textId="2C731DD3" w:rsidR="00CE54F9" w:rsidRPr="00CC4955" w:rsidRDefault="00CE54F9" w:rsidP="00CE54F9">
      <w:pPr>
        <w:pStyle w:val="Heading1"/>
        <w:rPr>
          <w:b/>
          <w:bCs/>
          <w:color w:val="auto"/>
        </w:rPr>
      </w:pPr>
      <w:bookmarkStart w:id="6" w:name="_Toc217468324"/>
      <w:r w:rsidRPr="00CC4955">
        <w:rPr>
          <w:b/>
          <w:bCs/>
          <w:color w:val="auto"/>
        </w:rPr>
        <w:t>3</w:t>
      </w:r>
      <w:r w:rsidR="002970B4" w:rsidRPr="00CC4955">
        <w:rPr>
          <w:b/>
          <w:bCs/>
          <w:color w:val="auto"/>
        </w:rPr>
        <w:t>.0 Receptors</w:t>
      </w:r>
      <w:bookmarkEnd w:id="6"/>
    </w:p>
    <w:p w14:paraId="286F7C05" w14:textId="27D3A835" w:rsidR="002970B4" w:rsidRPr="00CE54F9" w:rsidRDefault="00CE54F9" w:rsidP="00CE54F9">
      <w:pPr>
        <w:pStyle w:val="Heading2"/>
        <w:rPr>
          <w:color w:val="auto"/>
        </w:rPr>
      </w:pPr>
      <w:bookmarkStart w:id="7" w:name="_Toc217468325"/>
      <w:r w:rsidRPr="00CE54F9">
        <w:rPr>
          <w:color w:val="156082" w:themeColor="accent1"/>
        </w:rPr>
        <w:t>3</w:t>
      </w:r>
      <w:r w:rsidR="002970B4" w:rsidRPr="00CE54F9">
        <w:rPr>
          <w:color w:val="156082" w:themeColor="accent1"/>
        </w:rPr>
        <w:t xml:space="preserve">.1 </w:t>
      </w:r>
      <w:r w:rsidR="002970B4" w:rsidRPr="00A74046">
        <w:t>List of receptors and map</w:t>
      </w:r>
      <w:bookmarkEnd w:id="7"/>
    </w:p>
    <w:p w14:paraId="46F228CE" w14:textId="5FFA9D58" w:rsidR="008A53FF" w:rsidRPr="005253B1" w:rsidRDefault="008A53FF" w:rsidP="008A53FF">
      <w:pPr>
        <w:rPr>
          <w:sz w:val="22"/>
          <w:szCs w:val="22"/>
        </w:rPr>
      </w:pPr>
      <w:r w:rsidRPr="00885D55">
        <w:rPr>
          <w:sz w:val="22"/>
          <w:szCs w:val="22"/>
        </w:rPr>
        <w:t xml:space="preserve">As described in </w:t>
      </w:r>
      <w:r w:rsidRPr="005253B1">
        <w:rPr>
          <w:sz w:val="22"/>
          <w:szCs w:val="22"/>
        </w:rPr>
        <w:t xml:space="preserve">Section </w:t>
      </w:r>
      <w:r w:rsidR="001A0185" w:rsidRPr="005253B1">
        <w:rPr>
          <w:sz w:val="22"/>
          <w:szCs w:val="22"/>
        </w:rPr>
        <w:t>4</w:t>
      </w:r>
      <w:r w:rsidRPr="005253B1">
        <w:rPr>
          <w:sz w:val="22"/>
          <w:szCs w:val="22"/>
        </w:rPr>
        <w:t>, the principal sources of noise are found within the WPF hence location of receptor is described relative to the WPF.</w:t>
      </w:r>
    </w:p>
    <w:p w14:paraId="348D5F73" w14:textId="2443389C" w:rsidR="001A0185" w:rsidRPr="00885D55" w:rsidRDefault="001A0185" w:rsidP="008A53FF">
      <w:pPr>
        <w:rPr>
          <w:sz w:val="22"/>
          <w:szCs w:val="22"/>
        </w:rPr>
      </w:pPr>
      <w:r w:rsidRPr="005253B1">
        <w:rPr>
          <w:sz w:val="22"/>
          <w:szCs w:val="22"/>
        </w:rPr>
        <w:t>Receptor locations are shown in the map below.</w:t>
      </w:r>
    </w:p>
    <w:tbl>
      <w:tblPr>
        <w:tblStyle w:val="TableGrid"/>
        <w:tblW w:w="0" w:type="auto"/>
        <w:tblLayout w:type="fixed"/>
        <w:tblLook w:val="04A0" w:firstRow="1" w:lastRow="0" w:firstColumn="1" w:lastColumn="0" w:noHBand="0" w:noVBand="1"/>
      </w:tblPr>
      <w:tblGrid>
        <w:gridCol w:w="872"/>
        <w:gridCol w:w="2100"/>
        <w:gridCol w:w="1134"/>
        <w:gridCol w:w="1701"/>
        <w:gridCol w:w="3209"/>
      </w:tblGrid>
      <w:tr w:rsidR="00B15D10" w:rsidRPr="005253B1" w14:paraId="0EE447A0" w14:textId="77777777" w:rsidTr="00EB01DE">
        <w:trPr>
          <w:tblHeader/>
        </w:trPr>
        <w:tc>
          <w:tcPr>
            <w:tcW w:w="872" w:type="dxa"/>
            <w:shd w:val="clear" w:color="auto" w:fill="C00000"/>
          </w:tcPr>
          <w:p w14:paraId="0F56CFA3" w14:textId="6E920346" w:rsidR="008A53FF" w:rsidRPr="005253B1" w:rsidRDefault="008A53FF" w:rsidP="00B15D10">
            <w:pPr>
              <w:rPr>
                <w:sz w:val="20"/>
                <w:szCs w:val="20"/>
              </w:rPr>
            </w:pPr>
            <w:r w:rsidRPr="005253B1">
              <w:rPr>
                <w:sz w:val="20"/>
                <w:szCs w:val="20"/>
              </w:rPr>
              <w:t>Ref.</w:t>
            </w:r>
          </w:p>
        </w:tc>
        <w:tc>
          <w:tcPr>
            <w:tcW w:w="2100" w:type="dxa"/>
            <w:shd w:val="clear" w:color="auto" w:fill="C00000"/>
          </w:tcPr>
          <w:p w14:paraId="1068612E" w14:textId="59DA82A7" w:rsidR="008A53FF" w:rsidRPr="005253B1" w:rsidRDefault="008A53FF" w:rsidP="00B15D10">
            <w:pPr>
              <w:rPr>
                <w:sz w:val="20"/>
                <w:szCs w:val="20"/>
              </w:rPr>
            </w:pPr>
            <w:r w:rsidRPr="005253B1">
              <w:rPr>
                <w:sz w:val="20"/>
                <w:szCs w:val="20"/>
              </w:rPr>
              <w:t>Receptor Type</w:t>
            </w:r>
          </w:p>
        </w:tc>
        <w:tc>
          <w:tcPr>
            <w:tcW w:w="1134" w:type="dxa"/>
            <w:shd w:val="clear" w:color="auto" w:fill="C00000"/>
          </w:tcPr>
          <w:p w14:paraId="0F64E7B2" w14:textId="55E5A31C" w:rsidR="008A53FF" w:rsidRPr="005253B1" w:rsidRDefault="008A53FF" w:rsidP="00B15D10">
            <w:pPr>
              <w:rPr>
                <w:sz w:val="20"/>
                <w:szCs w:val="20"/>
              </w:rPr>
            </w:pPr>
            <w:r w:rsidRPr="005253B1">
              <w:rPr>
                <w:sz w:val="20"/>
                <w:szCs w:val="20"/>
              </w:rPr>
              <w:t>Direction from WPF</w:t>
            </w:r>
          </w:p>
        </w:tc>
        <w:tc>
          <w:tcPr>
            <w:tcW w:w="1701" w:type="dxa"/>
            <w:shd w:val="clear" w:color="auto" w:fill="C00000"/>
          </w:tcPr>
          <w:p w14:paraId="2D19642B" w14:textId="2204DFFA" w:rsidR="008A53FF" w:rsidRPr="005253B1" w:rsidRDefault="008A53FF" w:rsidP="00B15D10">
            <w:pPr>
              <w:rPr>
                <w:sz w:val="20"/>
                <w:szCs w:val="20"/>
              </w:rPr>
            </w:pPr>
            <w:r w:rsidRPr="005253B1">
              <w:rPr>
                <w:sz w:val="20"/>
                <w:szCs w:val="20"/>
              </w:rPr>
              <w:t>Approx Distance to Site Boundary (m)</w:t>
            </w:r>
          </w:p>
        </w:tc>
        <w:tc>
          <w:tcPr>
            <w:tcW w:w="3209" w:type="dxa"/>
            <w:shd w:val="clear" w:color="auto" w:fill="C00000"/>
          </w:tcPr>
          <w:p w14:paraId="49901E07" w14:textId="77777777" w:rsidR="008A53FF" w:rsidRPr="005253B1" w:rsidRDefault="008A53FF" w:rsidP="00B15D10">
            <w:pPr>
              <w:rPr>
                <w:sz w:val="20"/>
                <w:szCs w:val="20"/>
              </w:rPr>
            </w:pPr>
            <w:r w:rsidRPr="005253B1">
              <w:rPr>
                <w:sz w:val="20"/>
                <w:szCs w:val="20"/>
              </w:rPr>
              <w:t>Sensitivity to Noise</w:t>
            </w:r>
          </w:p>
          <w:p w14:paraId="00EBF04E" w14:textId="77777777" w:rsidR="008A53FF" w:rsidRPr="005253B1" w:rsidRDefault="008A53FF" w:rsidP="00CB14A5">
            <w:pPr>
              <w:pStyle w:val="ListParagraph"/>
              <w:numPr>
                <w:ilvl w:val="0"/>
                <w:numId w:val="2"/>
              </w:numPr>
              <w:ind w:left="316" w:hanging="284"/>
              <w:rPr>
                <w:sz w:val="20"/>
                <w:szCs w:val="20"/>
              </w:rPr>
            </w:pPr>
            <w:r w:rsidRPr="005253B1">
              <w:rPr>
                <w:b/>
                <w:bCs/>
                <w:sz w:val="20"/>
                <w:szCs w:val="20"/>
              </w:rPr>
              <w:t xml:space="preserve">Low </w:t>
            </w:r>
            <w:r w:rsidRPr="005253B1">
              <w:rPr>
                <w:sz w:val="20"/>
                <w:szCs w:val="20"/>
              </w:rPr>
              <w:t>(e.g. footpath/road)</w:t>
            </w:r>
          </w:p>
          <w:p w14:paraId="63B42916" w14:textId="77777777" w:rsidR="008A53FF" w:rsidRPr="005253B1" w:rsidRDefault="008A53FF" w:rsidP="00CB14A5">
            <w:pPr>
              <w:pStyle w:val="ListParagraph"/>
              <w:numPr>
                <w:ilvl w:val="0"/>
                <w:numId w:val="2"/>
              </w:numPr>
              <w:ind w:left="316" w:hanging="284"/>
              <w:rPr>
                <w:sz w:val="20"/>
                <w:szCs w:val="20"/>
              </w:rPr>
            </w:pPr>
            <w:r w:rsidRPr="005253B1">
              <w:rPr>
                <w:b/>
                <w:bCs/>
                <w:sz w:val="20"/>
                <w:szCs w:val="20"/>
              </w:rPr>
              <w:t>Medium</w:t>
            </w:r>
            <w:r w:rsidRPr="005253B1">
              <w:rPr>
                <w:sz w:val="20"/>
                <w:szCs w:val="20"/>
              </w:rPr>
              <w:t xml:space="preserve"> (e.g. industrial/workplace)</w:t>
            </w:r>
          </w:p>
          <w:p w14:paraId="42248A8E" w14:textId="232E7B14" w:rsidR="008A53FF" w:rsidRPr="005253B1" w:rsidRDefault="008A53FF" w:rsidP="00CB14A5">
            <w:pPr>
              <w:pStyle w:val="ListParagraph"/>
              <w:numPr>
                <w:ilvl w:val="0"/>
                <w:numId w:val="2"/>
              </w:numPr>
              <w:ind w:left="316" w:hanging="284"/>
              <w:rPr>
                <w:sz w:val="20"/>
                <w:szCs w:val="20"/>
              </w:rPr>
            </w:pPr>
            <w:r w:rsidRPr="005253B1">
              <w:rPr>
                <w:b/>
                <w:bCs/>
                <w:sz w:val="20"/>
                <w:szCs w:val="20"/>
              </w:rPr>
              <w:t>High</w:t>
            </w:r>
            <w:r w:rsidRPr="005253B1">
              <w:rPr>
                <w:sz w:val="20"/>
                <w:szCs w:val="20"/>
              </w:rPr>
              <w:t xml:space="preserve"> (e.g. housing/pub/hotel)</w:t>
            </w:r>
          </w:p>
        </w:tc>
      </w:tr>
      <w:tr w:rsidR="00B15D10" w:rsidRPr="005253B1" w14:paraId="671136B0" w14:textId="77777777" w:rsidTr="00EB01DE">
        <w:tc>
          <w:tcPr>
            <w:tcW w:w="872" w:type="dxa"/>
          </w:tcPr>
          <w:p w14:paraId="669C7706" w14:textId="3422B5AC" w:rsidR="008A53FF" w:rsidRPr="005253B1" w:rsidRDefault="008A53FF" w:rsidP="00B15D10">
            <w:pPr>
              <w:rPr>
                <w:sz w:val="20"/>
                <w:szCs w:val="20"/>
              </w:rPr>
            </w:pPr>
            <w:r w:rsidRPr="005253B1">
              <w:rPr>
                <w:sz w:val="20"/>
                <w:szCs w:val="20"/>
              </w:rPr>
              <w:t>1</w:t>
            </w:r>
          </w:p>
        </w:tc>
        <w:tc>
          <w:tcPr>
            <w:tcW w:w="2100" w:type="dxa"/>
          </w:tcPr>
          <w:p w14:paraId="1B8F2056" w14:textId="204ABF07" w:rsidR="008A53FF" w:rsidRPr="005253B1" w:rsidRDefault="008A53FF" w:rsidP="00B15D10">
            <w:pPr>
              <w:rPr>
                <w:sz w:val="20"/>
                <w:szCs w:val="20"/>
              </w:rPr>
            </w:pPr>
            <w:r w:rsidRPr="005253B1">
              <w:rPr>
                <w:sz w:val="20"/>
                <w:szCs w:val="20"/>
              </w:rPr>
              <w:t>Blacka Lane local to Creamery (north)</w:t>
            </w:r>
            <w:r w:rsidR="00EB01DE">
              <w:rPr>
                <w:sz w:val="20"/>
                <w:szCs w:val="20"/>
              </w:rPr>
              <w:t xml:space="preserve"> - r</w:t>
            </w:r>
            <w:r w:rsidR="00EB01DE" w:rsidRPr="005253B1">
              <w:rPr>
                <w:sz w:val="20"/>
                <w:szCs w:val="20"/>
              </w:rPr>
              <w:t xml:space="preserve">esidential properties </w:t>
            </w:r>
          </w:p>
        </w:tc>
        <w:tc>
          <w:tcPr>
            <w:tcW w:w="1134" w:type="dxa"/>
          </w:tcPr>
          <w:p w14:paraId="5CD84015" w14:textId="03E133DC" w:rsidR="008A53FF" w:rsidRPr="005253B1" w:rsidRDefault="00B15D10" w:rsidP="00B15D10">
            <w:pPr>
              <w:rPr>
                <w:sz w:val="20"/>
                <w:szCs w:val="20"/>
              </w:rPr>
            </w:pPr>
            <w:r w:rsidRPr="005253B1">
              <w:rPr>
                <w:sz w:val="20"/>
                <w:szCs w:val="20"/>
              </w:rPr>
              <w:t>W</w:t>
            </w:r>
          </w:p>
        </w:tc>
        <w:tc>
          <w:tcPr>
            <w:tcW w:w="1701" w:type="dxa"/>
          </w:tcPr>
          <w:p w14:paraId="6F1F5259" w14:textId="1AB871EB" w:rsidR="008A53FF" w:rsidRPr="005253B1" w:rsidRDefault="00B15D10" w:rsidP="00B15D10">
            <w:pPr>
              <w:rPr>
                <w:sz w:val="20"/>
                <w:szCs w:val="20"/>
              </w:rPr>
            </w:pPr>
            <w:r w:rsidRPr="005253B1">
              <w:rPr>
                <w:sz w:val="20"/>
                <w:szCs w:val="20"/>
              </w:rPr>
              <w:t>1,000</w:t>
            </w:r>
          </w:p>
        </w:tc>
        <w:tc>
          <w:tcPr>
            <w:tcW w:w="3209" w:type="dxa"/>
          </w:tcPr>
          <w:p w14:paraId="1FA70FAE" w14:textId="1639B337" w:rsidR="008A53FF" w:rsidRPr="005253B1" w:rsidRDefault="00B15D10" w:rsidP="00B15D10">
            <w:pPr>
              <w:rPr>
                <w:sz w:val="20"/>
                <w:szCs w:val="20"/>
              </w:rPr>
            </w:pPr>
            <w:r w:rsidRPr="005253B1">
              <w:rPr>
                <w:sz w:val="20"/>
                <w:szCs w:val="20"/>
              </w:rPr>
              <w:t>High</w:t>
            </w:r>
          </w:p>
        </w:tc>
      </w:tr>
      <w:tr w:rsidR="00B15D10" w:rsidRPr="005253B1" w14:paraId="3892A441" w14:textId="77777777" w:rsidTr="00EB01DE">
        <w:tc>
          <w:tcPr>
            <w:tcW w:w="872" w:type="dxa"/>
          </w:tcPr>
          <w:p w14:paraId="1A6BEBC9" w14:textId="32A04A19" w:rsidR="008A53FF" w:rsidRPr="005253B1" w:rsidRDefault="008A53FF" w:rsidP="00B15D10">
            <w:pPr>
              <w:rPr>
                <w:sz w:val="20"/>
                <w:szCs w:val="20"/>
              </w:rPr>
            </w:pPr>
            <w:r w:rsidRPr="005253B1">
              <w:rPr>
                <w:sz w:val="20"/>
                <w:szCs w:val="20"/>
              </w:rPr>
              <w:t>2</w:t>
            </w:r>
          </w:p>
        </w:tc>
        <w:tc>
          <w:tcPr>
            <w:tcW w:w="2100" w:type="dxa"/>
          </w:tcPr>
          <w:p w14:paraId="39413C6F" w14:textId="13F2FB0B" w:rsidR="008A53FF" w:rsidRPr="005253B1" w:rsidRDefault="008A53FF" w:rsidP="00B15D10">
            <w:pPr>
              <w:rPr>
                <w:sz w:val="20"/>
                <w:szCs w:val="20"/>
              </w:rPr>
            </w:pPr>
            <w:r w:rsidRPr="005253B1">
              <w:rPr>
                <w:sz w:val="20"/>
                <w:szCs w:val="20"/>
              </w:rPr>
              <w:t>Trewassa –residential properties &amp; maintenance workshop</w:t>
            </w:r>
          </w:p>
        </w:tc>
        <w:tc>
          <w:tcPr>
            <w:tcW w:w="1134" w:type="dxa"/>
          </w:tcPr>
          <w:p w14:paraId="16B853EE" w14:textId="1C6AF1CA" w:rsidR="008A53FF" w:rsidRPr="005253B1" w:rsidRDefault="00B15D10" w:rsidP="00B15D10">
            <w:pPr>
              <w:rPr>
                <w:sz w:val="20"/>
                <w:szCs w:val="20"/>
              </w:rPr>
            </w:pPr>
            <w:r w:rsidRPr="005253B1">
              <w:rPr>
                <w:sz w:val="20"/>
                <w:szCs w:val="20"/>
              </w:rPr>
              <w:t>NW</w:t>
            </w:r>
          </w:p>
        </w:tc>
        <w:tc>
          <w:tcPr>
            <w:tcW w:w="1701" w:type="dxa"/>
          </w:tcPr>
          <w:p w14:paraId="387890A0" w14:textId="6FEC51F0" w:rsidR="008A53FF" w:rsidRPr="005253B1" w:rsidRDefault="00B15D10" w:rsidP="00B15D10">
            <w:pPr>
              <w:rPr>
                <w:sz w:val="20"/>
                <w:szCs w:val="20"/>
              </w:rPr>
            </w:pPr>
            <w:r w:rsidRPr="005253B1">
              <w:rPr>
                <w:sz w:val="20"/>
                <w:szCs w:val="20"/>
              </w:rPr>
              <w:t>300</w:t>
            </w:r>
          </w:p>
        </w:tc>
        <w:tc>
          <w:tcPr>
            <w:tcW w:w="3209" w:type="dxa"/>
          </w:tcPr>
          <w:p w14:paraId="045128B0" w14:textId="1280A67B" w:rsidR="008A53FF" w:rsidRPr="005253B1" w:rsidRDefault="00B15D10" w:rsidP="00B15D10">
            <w:pPr>
              <w:rPr>
                <w:sz w:val="20"/>
                <w:szCs w:val="20"/>
              </w:rPr>
            </w:pPr>
            <w:r w:rsidRPr="005253B1">
              <w:rPr>
                <w:sz w:val="20"/>
                <w:szCs w:val="20"/>
              </w:rPr>
              <w:t>High</w:t>
            </w:r>
          </w:p>
        </w:tc>
      </w:tr>
      <w:tr w:rsidR="00B15D10" w:rsidRPr="005253B1" w14:paraId="4559381A" w14:textId="77777777" w:rsidTr="00EB01DE">
        <w:tc>
          <w:tcPr>
            <w:tcW w:w="872" w:type="dxa"/>
          </w:tcPr>
          <w:p w14:paraId="6CB433EB" w14:textId="4A4766EA" w:rsidR="008A53FF" w:rsidRPr="005253B1" w:rsidRDefault="008A53FF" w:rsidP="00B15D10">
            <w:pPr>
              <w:rPr>
                <w:sz w:val="20"/>
                <w:szCs w:val="20"/>
              </w:rPr>
            </w:pPr>
            <w:r w:rsidRPr="005253B1">
              <w:rPr>
                <w:sz w:val="20"/>
                <w:szCs w:val="20"/>
              </w:rPr>
              <w:t>3</w:t>
            </w:r>
          </w:p>
        </w:tc>
        <w:tc>
          <w:tcPr>
            <w:tcW w:w="2100" w:type="dxa"/>
          </w:tcPr>
          <w:p w14:paraId="5838A433" w14:textId="2E5BFD14" w:rsidR="008A53FF" w:rsidRPr="005253B1" w:rsidRDefault="008A53FF" w:rsidP="00B15D10">
            <w:pPr>
              <w:rPr>
                <w:sz w:val="20"/>
                <w:szCs w:val="20"/>
              </w:rPr>
            </w:pPr>
            <w:r w:rsidRPr="005253B1">
              <w:rPr>
                <w:sz w:val="20"/>
                <w:szCs w:val="20"/>
              </w:rPr>
              <w:t>Treworra – residential properties</w:t>
            </w:r>
          </w:p>
        </w:tc>
        <w:tc>
          <w:tcPr>
            <w:tcW w:w="1134" w:type="dxa"/>
          </w:tcPr>
          <w:p w14:paraId="10000CAD" w14:textId="4DCAA614" w:rsidR="008A53FF" w:rsidRPr="005253B1" w:rsidRDefault="00B15D10" w:rsidP="00B15D10">
            <w:pPr>
              <w:rPr>
                <w:sz w:val="20"/>
                <w:szCs w:val="20"/>
              </w:rPr>
            </w:pPr>
            <w:r w:rsidRPr="005253B1">
              <w:rPr>
                <w:sz w:val="20"/>
                <w:szCs w:val="20"/>
              </w:rPr>
              <w:t>E</w:t>
            </w:r>
          </w:p>
        </w:tc>
        <w:tc>
          <w:tcPr>
            <w:tcW w:w="1701" w:type="dxa"/>
          </w:tcPr>
          <w:p w14:paraId="6CF2FBA6" w14:textId="46EA9449" w:rsidR="008A53FF" w:rsidRPr="005253B1" w:rsidRDefault="00B15D10" w:rsidP="00B15D10">
            <w:pPr>
              <w:rPr>
                <w:sz w:val="20"/>
                <w:szCs w:val="20"/>
              </w:rPr>
            </w:pPr>
            <w:r w:rsidRPr="005253B1">
              <w:rPr>
                <w:sz w:val="20"/>
                <w:szCs w:val="20"/>
              </w:rPr>
              <w:t>500</w:t>
            </w:r>
          </w:p>
        </w:tc>
        <w:tc>
          <w:tcPr>
            <w:tcW w:w="3209" w:type="dxa"/>
          </w:tcPr>
          <w:p w14:paraId="40ACEEFD" w14:textId="5CE87C8C" w:rsidR="008A53FF" w:rsidRPr="005253B1" w:rsidRDefault="00B15D10" w:rsidP="00B15D10">
            <w:pPr>
              <w:rPr>
                <w:sz w:val="20"/>
                <w:szCs w:val="20"/>
              </w:rPr>
            </w:pPr>
            <w:r w:rsidRPr="005253B1">
              <w:rPr>
                <w:sz w:val="20"/>
                <w:szCs w:val="20"/>
              </w:rPr>
              <w:t>High</w:t>
            </w:r>
          </w:p>
        </w:tc>
      </w:tr>
      <w:tr w:rsidR="00B15D10" w:rsidRPr="005253B1" w14:paraId="5D6D2899" w14:textId="77777777" w:rsidTr="00EB01DE">
        <w:tc>
          <w:tcPr>
            <w:tcW w:w="872" w:type="dxa"/>
          </w:tcPr>
          <w:p w14:paraId="0ACA0F45" w14:textId="304403F0" w:rsidR="008A53FF" w:rsidRPr="005253B1" w:rsidRDefault="008A53FF" w:rsidP="00B15D10">
            <w:pPr>
              <w:rPr>
                <w:sz w:val="20"/>
                <w:szCs w:val="20"/>
              </w:rPr>
            </w:pPr>
            <w:r w:rsidRPr="005253B1">
              <w:rPr>
                <w:sz w:val="20"/>
                <w:szCs w:val="20"/>
              </w:rPr>
              <w:t>4</w:t>
            </w:r>
          </w:p>
        </w:tc>
        <w:tc>
          <w:tcPr>
            <w:tcW w:w="2100" w:type="dxa"/>
          </w:tcPr>
          <w:p w14:paraId="04B88B08" w14:textId="71E32A55" w:rsidR="008A53FF" w:rsidRPr="005253B1" w:rsidRDefault="00B15D10" w:rsidP="00B15D10">
            <w:pPr>
              <w:rPr>
                <w:sz w:val="20"/>
                <w:szCs w:val="20"/>
              </w:rPr>
            </w:pPr>
            <w:proofErr w:type="spellStart"/>
            <w:r w:rsidRPr="005253B1">
              <w:rPr>
                <w:sz w:val="20"/>
                <w:szCs w:val="20"/>
              </w:rPr>
              <w:t>Tremail</w:t>
            </w:r>
            <w:proofErr w:type="spellEnd"/>
            <w:r w:rsidRPr="005253B1">
              <w:rPr>
                <w:sz w:val="20"/>
                <w:szCs w:val="20"/>
              </w:rPr>
              <w:t xml:space="preserve"> - residential properties</w:t>
            </w:r>
          </w:p>
        </w:tc>
        <w:tc>
          <w:tcPr>
            <w:tcW w:w="1134" w:type="dxa"/>
          </w:tcPr>
          <w:p w14:paraId="36BA77E4" w14:textId="725222FB" w:rsidR="008A53FF" w:rsidRPr="005253B1" w:rsidRDefault="00B15D10" w:rsidP="00B15D10">
            <w:pPr>
              <w:rPr>
                <w:sz w:val="20"/>
                <w:szCs w:val="20"/>
              </w:rPr>
            </w:pPr>
            <w:r w:rsidRPr="005253B1">
              <w:rPr>
                <w:sz w:val="20"/>
                <w:szCs w:val="20"/>
              </w:rPr>
              <w:t>E</w:t>
            </w:r>
          </w:p>
        </w:tc>
        <w:tc>
          <w:tcPr>
            <w:tcW w:w="1701" w:type="dxa"/>
          </w:tcPr>
          <w:p w14:paraId="2A963255" w14:textId="6D581E9F" w:rsidR="008A53FF" w:rsidRPr="005253B1" w:rsidRDefault="00B15D10" w:rsidP="00B15D10">
            <w:pPr>
              <w:rPr>
                <w:sz w:val="20"/>
                <w:szCs w:val="20"/>
              </w:rPr>
            </w:pPr>
            <w:r w:rsidRPr="005253B1">
              <w:rPr>
                <w:sz w:val="20"/>
                <w:szCs w:val="20"/>
              </w:rPr>
              <w:t>2,000</w:t>
            </w:r>
          </w:p>
        </w:tc>
        <w:tc>
          <w:tcPr>
            <w:tcW w:w="3209" w:type="dxa"/>
          </w:tcPr>
          <w:p w14:paraId="5F15ABD0" w14:textId="26E82A37" w:rsidR="008A53FF" w:rsidRPr="005253B1" w:rsidRDefault="00B15D10" w:rsidP="00B15D10">
            <w:pPr>
              <w:rPr>
                <w:sz w:val="20"/>
                <w:szCs w:val="20"/>
              </w:rPr>
            </w:pPr>
            <w:r w:rsidRPr="005253B1">
              <w:rPr>
                <w:sz w:val="20"/>
                <w:szCs w:val="20"/>
              </w:rPr>
              <w:t>High</w:t>
            </w:r>
          </w:p>
        </w:tc>
      </w:tr>
      <w:tr w:rsidR="00B15D10" w:rsidRPr="005253B1" w14:paraId="631F2ED3" w14:textId="77777777" w:rsidTr="00EB01DE">
        <w:tc>
          <w:tcPr>
            <w:tcW w:w="872" w:type="dxa"/>
          </w:tcPr>
          <w:p w14:paraId="3FBB4DD9" w14:textId="3C57DB5D" w:rsidR="008A53FF" w:rsidRPr="005253B1" w:rsidRDefault="008A53FF" w:rsidP="00B15D10">
            <w:pPr>
              <w:rPr>
                <w:sz w:val="20"/>
                <w:szCs w:val="20"/>
              </w:rPr>
            </w:pPr>
            <w:r w:rsidRPr="005253B1">
              <w:rPr>
                <w:sz w:val="20"/>
                <w:szCs w:val="20"/>
              </w:rPr>
              <w:t>5</w:t>
            </w:r>
          </w:p>
        </w:tc>
        <w:tc>
          <w:tcPr>
            <w:tcW w:w="2100" w:type="dxa"/>
          </w:tcPr>
          <w:p w14:paraId="0FA656A0" w14:textId="20FC8173" w:rsidR="008A53FF" w:rsidRPr="005253B1" w:rsidRDefault="00B15D10" w:rsidP="00B15D10">
            <w:pPr>
              <w:rPr>
                <w:sz w:val="20"/>
                <w:szCs w:val="20"/>
              </w:rPr>
            </w:pPr>
            <w:r w:rsidRPr="005253B1">
              <w:rPr>
                <w:sz w:val="20"/>
                <w:szCs w:val="20"/>
              </w:rPr>
              <w:t>Airfield</w:t>
            </w:r>
          </w:p>
        </w:tc>
        <w:tc>
          <w:tcPr>
            <w:tcW w:w="1134" w:type="dxa"/>
          </w:tcPr>
          <w:p w14:paraId="7B55F4F7" w14:textId="5414EF98" w:rsidR="008A53FF" w:rsidRPr="005253B1" w:rsidRDefault="00B15D10" w:rsidP="00B15D10">
            <w:pPr>
              <w:rPr>
                <w:sz w:val="20"/>
                <w:szCs w:val="20"/>
              </w:rPr>
            </w:pPr>
            <w:r w:rsidRPr="005253B1">
              <w:rPr>
                <w:sz w:val="20"/>
                <w:szCs w:val="20"/>
              </w:rPr>
              <w:t>S</w:t>
            </w:r>
          </w:p>
        </w:tc>
        <w:tc>
          <w:tcPr>
            <w:tcW w:w="1701" w:type="dxa"/>
          </w:tcPr>
          <w:p w14:paraId="2BA39474" w14:textId="4D1C4FF9" w:rsidR="008A53FF" w:rsidRPr="005253B1" w:rsidRDefault="00B15D10" w:rsidP="00B15D10">
            <w:pPr>
              <w:rPr>
                <w:sz w:val="20"/>
                <w:szCs w:val="20"/>
              </w:rPr>
            </w:pPr>
            <w:r w:rsidRPr="005253B1">
              <w:rPr>
                <w:sz w:val="20"/>
                <w:szCs w:val="20"/>
              </w:rPr>
              <w:t>1,500</w:t>
            </w:r>
          </w:p>
        </w:tc>
        <w:tc>
          <w:tcPr>
            <w:tcW w:w="3209" w:type="dxa"/>
          </w:tcPr>
          <w:p w14:paraId="3D82EF32" w14:textId="47061192" w:rsidR="008A53FF" w:rsidRPr="005253B1" w:rsidRDefault="00725B02" w:rsidP="00B15D10">
            <w:pPr>
              <w:rPr>
                <w:sz w:val="20"/>
                <w:szCs w:val="20"/>
              </w:rPr>
            </w:pPr>
            <w:r>
              <w:rPr>
                <w:sz w:val="20"/>
                <w:szCs w:val="20"/>
              </w:rPr>
              <w:t>Low</w:t>
            </w:r>
          </w:p>
        </w:tc>
      </w:tr>
      <w:tr w:rsidR="00B15D10" w:rsidRPr="005253B1" w14:paraId="55765338" w14:textId="77777777" w:rsidTr="00EB01DE">
        <w:tc>
          <w:tcPr>
            <w:tcW w:w="872" w:type="dxa"/>
          </w:tcPr>
          <w:p w14:paraId="3E543071" w14:textId="11875C13" w:rsidR="008A53FF" w:rsidRPr="005253B1" w:rsidRDefault="008A53FF" w:rsidP="00B15D10">
            <w:pPr>
              <w:rPr>
                <w:sz w:val="20"/>
                <w:szCs w:val="20"/>
              </w:rPr>
            </w:pPr>
            <w:r w:rsidRPr="005253B1">
              <w:rPr>
                <w:sz w:val="20"/>
                <w:szCs w:val="20"/>
              </w:rPr>
              <w:t>6</w:t>
            </w:r>
          </w:p>
        </w:tc>
        <w:tc>
          <w:tcPr>
            <w:tcW w:w="2100" w:type="dxa"/>
          </w:tcPr>
          <w:p w14:paraId="3ED32615" w14:textId="22190F22" w:rsidR="008A53FF" w:rsidRPr="005253B1" w:rsidRDefault="00B15D10" w:rsidP="00B15D10">
            <w:pPr>
              <w:rPr>
                <w:sz w:val="20"/>
                <w:szCs w:val="20"/>
              </w:rPr>
            </w:pPr>
            <w:proofErr w:type="spellStart"/>
            <w:r w:rsidRPr="005253B1">
              <w:rPr>
                <w:sz w:val="20"/>
                <w:szCs w:val="20"/>
              </w:rPr>
              <w:t>Inny</w:t>
            </w:r>
            <w:proofErr w:type="spellEnd"/>
            <w:r w:rsidRPr="005253B1">
              <w:rPr>
                <w:sz w:val="20"/>
                <w:szCs w:val="20"/>
              </w:rPr>
              <w:t xml:space="preserve"> Vale – </w:t>
            </w:r>
            <w:r w:rsidR="00EB01DE">
              <w:rPr>
                <w:sz w:val="20"/>
                <w:szCs w:val="20"/>
              </w:rPr>
              <w:t>r</w:t>
            </w:r>
            <w:r w:rsidRPr="005253B1">
              <w:rPr>
                <w:sz w:val="20"/>
                <w:szCs w:val="20"/>
              </w:rPr>
              <w:t>esidential properties</w:t>
            </w:r>
          </w:p>
        </w:tc>
        <w:tc>
          <w:tcPr>
            <w:tcW w:w="1134" w:type="dxa"/>
          </w:tcPr>
          <w:p w14:paraId="4568D4F6" w14:textId="7DBA3D55" w:rsidR="008A53FF" w:rsidRPr="005253B1" w:rsidRDefault="00B15D10" w:rsidP="00B15D10">
            <w:pPr>
              <w:rPr>
                <w:sz w:val="20"/>
                <w:szCs w:val="20"/>
              </w:rPr>
            </w:pPr>
            <w:r w:rsidRPr="005253B1">
              <w:rPr>
                <w:sz w:val="20"/>
                <w:szCs w:val="20"/>
              </w:rPr>
              <w:t>ENE</w:t>
            </w:r>
          </w:p>
        </w:tc>
        <w:tc>
          <w:tcPr>
            <w:tcW w:w="1701" w:type="dxa"/>
          </w:tcPr>
          <w:p w14:paraId="61BEB955" w14:textId="09985082" w:rsidR="008A53FF" w:rsidRPr="005253B1" w:rsidRDefault="00B15D10" w:rsidP="00B15D10">
            <w:pPr>
              <w:rPr>
                <w:sz w:val="20"/>
                <w:szCs w:val="20"/>
              </w:rPr>
            </w:pPr>
            <w:r w:rsidRPr="005253B1">
              <w:rPr>
                <w:sz w:val="20"/>
                <w:szCs w:val="20"/>
              </w:rPr>
              <w:t>1,500</w:t>
            </w:r>
          </w:p>
        </w:tc>
        <w:tc>
          <w:tcPr>
            <w:tcW w:w="3209" w:type="dxa"/>
          </w:tcPr>
          <w:p w14:paraId="6CD8D528" w14:textId="788874B2" w:rsidR="008A53FF" w:rsidRPr="005253B1" w:rsidRDefault="00B15D10" w:rsidP="00B15D10">
            <w:pPr>
              <w:rPr>
                <w:sz w:val="20"/>
                <w:szCs w:val="20"/>
              </w:rPr>
            </w:pPr>
            <w:r w:rsidRPr="005253B1">
              <w:rPr>
                <w:sz w:val="20"/>
                <w:szCs w:val="20"/>
              </w:rPr>
              <w:t>High</w:t>
            </w:r>
          </w:p>
        </w:tc>
      </w:tr>
      <w:tr w:rsidR="00B15D10" w:rsidRPr="005253B1" w14:paraId="629431B3" w14:textId="77777777" w:rsidTr="00EB01DE">
        <w:tc>
          <w:tcPr>
            <w:tcW w:w="872" w:type="dxa"/>
          </w:tcPr>
          <w:p w14:paraId="37637691" w14:textId="10E3FDDA" w:rsidR="008A53FF" w:rsidRPr="005253B1" w:rsidRDefault="008A53FF" w:rsidP="00B15D10">
            <w:pPr>
              <w:rPr>
                <w:sz w:val="20"/>
                <w:szCs w:val="20"/>
              </w:rPr>
            </w:pPr>
            <w:r w:rsidRPr="005253B1">
              <w:rPr>
                <w:sz w:val="20"/>
                <w:szCs w:val="20"/>
              </w:rPr>
              <w:t>7</w:t>
            </w:r>
          </w:p>
        </w:tc>
        <w:tc>
          <w:tcPr>
            <w:tcW w:w="2100" w:type="dxa"/>
          </w:tcPr>
          <w:p w14:paraId="7DC86FBD" w14:textId="49346ACF" w:rsidR="008A53FF" w:rsidRPr="005253B1" w:rsidRDefault="00B15D10" w:rsidP="00B15D10">
            <w:pPr>
              <w:rPr>
                <w:sz w:val="20"/>
                <w:szCs w:val="20"/>
              </w:rPr>
            </w:pPr>
            <w:r w:rsidRPr="005253B1">
              <w:rPr>
                <w:sz w:val="20"/>
                <w:szCs w:val="20"/>
              </w:rPr>
              <w:t>Air Museum</w:t>
            </w:r>
          </w:p>
        </w:tc>
        <w:tc>
          <w:tcPr>
            <w:tcW w:w="1134" w:type="dxa"/>
          </w:tcPr>
          <w:p w14:paraId="0D73A86A" w14:textId="6CCFED59" w:rsidR="008A53FF" w:rsidRPr="005253B1" w:rsidRDefault="00B15D10" w:rsidP="00B15D10">
            <w:pPr>
              <w:rPr>
                <w:sz w:val="20"/>
                <w:szCs w:val="20"/>
              </w:rPr>
            </w:pPr>
            <w:r w:rsidRPr="005253B1">
              <w:rPr>
                <w:sz w:val="20"/>
                <w:szCs w:val="20"/>
              </w:rPr>
              <w:t>W</w:t>
            </w:r>
          </w:p>
        </w:tc>
        <w:tc>
          <w:tcPr>
            <w:tcW w:w="1701" w:type="dxa"/>
          </w:tcPr>
          <w:p w14:paraId="29109CA3" w14:textId="5CCB8BCA" w:rsidR="008A53FF" w:rsidRPr="005253B1" w:rsidRDefault="00B15D10" w:rsidP="00B15D10">
            <w:pPr>
              <w:rPr>
                <w:sz w:val="20"/>
                <w:szCs w:val="20"/>
              </w:rPr>
            </w:pPr>
            <w:r w:rsidRPr="005253B1">
              <w:rPr>
                <w:sz w:val="20"/>
                <w:szCs w:val="20"/>
              </w:rPr>
              <w:t>1,500</w:t>
            </w:r>
          </w:p>
        </w:tc>
        <w:tc>
          <w:tcPr>
            <w:tcW w:w="3209" w:type="dxa"/>
          </w:tcPr>
          <w:p w14:paraId="7D55E08B" w14:textId="7AF2580B" w:rsidR="008A53FF" w:rsidRPr="005253B1" w:rsidRDefault="00B15D10" w:rsidP="00B15D10">
            <w:pPr>
              <w:rPr>
                <w:sz w:val="20"/>
                <w:szCs w:val="20"/>
              </w:rPr>
            </w:pPr>
            <w:r w:rsidRPr="005253B1">
              <w:rPr>
                <w:sz w:val="20"/>
                <w:szCs w:val="20"/>
              </w:rPr>
              <w:t>Medium</w:t>
            </w:r>
          </w:p>
        </w:tc>
      </w:tr>
      <w:tr w:rsidR="00B15D10" w:rsidRPr="005253B1" w14:paraId="10CA0D09" w14:textId="77777777" w:rsidTr="00EB01DE">
        <w:tc>
          <w:tcPr>
            <w:tcW w:w="872" w:type="dxa"/>
          </w:tcPr>
          <w:p w14:paraId="014E4FD3" w14:textId="1A093C3E" w:rsidR="00B15D10" w:rsidRPr="005253B1" w:rsidRDefault="00B15D10" w:rsidP="00B15D10">
            <w:pPr>
              <w:rPr>
                <w:sz w:val="20"/>
                <w:szCs w:val="20"/>
              </w:rPr>
            </w:pPr>
            <w:r w:rsidRPr="005253B1">
              <w:rPr>
                <w:sz w:val="20"/>
                <w:szCs w:val="20"/>
              </w:rPr>
              <w:t>8</w:t>
            </w:r>
          </w:p>
        </w:tc>
        <w:tc>
          <w:tcPr>
            <w:tcW w:w="2100" w:type="dxa"/>
          </w:tcPr>
          <w:p w14:paraId="34590222" w14:textId="1CDAF60D" w:rsidR="00B15D10" w:rsidRPr="005253B1" w:rsidRDefault="00B15D10" w:rsidP="00B15D10">
            <w:pPr>
              <w:rPr>
                <w:sz w:val="20"/>
                <w:szCs w:val="20"/>
              </w:rPr>
            </w:pPr>
            <w:r w:rsidRPr="005253B1">
              <w:rPr>
                <w:sz w:val="20"/>
                <w:szCs w:val="20"/>
              </w:rPr>
              <w:t>St Kitts Farm – residential</w:t>
            </w:r>
            <w:r w:rsidR="00EB01DE">
              <w:rPr>
                <w:sz w:val="20"/>
                <w:szCs w:val="20"/>
              </w:rPr>
              <w:t xml:space="preserve"> properties</w:t>
            </w:r>
            <w:r w:rsidRPr="005253B1">
              <w:rPr>
                <w:sz w:val="20"/>
                <w:szCs w:val="20"/>
              </w:rPr>
              <w:t xml:space="preserve"> and commercial</w:t>
            </w:r>
          </w:p>
        </w:tc>
        <w:tc>
          <w:tcPr>
            <w:tcW w:w="1134" w:type="dxa"/>
          </w:tcPr>
          <w:p w14:paraId="55B399D5" w14:textId="7FD158C1" w:rsidR="00B15D10" w:rsidRPr="005253B1" w:rsidRDefault="00B15D10" w:rsidP="00B15D10">
            <w:pPr>
              <w:rPr>
                <w:sz w:val="20"/>
                <w:szCs w:val="20"/>
              </w:rPr>
            </w:pPr>
            <w:r w:rsidRPr="005253B1">
              <w:rPr>
                <w:sz w:val="20"/>
                <w:szCs w:val="20"/>
              </w:rPr>
              <w:t>W</w:t>
            </w:r>
          </w:p>
        </w:tc>
        <w:tc>
          <w:tcPr>
            <w:tcW w:w="1701" w:type="dxa"/>
          </w:tcPr>
          <w:p w14:paraId="662170A8" w14:textId="4629D829" w:rsidR="00B15D10" w:rsidRPr="005253B1" w:rsidRDefault="00B15D10" w:rsidP="00B15D10">
            <w:pPr>
              <w:rPr>
                <w:sz w:val="20"/>
                <w:szCs w:val="20"/>
              </w:rPr>
            </w:pPr>
            <w:r w:rsidRPr="005253B1">
              <w:rPr>
                <w:sz w:val="20"/>
                <w:szCs w:val="20"/>
              </w:rPr>
              <w:t>2,000</w:t>
            </w:r>
          </w:p>
        </w:tc>
        <w:tc>
          <w:tcPr>
            <w:tcW w:w="3209" w:type="dxa"/>
          </w:tcPr>
          <w:p w14:paraId="2BEBD152" w14:textId="6AB0D0A1" w:rsidR="00B15D10" w:rsidRPr="005253B1" w:rsidRDefault="00B15D10" w:rsidP="00B15D10">
            <w:pPr>
              <w:rPr>
                <w:sz w:val="20"/>
                <w:szCs w:val="20"/>
              </w:rPr>
            </w:pPr>
            <w:r w:rsidRPr="005253B1">
              <w:rPr>
                <w:sz w:val="20"/>
                <w:szCs w:val="20"/>
              </w:rPr>
              <w:t>High</w:t>
            </w:r>
          </w:p>
        </w:tc>
      </w:tr>
      <w:tr w:rsidR="00B15D10" w:rsidRPr="005253B1" w14:paraId="1747DE65" w14:textId="77777777" w:rsidTr="00EB01DE">
        <w:tc>
          <w:tcPr>
            <w:tcW w:w="872" w:type="dxa"/>
          </w:tcPr>
          <w:p w14:paraId="58D2708E" w14:textId="6F58D5D6" w:rsidR="00B15D10" w:rsidRPr="005253B1" w:rsidRDefault="00B15D10" w:rsidP="00B15D10">
            <w:pPr>
              <w:rPr>
                <w:sz w:val="20"/>
                <w:szCs w:val="20"/>
              </w:rPr>
            </w:pPr>
            <w:r w:rsidRPr="005253B1">
              <w:rPr>
                <w:sz w:val="20"/>
                <w:szCs w:val="20"/>
              </w:rPr>
              <w:t>9</w:t>
            </w:r>
          </w:p>
        </w:tc>
        <w:tc>
          <w:tcPr>
            <w:tcW w:w="2100" w:type="dxa"/>
          </w:tcPr>
          <w:p w14:paraId="1C34CD4E" w14:textId="37397A8D" w:rsidR="00B15D10" w:rsidRPr="005253B1" w:rsidRDefault="00B15D10" w:rsidP="00B15D10">
            <w:pPr>
              <w:rPr>
                <w:sz w:val="20"/>
                <w:szCs w:val="20"/>
              </w:rPr>
            </w:pPr>
            <w:r w:rsidRPr="005253B1">
              <w:rPr>
                <w:sz w:val="20"/>
                <w:szCs w:val="20"/>
              </w:rPr>
              <w:t>Fallen Stock Yard – commercial</w:t>
            </w:r>
          </w:p>
        </w:tc>
        <w:tc>
          <w:tcPr>
            <w:tcW w:w="1134" w:type="dxa"/>
          </w:tcPr>
          <w:p w14:paraId="30B4FB62" w14:textId="51FC7D65" w:rsidR="00B15D10" w:rsidRPr="005253B1" w:rsidRDefault="00B15D10" w:rsidP="00B15D10">
            <w:pPr>
              <w:rPr>
                <w:sz w:val="20"/>
                <w:szCs w:val="20"/>
              </w:rPr>
            </w:pPr>
            <w:r w:rsidRPr="005253B1">
              <w:rPr>
                <w:sz w:val="20"/>
                <w:szCs w:val="20"/>
              </w:rPr>
              <w:t>ESE</w:t>
            </w:r>
          </w:p>
        </w:tc>
        <w:tc>
          <w:tcPr>
            <w:tcW w:w="1701" w:type="dxa"/>
          </w:tcPr>
          <w:p w14:paraId="2A1CB479" w14:textId="5CB3902E" w:rsidR="00B15D10" w:rsidRPr="005253B1" w:rsidRDefault="00B15D10" w:rsidP="00B15D10">
            <w:pPr>
              <w:rPr>
                <w:sz w:val="20"/>
                <w:szCs w:val="20"/>
              </w:rPr>
            </w:pPr>
            <w:r w:rsidRPr="005253B1">
              <w:rPr>
                <w:sz w:val="20"/>
                <w:szCs w:val="20"/>
              </w:rPr>
              <w:t>1,500</w:t>
            </w:r>
          </w:p>
        </w:tc>
        <w:tc>
          <w:tcPr>
            <w:tcW w:w="3209" w:type="dxa"/>
          </w:tcPr>
          <w:p w14:paraId="2A443F94" w14:textId="3930ED17" w:rsidR="00B15D10" w:rsidRPr="005253B1" w:rsidRDefault="00B15D10" w:rsidP="00B15D10">
            <w:pPr>
              <w:rPr>
                <w:sz w:val="20"/>
                <w:szCs w:val="20"/>
              </w:rPr>
            </w:pPr>
            <w:r w:rsidRPr="005253B1">
              <w:rPr>
                <w:sz w:val="20"/>
                <w:szCs w:val="20"/>
              </w:rPr>
              <w:t>Low</w:t>
            </w:r>
          </w:p>
        </w:tc>
      </w:tr>
      <w:tr w:rsidR="00B15D10" w:rsidRPr="005253B1" w14:paraId="68D08D1E" w14:textId="77777777" w:rsidTr="00EB01DE">
        <w:tc>
          <w:tcPr>
            <w:tcW w:w="872" w:type="dxa"/>
          </w:tcPr>
          <w:p w14:paraId="68C79F34" w14:textId="1522819A" w:rsidR="00B15D10" w:rsidRPr="005253B1" w:rsidRDefault="00B15D10" w:rsidP="00B15D10">
            <w:pPr>
              <w:rPr>
                <w:sz w:val="20"/>
                <w:szCs w:val="20"/>
              </w:rPr>
            </w:pPr>
            <w:r w:rsidRPr="005253B1">
              <w:rPr>
                <w:sz w:val="20"/>
                <w:szCs w:val="20"/>
              </w:rPr>
              <w:t>10</w:t>
            </w:r>
          </w:p>
        </w:tc>
        <w:tc>
          <w:tcPr>
            <w:tcW w:w="2100" w:type="dxa"/>
          </w:tcPr>
          <w:p w14:paraId="4D337105" w14:textId="4FEF669C" w:rsidR="00B15D10" w:rsidRPr="005253B1" w:rsidRDefault="00B15D10" w:rsidP="00B15D10">
            <w:pPr>
              <w:rPr>
                <w:sz w:val="20"/>
                <w:szCs w:val="20"/>
              </w:rPr>
            </w:pPr>
            <w:r w:rsidRPr="005253B1">
              <w:rPr>
                <w:sz w:val="20"/>
                <w:szCs w:val="20"/>
              </w:rPr>
              <w:t>Davidstow Church &amp; The Pines (residential)</w:t>
            </w:r>
          </w:p>
        </w:tc>
        <w:tc>
          <w:tcPr>
            <w:tcW w:w="1134" w:type="dxa"/>
          </w:tcPr>
          <w:p w14:paraId="4983B292" w14:textId="5E637676" w:rsidR="00B15D10" w:rsidRPr="005253B1" w:rsidRDefault="00B15D10" w:rsidP="00B15D10">
            <w:pPr>
              <w:rPr>
                <w:sz w:val="20"/>
                <w:szCs w:val="20"/>
              </w:rPr>
            </w:pPr>
            <w:r w:rsidRPr="005253B1">
              <w:rPr>
                <w:sz w:val="20"/>
                <w:szCs w:val="20"/>
              </w:rPr>
              <w:t>N</w:t>
            </w:r>
          </w:p>
        </w:tc>
        <w:tc>
          <w:tcPr>
            <w:tcW w:w="1701" w:type="dxa"/>
          </w:tcPr>
          <w:p w14:paraId="5C665824" w14:textId="72E86559" w:rsidR="00B15D10" w:rsidRPr="005253B1" w:rsidRDefault="00B15D10" w:rsidP="00B15D10">
            <w:pPr>
              <w:rPr>
                <w:sz w:val="20"/>
                <w:szCs w:val="20"/>
              </w:rPr>
            </w:pPr>
            <w:r w:rsidRPr="005253B1">
              <w:rPr>
                <w:sz w:val="20"/>
                <w:szCs w:val="20"/>
              </w:rPr>
              <w:t>1,000</w:t>
            </w:r>
          </w:p>
        </w:tc>
        <w:tc>
          <w:tcPr>
            <w:tcW w:w="3209" w:type="dxa"/>
          </w:tcPr>
          <w:p w14:paraId="5D503365" w14:textId="156A0DCF" w:rsidR="00B15D10" w:rsidRPr="005253B1" w:rsidRDefault="00B15D10" w:rsidP="00B15D10">
            <w:pPr>
              <w:rPr>
                <w:sz w:val="20"/>
                <w:szCs w:val="20"/>
              </w:rPr>
            </w:pPr>
            <w:r w:rsidRPr="005253B1">
              <w:rPr>
                <w:sz w:val="20"/>
                <w:szCs w:val="20"/>
              </w:rPr>
              <w:t>High</w:t>
            </w:r>
          </w:p>
        </w:tc>
      </w:tr>
      <w:tr w:rsidR="00B15D10" w:rsidRPr="005253B1" w14:paraId="7A113445" w14:textId="77777777" w:rsidTr="00EB01DE">
        <w:tc>
          <w:tcPr>
            <w:tcW w:w="872" w:type="dxa"/>
          </w:tcPr>
          <w:p w14:paraId="153E5B78" w14:textId="185C2500" w:rsidR="00B15D10" w:rsidRPr="005253B1" w:rsidRDefault="00B15D10" w:rsidP="00B15D10">
            <w:pPr>
              <w:rPr>
                <w:sz w:val="20"/>
                <w:szCs w:val="20"/>
              </w:rPr>
            </w:pPr>
            <w:r w:rsidRPr="005253B1">
              <w:rPr>
                <w:sz w:val="20"/>
                <w:szCs w:val="20"/>
              </w:rPr>
              <w:t>11</w:t>
            </w:r>
          </w:p>
        </w:tc>
        <w:tc>
          <w:tcPr>
            <w:tcW w:w="2100" w:type="dxa"/>
          </w:tcPr>
          <w:p w14:paraId="1447D0BB" w14:textId="7FB60AB7" w:rsidR="00B15D10" w:rsidRPr="005253B1" w:rsidRDefault="00B15D10" w:rsidP="00B15D10">
            <w:pPr>
              <w:rPr>
                <w:sz w:val="20"/>
                <w:szCs w:val="20"/>
              </w:rPr>
            </w:pPr>
            <w:r w:rsidRPr="005253B1">
              <w:rPr>
                <w:sz w:val="20"/>
                <w:szCs w:val="20"/>
              </w:rPr>
              <w:t xml:space="preserve">Pendragon House, </w:t>
            </w:r>
            <w:proofErr w:type="spellStart"/>
            <w:r w:rsidRPr="005253B1">
              <w:rPr>
                <w:sz w:val="20"/>
                <w:szCs w:val="20"/>
              </w:rPr>
              <w:t>Trehane</w:t>
            </w:r>
            <w:proofErr w:type="spellEnd"/>
            <w:r w:rsidRPr="005253B1">
              <w:rPr>
                <w:sz w:val="20"/>
                <w:szCs w:val="20"/>
              </w:rPr>
              <w:t xml:space="preserve"> House and Bungalow</w:t>
            </w:r>
            <w:r w:rsidR="00EB01DE">
              <w:rPr>
                <w:sz w:val="20"/>
                <w:szCs w:val="20"/>
              </w:rPr>
              <w:t xml:space="preserve"> -</w:t>
            </w:r>
            <w:r w:rsidR="00EB01DE" w:rsidRPr="005253B1">
              <w:rPr>
                <w:sz w:val="20"/>
                <w:szCs w:val="20"/>
              </w:rPr>
              <w:t xml:space="preserve"> </w:t>
            </w:r>
            <w:r w:rsidR="00EB01DE">
              <w:rPr>
                <w:sz w:val="20"/>
                <w:szCs w:val="20"/>
              </w:rPr>
              <w:t>r</w:t>
            </w:r>
            <w:r w:rsidR="00EB01DE" w:rsidRPr="005253B1">
              <w:rPr>
                <w:sz w:val="20"/>
                <w:szCs w:val="20"/>
              </w:rPr>
              <w:t xml:space="preserve">esidential properties </w:t>
            </w:r>
          </w:p>
        </w:tc>
        <w:tc>
          <w:tcPr>
            <w:tcW w:w="1134" w:type="dxa"/>
          </w:tcPr>
          <w:p w14:paraId="221F4A03" w14:textId="167627F3" w:rsidR="00B15D10" w:rsidRPr="005253B1" w:rsidRDefault="00B15D10" w:rsidP="00B15D10">
            <w:pPr>
              <w:rPr>
                <w:sz w:val="20"/>
                <w:szCs w:val="20"/>
              </w:rPr>
            </w:pPr>
            <w:r w:rsidRPr="005253B1">
              <w:rPr>
                <w:sz w:val="20"/>
                <w:szCs w:val="20"/>
              </w:rPr>
              <w:t>NW</w:t>
            </w:r>
          </w:p>
        </w:tc>
        <w:tc>
          <w:tcPr>
            <w:tcW w:w="1701" w:type="dxa"/>
          </w:tcPr>
          <w:p w14:paraId="256711C9" w14:textId="46827463" w:rsidR="00B15D10" w:rsidRPr="005253B1" w:rsidRDefault="00B15D10" w:rsidP="00B15D10">
            <w:pPr>
              <w:rPr>
                <w:sz w:val="20"/>
                <w:szCs w:val="20"/>
              </w:rPr>
            </w:pPr>
            <w:r w:rsidRPr="005253B1">
              <w:rPr>
                <w:sz w:val="20"/>
                <w:szCs w:val="20"/>
              </w:rPr>
              <w:t>2,000</w:t>
            </w:r>
          </w:p>
        </w:tc>
        <w:tc>
          <w:tcPr>
            <w:tcW w:w="3209" w:type="dxa"/>
          </w:tcPr>
          <w:p w14:paraId="7E220470" w14:textId="07AB5A97" w:rsidR="00B15D10" w:rsidRPr="005253B1" w:rsidRDefault="00B15D10" w:rsidP="00B15D10">
            <w:pPr>
              <w:rPr>
                <w:sz w:val="20"/>
                <w:szCs w:val="20"/>
              </w:rPr>
            </w:pPr>
            <w:r w:rsidRPr="005253B1">
              <w:rPr>
                <w:sz w:val="20"/>
                <w:szCs w:val="20"/>
              </w:rPr>
              <w:t>High</w:t>
            </w:r>
          </w:p>
        </w:tc>
      </w:tr>
      <w:tr w:rsidR="00B15D10" w:rsidRPr="005253B1" w14:paraId="4EE92A87" w14:textId="77777777" w:rsidTr="00EB01DE">
        <w:tc>
          <w:tcPr>
            <w:tcW w:w="872" w:type="dxa"/>
          </w:tcPr>
          <w:p w14:paraId="0FD30964" w14:textId="186D5AA7" w:rsidR="00B15D10" w:rsidRPr="005253B1" w:rsidRDefault="00B15D10" w:rsidP="00B15D10">
            <w:pPr>
              <w:rPr>
                <w:sz w:val="20"/>
                <w:szCs w:val="20"/>
              </w:rPr>
            </w:pPr>
            <w:r w:rsidRPr="005253B1">
              <w:rPr>
                <w:sz w:val="20"/>
                <w:szCs w:val="20"/>
              </w:rPr>
              <w:t>12</w:t>
            </w:r>
          </w:p>
        </w:tc>
        <w:tc>
          <w:tcPr>
            <w:tcW w:w="2100" w:type="dxa"/>
          </w:tcPr>
          <w:p w14:paraId="2E1C0BE2" w14:textId="1EA4A47C" w:rsidR="00B15D10" w:rsidRPr="005253B1" w:rsidRDefault="00B15D10" w:rsidP="00B15D10">
            <w:pPr>
              <w:rPr>
                <w:sz w:val="20"/>
                <w:szCs w:val="20"/>
              </w:rPr>
            </w:pPr>
            <w:proofErr w:type="spellStart"/>
            <w:r w:rsidRPr="005253B1">
              <w:rPr>
                <w:sz w:val="20"/>
                <w:szCs w:val="20"/>
              </w:rPr>
              <w:t>Barnpark</w:t>
            </w:r>
            <w:proofErr w:type="spellEnd"/>
            <w:r w:rsidRPr="005253B1">
              <w:rPr>
                <w:sz w:val="20"/>
                <w:szCs w:val="20"/>
              </w:rPr>
              <w:t xml:space="preserve"> Farm</w:t>
            </w:r>
          </w:p>
        </w:tc>
        <w:tc>
          <w:tcPr>
            <w:tcW w:w="1134" w:type="dxa"/>
          </w:tcPr>
          <w:p w14:paraId="0500ACAE" w14:textId="32A7E4C5" w:rsidR="00B15D10" w:rsidRPr="005253B1" w:rsidRDefault="00B15D10" w:rsidP="00B15D10">
            <w:pPr>
              <w:rPr>
                <w:sz w:val="20"/>
                <w:szCs w:val="20"/>
              </w:rPr>
            </w:pPr>
            <w:r w:rsidRPr="005253B1">
              <w:rPr>
                <w:sz w:val="20"/>
                <w:szCs w:val="20"/>
              </w:rPr>
              <w:t>WSW</w:t>
            </w:r>
          </w:p>
        </w:tc>
        <w:tc>
          <w:tcPr>
            <w:tcW w:w="1701" w:type="dxa"/>
          </w:tcPr>
          <w:p w14:paraId="05ED3EF2" w14:textId="782030CC" w:rsidR="00B15D10" w:rsidRPr="005253B1" w:rsidRDefault="00B15D10" w:rsidP="00B15D10">
            <w:pPr>
              <w:rPr>
                <w:sz w:val="20"/>
                <w:szCs w:val="20"/>
              </w:rPr>
            </w:pPr>
            <w:r w:rsidRPr="005253B1">
              <w:rPr>
                <w:sz w:val="20"/>
                <w:szCs w:val="20"/>
              </w:rPr>
              <w:t>500</w:t>
            </w:r>
          </w:p>
        </w:tc>
        <w:tc>
          <w:tcPr>
            <w:tcW w:w="3209" w:type="dxa"/>
          </w:tcPr>
          <w:p w14:paraId="79947213" w14:textId="4C0D2288" w:rsidR="00B15D10" w:rsidRPr="005253B1" w:rsidRDefault="00B15D10" w:rsidP="00B15D10">
            <w:pPr>
              <w:rPr>
                <w:sz w:val="20"/>
                <w:szCs w:val="20"/>
              </w:rPr>
            </w:pPr>
            <w:r w:rsidRPr="005253B1">
              <w:rPr>
                <w:sz w:val="20"/>
                <w:szCs w:val="20"/>
              </w:rPr>
              <w:t>Medium</w:t>
            </w:r>
          </w:p>
        </w:tc>
      </w:tr>
      <w:tr w:rsidR="00B15D10" w:rsidRPr="005253B1" w14:paraId="22E082DE" w14:textId="77777777" w:rsidTr="00EB01DE">
        <w:tc>
          <w:tcPr>
            <w:tcW w:w="872" w:type="dxa"/>
          </w:tcPr>
          <w:p w14:paraId="5DF79620" w14:textId="22A7A27C" w:rsidR="00B15D10" w:rsidRPr="005253B1" w:rsidRDefault="00B15D10" w:rsidP="00B15D10">
            <w:pPr>
              <w:rPr>
                <w:sz w:val="20"/>
                <w:szCs w:val="20"/>
              </w:rPr>
            </w:pPr>
            <w:r w:rsidRPr="005253B1">
              <w:rPr>
                <w:sz w:val="20"/>
                <w:szCs w:val="20"/>
              </w:rPr>
              <w:t>13</w:t>
            </w:r>
          </w:p>
        </w:tc>
        <w:tc>
          <w:tcPr>
            <w:tcW w:w="2100" w:type="dxa"/>
          </w:tcPr>
          <w:p w14:paraId="7E473525" w14:textId="191F3D87" w:rsidR="00B15D10" w:rsidRPr="005253B1" w:rsidRDefault="00B15D10" w:rsidP="00B15D10">
            <w:pPr>
              <w:rPr>
                <w:sz w:val="20"/>
                <w:szCs w:val="20"/>
              </w:rPr>
            </w:pPr>
            <w:r w:rsidRPr="005253B1">
              <w:rPr>
                <w:sz w:val="20"/>
                <w:szCs w:val="20"/>
              </w:rPr>
              <w:t>Blacka Lane local to Creamery (south)</w:t>
            </w:r>
            <w:r w:rsidR="00EB01DE">
              <w:rPr>
                <w:sz w:val="20"/>
                <w:szCs w:val="20"/>
              </w:rPr>
              <w:t xml:space="preserve"> -</w:t>
            </w:r>
            <w:r w:rsidR="00EB01DE" w:rsidRPr="005253B1">
              <w:rPr>
                <w:sz w:val="20"/>
                <w:szCs w:val="20"/>
              </w:rPr>
              <w:t xml:space="preserve"> </w:t>
            </w:r>
            <w:r w:rsidR="00EB01DE">
              <w:rPr>
                <w:sz w:val="20"/>
                <w:szCs w:val="20"/>
              </w:rPr>
              <w:t>r</w:t>
            </w:r>
            <w:r w:rsidR="00EB01DE" w:rsidRPr="005253B1">
              <w:rPr>
                <w:sz w:val="20"/>
                <w:szCs w:val="20"/>
              </w:rPr>
              <w:t xml:space="preserve">esidential properties </w:t>
            </w:r>
          </w:p>
        </w:tc>
        <w:tc>
          <w:tcPr>
            <w:tcW w:w="1134" w:type="dxa"/>
          </w:tcPr>
          <w:p w14:paraId="0CCEBF63" w14:textId="6E833D6A" w:rsidR="00B15D10" w:rsidRPr="005253B1" w:rsidRDefault="00B15D10" w:rsidP="00B15D10">
            <w:pPr>
              <w:rPr>
                <w:sz w:val="20"/>
                <w:szCs w:val="20"/>
              </w:rPr>
            </w:pPr>
            <w:r w:rsidRPr="005253B1">
              <w:rPr>
                <w:sz w:val="20"/>
                <w:szCs w:val="20"/>
              </w:rPr>
              <w:t>WSW</w:t>
            </w:r>
          </w:p>
        </w:tc>
        <w:tc>
          <w:tcPr>
            <w:tcW w:w="1701" w:type="dxa"/>
          </w:tcPr>
          <w:p w14:paraId="7290DEA7" w14:textId="6B274216" w:rsidR="00B15D10" w:rsidRPr="005253B1" w:rsidRDefault="00B15D10" w:rsidP="00B15D10">
            <w:pPr>
              <w:rPr>
                <w:sz w:val="20"/>
                <w:szCs w:val="20"/>
              </w:rPr>
            </w:pPr>
            <w:r w:rsidRPr="005253B1">
              <w:rPr>
                <w:sz w:val="20"/>
                <w:szCs w:val="20"/>
              </w:rPr>
              <w:t>1,500</w:t>
            </w:r>
          </w:p>
        </w:tc>
        <w:tc>
          <w:tcPr>
            <w:tcW w:w="3209" w:type="dxa"/>
          </w:tcPr>
          <w:p w14:paraId="3ABA9485" w14:textId="2297AAB0" w:rsidR="00B15D10" w:rsidRPr="005253B1" w:rsidRDefault="00B15D10" w:rsidP="00B15D10">
            <w:pPr>
              <w:rPr>
                <w:sz w:val="20"/>
                <w:szCs w:val="20"/>
              </w:rPr>
            </w:pPr>
            <w:r w:rsidRPr="005253B1">
              <w:rPr>
                <w:sz w:val="20"/>
                <w:szCs w:val="20"/>
              </w:rPr>
              <w:t>High</w:t>
            </w:r>
          </w:p>
        </w:tc>
      </w:tr>
    </w:tbl>
    <w:p w14:paraId="0B3CE1FF" w14:textId="77777777" w:rsidR="00ED01BA" w:rsidRDefault="00ED01BA" w:rsidP="00056567">
      <w:pPr>
        <w:rPr>
          <w:noProof/>
        </w:rPr>
      </w:pPr>
    </w:p>
    <w:p w14:paraId="0185371F" w14:textId="73483FCC" w:rsidR="001A0185" w:rsidRDefault="00D70C83" w:rsidP="00056567">
      <w:pPr>
        <w:rPr>
          <w:noProof/>
        </w:rPr>
      </w:pPr>
      <w:r>
        <w:rPr>
          <w:noProof/>
        </w:rPr>
        <w:t>T</w:t>
      </w:r>
      <w:r w:rsidRPr="00D70C83">
        <w:rPr>
          <w:noProof/>
        </w:rPr>
        <w:t xml:space="preserve">he prevailing winds within the region are from the west-southwest, west, and northwest, with a secondary component from the southeast and relatively minor frequency of winds from the south and southwest. </w:t>
      </w:r>
      <w:r w:rsidR="008907CE" w:rsidRPr="00D70C83">
        <w:rPr>
          <w:noProof/>
        </w:rPr>
        <w:t xml:space="preserve">It is also important to note that high </w:t>
      </w:r>
      <w:r w:rsidR="008907CE" w:rsidRPr="00D70C83">
        <w:rPr>
          <w:noProof/>
        </w:rPr>
        <w:lastRenderedPageBreak/>
        <w:t>wind speeds can influence the perception of noise. Strong winds can elevate background noise levels due to rustling vegetation, the sound of wind itself, and other ambient sources, which may either mask operational noise or</w:t>
      </w:r>
      <w:r w:rsidR="008907CE">
        <w:rPr>
          <w:noProof/>
        </w:rPr>
        <w:t xml:space="preserve"> </w:t>
      </w:r>
      <w:r w:rsidR="008907CE" w:rsidRPr="00D70C83">
        <w:rPr>
          <w:noProof/>
        </w:rPr>
        <w:t>conversely, draw more attention to it depending on the conditions and listener sensitivity.</w:t>
      </w:r>
      <w:r w:rsidR="008907CE">
        <w:rPr>
          <w:noProof/>
        </w:rPr>
        <w:t xml:space="preserve">   </w:t>
      </w:r>
    </w:p>
    <w:p w14:paraId="1F898891" w14:textId="77777777" w:rsidR="001A0185" w:rsidRDefault="00D70C83" w:rsidP="00056567">
      <w:pPr>
        <w:rPr>
          <w:noProof/>
        </w:rPr>
      </w:pPr>
      <w:r w:rsidRPr="00D70C83">
        <w:rPr>
          <w:noProof/>
        </w:rPr>
        <w:t xml:space="preserve">The </w:t>
      </w:r>
      <w:r w:rsidRPr="005253B1">
        <w:rPr>
          <w:noProof/>
        </w:rPr>
        <w:t xml:space="preserve">majority of </w:t>
      </w:r>
      <w:r w:rsidR="001A0185" w:rsidRPr="005253B1">
        <w:rPr>
          <w:noProof/>
        </w:rPr>
        <w:t xml:space="preserve">any prior </w:t>
      </w:r>
      <w:r w:rsidRPr="005253B1">
        <w:rPr>
          <w:noProof/>
        </w:rPr>
        <w:t xml:space="preserve">noise complaints relating to SDUK’s operations have originated from Treworra to the east-northeast, with few sporadic complaints from Trewassa to the northwest of the WPF. </w:t>
      </w:r>
      <w:r w:rsidR="001A0185" w:rsidRPr="005253B1">
        <w:rPr>
          <w:noProof/>
        </w:rPr>
        <w:t xml:space="preserve"> </w:t>
      </w:r>
      <w:r w:rsidRPr="005253B1">
        <w:rPr>
          <w:noProof/>
        </w:rPr>
        <w:t>Hence, wind frequencies from the west-southwest and southeast</w:t>
      </w:r>
      <w:r w:rsidRPr="00D70C83">
        <w:rPr>
          <w:noProof/>
        </w:rPr>
        <w:t xml:space="preserve"> are typically responsible for increased noise propagation in the area. </w:t>
      </w:r>
    </w:p>
    <w:p w14:paraId="48825180" w14:textId="0D027EA2" w:rsidR="005253B1" w:rsidRPr="005253B1" w:rsidRDefault="005253B1" w:rsidP="00056567">
      <w:pPr>
        <w:rPr>
          <w:noProof/>
        </w:rPr>
      </w:pPr>
      <w:r w:rsidRPr="005253B1">
        <w:rPr>
          <w:noProof/>
        </w:rPr>
        <w:t xml:space="preserve">A </w:t>
      </w:r>
      <w:r>
        <w:rPr>
          <w:noProof/>
        </w:rPr>
        <w:t xml:space="preserve">proprietary </w:t>
      </w:r>
      <w:r w:rsidRPr="005253B1">
        <w:rPr>
          <w:noProof/>
        </w:rPr>
        <w:t xml:space="preserve">weather station – which includes wind speed and direction – is installed at the WPF.  The weather station provides real time data as well as the functionality to review historic data which is used to support investigation of any noise complaints. </w:t>
      </w:r>
    </w:p>
    <w:p w14:paraId="5B34BAD5" w14:textId="772C6F07" w:rsidR="001A0185" w:rsidRDefault="001A0185" w:rsidP="00056567">
      <w:pPr>
        <w:rPr>
          <w:noProof/>
        </w:rPr>
      </w:pPr>
    </w:p>
    <w:p w14:paraId="7EEC1704" w14:textId="77777777" w:rsidR="00056567" w:rsidRDefault="00056567" w:rsidP="00056567">
      <w:pPr>
        <w:rPr>
          <w:noProof/>
        </w:rPr>
      </w:pPr>
    </w:p>
    <w:p w14:paraId="0F9BD493" w14:textId="77777777" w:rsidR="00056567" w:rsidRDefault="00056567" w:rsidP="00056567">
      <w:pPr>
        <w:rPr>
          <w:noProof/>
        </w:rPr>
      </w:pPr>
    </w:p>
    <w:p w14:paraId="17AA2AE3" w14:textId="77777777" w:rsidR="00056567" w:rsidRDefault="00056567" w:rsidP="00056567">
      <w:pPr>
        <w:rPr>
          <w:noProof/>
        </w:rPr>
      </w:pPr>
    </w:p>
    <w:p w14:paraId="7740B517" w14:textId="77777777" w:rsidR="00056567" w:rsidRDefault="00056567" w:rsidP="00056567">
      <w:pPr>
        <w:rPr>
          <w:noProof/>
        </w:rPr>
      </w:pPr>
    </w:p>
    <w:p w14:paraId="5023ECFA" w14:textId="77777777" w:rsidR="00056567" w:rsidRDefault="00056567" w:rsidP="00056567">
      <w:pPr>
        <w:rPr>
          <w:noProof/>
        </w:rPr>
      </w:pPr>
    </w:p>
    <w:p w14:paraId="798CA343" w14:textId="77777777" w:rsidR="00056567" w:rsidRDefault="00056567" w:rsidP="00056567">
      <w:pPr>
        <w:rPr>
          <w:noProof/>
        </w:rPr>
      </w:pPr>
    </w:p>
    <w:p w14:paraId="3DAE2F74" w14:textId="77777777" w:rsidR="00056567" w:rsidRDefault="00056567" w:rsidP="00056567">
      <w:pPr>
        <w:rPr>
          <w:noProof/>
        </w:rPr>
      </w:pPr>
    </w:p>
    <w:p w14:paraId="0A82580E" w14:textId="77777777" w:rsidR="00056567" w:rsidRDefault="00056567" w:rsidP="00056567">
      <w:pPr>
        <w:rPr>
          <w:noProof/>
        </w:rPr>
      </w:pPr>
    </w:p>
    <w:p w14:paraId="4721E294" w14:textId="77777777" w:rsidR="00056567" w:rsidRDefault="00056567" w:rsidP="00056567">
      <w:pPr>
        <w:rPr>
          <w:noProof/>
        </w:rPr>
      </w:pPr>
    </w:p>
    <w:p w14:paraId="05369B5D" w14:textId="77777777" w:rsidR="00056567" w:rsidRDefault="00056567" w:rsidP="00056567">
      <w:pPr>
        <w:sectPr w:rsidR="00056567">
          <w:headerReference w:type="default" r:id="rId8"/>
          <w:footerReference w:type="default" r:id="rId9"/>
          <w:pgSz w:w="11906" w:h="16838"/>
          <w:pgMar w:top="1440" w:right="1440" w:bottom="1440" w:left="1440" w:header="708" w:footer="708" w:gutter="0"/>
          <w:cols w:space="708"/>
          <w:docGrid w:linePitch="360"/>
        </w:sectPr>
      </w:pPr>
    </w:p>
    <w:p w14:paraId="1AF2E2AE" w14:textId="6EEB0E27" w:rsidR="00056567" w:rsidRPr="005725FD" w:rsidRDefault="00056567" w:rsidP="00056567">
      <w:pPr>
        <w:rPr>
          <w:b/>
          <w:bCs/>
        </w:rPr>
        <w:sectPr w:rsidR="00056567" w:rsidRPr="005725FD" w:rsidSect="00056567">
          <w:pgSz w:w="16838" w:h="11906" w:orient="landscape"/>
          <w:pgMar w:top="1440" w:right="1440" w:bottom="1440" w:left="1440" w:header="709" w:footer="709" w:gutter="0"/>
          <w:cols w:space="708"/>
          <w:docGrid w:linePitch="360"/>
        </w:sectPr>
      </w:pPr>
      <w:r w:rsidRPr="005725FD">
        <w:rPr>
          <w:b/>
          <w:bCs/>
          <w:noProof/>
        </w:rPr>
        <w:lastRenderedPageBreak/>
        <w:drawing>
          <wp:anchor distT="0" distB="0" distL="114300" distR="114300" simplePos="0" relativeHeight="251653120" behindDoc="0" locked="0" layoutInCell="1" allowOverlap="1" wp14:anchorId="47FA6AE7" wp14:editId="48E69D66">
            <wp:simplePos x="0" y="0"/>
            <wp:positionH relativeFrom="margin">
              <wp:align>left</wp:align>
            </wp:positionH>
            <wp:positionV relativeFrom="paragraph">
              <wp:posOffset>320106</wp:posOffset>
            </wp:positionV>
            <wp:extent cx="8791575" cy="5058410"/>
            <wp:effectExtent l="0" t="0" r="9525" b="8890"/>
            <wp:wrapSquare wrapText="bothSides"/>
            <wp:docPr id="887243384" name="Picture 1" descr="A map with red circl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7243384" name="Picture 1" descr="A map with red circles&#10;&#10;Description automatically generated"/>
                    <pic:cNvPicPr/>
                  </pic:nvPicPr>
                  <pic:blipFill rotWithShape="1">
                    <a:blip r:embed="rId10">
                      <a:extLst>
                        <a:ext uri="{28A0092B-C50C-407E-A947-70E740481C1C}">
                          <a14:useLocalDpi xmlns:a14="http://schemas.microsoft.com/office/drawing/2010/main" val="0"/>
                        </a:ext>
                      </a:extLst>
                    </a:blip>
                    <a:srcRect t="18158" r="6024" b="3831"/>
                    <a:stretch/>
                  </pic:blipFill>
                  <pic:spPr bwMode="auto">
                    <a:xfrm>
                      <a:off x="0" y="0"/>
                      <a:ext cx="8791575" cy="505841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5725FD" w:rsidRPr="005725FD">
        <w:rPr>
          <w:b/>
          <w:bCs/>
        </w:rPr>
        <w:t>Location of Receptors</w:t>
      </w:r>
    </w:p>
    <w:p w14:paraId="54FBDB5D" w14:textId="5969AA86" w:rsidR="002970B4" w:rsidRPr="00CC4955" w:rsidRDefault="00CE54F9" w:rsidP="002970B4">
      <w:pPr>
        <w:pStyle w:val="Heading1"/>
        <w:rPr>
          <w:b/>
          <w:bCs/>
          <w:color w:val="auto"/>
        </w:rPr>
      </w:pPr>
      <w:bookmarkStart w:id="8" w:name="_Toc217468326"/>
      <w:r w:rsidRPr="00CC4955">
        <w:rPr>
          <w:b/>
          <w:bCs/>
          <w:color w:val="auto"/>
        </w:rPr>
        <w:lastRenderedPageBreak/>
        <w:t>4</w:t>
      </w:r>
      <w:r w:rsidR="002970B4" w:rsidRPr="00CC4955">
        <w:rPr>
          <w:b/>
          <w:bCs/>
          <w:color w:val="auto"/>
        </w:rPr>
        <w:t xml:space="preserve">.0 </w:t>
      </w:r>
      <w:r w:rsidR="005253B1">
        <w:rPr>
          <w:b/>
          <w:bCs/>
          <w:color w:val="auto"/>
        </w:rPr>
        <w:t xml:space="preserve">  </w:t>
      </w:r>
      <w:r w:rsidR="002970B4" w:rsidRPr="00CC4955">
        <w:rPr>
          <w:b/>
          <w:bCs/>
          <w:color w:val="auto"/>
        </w:rPr>
        <w:t xml:space="preserve">Source of </w:t>
      </w:r>
      <w:r w:rsidR="000144C1">
        <w:rPr>
          <w:b/>
          <w:bCs/>
          <w:color w:val="auto"/>
        </w:rPr>
        <w:t>n</w:t>
      </w:r>
      <w:r w:rsidR="002970B4" w:rsidRPr="00CC4955">
        <w:rPr>
          <w:b/>
          <w:bCs/>
          <w:color w:val="auto"/>
        </w:rPr>
        <w:t xml:space="preserve">oise and </w:t>
      </w:r>
      <w:r w:rsidR="000144C1">
        <w:rPr>
          <w:b/>
          <w:bCs/>
          <w:color w:val="auto"/>
        </w:rPr>
        <w:t>s</w:t>
      </w:r>
      <w:r w:rsidR="002970B4" w:rsidRPr="00CC4955">
        <w:rPr>
          <w:b/>
          <w:bCs/>
          <w:color w:val="auto"/>
        </w:rPr>
        <w:t xml:space="preserve">ite </w:t>
      </w:r>
      <w:r w:rsidR="000144C1">
        <w:rPr>
          <w:b/>
          <w:bCs/>
          <w:color w:val="auto"/>
        </w:rPr>
        <w:t>pr</w:t>
      </w:r>
      <w:r w:rsidR="002970B4" w:rsidRPr="00CC4955">
        <w:rPr>
          <w:b/>
          <w:bCs/>
          <w:color w:val="auto"/>
        </w:rPr>
        <w:t>ocesses</w:t>
      </w:r>
      <w:bookmarkEnd w:id="8"/>
    </w:p>
    <w:p w14:paraId="35FABB51" w14:textId="754B1E25" w:rsidR="001869D7" w:rsidRDefault="00CE54F9" w:rsidP="001869D7">
      <w:pPr>
        <w:pStyle w:val="Heading2"/>
        <w:rPr>
          <w:color w:val="156082" w:themeColor="accent1"/>
        </w:rPr>
      </w:pPr>
      <w:bookmarkStart w:id="9" w:name="_Toc217468327"/>
      <w:proofErr w:type="gramStart"/>
      <w:r>
        <w:rPr>
          <w:color w:val="156082" w:themeColor="accent1"/>
        </w:rPr>
        <w:t>4</w:t>
      </w:r>
      <w:r w:rsidR="002970B4" w:rsidRPr="00A74046">
        <w:rPr>
          <w:color w:val="156082" w:themeColor="accent1"/>
        </w:rPr>
        <w:t>.1</w:t>
      </w:r>
      <w:r w:rsidR="00885D55">
        <w:rPr>
          <w:color w:val="156082" w:themeColor="accent1"/>
        </w:rPr>
        <w:t xml:space="preserve"> </w:t>
      </w:r>
      <w:r w:rsidR="005253B1">
        <w:rPr>
          <w:color w:val="156082" w:themeColor="accent1"/>
        </w:rPr>
        <w:t xml:space="preserve"> </w:t>
      </w:r>
      <w:r w:rsidR="002970B4" w:rsidRPr="00A74046">
        <w:rPr>
          <w:color w:val="156082" w:themeColor="accent1"/>
        </w:rPr>
        <w:t>Noise</w:t>
      </w:r>
      <w:proofErr w:type="gramEnd"/>
      <w:r w:rsidR="002970B4" w:rsidRPr="00A74046">
        <w:rPr>
          <w:color w:val="156082" w:themeColor="accent1"/>
        </w:rPr>
        <w:t xml:space="preserve"> at the WPF</w:t>
      </w:r>
      <w:bookmarkEnd w:id="9"/>
    </w:p>
    <w:p w14:paraId="329A1808" w14:textId="64FF54DE" w:rsidR="008C70EB" w:rsidRPr="005253B1" w:rsidRDefault="00223752" w:rsidP="00223752">
      <w:pPr>
        <w:rPr>
          <w:sz w:val="22"/>
          <w:szCs w:val="22"/>
        </w:rPr>
      </w:pPr>
      <w:r w:rsidRPr="005253B1">
        <w:rPr>
          <w:sz w:val="22"/>
          <w:szCs w:val="22"/>
        </w:rPr>
        <w:t>The</w:t>
      </w:r>
      <w:r w:rsidR="00167121">
        <w:rPr>
          <w:sz w:val="22"/>
          <w:szCs w:val="22"/>
        </w:rPr>
        <w:t xml:space="preserve"> </w:t>
      </w:r>
      <w:r w:rsidRPr="005253B1">
        <w:rPr>
          <w:sz w:val="22"/>
          <w:szCs w:val="22"/>
        </w:rPr>
        <w:t>WPF contains a wide range of mechanical and process equipment, each contributing to the site's overall acoustic profile. While many operations are associated with low to moderate noise levels, certain activities and equipment have the potential to generate elevated sound pressure levels depending on operational conditions.</w:t>
      </w:r>
      <w:r w:rsidR="00CF3DB3" w:rsidRPr="005253B1">
        <w:rPr>
          <w:sz w:val="22"/>
          <w:szCs w:val="22"/>
        </w:rPr>
        <w:t xml:space="preserve"> </w:t>
      </w:r>
      <w:r w:rsidR="005253B1" w:rsidRPr="005253B1">
        <w:rPr>
          <w:sz w:val="22"/>
          <w:szCs w:val="22"/>
        </w:rPr>
        <w:t xml:space="preserve"> </w:t>
      </w:r>
      <w:r w:rsidR="009C457E" w:rsidRPr="005253B1">
        <w:rPr>
          <w:sz w:val="22"/>
          <w:szCs w:val="22"/>
        </w:rPr>
        <w:t xml:space="preserve">The site’s acoustic profile remains relatively stable due to the </w:t>
      </w:r>
      <w:r w:rsidR="00367362" w:rsidRPr="005253B1">
        <w:rPr>
          <w:sz w:val="22"/>
          <w:szCs w:val="22"/>
        </w:rPr>
        <w:t xml:space="preserve">continuous </w:t>
      </w:r>
      <w:r w:rsidR="009C457E" w:rsidRPr="005253B1">
        <w:rPr>
          <w:sz w:val="22"/>
          <w:szCs w:val="22"/>
        </w:rPr>
        <w:t xml:space="preserve">nature of operations; however, the combined effect of multiple noise sources can increase the potential for offsite disturbance if not effectively managed. </w:t>
      </w:r>
    </w:p>
    <w:p w14:paraId="43597539" w14:textId="77777777" w:rsidR="005253B1" w:rsidRPr="005253B1" w:rsidRDefault="009C457E" w:rsidP="002970B4">
      <w:pPr>
        <w:rPr>
          <w:sz w:val="22"/>
          <w:szCs w:val="22"/>
        </w:rPr>
      </w:pPr>
      <w:r w:rsidRPr="005253B1">
        <w:rPr>
          <w:sz w:val="22"/>
          <w:szCs w:val="22"/>
        </w:rPr>
        <w:t>Qualitative assessments conducted by Hepworth Acoustics Ltd, supported by offsite surveys and historical complaint analysis, have</w:t>
      </w:r>
      <w:r w:rsidR="00223752" w:rsidRPr="005253B1">
        <w:rPr>
          <w:sz w:val="22"/>
          <w:szCs w:val="22"/>
        </w:rPr>
        <w:t xml:space="preserve"> helped </w:t>
      </w:r>
      <w:r w:rsidR="00616ED2" w:rsidRPr="005253B1">
        <w:rPr>
          <w:sz w:val="22"/>
          <w:szCs w:val="22"/>
        </w:rPr>
        <w:t xml:space="preserve">to </w:t>
      </w:r>
      <w:r w:rsidR="00223752" w:rsidRPr="005253B1">
        <w:rPr>
          <w:sz w:val="22"/>
          <w:szCs w:val="22"/>
        </w:rPr>
        <w:t xml:space="preserve">identify the main contributors to site noise. </w:t>
      </w:r>
      <w:r w:rsidRPr="005253B1">
        <w:rPr>
          <w:sz w:val="22"/>
          <w:szCs w:val="22"/>
        </w:rPr>
        <w:t xml:space="preserve"> </w:t>
      </w:r>
      <w:r w:rsidR="005253B1" w:rsidRPr="005253B1">
        <w:rPr>
          <w:sz w:val="22"/>
          <w:szCs w:val="22"/>
        </w:rPr>
        <w:t xml:space="preserve"> </w:t>
      </w:r>
    </w:p>
    <w:p w14:paraId="454ACE63" w14:textId="26847A6D" w:rsidR="00F05B3B" w:rsidRPr="005253B1" w:rsidRDefault="009C457E" w:rsidP="002970B4">
      <w:pPr>
        <w:rPr>
          <w:sz w:val="22"/>
          <w:szCs w:val="22"/>
        </w:rPr>
      </w:pPr>
      <w:r w:rsidRPr="005253B1">
        <w:rPr>
          <w:sz w:val="22"/>
          <w:szCs w:val="22"/>
        </w:rPr>
        <w:t xml:space="preserve">This </w:t>
      </w:r>
      <w:r w:rsidR="0054242F" w:rsidRPr="005253B1">
        <w:rPr>
          <w:sz w:val="22"/>
          <w:szCs w:val="22"/>
        </w:rPr>
        <w:t>has provided the guidance needed for</w:t>
      </w:r>
      <w:r w:rsidR="00223752" w:rsidRPr="005253B1">
        <w:rPr>
          <w:sz w:val="22"/>
          <w:szCs w:val="22"/>
        </w:rPr>
        <w:t xml:space="preserve"> the classification of noise sources into low, medium, or high-risk categories, guiding the prioritisation of mitigation measures.</w:t>
      </w:r>
      <w:r w:rsidR="00ED01BA" w:rsidRPr="005253B1">
        <w:rPr>
          <w:sz w:val="22"/>
          <w:szCs w:val="22"/>
        </w:rPr>
        <w:t xml:space="preserve"> In line with</w:t>
      </w:r>
      <w:r w:rsidR="00367362" w:rsidRPr="005253B1">
        <w:rPr>
          <w:sz w:val="22"/>
          <w:szCs w:val="22"/>
        </w:rPr>
        <w:t xml:space="preserve"> BS 4142:2014+A1:2019, which provides a framework for assessing the impact of industrial and commercial sound, acoustic zones can be classified based on their potential to cause environmental disturbance</w:t>
      </w:r>
      <w:r w:rsidR="002A2AB0" w:rsidRPr="005253B1">
        <w:rPr>
          <w:sz w:val="22"/>
          <w:szCs w:val="22"/>
        </w:rPr>
        <w:t xml:space="preserve"> as follows:</w:t>
      </w:r>
    </w:p>
    <w:p w14:paraId="0B94470E" w14:textId="54C8438A" w:rsidR="00D70C83" w:rsidRPr="005253B1" w:rsidRDefault="002A2AB0" w:rsidP="00CB14A5">
      <w:pPr>
        <w:pStyle w:val="ListParagraph"/>
        <w:numPr>
          <w:ilvl w:val="0"/>
          <w:numId w:val="11"/>
        </w:numPr>
        <w:snapToGrid w:val="0"/>
        <w:ind w:left="714" w:hanging="357"/>
        <w:contextualSpacing w:val="0"/>
        <w:rPr>
          <w:sz w:val="22"/>
          <w:szCs w:val="22"/>
        </w:rPr>
      </w:pPr>
      <w:r w:rsidRPr="005253B1">
        <w:rPr>
          <w:sz w:val="22"/>
          <w:szCs w:val="22"/>
        </w:rPr>
        <w:t>‘</w:t>
      </w:r>
      <w:r w:rsidR="00367362" w:rsidRPr="005253B1">
        <w:rPr>
          <w:sz w:val="22"/>
          <w:szCs w:val="22"/>
        </w:rPr>
        <w:t xml:space="preserve">High </w:t>
      </w:r>
      <w:r w:rsidRPr="005253B1">
        <w:rPr>
          <w:sz w:val="22"/>
          <w:szCs w:val="22"/>
        </w:rPr>
        <w:t>R</w:t>
      </w:r>
      <w:r w:rsidR="00367362" w:rsidRPr="005253B1">
        <w:rPr>
          <w:sz w:val="22"/>
          <w:szCs w:val="22"/>
        </w:rPr>
        <w:t>isk</w:t>
      </w:r>
      <w:r w:rsidRPr="005253B1">
        <w:rPr>
          <w:sz w:val="22"/>
          <w:szCs w:val="22"/>
        </w:rPr>
        <w:t>’</w:t>
      </w:r>
      <w:r w:rsidR="00367362" w:rsidRPr="005253B1">
        <w:rPr>
          <w:sz w:val="22"/>
          <w:szCs w:val="22"/>
        </w:rPr>
        <w:t xml:space="preserve"> areas exhibit elevated noise levels (</w:t>
      </w:r>
      <w:r w:rsidR="005253B1" w:rsidRPr="005253B1">
        <w:rPr>
          <w:sz w:val="22"/>
          <w:szCs w:val="22"/>
        </w:rPr>
        <w:t xml:space="preserve">typically </w:t>
      </w:r>
      <w:r w:rsidR="00367362" w:rsidRPr="005253B1">
        <w:rPr>
          <w:sz w:val="22"/>
          <w:szCs w:val="22"/>
        </w:rPr>
        <w:t xml:space="preserve">≥80 dB), indicating a strong potential for environmental impact. These sources are likely to contribute to offsite noise emissions, particularly during sensitive times of day and specific wind vectors to noise-sensitive receptors. These areas should be prioritised for mitigation through acoustic containment, operational scheduling, and regular review to minimise nuisance. </w:t>
      </w:r>
    </w:p>
    <w:p w14:paraId="2D058570" w14:textId="4EB3DFF9" w:rsidR="00D70C83" w:rsidRPr="005253B1" w:rsidRDefault="002A2AB0" w:rsidP="00CB14A5">
      <w:pPr>
        <w:pStyle w:val="ListParagraph"/>
        <w:numPr>
          <w:ilvl w:val="0"/>
          <w:numId w:val="11"/>
        </w:numPr>
        <w:snapToGrid w:val="0"/>
        <w:ind w:left="714" w:hanging="357"/>
        <w:contextualSpacing w:val="0"/>
        <w:rPr>
          <w:sz w:val="22"/>
          <w:szCs w:val="22"/>
        </w:rPr>
      </w:pPr>
      <w:r w:rsidRPr="005253B1">
        <w:rPr>
          <w:sz w:val="22"/>
          <w:szCs w:val="22"/>
        </w:rPr>
        <w:t>‘</w:t>
      </w:r>
      <w:r w:rsidR="00367362" w:rsidRPr="005253B1">
        <w:rPr>
          <w:sz w:val="22"/>
          <w:szCs w:val="22"/>
        </w:rPr>
        <w:t xml:space="preserve">Medium </w:t>
      </w:r>
      <w:r w:rsidRPr="005253B1">
        <w:rPr>
          <w:sz w:val="22"/>
          <w:szCs w:val="22"/>
        </w:rPr>
        <w:t>R</w:t>
      </w:r>
      <w:r w:rsidR="00367362" w:rsidRPr="005253B1">
        <w:rPr>
          <w:sz w:val="22"/>
          <w:szCs w:val="22"/>
        </w:rPr>
        <w:t>isk</w:t>
      </w:r>
      <w:r w:rsidRPr="005253B1">
        <w:rPr>
          <w:sz w:val="22"/>
          <w:szCs w:val="22"/>
        </w:rPr>
        <w:t>’</w:t>
      </w:r>
      <w:r w:rsidR="00367362" w:rsidRPr="005253B1">
        <w:rPr>
          <w:sz w:val="22"/>
          <w:szCs w:val="22"/>
        </w:rPr>
        <w:t xml:space="preserve"> locations (</w:t>
      </w:r>
      <w:r w:rsidR="005253B1" w:rsidRPr="005253B1">
        <w:rPr>
          <w:sz w:val="22"/>
          <w:szCs w:val="22"/>
        </w:rPr>
        <w:t xml:space="preserve">typically </w:t>
      </w:r>
      <w:r w:rsidR="00367362" w:rsidRPr="005253B1">
        <w:rPr>
          <w:sz w:val="22"/>
          <w:szCs w:val="22"/>
        </w:rPr>
        <w:t xml:space="preserve">70–79 dB) present a moderate potential for environmental disturbance. While not immediately likely to cause offsite impacts, they may contribute to cumulative noise levels or become problematic under certain conditions such as wind direction or low background noise. </w:t>
      </w:r>
    </w:p>
    <w:p w14:paraId="7E202577" w14:textId="65A4237A" w:rsidR="00367362" w:rsidRPr="005253B1" w:rsidRDefault="002A2AB0" w:rsidP="00CB14A5">
      <w:pPr>
        <w:pStyle w:val="ListParagraph"/>
        <w:numPr>
          <w:ilvl w:val="0"/>
          <w:numId w:val="11"/>
        </w:numPr>
        <w:snapToGrid w:val="0"/>
        <w:ind w:left="714" w:hanging="357"/>
        <w:contextualSpacing w:val="0"/>
        <w:rPr>
          <w:sz w:val="22"/>
          <w:szCs w:val="22"/>
        </w:rPr>
      </w:pPr>
      <w:r w:rsidRPr="005253B1">
        <w:rPr>
          <w:sz w:val="22"/>
          <w:szCs w:val="22"/>
        </w:rPr>
        <w:t>‘</w:t>
      </w:r>
      <w:r w:rsidR="00367362" w:rsidRPr="005253B1">
        <w:rPr>
          <w:sz w:val="22"/>
          <w:szCs w:val="22"/>
        </w:rPr>
        <w:t xml:space="preserve">Low </w:t>
      </w:r>
      <w:r w:rsidRPr="005253B1">
        <w:rPr>
          <w:sz w:val="22"/>
          <w:szCs w:val="22"/>
        </w:rPr>
        <w:t>R</w:t>
      </w:r>
      <w:r w:rsidR="00367362" w:rsidRPr="005253B1">
        <w:rPr>
          <w:sz w:val="22"/>
          <w:szCs w:val="22"/>
        </w:rPr>
        <w:t>isk</w:t>
      </w:r>
      <w:r w:rsidRPr="005253B1">
        <w:rPr>
          <w:sz w:val="22"/>
          <w:szCs w:val="22"/>
        </w:rPr>
        <w:t>’</w:t>
      </w:r>
      <w:r w:rsidR="00367362" w:rsidRPr="005253B1">
        <w:rPr>
          <w:sz w:val="22"/>
          <w:szCs w:val="22"/>
        </w:rPr>
        <w:t xml:space="preserve"> areas (</w:t>
      </w:r>
      <w:r w:rsidR="005253B1" w:rsidRPr="005253B1">
        <w:rPr>
          <w:sz w:val="22"/>
          <w:szCs w:val="22"/>
        </w:rPr>
        <w:t xml:space="preserve">typically </w:t>
      </w:r>
      <w:r w:rsidR="00367362" w:rsidRPr="005253B1">
        <w:rPr>
          <w:sz w:val="22"/>
          <w:szCs w:val="22"/>
        </w:rPr>
        <w:t>&lt;70 dB) are unlikely to contribute significantly to environmental noise emissions. These zones are typically located at site boundaries or near passive infrastructure and serve as useful reference points for acceptable acoustic performance. Maintaining these quieter zones contributes to overall site acoustic balance and offers a useful reference point for ongoing environmental monitoring and planning.</w:t>
      </w:r>
    </w:p>
    <w:p w14:paraId="2EB71095" w14:textId="175781A9" w:rsidR="005253B1" w:rsidRPr="005253B1" w:rsidRDefault="005253B1" w:rsidP="005253B1">
      <w:pPr>
        <w:rPr>
          <w:sz w:val="22"/>
          <w:szCs w:val="22"/>
        </w:rPr>
      </w:pPr>
      <w:r w:rsidRPr="005253B1">
        <w:rPr>
          <w:sz w:val="22"/>
          <w:szCs w:val="22"/>
        </w:rPr>
        <w:t>These risk categories - as well as operational experience and anecdotal feedback provided by any prior complaints a</w:t>
      </w:r>
      <w:r w:rsidR="00B12B0D">
        <w:rPr>
          <w:sz w:val="22"/>
          <w:szCs w:val="22"/>
        </w:rPr>
        <w:t>nd</w:t>
      </w:r>
      <w:r w:rsidRPr="005253B1">
        <w:rPr>
          <w:sz w:val="22"/>
          <w:szCs w:val="22"/>
        </w:rPr>
        <w:t xml:space="preserve"> observations from site visitors including representatives of the Environment Agency – have been used to assign risk categories to noise sources. Please refer to Section 4.3 below.</w:t>
      </w:r>
      <w:r>
        <w:rPr>
          <w:sz w:val="22"/>
          <w:szCs w:val="22"/>
        </w:rPr>
        <w:t xml:space="preserve">  </w:t>
      </w:r>
    </w:p>
    <w:p w14:paraId="5D3B62BB" w14:textId="77777777" w:rsidR="00F30FE3" w:rsidRPr="000868F1" w:rsidRDefault="00F30FE3" w:rsidP="00F30FE3">
      <w:pPr>
        <w:rPr>
          <w:sz w:val="22"/>
          <w:szCs w:val="22"/>
        </w:rPr>
      </w:pPr>
      <w:r w:rsidRPr="000868F1">
        <w:rPr>
          <w:sz w:val="22"/>
          <w:szCs w:val="22"/>
        </w:rPr>
        <w:t>In addition to the high</w:t>
      </w:r>
      <w:r>
        <w:rPr>
          <w:sz w:val="22"/>
          <w:szCs w:val="22"/>
        </w:rPr>
        <w:t xml:space="preserve">er </w:t>
      </w:r>
      <w:r w:rsidRPr="000868F1">
        <w:rPr>
          <w:sz w:val="22"/>
          <w:szCs w:val="22"/>
        </w:rPr>
        <w:t>risk areas</w:t>
      </w:r>
      <w:r>
        <w:rPr>
          <w:sz w:val="22"/>
          <w:szCs w:val="22"/>
        </w:rPr>
        <w:t xml:space="preserve"> shown in the table above</w:t>
      </w:r>
      <w:r w:rsidRPr="000868F1">
        <w:rPr>
          <w:sz w:val="22"/>
          <w:szCs w:val="22"/>
        </w:rPr>
        <w:t xml:space="preserve">, several medium-risk components—including both ground level and gantry pumps and aerators, have been identified as contributing to elevated noise levels. These sources will be reviewed as part of a broader </w:t>
      </w:r>
      <w:r w:rsidRPr="000868F1">
        <w:rPr>
          <w:sz w:val="22"/>
          <w:szCs w:val="22"/>
        </w:rPr>
        <w:lastRenderedPageBreak/>
        <w:t>noise reduction strategy to support overall site acoustic performance and reduce the potential for future impact.</w:t>
      </w:r>
    </w:p>
    <w:p w14:paraId="72F8870D" w14:textId="73A14724" w:rsidR="005253B1" w:rsidRPr="008907CE" w:rsidRDefault="00F30FE3" w:rsidP="008907CE">
      <w:pPr>
        <w:rPr>
          <w:sz w:val="22"/>
          <w:szCs w:val="22"/>
        </w:rPr>
      </w:pPr>
      <w:r w:rsidRPr="000868F1">
        <w:rPr>
          <w:sz w:val="22"/>
          <w:szCs w:val="22"/>
        </w:rPr>
        <w:t>It is important to note that high level equipment does have the ability to propagate noise and therefore in the context of this noise management plan there is a need to include this in determining future areas of improvement.</w:t>
      </w:r>
    </w:p>
    <w:p w14:paraId="07C4F1E6" w14:textId="417FE2DB" w:rsidR="00CF3DB3" w:rsidRPr="00122976" w:rsidRDefault="00CF3DB3" w:rsidP="00CF3DB3">
      <w:pPr>
        <w:pStyle w:val="Heading2"/>
      </w:pPr>
      <w:bookmarkStart w:id="10" w:name="_Toc217468328"/>
      <w:r w:rsidRPr="00122976">
        <w:t xml:space="preserve">4.2 </w:t>
      </w:r>
      <w:r w:rsidR="006C672F" w:rsidRPr="00122976">
        <w:tab/>
      </w:r>
      <w:r w:rsidRPr="00122976">
        <w:t xml:space="preserve">Noise </w:t>
      </w:r>
      <w:r w:rsidR="005253B1" w:rsidRPr="00122976">
        <w:t>I</w:t>
      </w:r>
      <w:r w:rsidRPr="00122976">
        <w:t xml:space="preserve">mpact Assessment (NIA) </w:t>
      </w:r>
      <w:r w:rsidR="0092491F" w:rsidRPr="00122976">
        <w:t>c</w:t>
      </w:r>
      <w:r w:rsidRPr="00122976">
        <w:t>onclusions</w:t>
      </w:r>
      <w:bookmarkEnd w:id="10"/>
    </w:p>
    <w:p w14:paraId="66EE217A" w14:textId="77777777" w:rsidR="007E23DB" w:rsidRDefault="006C672F" w:rsidP="007E23DB">
      <w:pPr>
        <w:snapToGrid w:val="0"/>
        <w:rPr>
          <w:sz w:val="22"/>
          <w:szCs w:val="22"/>
        </w:rPr>
      </w:pPr>
      <w:proofErr w:type="gramStart"/>
      <w:r>
        <w:rPr>
          <w:sz w:val="22"/>
          <w:szCs w:val="22"/>
        </w:rPr>
        <w:t>A number of</w:t>
      </w:r>
      <w:proofErr w:type="gramEnd"/>
      <w:r>
        <w:rPr>
          <w:sz w:val="22"/>
          <w:szCs w:val="22"/>
        </w:rPr>
        <w:t xml:space="preserve"> assessments have been undertaken to assess the impact of noise emissions on nearby sensitive receptors.  </w:t>
      </w:r>
    </w:p>
    <w:p w14:paraId="174DE90C" w14:textId="7F68908E" w:rsidR="006C672F" w:rsidRDefault="006C672F" w:rsidP="007E23DB">
      <w:pPr>
        <w:snapToGrid w:val="0"/>
        <w:rPr>
          <w:sz w:val="22"/>
          <w:szCs w:val="22"/>
        </w:rPr>
      </w:pPr>
      <w:r>
        <w:rPr>
          <w:sz w:val="22"/>
          <w:szCs w:val="22"/>
        </w:rPr>
        <w:t>These assessments</w:t>
      </w:r>
      <w:r w:rsidR="007E23DB">
        <w:rPr>
          <w:sz w:val="22"/>
          <w:szCs w:val="22"/>
        </w:rPr>
        <w:t xml:space="preserve"> -</w:t>
      </w:r>
      <w:r>
        <w:rPr>
          <w:sz w:val="22"/>
          <w:szCs w:val="22"/>
        </w:rPr>
        <w:t xml:space="preserve"> which have been conducted in accordance with relevant standards </w:t>
      </w:r>
      <w:r w:rsidR="007E23DB">
        <w:rPr>
          <w:sz w:val="22"/>
          <w:szCs w:val="22"/>
        </w:rPr>
        <w:t xml:space="preserve">(typically comprising </w:t>
      </w:r>
      <w:r w:rsidR="008907CE">
        <w:rPr>
          <w:sz w:val="22"/>
          <w:szCs w:val="22"/>
        </w:rPr>
        <w:t>7-day</w:t>
      </w:r>
      <w:r w:rsidR="007E23DB">
        <w:rPr>
          <w:sz w:val="22"/>
          <w:szCs w:val="22"/>
        </w:rPr>
        <w:t xml:space="preserve"> continuous monitoring using calibrated equipment with consideration of weather data) </w:t>
      </w:r>
      <w:r>
        <w:rPr>
          <w:sz w:val="22"/>
          <w:szCs w:val="22"/>
        </w:rPr>
        <w:t>and undertaken by acoustic experts</w:t>
      </w:r>
      <w:r w:rsidR="007E23DB">
        <w:rPr>
          <w:sz w:val="22"/>
          <w:szCs w:val="22"/>
        </w:rPr>
        <w:t xml:space="preserve"> -</w:t>
      </w:r>
      <w:r>
        <w:rPr>
          <w:sz w:val="22"/>
          <w:szCs w:val="22"/>
        </w:rPr>
        <w:t xml:space="preserve"> have included:</w:t>
      </w:r>
    </w:p>
    <w:p w14:paraId="6F64257E" w14:textId="4E5DBB31" w:rsidR="006C672F" w:rsidRDefault="006C672F" w:rsidP="00CB14A5">
      <w:pPr>
        <w:pStyle w:val="ListParagraph"/>
        <w:numPr>
          <w:ilvl w:val="0"/>
          <w:numId w:val="13"/>
        </w:numPr>
        <w:snapToGrid w:val="0"/>
        <w:contextualSpacing w:val="0"/>
        <w:rPr>
          <w:sz w:val="22"/>
          <w:szCs w:val="22"/>
        </w:rPr>
      </w:pPr>
      <w:r w:rsidRPr="006C672F">
        <w:rPr>
          <w:sz w:val="22"/>
          <w:szCs w:val="22"/>
        </w:rPr>
        <w:t xml:space="preserve">Assessment of noise sources at the WPF and receptors with a focus on residential premises in Trewassa (closest to the WPF) and </w:t>
      </w:r>
      <w:r w:rsidR="007E23DB">
        <w:rPr>
          <w:sz w:val="22"/>
          <w:szCs w:val="22"/>
        </w:rPr>
        <w:t xml:space="preserve">Owls Gate, </w:t>
      </w:r>
      <w:r w:rsidRPr="006C672F">
        <w:rPr>
          <w:sz w:val="22"/>
          <w:szCs w:val="22"/>
        </w:rPr>
        <w:t xml:space="preserve">Treworra (in </w:t>
      </w:r>
      <w:r w:rsidR="007E23DB">
        <w:rPr>
          <w:sz w:val="22"/>
          <w:szCs w:val="22"/>
        </w:rPr>
        <w:t xml:space="preserve">the </w:t>
      </w:r>
      <w:r w:rsidRPr="006C672F">
        <w:rPr>
          <w:sz w:val="22"/>
          <w:szCs w:val="22"/>
        </w:rPr>
        <w:t xml:space="preserve">prevailing wind direction from of the WPF) </w:t>
      </w:r>
      <w:r w:rsidR="00F30FE3">
        <w:rPr>
          <w:sz w:val="22"/>
          <w:szCs w:val="22"/>
        </w:rPr>
        <w:t>–</w:t>
      </w:r>
      <w:r w:rsidRPr="006C672F">
        <w:rPr>
          <w:sz w:val="22"/>
          <w:szCs w:val="22"/>
        </w:rPr>
        <w:t xml:space="preserve"> Hepworth </w:t>
      </w:r>
      <w:r w:rsidR="00F30FE3">
        <w:rPr>
          <w:sz w:val="22"/>
          <w:szCs w:val="22"/>
        </w:rPr>
        <w:t xml:space="preserve">including </w:t>
      </w:r>
      <w:r w:rsidRPr="006C672F">
        <w:rPr>
          <w:sz w:val="22"/>
          <w:szCs w:val="22"/>
        </w:rPr>
        <w:t>2018, 2019, 2020, 2021</w:t>
      </w:r>
      <w:r w:rsidR="008907CE">
        <w:rPr>
          <w:sz w:val="22"/>
          <w:szCs w:val="22"/>
        </w:rPr>
        <w:t>, 2022 and 2025.</w:t>
      </w:r>
    </w:p>
    <w:p w14:paraId="24DC85CE" w14:textId="7CE32847" w:rsidR="006C672F" w:rsidRPr="006C672F" w:rsidRDefault="006C672F" w:rsidP="00CB14A5">
      <w:pPr>
        <w:pStyle w:val="ListParagraph"/>
        <w:numPr>
          <w:ilvl w:val="0"/>
          <w:numId w:val="13"/>
        </w:numPr>
        <w:snapToGrid w:val="0"/>
        <w:contextualSpacing w:val="0"/>
        <w:rPr>
          <w:sz w:val="22"/>
          <w:szCs w:val="22"/>
        </w:rPr>
      </w:pPr>
      <w:r w:rsidRPr="006C672F">
        <w:rPr>
          <w:sz w:val="22"/>
          <w:szCs w:val="22"/>
        </w:rPr>
        <w:t>Assessment of ambient noise level</w:t>
      </w:r>
      <w:r>
        <w:rPr>
          <w:sz w:val="22"/>
          <w:szCs w:val="22"/>
        </w:rPr>
        <w:t xml:space="preserve">s at locations remote from </w:t>
      </w:r>
      <w:r w:rsidR="007E23DB">
        <w:rPr>
          <w:sz w:val="22"/>
          <w:szCs w:val="22"/>
        </w:rPr>
        <w:t xml:space="preserve">both </w:t>
      </w:r>
      <w:r>
        <w:rPr>
          <w:sz w:val="22"/>
          <w:szCs w:val="22"/>
        </w:rPr>
        <w:t>the Creamery and WPF intended to assess ‘background conditions’ – WSP 2023</w:t>
      </w:r>
      <w:r w:rsidR="008907CE">
        <w:rPr>
          <w:sz w:val="22"/>
          <w:szCs w:val="22"/>
        </w:rPr>
        <w:t>.</w:t>
      </w:r>
    </w:p>
    <w:p w14:paraId="554879FE" w14:textId="1345EF8E" w:rsidR="007E23DB" w:rsidRPr="007E23DB" w:rsidRDefault="007E23DB" w:rsidP="007E23DB">
      <w:pPr>
        <w:snapToGrid w:val="0"/>
        <w:rPr>
          <w:sz w:val="22"/>
          <w:szCs w:val="22"/>
        </w:rPr>
      </w:pPr>
      <w:r w:rsidRPr="007E23DB">
        <w:rPr>
          <w:sz w:val="22"/>
          <w:szCs w:val="22"/>
        </w:rPr>
        <w:t xml:space="preserve">Acoustic consultant’s assessment </w:t>
      </w:r>
      <w:proofErr w:type="gramStart"/>
      <w:r w:rsidRPr="007E23DB">
        <w:rPr>
          <w:sz w:val="22"/>
          <w:szCs w:val="22"/>
        </w:rPr>
        <w:t>have</w:t>
      </w:r>
      <w:proofErr w:type="gramEnd"/>
      <w:r w:rsidRPr="007E23DB">
        <w:rPr>
          <w:sz w:val="22"/>
          <w:szCs w:val="22"/>
        </w:rPr>
        <w:t xml:space="preserve"> been based on measured sound levels and taken account of context including the long-standing presence of the WPF, habituation of receptors, and masking by ambient sounds.  </w:t>
      </w:r>
    </w:p>
    <w:p w14:paraId="4E5EDFB7" w14:textId="587CE568" w:rsidR="006C672F" w:rsidRDefault="00722471" w:rsidP="007E23DB">
      <w:pPr>
        <w:snapToGrid w:val="0"/>
        <w:rPr>
          <w:sz w:val="22"/>
          <w:szCs w:val="22"/>
        </w:rPr>
      </w:pPr>
      <w:r w:rsidRPr="007E23DB">
        <w:rPr>
          <w:sz w:val="22"/>
          <w:szCs w:val="22"/>
        </w:rPr>
        <w:t xml:space="preserve">Based on acoustic monitoring data, the overall conclusion </w:t>
      </w:r>
      <w:r w:rsidR="006C672F" w:rsidRPr="007E23DB">
        <w:rPr>
          <w:sz w:val="22"/>
          <w:szCs w:val="22"/>
        </w:rPr>
        <w:t>of the noise impact assessments undertaken by acoustic specialists appointed by SDUK ha</w:t>
      </w:r>
      <w:r w:rsidR="007E23DB" w:rsidRPr="007E23DB">
        <w:rPr>
          <w:sz w:val="22"/>
          <w:szCs w:val="22"/>
        </w:rPr>
        <w:t>s</w:t>
      </w:r>
      <w:r w:rsidR="006C672F" w:rsidRPr="007E23DB">
        <w:rPr>
          <w:sz w:val="22"/>
          <w:szCs w:val="22"/>
        </w:rPr>
        <w:t xml:space="preserve"> been</w:t>
      </w:r>
      <w:r w:rsidRPr="007E23DB">
        <w:rPr>
          <w:sz w:val="22"/>
          <w:szCs w:val="22"/>
        </w:rPr>
        <w:t xml:space="preserve"> that the site presents a low impact in most areas</w:t>
      </w:r>
      <w:r w:rsidR="006C672F" w:rsidRPr="007E23DB">
        <w:rPr>
          <w:sz w:val="22"/>
          <w:szCs w:val="22"/>
        </w:rPr>
        <w:t xml:space="preserve"> when context is considered as standard BS4142 makes provision for.</w:t>
      </w:r>
      <w:r w:rsidR="006C672F">
        <w:rPr>
          <w:sz w:val="22"/>
          <w:szCs w:val="22"/>
        </w:rPr>
        <w:t xml:space="preserve">  </w:t>
      </w:r>
    </w:p>
    <w:p w14:paraId="7568A383" w14:textId="50AD6EC8" w:rsidR="00CF3DB3" w:rsidRPr="000868F1" w:rsidRDefault="00C26AF9" w:rsidP="00CF3DB3">
      <w:pPr>
        <w:rPr>
          <w:sz w:val="22"/>
          <w:szCs w:val="22"/>
        </w:rPr>
      </w:pPr>
      <w:r>
        <w:rPr>
          <w:sz w:val="22"/>
          <w:szCs w:val="22"/>
        </w:rPr>
        <w:t>T</w:t>
      </w:r>
      <w:r w:rsidR="00CF3DB3" w:rsidRPr="000868F1">
        <w:rPr>
          <w:sz w:val="22"/>
          <w:szCs w:val="22"/>
        </w:rPr>
        <w:t xml:space="preserve">he Environment Agency’s Acoustics &amp; Air Quality Modelling &amp; Assessment Unit (AQMAU) </w:t>
      </w:r>
      <w:r w:rsidR="007E23DB">
        <w:rPr>
          <w:sz w:val="22"/>
          <w:szCs w:val="22"/>
        </w:rPr>
        <w:t>interpretation of acoustic consultants’ conclusions takes a different approach to consideration of context</w:t>
      </w:r>
      <w:r>
        <w:rPr>
          <w:sz w:val="22"/>
          <w:szCs w:val="22"/>
        </w:rPr>
        <w:t xml:space="preserve"> </w:t>
      </w:r>
      <w:proofErr w:type="gramStart"/>
      <w:r>
        <w:rPr>
          <w:sz w:val="22"/>
          <w:szCs w:val="22"/>
        </w:rPr>
        <w:t>in light of</w:t>
      </w:r>
      <w:proofErr w:type="gramEnd"/>
      <w:r>
        <w:rPr>
          <w:sz w:val="22"/>
          <w:szCs w:val="22"/>
        </w:rPr>
        <w:t xml:space="preserve"> </w:t>
      </w:r>
      <w:r w:rsidRPr="00C26AF9">
        <w:rPr>
          <w:sz w:val="22"/>
          <w:szCs w:val="22"/>
        </w:rPr>
        <w:t>the assessment of ‘background conditions’ undertaken in 2023 which is referred to above.  P</w:t>
      </w:r>
      <w:r w:rsidR="007E23DB" w:rsidRPr="00C26AF9">
        <w:rPr>
          <w:sz w:val="22"/>
          <w:szCs w:val="22"/>
        </w:rPr>
        <w:t xml:space="preserve">rimarily in that </w:t>
      </w:r>
      <w:r w:rsidR="00CF3DB3" w:rsidRPr="00C26AF9">
        <w:rPr>
          <w:sz w:val="22"/>
          <w:szCs w:val="22"/>
        </w:rPr>
        <w:t xml:space="preserve">context cannot reduce a significant adverse impact to low without mitigation. </w:t>
      </w:r>
      <w:r w:rsidR="007E23DB" w:rsidRPr="00C26AF9">
        <w:rPr>
          <w:sz w:val="22"/>
          <w:szCs w:val="22"/>
        </w:rPr>
        <w:t xml:space="preserve"> </w:t>
      </w:r>
      <w:r w:rsidRPr="00C26AF9">
        <w:rPr>
          <w:sz w:val="22"/>
          <w:szCs w:val="22"/>
        </w:rPr>
        <w:t xml:space="preserve"> </w:t>
      </w:r>
      <w:r w:rsidR="00CF3DB3" w:rsidRPr="00C26AF9">
        <w:rPr>
          <w:sz w:val="22"/>
          <w:szCs w:val="22"/>
        </w:rPr>
        <w:t xml:space="preserve">Furthermore, </w:t>
      </w:r>
      <w:r w:rsidRPr="00C26AF9">
        <w:rPr>
          <w:sz w:val="22"/>
          <w:szCs w:val="22"/>
        </w:rPr>
        <w:t xml:space="preserve">that </w:t>
      </w:r>
      <w:r w:rsidR="00CF3DB3" w:rsidRPr="00C26AF9">
        <w:rPr>
          <w:sz w:val="22"/>
          <w:szCs w:val="22"/>
        </w:rPr>
        <w:t>existing operations do not form part of the background sound climate for assessment purposes.</w:t>
      </w:r>
      <w:r w:rsidR="007E23DB" w:rsidRPr="00C26AF9">
        <w:rPr>
          <w:sz w:val="22"/>
          <w:szCs w:val="22"/>
        </w:rPr>
        <w:t xml:space="preserve">   AQMAU considered that a</w:t>
      </w:r>
      <w:r w:rsidR="00CF3DB3" w:rsidRPr="00C26AF9">
        <w:rPr>
          <w:sz w:val="22"/>
          <w:szCs w:val="22"/>
        </w:rPr>
        <w:t xml:space="preserve">dditional noise control measures </w:t>
      </w:r>
      <w:r w:rsidR="007E23DB" w:rsidRPr="00C26AF9">
        <w:rPr>
          <w:sz w:val="22"/>
          <w:szCs w:val="22"/>
        </w:rPr>
        <w:t>were</w:t>
      </w:r>
      <w:r w:rsidR="00CF3DB3" w:rsidRPr="00C26AF9">
        <w:rPr>
          <w:sz w:val="22"/>
          <w:szCs w:val="22"/>
        </w:rPr>
        <w:t xml:space="preserve"> required to achieve compliance with EA standards.</w:t>
      </w:r>
    </w:p>
    <w:p w14:paraId="07B53C02" w14:textId="7CE8160A" w:rsidR="007E23DB" w:rsidRPr="007E23DB" w:rsidRDefault="007E23DB" w:rsidP="002970B4">
      <w:pPr>
        <w:rPr>
          <w:sz w:val="22"/>
          <w:szCs w:val="22"/>
        </w:rPr>
        <w:sectPr w:rsidR="007E23DB" w:rsidRPr="007E23DB" w:rsidSect="001F2230">
          <w:pgSz w:w="11906" w:h="16838"/>
          <w:pgMar w:top="1440" w:right="1440" w:bottom="1440" w:left="1440" w:header="709" w:footer="709" w:gutter="0"/>
          <w:cols w:space="708"/>
          <w:docGrid w:linePitch="360"/>
        </w:sectPr>
      </w:pPr>
      <w:r w:rsidRPr="007E23DB">
        <w:rPr>
          <w:sz w:val="22"/>
          <w:szCs w:val="22"/>
        </w:rPr>
        <w:t>AQMAU’s</w:t>
      </w:r>
      <w:r>
        <w:rPr>
          <w:sz w:val="22"/>
          <w:szCs w:val="22"/>
        </w:rPr>
        <w:t xml:space="preserve"> interpretation </w:t>
      </w:r>
      <w:r w:rsidR="00C26AF9">
        <w:rPr>
          <w:sz w:val="22"/>
          <w:szCs w:val="22"/>
        </w:rPr>
        <w:t>of the impact of noise emissions from the WPF ha</w:t>
      </w:r>
      <w:r w:rsidR="00F30FE3">
        <w:rPr>
          <w:sz w:val="22"/>
          <w:szCs w:val="22"/>
        </w:rPr>
        <w:t>s</w:t>
      </w:r>
      <w:r w:rsidR="00C26AF9">
        <w:rPr>
          <w:sz w:val="22"/>
          <w:szCs w:val="22"/>
        </w:rPr>
        <w:t xml:space="preserve"> been taken </w:t>
      </w:r>
      <w:proofErr w:type="gramStart"/>
      <w:r w:rsidR="00C26AF9">
        <w:rPr>
          <w:sz w:val="22"/>
          <w:szCs w:val="22"/>
        </w:rPr>
        <w:t>in to</w:t>
      </w:r>
      <w:proofErr w:type="gramEnd"/>
      <w:r w:rsidR="00C26AF9">
        <w:rPr>
          <w:sz w:val="22"/>
          <w:szCs w:val="22"/>
        </w:rPr>
        <w:t xml:space="preserve"> account in development of this, and future iterations of, the NMP.  </w:t>
      </w:r>
    </w:p>
    <w:tbl>
      <w:tblPr>
        <w:tblStyle w:val="TableGrid"/>
        <w:tblW w:w="14029" w:type="dxa"/>
        <w:tblLook w:val="04A0" w:firstRow="1" w:lastRow="0" w:firstColumn="1" w:lastColumn="0" w:noHBand="0" w:noVBand="1"/>
      </w:tblPr>
      <w:tblGrid>
        <w:gridCol w:w="1343"/>
        <w:gridCol w:w="1433"/>
        <w:gridCol w:w="847"/>
        <w:gridCol w:w="843"/>
        <w:gridCol w:w="6166"/>
        <w:gridCol w:w="3397"/>
      </w:tblGrid>
      <w:tr w:rsidR="00E611C0" w14:paraId="25D145FE" w14:textId="77777777" w:rsidTr="00044507">
        <w:tc>
          <w:tcPr>
            <w:tcW w:w="14029" w:type="dxa"/>
            <w:gridSpan w:val="6"/>
            <w:tcBorders>
              <w:top w:val="nil"/>
              <w:left w:val="nil"/>
              <w:bottom w:val="single" w:sz="4" w:space="0" w:color="auto"/>
              <w:right w:val="nil"/>
            </w:tcBorders>
          </w:tcPr>
          <w:p w14:paraId="19DA3E24" w14:textId="37072F59" w:rsidR="001719B1" w:rsidRPr="001719B1" w:rsidRDefault="001719B1" w:rsidP="001719B1">
            <w:pPr>
              <w:pStyle w:val="Heading2"/>
            </w:pPr>
            <w:bookmarkStart w:id="11" w:name="_Toc217468329"/>
            <w:r w:rsidRPr="001719B1">
              <w:lastRenderedPageBreak/>
              <w:t>4.</w:t>
            </w:r>
            <w:r w:rsidR="00CF3DB3">
              <w:t>3</w:t>
            </w:r>
            <w:r w:rsidRPr="001719B1">
              <w:t xml:space="preserve"> </w:t>
            </w:r>
            <w:r w:rsidR="005253B1">
              <w:t xml:space="preserve">  </w:t>
            </w:r>
            <w:r w:rsidRPr="001719B1">
              <w:t xml:space="preserve">Noise </w:t>
            </w:r>
            <w:r w:rsidR="0092491F">
              <w:t>s</w:t>
            </w:r>
            <w:r w:rsidRPr="001719B1">
              <w:t>ources</w:t>
            </w:r>
            <w:bookmarkEnd w:id="11"/>
          </w:p>
          <w:p w14:paraId="351ACBE3" w14:textId="039AFB1C" w:rsidR="00E611C0" w:rsidRPr="00885D55" w:rsidRDefault="00E611C0" w:rsidP="002970B4">
            <w:pPr>
              <w:rPr>
                <w:sz w:val="22"/>
                <w:szCs w:val="22"/>
              </w:rPr>
            </w:pPr>
            <w:r w:rsidRPr="005253B1">
              <w:rPr>
                <w:sz w:val="22"/>
                <w:szCs w:val="22"/>
              </w:rPr>
              <w:t>The WPF has been reviewed, and areas</w:t>
            </w:r>
            <w:r w:rsidR="002A2AB0" w:rsidRPr="005253B1">
              <w:rPr>
                <w:sz w:val="22"/>
                <w:szCs w:val="22"/>
              </w:rPr>
              <w:t xml:space="preserve"> broadly</w:t>
            </w:r>
            <w:r w:rsidRPr="005253B1">
              <w:rPr>
                <w:sz w:val="22"/>
                <w:szCs w:val="22"/>
              </w:rPr>
              <w:t xml:space="preserve"> assigned a risk category based on the </w:t>
            </w:r>
            <w:proofErr w:type="spellStart"/>
            <w:r w:rsidRPr="005253B1">
              <w:rPr>
                <w:sz w:val="22"/>
                <w:szCs w:val="22"/>
              </w:rPr>
              <w:t>LA_eq</w:t>
            </w:r>
            <w:proofErr w:type="spellEnd"/>
            <w:r w:rsidRPr="005253B1">
              <w:rPr>
                <w:sz w:val="22"/>
                <w:szCs w:val="22"/>
              </w:rPr>
              <w:t xml:space="preserve"> &amp; LA_90 dB as assessed by Hepworth Acoustic Ltd</w:t>
            </w:r>
            <w:r w:rsidR="00ED01BA" w:rsidRPr="005253B1">
              <w:rPr>
                <w:sz w:val="22"/>
                <w:szCs w:val="22"/>
              </w:rPr>
              <w:t xml:space="preserve"> in February 2025</w:t>
            </w:r>
            <w:r w:rsidR="002A2AB0" w:rsidRPr="005253B1">
              <w:rPr>
                <w:sz w:val="22"/>
                <w:szCs w:val="22"/>
              </w:rPr>
              <w:t xml:space="preserve"> as well as operational experience and anecdotal feedback provided by any prior complaints are observations from site visitors including representatives of the Environment Agency</w:t>
            </w:r>
            <w:r w:rsidR="005253B1" w:rsidRPr="005253B1">
              <w:rPr>
                <w:sz w:val="22"/>
                <w:szCs w:val="22"/>
              </w:rPr>
              <w:t>.</w:t>
            </w:r>
          </w:p>
          <w:p w14:paraId="2ADAC556" w14:textId="7B7B536C" w:rsidR="00E611C0" w:rsidRDefault="00E611C0" w:rsidP="002970B4"/>
        </w:tc>
      </w:tr>
      <w:tr w:rsidR="009301A9" w:rsidRPr="006A1C3D" w14:paraId="41A00AC7" w14:textId="3C774D40" w:rsidTr="006A1C3D">
        <w:trPr>
          <w:cantSplit/>
        </w:trPr>
        <w:tc>
          <w:tcPr>
            <w:tcW w:w="1343" w:type="dxa"/>
            <w:tcBorders>
              <w:top w:val="single" w:sz="4" w:space="0" w:color="auto"/>
            </w:tcBorders>
            <w:shd w:val="clear" w:color="auto" w:fill="C00000"/>
          </w:tcPr>
          <w:p w14:paraId="7E2BB295" w14:textId="7FA9C286" w:rsidR="006A4A6D" w:rsidRPr="006A1C3D" w:rsidRDefault="006A4A6D" w:rsidP="004E7D4B">
            <w:pPr>
              <w:jc w:val="center"/>
              <w:rPr>
                <w:b/>
                <w:bCs/>
                <w:sz w:val="19"/>
                <w:szCs w:val="19"/>
              </w:rPr>
            </w:pPr>
            <w:r w:rsidRPr="006A1C3D">
              <w:rPr>
                <w:b/>
                <w:bCs/>
                <w:sz w:val="19"/>
                <w:szCs w:val="19"/>
              </w:rPr>
              <w:t>Equipment</w:t>
            </w:r>
          </w:p>
        </w:tc>
        <w:tc>
          <w:tcPr>
            <w:tcW w:w="1433" w:type="dxa"/>
            <w:tcBorders>
              <w:top w:val="single" w:sz="4" w:space="0" w:color="auto"/>
            </w:tcBorders>
            <w:shd w:val="clear" w:color="auto" w:fill="C00000"/>
          </w:tcPr>
          <w:p w14:paraId="6D6EFE2E" w14:textId="51D1DB1B" w:rsidR="006A4A6D" w:rsidRPr="006A1C3D" w:rsidRDefault="006A4A6D" w:rsidP="004E7D4B">
            <w:pPr>
              <w:jc w:val="center"/>
              <w:rPr>
                <w:b/>
                <w:bCs/>
                <w:sz w:val="19"/>
                <w:szCs w:val="19"/>
              </w:rPr>
            </w:pPr>
            <w:r w:rsidRPr="006A1C3D">
              <w:rPr>
                <w:b/>
                <w:bCs/>
                <w:sz w:val="19"/>
                <w:szCs w:val="19"/>
              </w:rPr>
              <w:t xml:space="preserve">Risk </w:t>
            </w:r>
            <w:r w:rsidR="004B68D4" w:rsidRPr="006A1C3D">
              <w:rPr>
                <w:b/>
                <w:bCs/>
                <w:sz w:val="19"/>
                <w:szCs w:val="19"/>
              </w:rPr>
              <w:t>(Contribution to overall impact)</w:t>
            </w:r>
          </w:p>
        </w:tc>
        <w:tc>
          <w:tcPr>
            <w:tcW w:w="847" w:type="dxa"/>
            <w:tcBorders>
              <w:top w:val="single" w:sz="4" w:space="0" w:color="auto"/>
            </w:tcBorders>
            <w:shd w:val="clear" w:color="auto" w:fill="C00000"/>
          </w:tcPr>
          <w:p w14:paraId="38E0A811" w14:textId="05AA395A" w:rsidR="006A4A6D" w:rsidRPr="006A1C3D" w:rsidRDefault="006A4A6D" w:rsidP="004E7D4B">
            <w:pPr>
              <w:jc w:val="center"/>
              <w:rPr>
                <w:b/>
                <w:bCs/>
                <w:sz w:val="19"/>
                <w:szCs w:val="19"/>
              </w:rPr>
            </w:pPr>
            <w:proofErr w:type="spellStart"/>
            <w:r w:rsidRPr="006A1C3D">
              <w:rPr>
                <w:b/>
                <w:bCs/>
                <w:sz w:val="19"/>
                <w:szCs w:val="19"/>
              </w:rPr>
              <w:t>LA_eq</w:t>
            </w:r>
            <w:proofErr w:type="spellEnd"/>
          </w:p>
        </w:tc>
        <w:tc>
          <w:tcPr>
            <w:tcW w:w="843" w:type="dxa"/>
            <w:tcBorders>
              <w:top w:val="single" w:sz="4" w:space="0" w:color="auto"/>
            </w:tcBorders>
            <w:shd w:val="clear" w:color="auto" w:fill="C00000"/>
          </w:tcPr>
          <w:p w14:paraId="1E8375C7" w14:textId="2EF9158F" w:rsidR="006A4A6D" w:rsidRPr="006A1C3D" w:rsidRDefault="006A4A6D" w:rsidP="004E7D4B">
            <w:pPr>
              <w:jc w:val="center"/>
              <w:rPr>
                <w:b/>
                <w:bCs/>
                <w:sz w:val="19"/>
                <w:szCs w:val="19"/>
              </w:rPr>
            </w:pPr>
            <w:r w:rsidRPr="006A1C3D">
              <w:rPr>
                <w:b/>
                <w:bCs/>
                <w:sz w:val="19"/>
                <w:szCs w:val="19"/>
              </w:rPr>
              <w:t>LA_90</w:t>
            </w:r>
          </w:p>
        </w:tc>
        <w:tc>
          <w:tcPr>
            <w:tcW w:w="6166" w:type="dxa"/>
            <w:tcBorders>
              <w:top w:val="single" w:sz="4" w:space="0" w:color="auto"/>
            </w:tcBorders>
            <w:shd w:val="clear" w:color="auto" w:fill="C00000"/>
          </w:tcPr>
          <w:p w14:paraId="561A14E2" w14:textId="671A8816" w:rsidR="006A4A6D" w:rsidRPr="006A1C3D" w:rsidRDefault="006A4A6D" w:rsidP="004E7D4B">
            <w:pPr>
              <w:jc w:val="center"/>
              <w:rPr>
                <w:b/>
                <w:bCs/>
                <w:sz w:val="19"/>
                <w:szCs w:val="19"/>
              </w:rPr>
            </w:pPr>
            <w:r w:rsidRPr="006A1C3D">
              <w:rPr>
                <w:b/>
                <w:bCs/>
                <w:sz w:val="19"/>
                <w:szCs w:val="19"/>
              </w:rPr>
              <w:t xml:space="preserve">Operational </w:t>
            </w:r>
            <w:r w:rsidR="00B21216" w:rsidRPr="006A1C3D">
              <w:rPr>
                <w:b/>
                <w:bCs/>
                <w:sz w:val="19"/>
                <w:szCs w:val="19"/>
              </w:rPr>
              <w:t>C</w:t>
            </w:r>
            <w:r w:rsidRPr="006A1C3D">
              <w:rPr>
                <w:b/>
                <w:bCs/>
                <w:sz w:val="19"/>
                <w:szCs w:val="19"/>
              </w:rPr>
              <w:t>onditions</w:t>
            </w:r>
          </w:p>
        </w:tc>
        <w:tc>
          <w:tcPr>
            <w:tcW w:w="3397" w:type="dxa"/>
            <w:tcBorders>
              <w:top w:val="single" w:sz="4" w:space="0" w:color="auto"/>
            </w:tcBorders>
            <w:shd w:val="clear" w:color="auto" w:fill="C00000"/>
          </w:tcPr>
          <w:p w14:paraId="47DB6272" w14:textId="2CD98F6C" w:rsidR="006A4A6D" w:rsidRPr="006A1C3D" w:rsidRDefault="006A4A6D" w:rsidP="004E7D4B">
            <w:pPr>
              <w:jc w:val="center"/>
              <w:rPr>
                <w:b/>
                <w:bCs/>
                <w:sz w:val="19"/>
                <w:szCs w:val="19"/>
                <w:highlight w:val="yellow"/>
              </w:rPr>
            </w:pPr>
            <w:r w:rsidRPr="006A1C3D">
              <w:rPr>
                <w:b/>
                <w:bCs/>
                <w:sz w:val="19"/>
                <w:szCs w:val="19"/>
              </w:rPr>
              <w:t>Comments</w:t>
            </w:r>
          </w:p>
        </w:tc>
      </w:tr>
      <w:tr w:rsidR="009301A9" w:rsidRPr="006A1C3D" w14:paraId="71EBE203" w14:textId="465C9338" w:rsidTr="006A1C3D">
        <w:trPr>
          <w:cantSplit/>
        </w:trPr>
        <w:tc>
          <w:tcPr>
            <w:tcW w:w="1343" w:type="dxa"/>
          </w:tcPr>
          <w:p w14:paraId="6D3052F8" w14:textId="35BA007D" w:rsidR="006A4A6D" w:rsidRPr="006A1C3D" w:rsidRDefault="006A4A6D" w:rsidP="002970B4">
            <w:pPr>
              <w:rPr>
                <w:sz w:val="19"/>
                <w:szCs w:val="19"/>
              </w:rPr>
            </w:pPr>
            <w:r w:rsidRPr="006A1C3D">
              <w:rPr>
                <w:sz w:val="19"/>
                <w:szCs w:val="19"/>
              </w:rPr>
              <w:t>Centrifuge</w:t>
            </w:r>
          </w:p>
        </w:tc>
        <w:tc>
          <w:tcPr>
            <w:tcW w:w="1433" w:type="dxa"/>
          </w:tcPr>
          <w:p w14:paraId="5B05F53E" w14:textId="3F2E2F5A" w:rsidR="006A4A6D" w:rsidRPr="006A1C3D" w:rsidRDefault="006A4A6D" w:rsidP="002970B4">
            <w:pPr>
              <w:rPr>
                <w:sz w:val="19"/>
                <w:szCs w:val="19"/>
              </w:rPr>
            </w:pPr>
            <w:r w:rsidRPr="006A1C3D">
              <w:rPr>
                <w:sz w:val="19"/>
                <w:szCs w:val="19"/>
              </w:rPr>
              <w:t>High</w:t>
            </w:r>
          </w:p>
        </w:tc>
        <w:tc>
          <w:tcPr>
            <w:tcW w:w="847" w:type="dxa"/>
          </w:tcPr>
          <w:p w14:paraId="1318F971" w14:textId="58E5E0DB" w:rsidR="006A4A6D" w:rsidRPr="006A1C3D" w:rsidRDefault="00847FE9" w:rsidP="002970B4">
            <w:pPr>
              <w:rPr>
                <w:sz w:val="19"/>
                <w:szCs w:val="19"/>
              </w:rPr>
            </w:pPr>
            <w:r w:rsidRPr="006A1C3D">
              <w:rPr>
                <w:sz w:val="19"/>
                <w:szCs w:val="19"/>
              </w:rPr>
              <w:t>86</w:t>
            </w:r>
          </w:p>
        </w:tc>
        <w:tc>
          <w:tcPr>
            <w:tcW w:w="843" w:type="dxa"/>
          </w:tcPr>
          <w:p w14:paraId="19AFE5AF" w14:textId="63DB4645" w:rsidR="006A4A6D" w:rsidRPr="006A1C3D" w:rsidRDefault="00847FE9" w:rsidP="002970B4">
            <w:pPr>
              <w:rPr>
                <w:sz w:val="19"/>
                <w:szCs w:val="19"/>
              </w:rPr>
            </w:pPr>
            <w:r w:rsidRPr="006A1C3D">
              <w:rPr>
                <w:sz w:val="19"/>
                <w:szCs w:val="19"/>
              </w:rPr>
              <w:t>86</w:t>
            </w:r>
          </w:p>
        </w:tc>
        <w:tc>
          <w:tcPr>
            <w:tcW w:w="6166" w:type="dxa"/>
          </w:tcPr>
          <w:p w14:paraId="40C91634" w14:textId="4D6C5235" w:rsidR="006A4A6D" w:rsidRPr="006A1C3D" w:rsidRDefault="009301A9" w:rsidP="002970B4">
            <w:pPr>
              <w:rPr>
                <w:sz w:val="19"/>
                <w:szCs w:val="19"/>
              </w:rPr>
            </w:pPr>
            <w:r w:rsidRPr="006A1C3D">
              <w:rPr>
                <w:sz w:val="19"/>
                <w:szCs w:val="19"/>
              </w:rPr>
              <w:t>The centrifuge is set within an enclosed building and is in c</w:t>
            </w:r>
            <w:r w:rsidR="00847FE9" w:rsidRPr="006A1C3D">
              <w:rPr>
                <w:sz w:val="19"/>
                <w:szCs w:val="19"/>
              </w:rPr>
              <w:t>ontinuous operation</w:t>
            </w:r>
            <w:r w:rsidRPr="006A1C3D">
              <w:rPr>
                <w:sz w:val="19"/>
                <w:szCs w:val="19"/>
              </w:rPr>
              <w:t xml:space="preserve"> </w:t>
            </w:r>
            <w:r w:rsidR="00847FE9" w:rsidRPr="006A1C3D">
              <w:rPr>
                <w:sz w:val="19"/>
                <w:szCs w:val="19"/>
              </w:rPr>
              <w:t>with roller shutter door</w:t>
            </w:r>
            <w:r w:rsidRPr="006A1C3D">
              <w:rPr>
                <w:sz w:val="19"/>
                <w:szCs w:val="19"/>
              </w:rPr>
              <w:t>. This door is opened approximately three</w:t>
            </w:r>
            <w:r w:rsidR="00847FE9" w:rsidRPr="006A1C3D">
              <w:rPr>
                <w:sz w:val="19"/>
                <w:szCs w:val="19"/>
              </w:rPr>
              <w:t xml:space="preserve"> times a day </w:t>
            </w:r>
            <w:r w:rsidRPr="006A1C3D">
              <w:rPr>
                <w:sz w:val="19"/>
                <w:szCs w:val="19"/>
              </w:rPr>
              <w:t>for a maximum duration of</w:t>
            </w:r>
            <w:r w:rsidR="00847FE9" w:rsidRPr="006A1C3D">
              <w:rPr>
                <w:sz w:val="19"/>
                <w:szCs w:val="19"/>
              </w:rPr>
              <w:t xml:space="preserve"> ten </w:t>
            </w:r>
            <w:r w:rsidRPr="006A1C3D">
              <w:rPr>
                <w:sz w:val="19"/>
                <w:szCs w:val="19"/>
              </w:rPr>
              <w:t>minutes to</w:t>
            </w:r>
            <w:r w:rsidR="00847FE9" w:rsidRPr="006A1C3D">
              <w:rPr>
                <w:sz w:val="19"/>
                <w:szCs w:val="19"/>
              </w:rPr>
              <w:t xml:space="preserve"> allow for </w:t>
            </w:r>
            <w:r w:rsidRPr="006A1C3D">
              <w:rPr>
                <w:sz w:val="19"/>
                <w:szCs w:val="19"/>
              </w:rPr>
              <w:t xml:space="preserve">sludge </w:t>
            </w:r>
            <w:r w:rsidR="00847FE9" w:rsidRPr="006A1C3D">
              <w:rPr>
                <w:sz w:val="19"/>
                <w:szCs w:val="19"/>
              </w:rPr>
              <w:t>trailer removal.</w:t>
            </w:r>
          </w:p>
        </w:tc>
        <w:tc>
          <w:tcPr>
            <w:tcW w:w="3397" w:type="dxa"/>
            <w:tcBorders>
              <w:bottom w:val="single" w:sz="4" w:space="0" w:color="auto"/>
            </w:tcBorders>
          </w:tcPr>
          <w:p w14:paraId="6888A315" w14:textId="6279C039" w:rsidR="006A4A6D" w:rsidRPr="006A1C3D" w:rsidRDefault="00847FE9" w:rsidP="002970B4">
            <w:pPr>
              <w:rPr>
                <w:sz w:val="19"/>
                <w:szCs w:val="19"/>
              </w:rPr>
            </w:pPr>
            <w:r w:rsidRPr="006A1C3D">
              <w:rPr>
                <w:sz w:val="19"/>
                <w:szCs w:val="19"/>
              </w:rPr>
              <w:t xml:space="preserve">This equipment is set within an enclosed building 5m to the front of the Centrifuge with doors shut </w:t>
            </w:r>
            <w:r w:rsidR="004E7D4B" w:rsidRPr="006A1C3D">
              <w:rPr>
                <w:sz w:val="19"/>
                <w:szCs w:val="19"/>
              </w:rPr>
              <w:t xml:space="preserve">is </w:t>
            </w:r>
            <w:r w:rsidRPr="006A1C3D">
              <w:rPr>
                <w:sz w:val="19"/>
                <w:szCs w:val="19"/>
              </w:rPr>
              <w:t xml:space="preserve">65dB </w:t>
            </w:r>
            <w:proofErr w:type="spellStart"/>
            <w:r w:rsidRPr="006A1C3D">
              <w:rPr>
                <w:sz w:val="19"/>
                <w:szCs w:val="19"/>
              </w:rPr>
              <w:t>LAeq</w:t>
            </w:r>
            <w:proofErr w:type="spellEnd"/>
            <w:r w:rsidR="00D70C83" w:rsidRPr="006A1C3D">
              <w:rPr>
                <w:sz w:val="19"/>
                <w:szCs w:val="19"/>
              </w:rPr>
              <w:t>.</w:t>
            </w:r>
          </w:p>
        </w:tc>
      </w:tr>
      <w:tr w:rsidR="009301A9" w:rsidRPr="006A1C3D" w14:paraId="210D6B2C" w14:textId="5CE5515E" w:rsidTr="006A1C3D">
        <w:trPr>
          <w:cantSplit/>
        </w:trPr>
        <w:tc>
          <w:tcPr>
            <w:tcW w:w="1343" w:type="dxa"/>
          </w:tcPr>
          <w:p w14:paraId="014A78EA" w14:textId="5CF59820" w:rsidR="006A4A6D" w:rsidRPr="006A1C3D" w:rsidRDefault="006A4A6D" w:rsidP="002970B4">
            <w:pPr>
              <w:rPr>
                <w:sz w:val="19"/>
                <w:szCs w:val="19"/>
              </w:rPr>
            </w:pPr>
            <w:r w:rsidRPr="006A1C3D">
              <w:rPr>
                <w:sz w:val="19"/>
                <w:szCs w:val="19"/>
              </w:rPr>
              <w:t>Aerzen</w:t>
            </w:r>
            <w:r w:rsidR="00CB1BC5" w:rsidRPr="006A1C3D">
              <w:rPr>
                <w:sz w:val="19"/>
                <w:szCs w:val="19"/>
              </w:rPr>
              <w:t xml:space="preserve"> blowers</w:t>
            </w:r>
          </w:p>
        </w:tc>
        <w:tc>
          <w:tcPr>
            <w:tcW w:w="1433" w:type="dxa"/>
          </w:tcPr>
          <w:p w14:paraId="64C9E9EB" w14:textId="7FCD2292" w:rsidR="006A4A6D" w:rsidRPr="006A1C3D" w:rsidRDefault="006A4A6D" w:rsidP="002970B4">
            <w:pPr>
              <w:rPr>
                <w:sz w:val="19"/>
                <w:szCs w:val="19"/>
              </w:rPr>
            </w:pPr>
            <w:r w:rsidRPr="006A1C3D">
              <w:rPr>
                <w:sz w:val="19"/>
                <w:szCs w:val="19"/>
              </w:rPr>
              <w:t>High</w:t>
            </w:r>
          </w:p>
        </w:tc>
        <w:tc>
          <w:tcPr>
            <w:tcW w:w="847" w:type="dxa"/>
          </w:tcPr>
          <w:p w14:paraId="116F9B90" w14:textId="76917AFF" w:rsidR="006A4A6D" w:rsidRPr="006A1C3D" w:rsidRDefault="00F63B1F" w:rsidP="002970B4">
            <w:pPr>
              <w:rPr>
                <w:sz w:val="19"/>
                <w:szCs w:val="19"/>
              </w:rPr>
            </w:pPr>
            <w:r>
              <w:rPr>
                <w:sz w:val="19"/>
                <w:szCs w:val="19"/>
              </w:rPr>
              <w:t>87</w:t>
            </w:r>
          </w:p>
        </w:tc>
        <w:tc>
          <w:tcPr>
            <w:tcW w:w="843" w:type="dxa"/>
          </w:tcPr>
          <w:p w14:paraId="2604B6ED" w14:textId="1BB4B640" w:rsidR="006A4A6D" w:rsidRPr="006A1C3D" w:rsidRDefault="00F63B1F" w:rsidP="002970B4">
            <w:pPr>
              <w:rPr>
                <w:sz w:val="19"/>
                <w:szCs w:val="19"/>
              </w:rPr>
            </w:pPr>
            <w:r>
              <w:rPr>
                <w:sz w:val="19"/>
                <w:szCs w:val="19"/>
              </w:rPr>
              <w:t>88</w:t>
            </w:r>
          </w:p>
        </w:tc>
        <w:tc>
          <w:tcPr>
            <w:tcW w:w="6166" w:type="dxa"/>
          </w:tcPr>
          <w:p w14:paraId="7D43ADE3" w14:textId="2E8B622F" w:rsidR="00DB63A3" w:rsidRDefault="008907CE" w:rsidP="008907CE">
            <w:pPr>
              <w:rPr>
                <w:sz w:val="19"/>
                <w:szCs w:val="19"/>
              </w:rPr>
            </w:pPr>
            <w:r>
              <w:rPr>
                <w:sz w:val="19"/>
                <w:szCs w:val="19"/>
              </w:rPr>
              <w:t>Two</w:t>
            </w:r>
            <w:r w:rsidR="00713117" w:rsidRPr="006A1C3D">
              <w:rPr>
                <w:sz w:val="19"/>
                <w:szCs w:val="19"/>
              </w:rPr>
              <w:t xml:space="preserve"> </w:t>
            </w:r>
            <w:r w:rsidR="00847FE9" w:rsidRPr="006A1C3D">
              <w:rPr>
                <w:sz w:val="19"/>
                <w:szCs w:val="19"/>
              </w:rPr>
              <w:t>Aerzen</w:t>
            </w:r>
            <w:r w:rsidR="00713117" w:rsidRPr="006A1C3D">
              <w:rPr>
                <w:sz w:val="19"/>
                <w:szCs w:val="19"/>
              </w:rPr>
              <w:t xml:space="preserve"> blowers</w:t>
            </w:r>
            <w:r>
              <w:rPr>
                <w:sz w:val="19"/>
                <w:szCs w:val="19"/>
              </w:rPr>
              <w:t xml:space="preserve"> are required</w:t>
            </w:r>
            <w:r w:rsidR="00713117" w:rsidRPr="006A1C3D">
              <w:rPr>
                <w:sz w:val="19"/>
                <w:szCs w:val="19"/>
              </w:rPr>
              <w:t xml:space="preserve"> for AT</w:t>
            </w:r>
            <w:r w:rsidR="00DB63A3">
              <w:rPr>
                <w:sz w:val="19"/>
                <w:szCs w:val="19"/>
              </w:rPr>
              <w:t>3, the</w:t>
            </w:r>
            <w:r w:rsidR="00713117" w:rsidRPr="006A1C3D">
              <w:rPr>
                <w:sz w:val="19"/>
                <w:szCs w:val="19"/>
              </w:rPr>
              <w:t xml:space="preserve"> blower setpoint </w:t>
            </w:r>
            <w:r w:rsidR="00DB63A3">
              <w:rPr>
                <w:sz w:val="19"/>
                <w:szCs w:val="19"/>
              </w:rPr>
              <w:t xml:space="preserve">is </w:t>
            </w:r>
            <w:r w:rsidR="00713117" w:rsidRPr="006A1C3D">
              <w:rPr>
                <w:sz w:val="19"/>
                <w:szCs w:val="19"/>
              </w:rPr>
              <w:t>variable based on oxygen requirement of tank</w:t>
            </w:r>
            <w:r>
              <w:rPr>
                <w:sz w:val="19"/>
                <w:szCs w:val="19"/>
              </w:rPr>
              <w:t>.</w:t>
            </w:r>
          </w:p>
          <w:p w14:paraId="3CC7ECA3" w14:textId="516D2FE1" w:rsidR="00713117" w:rsidRPr="006A1C3D" w:rsidRDefault="008907CE" w:rsidP="008907CE">
            <w:pPr>
              <w:rPr>
                <w:sz w:val="19"/>
                <w:szCs w:val="19"/>
              </w:rPr>
            </w:pPr>
            <w:r>
              <w:rPr>
                <w:sz w:val="19"/>
                <w:szCs w:val="19"/>
              </w:rPr>
              <w:t>One</w:t>
            </w:r>
            <w:r w:rsidR="00713117" w:rsidRPr="006A1C3D">
              <w:rPr>
                <w:sz w:val="19"/>
                <w:szCs w:val="19"/>
              </w:rPr>
              <w:t xml:space="preserve"> Aerzen blower </w:t>
            </w:r>
            <w:r w:rsidR="00DB63A3">
              <w:rPr>
                <w:sz w:val="19"/>
                <w:szCs w:val="19"/>
              </w:rPr>
              <w:t xml:space="preserve">is required </w:t>
            </w:r>
            <w:r w:rsidR="00713117" w:rsidRPr="006A1C3D">
              <w:rPr>
                <w:sz w:val="19"/>
                <w:szCs w:val="19"/>
              </w:rPr>
              <w:t>for BT2</w:t>
            </w:r>
            <w:r w:rsidR="00DB63A3">
              <w:rPr>
                <w:sz w:val="19"/>
                <w:szCs w:val="19"/>
              </w:rPr>
              <w:t>, the</w:t>
            </w:r>
            <w:r w:rsidR="00DB63A3" w:rsidRPr="006A1C3D">
              <w:rPr>
                <w:sz w:val="19"/>
                <w:szCs w:val="19"/>
              </w:rPr>
              <w:t xml:space="preserve"> blower</w:t>
            </w:r>
            <w:r w:rsidR="00713117" w:rsidRPr="006A1C3D">
              <w:rPr>
                <w:sz w:val="19"/>
                <w:szCs w:val="19"/>
              </w:rPr>
              <w:t xml:space="preserve"> setpoint </w:t>
            </w:r>
            <w:r w:rsidR="00DB63A3">
              <w:rPr>
                <w:sz w:val="19"/>
                <w:szCs w:val="19"/>
              </w:rPr>
              <w:t xml:space="preserve">is </w:t>
            </w:r>
            <w:r w:rsidR="00713117" w:rsidRPr="006A1C3D">
              <w:rPr>
                <w:sz w:val="19"/>
                <w:szCs w:val="19"/>
              </w:rPr>
              <w:t>variable based on oxygen requirement of tank</w:t>
            </w:r>
            <w:r w:rsidR="00DB63A3">
              <w:rPr>
                <w:sz w:val="19"/>
                <w:szCs w:val="19"/>
              </w:rPr>
              <w:t xml:space="preserve">. </w:t>
            </w:r>
          </w:p>
        </w:tc>
        <w:tc>
          <w:tcPr>
            <w:tcW w:w="3397" w:type="dxa"/>
            <w:tcBorders>
              <w:bottom w:val="single" w:sz="4" w:space="0" w:color="auto"/>
            </w:tcBorders>
          </w:tcPr>
          <w:p w14:paraId="646F5CD6" w14:textId="1FB0F37D" w:rsidR="006A4A6D" w:rsidRPr="006A1C3D" w:rsidRDefault="004E7D4B" w:rsidP="002970B4">
            <w:pPr>
              <w:rPr>
                <w:sz w:val="19"/>
                <w:szCs w:val="19"/>
                <w:highlight w:val="yellow"/>
              </w:rPr>
            </w:pPr>
            <w:r w:rsidRPr="006A1C3D">
              <w:rPr>
                <w:sz w:val="19"/>
                <w:szCs w:val="19"/>
              </w:rPr>
              <w:t xml:space="preserve">This equipment is set within an enclosed building </w:t>
            </w:r>
            <w:r w:rsidR="00847FE9" w:rsidRPr="006A1C3D">
              <w:rPr>
                <w:sz w:val="19"/>
                <w:szCs w:val="19"/>
              </w:rPr>
              <w:t>5m to the fro</w:t>
            </w:r>
            <w:r w:rsidRPr="006A1C3D">
              <w:rPr>
                <w:sz w:val="19"/>
                <w:szCs w:val="19"/>
              </w:rPr>
              <w:t>nt</w:t>
            </w:r>
            <w:r w:rsidR="00847FE9" w:rsidRPr="006A1C3D">
              <w:rPr>
                <w:sz w:val="19"/>
                <w:szCs w:val="19"/>
              </w:rPr>
              <w:t xml:space="preserve"> of </w:t>
            </w:r>
            <w:r w:rsidR="00847FE9" w:rsidRPr="00DB63A3">
              <w:rPr>
                <w:sz w:val="19"/>
                <w:szCs w:val="19"/>
              </w:rPr>
              <w:t>the Aerzen building with doors shut</w:t>
            </w:r>
            <w:r w:rsidRPr="00DB63A3">
              <w:rPr>
                <w:sz w:val="19"/>
                <w:szCs w:val="19"/>
              </w:rPr>
              <w:t xml:space="preserve"> is </w:t>
            </w:r>
            <w:r w:rsidR="008907CE" w:rsidRPr="00DB63A3">
              <w:rPr>
                <w:sz w:val="19"/>
                <w:szCs w:val="19"/>
              </w:rPr>
              <w:t>66</w:t>
            </w:r>
            <w:r w:rsidRPr="00DB63A3">
              <w:rPr>
                <w:sz w:val="19"/>
                <w:szCs w:val="19"/>
              </w:rPr>
              <w:t xml:space="preserve"> dB </w:t>
            </w:r>
            <w:proofErr w:type="spellStart"/>
            <w:r w:rsidRPr="00DB63A3">
              <w:rPr>
                <w:sz w:val="19"/>
                <w:szCs w:val="19"/>
              </w:rPr>
              <w:t>LAeq</w:t>
            </w:r>
            <w:proofErr w:type="spellEnd"/>
            <w:r w:rsidRPr="00DB63A3">
              <w:rPr>
                <w:sz w:val="19"/>
                <w:szCs w:val="19"/>
              </w:rPr>
              <w:t xml:space="preserve">. </w:t>
            </w:r>
          </w:p>
        </w:tc>
      </w:tr>
      <w:tr w:rsidR="009301A9" w:rsidRPr="006A1C3D" w14:paraId="1C50167A" w14:textId="46EE1423" w:rsidTr="006A1C3D">
        <w:trPr>
          <w:cantSplit/>
          <w:trHeight w:val="1259"/>
        </w:trPr>
        <w:tc>
          <w:tcPr>
            <w:tcW w:w="1343" w:type="dxa"/>
          </w:tcPr>
          <w:p w14:paraId="7E0B8DE9" w14:textId="548DF92E" w:rsidR="006A4A6D" w:rsidRPr="006A1C3D" w:rsidRDefault="00F63EBC" w:rsidP="002970B4">
            <w:pPr>
              <w:rPr>
                <w:sz w:val="19"/>
                <w:szCs w:val="19"/>
              </w:rPr>
            </w:pPr>
            <w:r w:rsidRPr="006A1C3D">
              <w:rPr>
                <w:sz w:val="19"/>
                <w:szCs w:val="19"/>
              </w:rPr>
              <w:t>AT1a &amp;</w:t>
            </w:r>
            <w:r w:rsidR="006A1C3D" w:rsidRPr="006A1C3D">
              <w:rPr>
                <w:sz w:val="19"/>
                <w:szCs w:val="19"/>
              </w:rPr>
              <w:t xml:space="preserve"> </w:t>
            </w:r>
            <w:r w:rsidR="006A4A6D" w:rsidRPr="006A1C3D">
              <w:rPr>
                <w:sz w:val="19"/>
                <w:szCs w:val="19"/>
              </w:rPr>
              <w:t>AT1b</w:t>
            </w:r>
          </w:p>
        </w:tc>
        <w:tc>
          <w:tcPr>
            <w:tcW w:w="1433" w:type="dxa"/>
          </w:tcPr>
          <w:p w14:paraId="35C817EE" w14:textId="3403E522" w:rsidR="006A4A6D" w:rsidRPr="006A1C3D" w:rsidRDefault="006A4A6D" w:rsidP="002970B4">
            <w:pPr>
              <w:rPr>
                <w:sz w:val="19"/>
                <w:szCs w:val="19"/>
              </w:rPr>
            </w:pPr>
            <w:r w:rsidRPr="006A1C3D">
              <w:rPr>
                <w:sz w:val="19"/>
                <w:szCs w:val="19"/>
              </w:rPr>
              <w:t>Medium</w:t>
            </w:r>
          </w:p>
        </w:tc>
        <w:tc>
          <w:tcPr>
            <w:tcW w:w="847" w:type="dxa"/>
          </w:tcPr>
          <w:p w14:paraId="14358932" w14:textId="7776557A" w:rsidR="006A4A6D" w:rsidRPr="006A1C3D" w:rsidRDefault="009301A9" w:rsidP="002970B4">
            <w:pPr>
              <w:rPr>
                <w:sz w:val="19"/>
                <w:szCs w:val="19"/>
              </w:rPr>
            </w:pPr>
            <w:r w:rsidRPr="006A1C3D">
              <w:rPr>
                <w:sz w:val="19"/>
                <w:szCs w:val="19"/>
              </w:rPr>
              <w:t>77</w:t>
            </w:r>
          </w:p>
        </w:tc>
        <w:tc>
          <w:tcPr>
            <w:tcW w:w="843" w:type="dxa"/>
          </w:tcPr>
          <w:p w14:paraId="433AAA8E" w14:textId="2A347554" w:rsidR="006A4A6D" w:rsidRPr="006A1C3D" w:rsidRDefault="009301A9" w:rsidP="002970B4">
            <w:pPr>
              <w:rPr>
                <w:sz w:val="19"/>
                <w:szCs w:val="19"/>
              </w:rPr>
            </w:pPr>
            <w:r w:rsidRPr="006A1C3D">
              <w:rPr>
                <w:sz w:val="19"/>
                <w:szCs w:val="19"/>
              </w:rPr>
              <w:t>77</w:t>
            </w:r>
          </w:p>
        </w:tc>
        <w:tc>
          <w:tcPr>
            <w:tcW w:w="6166" w:type="dxa"/>
          </w:tcPr>
          <w:p w14:paraId="15DEA0E3" w14:textId="0FE022AA" w:rsidR="0046548F" w:rsidRPr="006A1C3D" w:rsidRDefault="00713117" w:rsidP="002970B4">
            <w:pPr>
              <w:rPr>
                <w:sz w:val="19"/>
                <w:szCs w:val="19"/>
              </w:rPr>
            </w:pPr>
            <w:r w:rsidRPr="006A1C3D">
              <w:rPr>
                <w:sz w:val="19"/>
                <w:szCs w:val="19"/>
              </w:rPr>
              <w:t xml:space="preserve">There are </w:t>
            </w:r>
            <w:r w:rsidR="00765E1B">
              <w:rPr>
                <w:sz w:val="19"/>
                <w:szCs w:val="19"/>
              </w:rPr>
              <w:t>four</w:t>
            </w:r>
            <w:r w:rsidRPr="006A1C3D">
              <w:rPr>
                <w:sz w:val="19"/>
                <w:szCs w:val="19"/>
              </w:rPr>
              <w:t xml:space="preserve"> triton mixers and </w:t>
            </w:r>
            <w:r w:rsidR="00765E1B">
              <w:rPr>
                <w:sz w:val="19"/>
                <w:szCs w:val="19"/>
              </w:rPr>
              <w:t>four</w:t>
            </w:r>
            <w:r w:rsidRPr="006A1C3D">
              <w:rPr>
                <w:sz w:val="19"/>
                <w:szCs w:val="19"/>
              </w:rPr>
              <w:t xml:space="preserve"> blowers in AT1</w:t>
            </w:r>
            <w:r w:rsidR="0002713E">
              <w:rPr>
                <w:sz w:val="19"/>
                <w:szCs w:val="19"/>
              </w:rPr>
              <w:t>a &amp; AT1</w:t>
            </w:r>
            <w:r w:rsidRPr="006A1C3D">
              <w:rPr>
                <w:sz w:val="19"/>
                <w:szCs w:val="19"/>
              </w:rPr>
              <w:t>b, the number running will depend on oxygen requirement for the tank</w:t>
            </w:r>
            <w:r w:rsidR="00765E1B">
              <w:rPr>
                <w:sz w:val="19"/>
                <w:szCs w:val="19"/>
              </w:rPr>
              <w:t>.</w:t>
            </w:r>
            <w:r w:rsidRPr="006A1C3D">
              <w:rPr>
                <w:sz w:val="19"/>
                <w:szCs w:val="19"/>
              </w:rPr>
              <w:t xml:space="preserve"> </w:t>
            </w:r>
            <w:r w:rsidR="00765E1B">
              <w:rPr>
                <w:sz w:val="19"/>
                <w:szCs w:val="19"/>
              </w:rPr>
              <w:t>T</w:t>
            </w:r>
            <w:r w:rsidRPr="006A1C3D">
              <w:rPr>
                <w:sz w:val="19"/>
                <w:szCs w:val="19"/>
              </w:rPr>
              <w:t>ypically</w:t>
            </w:r>
            <w:r w:rsidR="00765E1B">
              <w:rPr>
                <w:sz w:val="19"/>
                <w:szCs w:val="19"/>
              </w:rPr>
              <w:t>,</w:t>
            </w:r>
            <w:r w:rsidRPr="006A1C3D">
              <w:rPr>
                <w:sz w:val="19"/>
                <w:szCs w:val="19"/>
              </w:rPr>
              <w:t xml:space="preserve"> all </w:t>
            </w:r>
            <w:r w:rsidR="00765E1B">
              <w:rPr>
                <w:sz w:val="19"/>
                <w:szCs w:val="19"/>
              </w:rPr>
              <w:t>four</w:t>
            </w:r>
            <w:r w:rsidRPr="006A1C3D">
              <w:rPr>
                <w:sz w:val="19"/>
                <w:szCs w:val="19"/>
              </w:rPr>
              <w:t xml:space="preserve"> will be running</w:t>
            </w:r>
            <w:r w:rsidR="00765E1B">
              <w:rPr>
                <w:sz w:val="19"/>
                <w:szCs w:val="19"/>
              </w:rPr>
              <w:t xml:space="preserve"> at the same time</w:t>
            </w:r>
            <w:r w:rsidRPr="006A1C3D">
              <w:rPr>
                <w:sz w:val="19"/>
                <w:szCs w:val="19"/>
              </w:rPr>
              <w:t xml:space="preserve"> to mitigate sludge dead spots in the tank. </w:t>
            </w:r>
          </w:p>
        </w:tc>
        <w:tc>
          <w:tcPr>
            <w:tcW w:w="3397" w:type="dxa"/>
            <w:tcBorders>
              <w:top w:val="single" w:sz="4" w:space="0" w:color="auto"/>
            </w:tcBorders>
          </w:tcPr>
          <w:p w14:paraId="36875583" w14:textId="17049E50" w:rsidR="006A4A6D" w:rsidRPr="006A1C3D" w:rsidRDefault="00F63B1F" w:rsidP="002970B4">
            <w:pPr>
              <w:rPr>
                <w:sz w:val="19"/>
                <w:szCs w:val="19"/>
                <w:highlight w:val="yellow"/>
              </w:rPr>
            </w:pPr>
            <w:r w:rsidRPr="006A1C3D">
              <w:rPr>
                <w:sz w:val="19"/>
                <w:szCs w:val="19"/>
              </w:rPr>
              <w:t xml:space="preserve">As of November 2025, AT1 </w:t>
            </w:r>
            <w:r w:rsidR="0002713E">
              <w:rPr>
                <w:sz w:val="19"/>
                <w:szCs w:val="19"/>
              </w:rPr>
              <w:t>a</w:t>
            </w:r>
            <w:r w:rsidRPr="006A1C3D">
              <w:rPr>
                <w:sz w:val="19"/>
                <w:szCs w:val="19"/>
              </w:rPr>
              <w:t xml:space="preserve"> </w:t>
            </w:r>
            <w:r w:rsidR="0002713E">
              <w:rPr>
                <w:sz w:val="19"/>
                <w:szCs w:val="19"/>
              </w:rPr>
              <w:t>is not currently</w:t>
            </w:r>
            <w:r w:rsidRPr="006A1C3D">
              <w:rPr>
                <w:sz w:val="19"/>
                <w:szCs w:val="19"/>
              </w:rPr>
              <w:t xml:space="preserve"> operational.</w:t>
            </w:r>
          </w:p>
        </w:tc>
      </w:tr>
      <w:tr w:rsidR="009301A9" w:rsidRPr="006A1C3D" w14:paraId="52D82758" w14:textId="23570759" w:rsidTr="006A1C3D">
        <w:trPr>
          <w:cantSplit/>
        </w:trPr>
        <w:tc>
          <w:tcPr>
            <w:tcW w:w="1343" w:type="dxa"/>
          </w:tcPr>
          <w:p w14:paraId="153CA6D0" w14:textId="393CEA76" w:rsidR="006A4A6D" w:rsidRPr="006A1C3D" w:rsidRDefault="006A4A6D" w:rsidP="002970B4">
            <w:pPr>
              <w:rPr>
                <w:sz w:val="19"/>
                <w:szCs w:val="19"/>
              </w:rPr>
            </w:pPr>
            <w:r w:rsidRPr="006A1C3D">
              <w:rPr>
                <w:sz w:val="19"/>
                <w:szCs w:val="19"/>
              </w:rPr>
              <w:t>Kirton Plant</w:t>
            </w:r>
          </w:p>
        </w:tc>
        <w:tc>
          <w:tcPr>
            <w:tcW w:w="1433" w:type="dxa"/>
          </w:tcPr>
          <w:p w14:paraId="708FC7BB" w14:textId="203B36A1" w:rsidR="006A4A6D" w:rsidRPr="006A1C3D" w:rsidRDefault="006A4A6D" w:rsidP="002970B4">
            <w:pPr>
              <w:rPr>
                <w:sz w:val="19"/>
                <w:szCs w:val="19"/>
              </w:rPr>
            </w:pPr>
            <w:r w:rsidRPr="006A1C3D">
              <w:rPr>
                <w:sz w:val="19"/>
                <w:szCs w:val="19"/>
              </w:rPr>
              <w:t>Low</w:t>
            </w:r>
          </w:p>
        </w:tc>
        <w:tc>
          <w:tcPr>
            <w:tcW w:w="847" w:type="dxa"/>
          </w:tcPr>
          <w:p w14:paraId="105E9A42" w14:textId="14DBC4C6" w:rsidR="006A4A6D" w:rsidRPr="006A1C3D" w:rsidRDefault="009301A9" w:rsidP="002970B4">
            <w:pPr>
              <w:rPr>
                <w:sz w:val="19"/>
                <w:szCs w:val="19"/>
              </w:rPr>
            </w:pPr>
            <w:r w:rsidRPr="006A1C3D">
              <w:rPr>
                <w:sz w:val="19"/>
                <w:szCs w:val="19"/>
              </w:rPr>
              <w:t>61</w:t>
            </w:r>
          </w:p>
        </w:tc>
        <w:tc>
          <w:tcPr>
            <w:tcW w:w="843" w:type="dxa"/>
          </w:tcPr>
          <w:p w14:paraId="768A57CD" w14:textId="23DB206A" w:rsidR="006A4A6D" w:rsidRPr="006A1C3D" w:rsidRDefault="009301A9" w:rsidP="002970B4">
            <w:pPr>
              <w:rPr>
                <w:sz w:val="19"/>
                <w:szCs w:val="19"/>
              </w:rPr>
            </w:pPr>
            <w:r w:rsidRPr="006A1C3D">
              <w:rPr>
                <w:sz w:val="19"/>
                <w:szCs w:val="19"/>
              </w:rPr>
              <w:t>60</w:t>
            </w:r>
          </w:p>
        </w:tc>
        <w:tc>
          <w:tcPr>
            <w:tcW w:w="6166" w:type="dxa"/>
          </w:tcPr>
          <w:p w14:paraId="4B11B29E" w14:textId="108C85DD" w:rsidR="006A4A6D" w:rsidRPr="006A1C3D" w:rsidRDefault="00CB1BC5" w:rsidP="002970B4">
            <w:pPr>
              <w:rPr>
                <w:sz w:val="19"/>
                <w:szCs w:val="19"/>
              </w:rPr>
            </w:pPr>
            <w:r w:rsidRPr="006A1C3D">
              <w:rPr>
                <w:sz w:val="19"/>
                <w:szCs w:val="19"/>
              </w:rPr>
              <w:t xml:space="preserve">The </w:t>
            </w:r>
            <w:r w:rsidR="002A2AB0" w:rsidRPr="006A1C3D">
              <w:rPr>
                <w:sz w:val="19"/>
                <w:szCs w:val="19"/>
              </w:rPr>
              <w:t>K</w:t>
            </w:r>
            <w:r w:rsidRPr="006A1C3D">
              <w:rPr>
                <w:sz w:val="19"/>
                <w:szCs w:val="19"/>
              </w:rPr>
              <w:t xml:space="preserve">irton plant </w:t>
            </w:r>
            <w:r w:rsidR="002E79B7">
              <w:rPr>
                <w:sz w:val="19"/>
                <w:szCs w:val="19"/>
              </w:rPr>
              <w:t>(</w:t>
            </w:r>
            <w:r w:rsidR="002E79B7" w:rsidRPr="006A1C3D">
              <w:rPr>
                <w:sz w:val="19"/>
                <w:szCs w:val="19"/>
              </w:rPr>
              <w:t>recovered</w:t>
            </w:r>
            <w:r w:rsidRPr="006A1C3D">
              <w:rPr>
                <w:sz w:val="19"/>
                <w:szCs w:val="19"/>
              </w:rPr>
              <w:t xml:space="preserve"> water plant</w:t>
            </w:r>
            <w:r w:rsidR="00765E1B">
              <w:rPr>
                <w:sz w:val="19"/>
                <w:szCs w:val="19"/>
              </w:rPr>
              <w:t>)</w:t>
            </w:r>
            <w:r w:rsidRPr="006A1C3D">
              <w:rPr>
                <w:sz w:val="19"/>
                <w:szCs w:val="19"/>
              </w:rPr>
              <w:t xml:space="preserve"> is responsible for recycling treated effluent back to the main site for reuse in the factory. </w:t>
            </w:r>
            <w:r w:rsidR="0038416B">
              <w:rPr>
                <w:sz w:val="19"/>
                <w:szCs w:val="19"/>
              </w:rPr>
              <w:t>Before Project IRIS</w:t>
            </w:r>
            <w:r w:rsidRPr="006A1C3D">
              <w:rPr>
                <w:sz w:val="19"/>
                <w:szCs w:val="19"/>
              </w:rPr>
              <w:t xml:space="preserve">, this plant would run 2 ultrafiltration modules and 2 reverse osmosis units 24/7. </w:t>
            </w:r>
          </w:p>
        </w:tc>
        <w:tc>
          <w:tcPr>
            <w:tcW w:w="3397" w:type="dxa"/>
          </w:tcPr>
          <w:p w14:paraId="5CC196C1" w14:textId="717827B1" w:rsidR="006A4A6D" w:rsidRPr="006A1C3D" w:rsidRDefault="00F63B1F" w:rsidP="002970B4">
            <w:pPr>
              <w:rPr>
                <w:sz w:val="19"/>
                <w:szCs w:val="19"/>
                <w:highlight w:val="cyan"/>
              </w:rPr>
            </w:pPr>
            <w:r w:rsidRPr="006A1C3D">
              <w:rPr>
                <w:sz w:val="19"/>
                <w:szCs w:val="19"/>
              </w:rPr>
              <w:t>As of Oct</w:t>
            </w:r>
            <w:r w:rsidR="00765E1B">
              <w:rPr>
                <w:sz w:val="19"/>
                <w:szCs w:val="19"/>
              </w:rPr>
              <w:t>ober</w:t>
            </w:r>
            <w:r w:rsidRPr="006A1C3D">
              <w:rPr>
                <w:sz w:val="19"/>
                <w:szCs w:val="19"/>
              </w:rPr>
              <w:t xml:space="preserve"> 2025, this plant is functioning as a standby plant and is not routinely operational daily.</w:t>
            </w:r>
          </w:p>
        </w:tc>
      </w:tr>
      <w:tr w:rsidR="009301A9" w:rsidRPr="006A1C3D" w14:paraId="742C1D62" w14:textId="09C15783" w:rsidTr="006A1C3D">
        <w:trPr>
          <w:cantSplit/>
        </w:trPr>
        <w:tc>
          <w:tcPr>
            <w:tcW w:w="1343" w:type="dxa"/>
          </w:tcPr>
          <w:p w14:paraId="0A5EDC0A" w14:textId="1D7C0E4F" w:rsidR="006A4A6D" w:rsidRPr="006A1C3D" w:rsidRDefault="006A4A6D" w:rsidP="002970B4">
            <w:pPr>
              <w:rPr>
                <w:sz w:val="19"/>
                <w:szCs w:val="19"/>
              </w:rPr>
            </w:pPr>
            <w:r w:rsidRPr="006A1C3D">
              <w:rPr>
                <w:sz w:val="19"/>
                <w:szCs w:val="19"/>
              </w:rPr>
              <w:t>AT3</w:t>
            </w:r>
            <w:r w:rsidR="00CB1BC5" w:rsidRPr="006A1C3D">
              <w:rPr>
                <w:sz w:val="19"/>
                <w:szCs w:val="19"/>
              </w:rPr>
              <w:t xml:space="preserve"> Jet mix</w:t>
            </w:r>
          </w:p>
        </w:tc>
        <w:tc>
          <w:tcPr>
            <w:tcW w:w="1433" w:type="dxa"/>
          </w:tcPr>
          <w:p w14:paraId="0BDFE92D" w14:textId="149E39EC" w:rsidR="006A4A6D" w:rsidRPr="006A1C3D" w:rsidRDefault="006A4A6D" w:rsidP="002970B4">
            <w:pPr>
              <w:rPr>
                <w:sz w:val="19"/>
                <w:szCs w:val="19"/>
              </w:rPr>
            </w:pPr>
            <w:r w:rsidRPr="006A1C3D">
              <w:rPr>
                <w:sz w:val="19"/>
                <w:szCs w:val="19"/>
              </w:rPr>
              <w:t>Medium</w:t>
            </w:r>
          </w:p>
        </w:tc>
        <w:tc>
          <w:tcPr>
            <w:tcW w:w="847" w:type="dxa"/>
          </w:tcPr>
          <w:p w14:paraId="64909A7E" w14:textId="5E553B1A" w:rsidR="006A4A6D" w:rsidRPr="006A1C3D" w:rsidRDefault="006A53B7" w:rsidP="002970B4">
            <w:pPr>
              <w:rPr>
                <w:sz w:val="19"/>
                <w:szCs w:val="19"/>
              </w:rPr>
            </w:pPr>
            <w:r w:rsidRPr="006A1C3D">
              <w:rPr>
                <w:sz w:val="19"/>
                <w:szCs w:val="19"/>
              </w:rPr>
              <w:t>70</w:t>
            </w:r>
          </w:p>
        </w:tc>
        <w:tc>
          <w:tcPr>
            <w:tcW w:w="843" w:type="dxa"/>
          </w:tcPr>
          <w:p w14:paraId="12FE7EF2" w14:textId="7104010A" w:rsidR="006A4A6D" w:rsidRPr="006A1C3D" w:rsidRDefault="006A53B7" w:rsidP="002970B4">
            <w:pPr>
              <w:rPr>
                <w:sz w:val="19"/>
                <w:szCs w:val="19"/>
              </w:rPr>
            </w:pPr>
            <w:r w:rsidRPr="006A1C3D">
              <w:rPr>
                <w:sz w:val="19"/>
                <w:szCs w:val="19"/>
              </w:rPr>
              <w:t>67</w:t>
            </w:r>
          </w:p>
        </w:tc>
        <w:tc>
          <w:tcPr>
            <w:tcW w:w="6166" w:type="dxa"/>
          </w:tcPr>
          <w:p w14:paraId="55A4FB90" w14:textId="18A7D7F9" w:rsidR="006A1C3D" w:rsidRPr="006A1C3D" w:rsidRDefault="00CB1BC5" w:rsidP="002970B4">
            <w:pPr>
              <w:rPr>
                <w:sz w:val="19"/>
                <w:szCs w:val="19"/>
              </w:rPr>
            </w:pPr>
            <w:r w:rsidRPr="006A1C3D">
              <w:rPr>
                <w:sz w:val="19"/>
                <w:szCs w:val="19"/>
              </w:rPr>
              <w:t xml:space="preserve">Provides mixing of the tank and functions as part of the aeration equipment (air and effluent </w:t>
            </w:r>
            <w:r w:rsidR="0038416B">
              <w:rPr>
                <w:sz w:val="19"/>
                <w:szCs w:val="19"/>
              </w:rPr>
              <w:t xml:space="preserve">are </w:t>
            </w:r>
            <w:r w:rsidRPr="006A1C3D">
              <w:rPr>
                <w:sz w:val="19"/>
                <w:szCs w:val="19"/>
              </w:rPr>
              <w:t>mixed and injected via Korting aeration nozzles</w:t>
            </w:r>
            <w:r w:rsidR="009D772C">
              <w:rPr>
                <w:sz w:val="19"/>
                <w:szCs w:val="19"/>
              </w:rPr>
              <w:t>)</w:t>
            </w:r>
            <w:r w:rsidRPr="006A1C3D">
              <w:rPr>
                <w:sz w:val="19"/>
                <w:szCs w:val="19"/>
              </w:rPr>
              <w:t xml:space="preserve">. </w:t>
            </w:r>
            <w:r w:rsidR="009D772C">
              <w:rPr>
                <w:sz w:val="19"/>
                <w:szCs w:val="19"/>
              </w:rPr>
              <w:t>This equipment r</w:t>
            </w:r>
            <w:r w:rsidRPr="006A1C3D">
              <w:rPr>
                <w:sz w:val="19"/>
                <w:szCs w:val="19"/>
              </w:rPr>
              <w:t xml:space="preserve">uns continuously </w:t>
            </w:r>
            <w:r w:rsidR="009D772C">
              <w:rPr>
                <w:sz w:val="19"/>
                <w:szCs w:val="19"/>
              </w:rPr>
              <w:t xml:space="preserve">alongside </w:t>
            </w:r>
            <w:r w:rsidRPr="006A1C3D">
              <w:rPr>
                <w:sz w:val="19"/>
                <w:szCs w:val="19"/>
              </w:rPr>
              <w:t>the Aerzen blowers</w:t>
            </w:r>
            <w:r w:rsidR="00F63B1F">
              <w:rPr>
                <w:sz w:val="19"/>
                <w:szCs w:val="19"/>
              </w:rPr>
              <w:t>.</w:t>
            </w:r>
          </w:p>
          <w:p w14:paraId="35C47F87" w14:textId="5011CAFC" w:rsidR="006A4A6D" w:rsidRPr="006A1C3D" w:rsidRDefault="00CB1BC5" w:rsidP="002970B4">
            <w:pPr>
              <w:rPr>
                <w:sz w:val="19"/>
                <w:szCs w:val="19"/>
              </w:rPr>
            </w:pPr>
            <w:r w:rsidRPr="006A1C3D">
              <w:rPr>
                <w:sz w:val="19"/>
                <w:szCs w:val="19"/>
              </w:rPr>
              <w:t xml:space="preserve"> </w:t>
            </w:r>
          </w:p>
        </w:tc>
        <w:tc>
          <w:tcPr>
            <w:tcW w:w="3397" w:type="dxa"/>
          </w:tcPr>
          <w:p w14:paraId="17B254AC" w14:textId="77777777" w:rsidR="006A4A6D" w:rsidRPr="006A1C3D" w:rsidRDefault="006A4A6D" w:rsidP="002970B4">
            <w:pPr>
              <w:rPr>
                <w:sz w:val="19"/>
                <w:szCs w:val="19"/>
                <w:highlight w:val="yellow"/>
              </w:rPr>
            </w:pPr>
          </w:p>
          <w:p w14:paraId="204E73D4" w14:textId="77777777" w:rsidR="006A1C3D" w:rsidRPr="006A1C3D" w:rsidRDefault="006A1C3D" w:rsidP="002970B4">
            <w:pPr>
              <w:rPr>
                <w:sz w:val="19"/>
                <w:szCs w:val="19"/>
                <w:highlight w:val="yellow"/>
              </w:rPr>
            </w:pPr>
          </w:p>
          <w:p w14:paraId="2ED21A2E" w14:textId="77777777" w:rsidR="006A1C3D" w:rsidRPr="006A1C3D" w:rsidRDefault="006A1C3D" w:rsidP="002970B4">
            <w:pPr>
              <w:rPr>
                <w:sz w:val="19"/>
                <w:szCs w:val="19"/>
                <w:highlight w:val="yellow"/>
              </w:rPr>
            </w:pPr>
          </w:p>
          <w:p w14:paraId="2542E78D" w14:textId="77777777" w:rsidR="006A1C3D" w:rsidRPr="006A1C3D" w:rsidRDefault="006A1C3D" w:rsidP="002970B4">
            <w:pPr>
              <w:rPr>
                <w:sz w:val="19"/>
                <w:szCs w:val="19"/>
                <w:highlight w:val="yellow"/>
              </w:rPr>
            </w:pPr>
          </w:p>
          <w:p w14:paraId="5946F78F" w14:textId="45C974EF" w:rsidR="006A1C3D" w:rsidRPr="006A1C3D" w:rsidRDefault="006A1C3D" w:rsidP="002970B4">
            <w:pPr>
              <w:rPr>
                <w:sz w:val="19"/>
                <w:szCs w:val="19"/>
                <w:highlight w:val="yellow"/>
              </w:rPr>
            </w:pPr>
          </w:p>
        </w:tc>
      </w:tr>
    </w:tbl>
    <w:p w14:paraId="4FB8CF76" w14:textId="77777777" w:rsidR="006A1C3D" w:rsidRDefault="006A1C3D">
      <w:r>
        <w:br w:type="page"/>
      </w:r>
    </w:p>
    <w:tbl>
      <w:tblPr>
        <w:tblStyle w:val="TableGrid"/>
        <w:tblW w:w="14029" w:type="dxa"/>
        <w:tblLook w:val="04A0" w:firstRow="1" w:lastRow="0" w:firstColumn="1" w:lastColumn="0" w:noHBand="0" w:noVBand="1"/>
      </w:tblPr>
      <w:tblGrid>
        <w:gridCol w:w="1343"/>
        <w:gridCol w:w="1433"/>
        <w:gridCol w:w="847"/>
        <w:gridCol w:w="843"/>
        <w:gridCol w:w="6166"/>
        <w:gridCol w:w="3397"/>
      </w:tblGrid>
      <w:tr w:rsidR="006A1C3D" w:rsidRPr="006A1C3D" w14:paraId="1E1F72A3" w14:textId="77777777" w:rsidTr="00F63B1F">
        <w:tc>
          <w:tcPr>
            <w:tcW w:w="1343" w:type="dxa"/>
            <w:tcBorders>
              <w:top w:val="single" w:sz="4" w:space="0" w:color="auto"/>
            </w:tcBorders>
            <w:shd w:val="clear" w:color="auto" w:fill="C00000"/>
          </w:tcPr>
          <w:p w14:paraId="58AE0914" w14:textId="382DCA5B" w:rsidR="006A1C3D" w:rsidRPr="006A1C3D" w:rsidRDefault="006A1C3D" w:rsidP="00036264">
            <w:pPr>
              <w:jc w:val="center"/>
              <w:rPr>
                <w:b/>
                <w:bCs/>
                <w:sz w:val="19"/>
                <w:szCs w:val="19"/>
              </w:rPr>
            </w:pPr>
            <w:r w:rsidRPr="006A1C3D">
              <w:rPr>
                <w:b/>
                <w:bCs/>
                <w:sz w:val="19"/>
                <w:szCs w:val="19"/>
              </w:rPr>
              <w:lastRenderedPageBreak/>
              <w:t>Equipment</w:t>
            </w:r>
          </w:p>
        </w:tc>
        <w:tc>
          <w:tcPr>
            <w:tcW w:w="1433" w:type="dxa"/>
            <w:tcBorders>
              <w:top w:val="single" w:sz="4" w:space="0" w:color="auto"/>
            </w:tcBorders>
            <w:shd w:val="clear" w:color="auto" w:fill="C00000"/>
          </w:tcPr>
          <w:p w14:paraId="279F3A6E" w14:textId="77777777" w:rsidR="006A1C3D" w:rsidRPr="006A1C3D" w:rsidRDefault="006A1C3D" w:rsidP="00036264">
            <w:pPr>
              <w:jc w:val="center"/>
              <w:rPr>
                <w:b/>
                <w:bCs/>
                <w:sz w:val="19"/>
                <w:szCs w:val="19"/>
              </w:rPr>
            </w:pPr>
            <w:r w:rsidRPr="006A1C3D">
              <w:rPr>
                <w:b/>
                <w:bCs/>
                <w:sz w:val="19"/>
                <w:szCs w:val="19"/>
              </w:rPr>
              <w:t>Risk (Contribution to overall impact)</w:t>
            </w:r>
          </w:p>
        </w:tc>
        <w:tc>
          <w:tcPr>
            <w:tcW w:w="847" w:type="dxa"/>
            <w:tcBorders>
              <w:top w:val="single" w:sz="4" w:space="0" w:color="auto"/>
            </w:tcBorders>
            <w:shd w:val="clear" w:color="auto" w:fill="C00000"/>
          </w:tcPr>
          <w:p w14:paraId="22915299" w14:textId="77777777" w:rsidR="006A1C3D" w:rsidRPr="006A1C3D" w:rsidRDefault="006A1C3D" w:rsidP="00036264">
            <w:pPr>
              <w:jc w:val="center"/>
              <w:rPr>
                <w:b/>
                <w:bCs/>
                <w:sz w:val="19"/>
                <w:szCs w:val="19"/>
              </w:rPr>
            </w:pPr>
            <w:proofErr w:type="spellStart"/>
            <w:r w:rsidRPr="006A1C3D">
              <w:rPr>
                <w:b/>
                <w:bCs/>
                <w:sz w:val="19"/>
                <w:szCs w:val="19"/>
              </w:rPr>
              <w:t>LA_eq</w:t>
            </w:r>
            <w:proofErr w:type="spellEnd"/>
          </w:p>
        </w:tc>
        <w:tc>
          <w:tcPr>
            <w:tcW w:w="843" w:type="dxa"/>
            <w:tcBorders>
              <w:top w:val="single" w:sz="4" w:space="0" w:color="auto"/>
            </w:tcBorders>
            <w:shd w:val="clear" w:color="auto" w:fill="C00000"/>
          </w:tcPr>
          <w:p w14:paraId="3C1A79BF" w14:textId="77777777" w:rsidR="006A1C3D" w:rsidRPr="006A1C3D" w:rsidRDefault="006A1C3D" w:rsidP="00036264">
            <w:pPr>
              <w:jc w:val="center"/>
              <w:rPr>
                <w:b/>
                <w:bCs/>
                <w:sz w:val="19"/>
                <w:szCs w:val="19"/>
              </w:rPr>
            </w:pPr>
            <w:r w:rsidRPr="006A1C3D">
              <w:rPr>
                <w:b/>
                <w:bCs/>
                <w:sz w:val="19"/>
                <w:szCs w:val="19"/>
              </w:rPr>
              <w:t>LA_90</w:t>
            </w:r>
          </w:p>
        </w:tc>
        <w:tc>
          <w:tcPr>
            <w:tcW w:w="6166" w:type="dxa"/>
            <w:tcBorders>
              <w:top w:val="single" w:sz="4" w:space="0" w:color="auto"/>
            </w:tcBorders>
            <w:shd w:val="clear" w:color="auto" w:fill="C00000"/>
          </w:tcPr>
          <w:p w14:paraId="5EBD56C6" w14:textId="77777777" w:rsidR="006A1C3D" w:rsidRPr="006A1C3D" w:rsidRDefault="006A1C3D" w:rsidP="00036264">
            <w:pPr>
              <w:jc w:val="center"/>
              <w:rPr>
                <w:b/>
                <w:bCs/>
                <w:sz w:val="19"/>
                <w:szCs w:val="19"/>
              </w:rPr>
            </w:pPr>
            <w:r w:rsidRPr="006A1C3D">
              <w:rPr>
                <w:b/>
                <w:bCs/>
                <w:sz w:val="19"/>
                <w:szCs w:val="19"/>
              </w:rPr>
              <w:t>Operational Conditions</w:t>
            </w:r>
          </w:p>
        </w:tc>
        <w:tc>
          <w:tcPr>
            <w:tcW w:w="3397" w:type="dxa"/>
            <w:tcBorders>
              <w:top w:val="single" w:sz="4" w:space="0" w:color="auto"/>
            </w:tcBorders>
            <w:shd w:val="clear" w:color="auto" w:fill="C00000"/>
          </w:tcPr>
          <w:p w14:paraId="20B6C139" w14:textId="77777777" w:rsidR="006A1C3D" w:rsidRPr="006A1C3D" w:rsidRDefault="006A1C3D" w:rsidP="00036264">
            <w:pPr>
              <w:jc w:val="center"/>
              <w:rPr>
                <w:b/>
                <w:bCs/>
                <w:sz w:val="19"/>
                <w:szCs w:val="19"/>
                <w:highlight w:val="yellow"/>
              </w:rPr>
            </w:pPr>
            <w:r w:rsidRPr="006A1C3D">
              <w:rPr>
                <w:b/>
                <w:bCs/>
                <w:sz w:val="19"/>
                <w:szCs w:val="19"/>
              </w:rPr>
              <w:t>Comments</w:t>
            </w:r>
          </w:p>
        </w:tc>
      </w:tr>
      <w:tr w:rsidR="009301A9" w:rsidRPr="006A1C3D" w14:paraId="3B93625B" w14:textId="129400EB" w:rsidTr="00F63B1F">
        <w:trPr>
          <w:cantSplit/>
        </w:trPr>
        <w:tc>
          <w:tcPr>
            <w:tcW w:w="1343" w:type="dxa"/>
          </w:tcPr>
          <w:p w14:paraId="79012272" w14:textId="3BE9AD22" w:rsidR="006A4A6D" w:rsidRPr="006A1C3D" w:rsidRDefault="006A4A6D" w:rsidP="002970B4">
            <w:pPr>
              <w:rPr>
                <w:sz w:val="19"/>
                <w:szCs w:val="19"/>
              </w:rPr>
            </w:pPr>
            <w:r w:rsidRPr="006A1C3D">
              <w:rPr>
                <w:sz w:val="19"/>
                <w:szCs w:val="19"/>
              </w:rPr>
              <w:t>MBR</w:t>
            </w:r>
            <w:r w:rsidR="00CB1BC5" w:rsidRPr="006A1C3D">
              <w:rPr>
                <w:sz w:val="19"/>
                <w:szCs w:val="19"/>
              </w:rPr>
              <w:t>s and DAF1</w:t>
            </w:r>
          </w:p>
        </w:tc>
        <w:tc>
          <w:tcPr>
            <w:tcW w:w="1433" w:type="dxa"/>
          </w:tcPr>
          <w:p w14:paraId="4F95AEA4" w14:textId="71D74247" w:rsidR="006A4A6D" w:rsidRPr="006A1C3D" w:rsidRDefault="006A4A6D" w:rsidP="002970B4">
            <w:pPr>
              <w:rPr>
                <w:sz w:val="19"/>
                <w:szCs w:val="19"/>
              </w:rPr>
            </w:pPr>
            <w:r w:rsidRPr="006A1C3D">
              <w:rPr>
                <w:sz w:val="19"/>
                <w:szCs w:val="19"/>
              </w:rPr>
              <w:t>High</w:t>
            </w:r>
          </w:p>
        </w:tc>
        <w:tc>
          <w:tcPr>
            <w:tcW w:w="847" w:type="dxa"/>
          </w:tcPr>
          <w:p w14:paraId="4ADE783B" w14:textId="70BB74C3" w:rsidR="006A4A6D" w:rsidRPr="00F63B1F" w:rsidRDefault="006A53B7" w:rsidP="002970B4">
            <w:pPr>
              <w:rPr>
                <w:sz w:val="19"/>
                <w:szCs w:val="19"/>
              </w:rPr>
            </w:pPr>
            <w:r w:rsidRPr="00F63B1F">
              <w:rPr>
                <w:sz w:val="19"/>
                <w:szCs w:val="19"/>
              </w:rPr>
              <w:t>80</w:t>
            </w:r>
          </w:p>
        </w:tc>
        <w:tc>
          <w:tcPr>
            <w:tcW w:w="843" w:type="dxa"/>
          </w:tcPr>
          <w:p w14:paraId="10B10821" w14:textId="2D7FF0DB" w:rsidR="006A4A6D" w:rsidRPr="00F63B1F" w:rsidRDefault="006A53B7" w:rsidP="002970B4">
            <w:pPr>
              <w:rPr>
                <w:sz w:val="19"/>
                <w:szCs w:val="19"/>
              </w:rPr>
            </w:pPr>
            <w:r w:rsidRPr="00F63B1F">
              <w:rPr>
                <w:sz w:val="19"/>
                <w:szCs w:val="19"/>
              </w:rPr>
              <w:t>80</w:t>
            </w:r>
          </w:p>
        </w:tc>
        <w:tc>
          <w:tcPr>
            <w:tcW w:w="6166" w:type="dxa"/>
          </w:tcPr>
          <w:p w14:paraId="798EA7AD" w14:textId="67433FEC" w:rsidR="00CB1BC5" w:rsidRPr="006A1C3D" w:rsidRDefault="00CB1BC5" w:rsidP="002970B4">
            <w:pPr>
              <w:rPr>
                <w:sz w:val="19"/>
                <w:szCs w:val="19"/>
              </w:rPr>
            </w:pPr>
            <w:r w:rsidRPr="006A1C3D">
              <w:rPr>
                <w:sz w:val="19"/>
                <w:szCs w:val="19"/>
              </w:rPr>
              <w:t xml:space="preserve">There are </w:t>
            </w:r>
            <w:r w:rsidR="009D772C">
              <w:rPr>
                <w:sz w:val="19"/>
                <w:szCs w:val="19"/>
              </w:rPr>
              <w:t>four</w:t>
            </w:r>
            <w:r w:rsidRPr="006A1C3D">
              <w:rPr>
                <w:sz w:val="19"/>
                <w:szCs w:val="19"/>
              </w:rPr>
              <w:t xml:space="preserve"> ultrafiltration membranes as part of the membrane bio reactor (MBR). </w:t>
            </w:r>
            <w:r w:rsidR="00B51080">
              <w:rPr>
                <w:sz w:val="19"/>
                <w:szCs w:val="19"/>
              </w:rPr>
              <w:t>Typically,</w:t>
            </w:r>
            <w:r w:rsidR="00FC569D">
              <w:rPr>
                <w:sz w:val="19"/>
                <w:szCs w:val="19"/>
              </w:rPr>
              <w:t xml:space="preserve"> three of these</w:t>
            </w:r>
            <w:r w:rsidRPr="006A1C3D">
              <w:rPr>
                <w:sz w:val="19"/>
                <w:szCs w:val="19"/>
              </w:rPr>
              <w:t xml:space="preserve"> will be running </w:t>
            </w:r>
            <w:r w:rsidR="00B51080">
              <w:rPr>
                <w:sz w:val="19"/>
                <w:szCs w:val="19"/>
              </w:rPr>
              <w:t>continuously.</w:t>
            </w:r>
          </w:p>
          <w:p w14:paraId="67446C9C" w14:textId="71EF61E2" w:rsidR="00CB1BC5" w:rsidRPr="006A1C3D" w:rsidRDefault="00CB1BC5" w:rsidP="002970B4">
            <w:pPr>
              <w:rPr>
                <w:sz w:val="19"/>
                <w:szCs w:val="19"/>
              </w:rPr>
            </w:pPr>
            <w:r w:rsidRPr="006A1C3D">
              <w:rPr>
                <w:sz w:val="19"/>
                <w:szCs w:val="19"/>
              </w:rPr>
              <w:t>DAF1 is situated in the MBR building, in general, it will run continuously but will have periods of downtime due to effluent demand</w:t>
            </w:r>
            <w:r w:rsidR="00F63B1F">
              <w:rPr>
                <w:sz w:val="19"/>
                <w:szCs w:val="19"/>
              </w:rPr>
              <w:t>.</w:t>
            </w:r>
          </w:p>
        </w:tc>
        <w:tc>
          <w:tcPr>
            <w:tcW w:w="3397" w:type="dxa"/>
          </w:tcPr>
          <w:p w14:paraId="52F3F449" w14:textId="6EA279A3" w:rsidR="006A4A6D" w:rsidRPr="006A1C3D" w:rsidRDefault="00F63B1F" w:rsidP="002970B4">
            <w:pPr>
              <w:rPr>
                <w:sz w:val="19"/>
                <w:szCs w:val="19"/>
                <w:highlight w:val="yellow"/>
              </w:rPr>
            </w:pPr>
            <w:r w:rsidRPr="006A1C3D">
              <w:rPr>
                <w:sz w:val="19"/>
                <w:szCs w:val="19"/>
              </w:rPr>
              <w:t xml:space="preserve">This equipment is set within an enclosed building 5m to the front of the </w:t>
            </w:r>
            <w:r>
              <w:rPr>
                <w:sz w:val="19"/>
                <w:szCs w:val="19"/>
              </w:rPr>
              <w:t xml:space="preserve">MBR, DAF </w:t>
            </w:r>
            <w:r w:rsidRPr="006A1C3D">
              <w:rPr>
                <w:sz w:val="19"/>
                <w:szCs w:val="19"/>
              </w:rPr>
              <w:t xml:space="preserve">with doors shut is 65dB </w:t>
            </w:r>
            <w:proofErr w:type="spellStart"/>
            <w:r w:rsidRPr="006A1C3D">
              <w:rPr>
                <w:sz w:val="19"/>
                <w:szCs w:val="19"/>
              </w:rPr>
              <w:t>LA_eq</w:t>
            </w:r>
            <w:proofErr w:type="spellEnd"/>
            <w:r w:rsidRPr="006A1C3D">
              <w:rPr>
                <w:sz w:val="19"/>
                <w:szCs w:val="19"/>
              </w:rPr>
              <w:t>.</w:t>
            </w:r>
          </w:p>
        </w:tc>
      </w:tr>
      <w:tr w:rsidR="009301A9" w:rsidRPr="006A1C3D" w14:paraId="2472F927" w14:textId="60D4D376" w:rsidTr="00F63B1F">
        <w:trPr>
          <w:cantSplit/>
        </w:trPr>
        <w:tc>
          <w:tcPr>
            <w:tcW w:w="1343" w:type="dxa"/>
          </w:tcPr>
          <w:p w14:paraId="44C3BE93" w14:textId="6A8CD2D7" w:rsidR="006A4A6D" w:rsidRPr="006A1C3D" w:rsidRDefault="006A4A6D" w:rsidP="002970B4">
            <w:pPr>
              <w:rPr>
                <w:sz w:val="19"/>
                <w:szCs w:val="19"/>
              </w:rPr>
            </w:pPr>
            <w:r w:rsidRPr="006A1C3D">
              <w:rPr>
                <w:sz w:val="19"/>
                <w:szCs w:val="19"/>
              </w:rPr>
              <w:t>BT2 Jet mix</w:t>
            </w:r>
          </w:p>
        </w:tc>
        <w:tc>
          <w:tcPr>
            <w:tcW w:w="1433" w:type="dxa"/>
          </w:tcPr>
          <w:p w14:paraId="1369126D" w14:textId="71C0D2D5" w:rsidR="006A4A6D" w:rsidRPr="006A1C3D" w:rsidRDefault="0054586A" w:rsidP="002970B4">
            <w:pPr>
              <w:rPr>
                <w:sz w:val="19"/>
                <w:szCs w:val="19"/>
              </w:rPr>
            </w:pPr>
            <w:r w:rsidRPr="006A1C3D">
              <w:rPr>
                <w:sz w:val="19"/>
                <w:szCs w:val="19"/>
              </w:rPr>
              <w:t>High</w:t>
            </w:r>
          </w:p>
        </w:tc>
        <w:tc>
          <w:tcPr>
            <w:tcW w:w="847" w:type="dxa"/>
          </w:tcPr>
          <w:p w14:paraId="312A77EC" w14:textId="4C63B164" w:rsidR="006A4A6D" w:rsidRPr="00B51080" w:rsidRDefault="00B51080" w:rsidP="002970B4">
            <w:pPr>
              <w:rPr>
                <w:sz w:val="19"/>
                <w:szCs w:val="19"/>
              </w:rPr>
            </w:pPr>
            <w:r w:rsidRPr="00B51080">
              <w:rPr>
                <w:sz w:val="19"/>
                <w:szCs w:val="19"/>
              </w:rPr>
              <w:t>83</w:t>
            </w:r>
          </w:p>
        </w:tc>
        <w:tc>
          <w:tcPr>
            <w:tcW w:w="843" w:type="dxa"/>
          </w:tcPr>
          <w:p w14:paraId="589315DF" w14:textId="2E02187A" w:rsidR="006A4A6D" w:rsidRPr="00B51080" w:rsidRDefault="00B51080" w:rsidP="002970B4">
            <w:pPr>
              <w:rPr>
                <w:sz w:val="19"/>
                <w:szCs w:val="19"/>
              </w:rPr>
            </w:pPr>
            <w:r w:rsidRPr="00B51080">
              <w:rPr>
                <w:sz w:val="19"/>
                <w:szCs w:val="19"/>
              </w:rPr>
              <w:t>84</w:t>
            </w:r>
          </w:p>
        </w:tc>
        <w:tc>
          <w:tcPr>
            <w:tcW w:w="6166" w:type="dxa"/>
          </w:tcPr>
          <w:p w14:paraId="455429E0" w14:textId="6662F8BC" w:rsidR="006A4A6D" w:rsidRPr="006A1C3D" w:rsidRDefault="00CB1BC5" w:rsidP="002970B4">
            <w:pPr>
              <w:rPr>
                <w:sz w:val="19"/>
                <w:szCs w:val="19"/>
              </w:rPr>
            </w:pPr>
            <w:r w:rsidRPr="006A1C3D">
              <w:rPr>
                <w:sz w:val="19"/>
                <w:szCs w:val="19"/>
              </w:rPr>
              <w:t xml:space="preserve">Provides mixing of the tank and functions as part of the aeration equipment (air and effluent </w:t>
            </w:r>
            <w:r w:rsidR="007A6F0B">
              <w:rPr>
                <w:sz w:val="19"/>
                <w:szCs w:val="19"/>
              </w:rPr>
              <w:t xml:space="preserve">are </w:t>
            </w:r>
            <w:r w:rsidRPr="006A1C3D">
              <w:rPr>
                <w:sz w:val="19"/>
                <w:szCs w:val="19"/>
              </w:rPr>
              <w:t>mixed and injected via Korting aeration nozzles</w:t>
            </w:r>
            <w:r w:rsidR="007A6F0B">
              <w:rPr>
                <w:sz w:val="19"/>
                <w:szCs w:val="19"/>
              </w:rPr>
              <w:t>)</w:t>
            </w:r>
            <w:r w:rsidRPr="006A1C3D">
              <w:rPr>
                <w:sz w:val="19"/>
                <w:szCs w:val="19"/>
              </w:rPr>
              <w:t xml:space="preserve">. </w:t>
            </w:r>
            <w:r w:rsidR="007A6F0B">
              <w:rPr>
                <w:sz w:val="19"/>
                <w:szCs w:val="19"/>
              </w:rPr>
              <w:t>This equipment r</w:t>
            </w:r>
            <w:r w:rsidR="007A6F0B" w:rsidRPr="006A1C3D">
              <w:rPr>
                <w:sz w:val="19"/>
                <w:szCs w:val="19"/>
              </w:rPr>
              <w:t xml:space="preserve">uns continuously </w:t>
            </w:r>
            <w:r w:rsidR="007A6F0B">
              <w:rPr>
                <w:sz w:val="19"/>
                <w:szCs w:val="19"/>
              </w:rPr>
              <w:t xml:space="preserve">alongside </w:t>
            </w:r>
            <w:r w:rsidR="007A6F0B" w:rsidRPr="006A1C3D">
              <w:rPr>
                <w:sz w:val="19"/>
                <w:szCs w:val="19"/>
              </w:rPr>
              <w:t>the Aerzen blowers</w:t>
            </w:r>
            <w:r w:rsidR="007A6F0B">
              <w:rPr>
                <w:sz w:val="19"/>
                <w:szCs w:val="19"/>
              </w:rPr>
              <w:t>.</w:t>
            </w:r>
          </w:p>
        </w:tc>
        <w:tc>
          <w:tcPr>
            <w:tcW w:w="3397" w:type="dxa"/>
          </w:tcPr>
          <w:p w14:paraId="5FC13938" w14:textId="3EC6BDF8" w:rsidR="006A4A6D" w:rsidRPr="00B51080" w:rsidRDefault="00580BF8" w:rsidP="002970B4">
            <w:pPr>
              <w:rPr>
                <w:sz w:val="19"/>
                <w:szCs w:val="19"/>
              </w:rPr>
            </w:pPr>
            <w:r w:rsidRPr="00B51080">
              <w:rPr>
                <w:sz w:val="19"/>
                <w:szCs w:val="19"/>
              </w:rPr>
              <w:t xml:space="preserve">This equipment is set within an enclosed building 5m to the front of the BT2 Jet </w:t>
            </w:r>
            <w:r w:rsidR="00F63B1F" w:rsidRPr="00B51080">
              <w:rPr>
                <w:sz w:val="19"/>
                <w:szCs w:val="19"/>
              </w:rPr>
              <w:t>Mix with</w:t>
            </w:r>
            <w:r w:rsidRPr="00B51080">
              <w:rPr>
                <w:sz w:val="19"/>
                <w:szCs w:val="19"/>
              </w:rPr>
              <w:t xml:space="preserve"> doors shut is </w:t>
            </w:r>
            <w:r w:rsidR="00B51080" w:rsidRPr="00B51080">
              <w:rPr>
                <w:sz w:val="19"/>
                <w:szCs w:val="19"/>
              </w:rPr>
              <w:t>64</w:t>
            </w:r>
            <w:r w:rsidRPr="00B51080">
              <w:rPr>
                <w:sz w:val="19"/>
                <w:szCs w:val="19"/>
              </w:rPr>
              <w:t xml:space="preserve">dB </w:t>
            </w:r>
            <w:proofErr w:type="spellStart"/>
            <w:r w:rsidRPr="00B51080">
              <w:rPr>
                <w:sz w:val="19"/>
                <w:szCs w:val="19"/>
              </w:rPr>
              <w:t>LAeq</w:t>
            </w:r>
            <w:proofErr w:type="spellEnd"/>
            <w:r w:rsidRPr="00B51080">
              <w:rPr>
                <w:sz w:val="19"/>
                <w:szCs w:val="19"/>
              </w:rPr>
              <w:t>.</w:t>
            </w:r>
          </w:p>
        </w:tc>
      </w:tr>
      <w:tr w:rsidR="009301A9" w:rsidRPr="006A1C3D" w14:paraId="78C9CC1A" w14:textId="13435BE4" w:rsidTr="00F63B1F">
        <w:trPr>
          <w:cantSplit/>
        </w:trPr>
        <w:tc>
          <w:tcPr>
            <w:tcW w:w="1343" w:type="dxa"/>
          </w:tcPr>
          <w:p w14:paraId="7F2CE7E9" w14:textId="1DDDBF5E" w:rsidR="006A4A6D" w:rsidRPr="006A1C3D" w:rsidRDefault="006A4A6D" w:rsidP="002970B4">
            <w:pPr>
              <w:rPr>
                <w:sz w:val="19"/>
                <w:szCs w:val="19"/>
              </w:rPr>
            </w:pPr>
            <w:r w:rsidRPr="006A1C3D">
              <w:rPr>
                <w:sz w:val="19"/>
                <w:szCs w:val="19"/>
              </w:rPr>
              <w:t>DAF 2</w:t>
            </w:r>
          </w:p>
        </w:tc>
        <w:tc>
          <w:tcPr>
            <w:tcW w:w="1433" w:type="dxa"/>
          </w:tcPr>
          <w:p w14:paraId="41DF722E" w14:textId="0322E065" w:rsidR="006A4A6D" w:rsidRPr="006A1C3D" w:rsidRDefault="00CA6542" w:rsidP="002970B4">
            <w:pPr>
              <w:rPr>
                <w:sz w:val="19"/>
                <w:szCs w:val="19"/>
              </w:rPr>
            </w:pPr>
            <w:r>
              <w:rPr>
                <w:sz w:val="19"/>
                <w:szCs w:val="19"/>
              </w:rPr>
              <w:t>Low</w:t>
            </w:r>
          </w:p>
        </w:tc>
        <w:tc>
          <w:tcPr>
            <w:tcW w:w="847" w:type="dxa"/>
          </w:tcPr>
          <w:p w14:paraId="0822ABFF" w14:textId="0F0FCD7A" w:rsidR="006A4A6D" w:rsidRPr="006A1C3D" w:rsidRDefault="0054586A" w:rsidP="002970B4">
            <w:pPr>
              <w:rPr>
                <w:sz w:val="19"/>
                <w:szCs w:val="19"/>
              </w:rPr>
            </w:pPr>
            <w:r w:rsidRPr="006A1C3D">
              <w:rPr>
                <w:sz w:val="19"/>
                <w:szCs w:val="19"/>
              </w:rPr>
              <w:t>69</w:t>
            </w:r>
          </w:p>
        </w:tc>
        <w:tc>
          <w:tcPr>
            <w:tcW w:w="843" w:type="dxa"/>
          </w:tcPr>
          <w:p w14:paraId="2683A8B2" w14:textId="7FF3C1D4" w:rsidR="006A4A6D" w:rsidRPr="006A1C3D" w:rsidRDefault="0054586A" w:rsidP="002970B4">
            <w:pPr>
              <w:rPr>
                <w:sz w:val="19"/>
                <w:szCs w:val="19"/>
              </w:rPr>
            </w:pPr>
            <w:r w:rsidRPr="006A1C3D">
              <w:rPr>
                <w:sz w:val="19"/>
                <w:szCs w:val="19"/>
              </w:rPr>
              <w:t>68</w:t>
            </w:r>
          </w:p>
        </w:tc>
        <w:tc>
          <w:tcPr>
            <w:tcW w:w="6166" w:type="dxa"/>
          </w:tcPr>
          <w:p w14:paraId="4102F6D9" w14:textId="5CE1BBB5" w:rsidR="006A4A6D" w:rsidRPr="006A1C3D" w:rsidRDefault="00FE19E6" w:rsidP="002970B4">
            <w:pPr>
              <w:rPr>
                <w:sz w:val="19"/>
                <w:szCs w:val="19"/>
              </w:rPr>
            </w:pPr>
            <w:r w:rsidRPr="006A1C3D">
              <w:rPr>
                <w:sz w:val="19"/>
                <w:szCs w:val="19"/>
              </w:rPr>
              <w:t>DAF2 is situated in its own building, in general, it will run continuously but will have periods of downtime due to effluent demand</w:t>
            </w:r>
            <w:r w:rsidR="00795A9F">
              <w:rPr>
                <w:sz w:val="19"/>
                <w:szCs w:val="19"/>
              </w:rPr>
              <w:t>.</w:t>
            </w:r>
          </w:p>
        </w:tc>
        <w:tc>
          <w:tcPr>
            <w:tcW w:w="3397" w:type="dxa"/>
          </w:tcPr>
          <w:p w14:paraId="1A28EC68" w14:textId="7A87406A" w:rsidR="006A4A6D" w:rsidRPr="006A1C3D" w:rsidRDefault="006A4A6D" w:rsidP="002970B4">
            <w:pPr>
              <w:rPr>
                <w:sz w:val="19"/>
                <w:szCs w:val="19"/>
                <w:highlight w:val="yellow"/>
              </w:rPr>
            </w:pPr>
          </w:p>
        </w:tc>
      </w:tr>
      <w:tr w:rsidR="009301A9" w:rsidRPr="006A1C3D" w14:paraId="10938051" w14:textId="2F021C90" w:rsidTr="00F63B1F">
        <w:trPr>
          <w:cantSplit/>
        </w:trPr>
        <w:tc>
          <w:tcPr>
            <w:tcW w:w="1343" w:type="dxa"/>
          </w:tcPr>
          <w:p w14:paraId="7956C369" w14:textId="1829C803" w:rsidR="006A4A6D" w:rsidRPr="006A1C3D" w:rsidRDefault="006A4A6D" w:rsidP="002970B4">
            <w:pPr>
              <w:rPr>
                <w:sz w:val="19"/>
                <w:szCs w:val="19"/>
              </w:rPr>
            </w:pPr>
            <w:r w:rsidRPr="006A1C3D">
              <w:rPr>
                <w:sz w:val="19"/>
                <w:szCs w:val="19"/>
              </w:rPr>
              <w:t>BT1, Divert &amp; OCU</w:t>
            </w:r>
          </w:p>
        </w:tc>
        <w:tc>
          <w:tcPr>
            <w:tcW w:w="1433" w:type="dxa"/>
          </w:tcPr>
          <w:p w14:paraId="1F1C23E0" w14:textId="673DD928" w:rsidR="006A4A6D" w:rsidRPr="006A1C3D" w:rsidRDefault="006A4A6D" w:rsidP="002970B4">
            <w:pPr>
              <w:rPr>
                <w:sz w:val="19"/>
                <w:szCs w:val="19"/>
              </w:rPr>
            </w:pPr>
            <w:r w:rsidRPr="006A1C3D">
              <w:rPr>
                <w:sz w:val="19"/>
                <w:szCs w:val="19"/>
              </w:rPr>
              <w:t>High</w:t>
            </w:r>
          </w:p>
        </w:tc>
        <w:tc>
          <w:tcPr>
            <w:tcW w:w="847" w:type="dxa"/>
          </w:tcPr>
          <w:p w14:paraId="1B36958C" w14:textId="295989F3" w:rsidR="006A4A6D" w:rsidRPr="006A1C3D" w:rsidRDefault="0054586A" w:rsidP="002970B4">
            <w:pPr>
              <w:rPr>
                <w:sz w:val="19"/>
                <w:szCs w:val="19"/>
              </w:rPr>
            </w:pPr>
            <w:r w:rsidRPr="006A1C3D">
              <w:rPr>
                <w:sz w:val="19"/>
                <w:szCs w:val="19"/>
              </w:rPr>
              <w:t>81</w:t>
            </w:r>
          </w:p>
        </w:tc>
        <w:tc>
          <w:tcPr>
            <w:tcW w:w="843" w:type="dxa"/>
          </w:tcPr>
          <w:p w14:paraId="1D0090F9" w14:textId="1435D8F0" w:rsidR="006A4A6D" w:rsidRPr="006A1C3D" w:rsidRDefault="0054586A" w:rsidP="002970B4">
            <w:pPr>
              <w:rPr>
                <w:sz w:val="19"/>
                <w:szCs w:val="19"/>
              </w:rPr>
            </w:pPr>
            <w:r w:rsidRPr="006A1C3D">
              <w:rPr>
                <w:sz w:val="19"/>
                <w:szCs w:val="19"/>
              </w:rPr>
              <w:t>81</w:t>
            </w:r>
          </w:p>
        </w:tc>
        <w:tc>
          <w:tcPr>
            <w:tcW w:w="6166" w:type="dxa"/>
          </w:tcPr>
          <w:p w14:paraId="2AFF846A" w14:textId="7795D431" w:rsidR="00FE19E6" w:rsidRPr="006A1C3D" w:rsidRDefault="00FE19E6" w:rsidP="002970B4">
            <w:pPr>
              <w:rPr>
                <w:sz w:val="19"/>
                <w:szCs w:val="19"/>
              </w:rPr>
            </w:pPr>
            <w:r w:rsidRPr="006A1C3D">
              <w:rPr>
                <w:sz w:val="19"/>
                <w:szCs w:val="19"/>
              </w:rPr>
              <w:t xml:space="preserve">Balance </w:t>
            </w:r>
            <w:r w:rsidR="007A6F0B">
              <w:rPr>
                <w:sz w:val="19"/>
                <w:szCs w:val="19"/>
              </w:rPr>
              <w:t>T</w:t>
            </w:r>
            <w:r w:rsidRPr="006A1C3D">
              <w:rPr>
                <w:sz w:val="19"/>
                <w:szCs w:val="19"/>
              </w:rPr>
              <w:t xml:space="preserve">ank 1 has </w:t>
            </w:r>
            <w:r w:rsidR="007A6F0B">
              <w:rPr>
                <w:sz w:val="19"/>
                <w:szCs w:val="19"/>
              </w:rPr>
              <w:t>four</w:t>
            </w:r>
            <w:r w:rsidRPr="006A1C3D">
              <w:rPr>
                <w:sz w:val="19"/>
                <w:szCs w:val="19"/>
              </w:rPr>
              <w:t xml:space="preserve"> </w:t>
            </w:r>
            <w:proofErr w:type="spellStart"/>
            <w:r w:rsidR="002A2AB0" w:rsidRPr="006A1C3D">
              <w:rPr>
                <w:sz w:val="19"/>
                <w:szCs w:val="19"/>
              </w:rPr>
              <w:t>L</w:t>
            </w:r>
            <w:r w:rsidRPr="006A1C3D">
              <w:rPr>
                <w:sz w:val="19"/>
                <w:szCs w:val="19"/>
              </w:rPr>
              <w:t>andia</w:t>
            </w:r>
            <w:proofErr w:type="spellEnd"/>
            <w:r w:rsidRPr="006A1C3D">
              <w:rPr>
                <w:sz w:val="19"/>
                <w:szCs w:val="19"/>
              </w:rPr>
              <w:t xml:space="preserve"> mixing aeration units situated on the outside of the tanks, with air inlets at height (approx. 1 ft above tank level).</w:t>
            </w:r>
          </w:p>
          <w:p w14:paraId="710CC2FF" w14:textId="24B149A9" w:rsidR="00FE19E6" w:rsidRPr="006A1C3D" w:rsidRDefault="00FE19E6" w:rsidP="002970B4">
            <w:pPr>
              <w:rPr>
                <w:sz w:val="19"/>
                <w:szCs w:val="19"/>
              </w:rPr>
            </w:pPr>
            <w:r w:rsidRPr="006A1C3D">
              <w:rPr>
                <w:sz w:val="19"/>
                <w:szCs w:val="19"/>
              </w:rPr>
              <w:t xml:space="preserve">Divert tank has </w:t>
            </w:r>
            <w:r w:rsidR="007A6F0B">
              <w:rPr>
                <w:sz w:val="19"/>
                <w:szCs w:val="19"/>
              </w:rPr>
              <w:t>one</w:t>
            </w:r>
            <w:r w:rsidRPr="006A1C3D">
              <w:rPr>
                <w:sz w:val="19"/>
                <w:szCs w:val="19"/>
              </w:rPr>
              <w:t xml:space="preserve"> </w:t>
            </w:r>
            <w:proofErr w:type="spellStart"/>
            <w:r w:rsidR="002A2AB0" w:rsidRPr="006A1C3D">
              <w:rPr>
                <w:sz w:val="19"/>
                <w:szCs w:val="19"/>
              </w:rPr>
              <w:t>L</w:t>
            </w:r>
            <w:r w:rsidRPr="006A1C3D">
              <w:rPr>
                <w:sz w:val="19"/>
                <w:szCs w:val="19"/>
              </w:rPr>
              <w:t>andia</w:t>
            </w:r>
            <w:proofErr w:type="spellEnd"/>
            <w:r w:rsidRPr="006A1C3D">
              <w:rPr>
                <w:sz w:val="19"/>
                <w:szCs w:val="19"/>
              </w:rPr>
              <w:t xml:space="preserve"> mixing aeration unit with air intake at height of tank (</w:t>
            </w:r>
            <w:proofErr w:type="gramStart"/>
            <w:r w:rsidRPr="006A1C3D">
              <w:rPr>
                <w:sz w:val="19"/>
                <w:szCs w:val="19"/>
              </w:rPr>
              <w:t>similar to</w:t>
            </w:r>
            <w:proofErr w:type="gramEnd"/>
            <w:r w:rsidRPr="006A1C3D">
              <w:rPr>
                <w:sz w:val="19"/>
                <w:szCs w:val="19"/>
              </w:rPr>
              <w:t xml:space="preserve"> BT1)</w:t>
            </w:r>
            <w:r w:rsidR="00F63B1F">
              <w:rPr>
                <w:sz w:val="19"/>
                <w:szCs w:val="19"/>
              </w:rPr>
              <w:t>.</w:t>
            </w:r>
          </w:p>
          <w:p w14:paraId="49D82754" w14:textId="31BF0F01" w:rsidR="00FE19E6" w:rsidRPr="006A1C3D" w:rsidRDefault="00FE19E6" w:rsidP="002970B4">
            <w:pPr>
              <w:rPr>
                <w:sz w:val="19"/>
                <w:szCs w:val="19"/>
              </w:rPr>
            </w:pPr>
            <w:r w:rsidRPr="006A1C3D">
              <w:rPr>
                <w:sz w:val="19"/>
                <w:szCs w:val="19"/>
              </w:rPr>
              <w:t>There are a range of pumps associated with Divert and BT1 linked to effluent transfer and the DAFs that all operate 24/7 under normal circumstances</w:t>
            </w:r>
            <w:r w:rsidR="00F63B1F">
              <w:rPr>
                <w:sz w:val="19"/>
                <w:szCs w:val="19"/>
              </w:rPr>
              <w:t>.</w:t>
            </w:r>
          </w:p>
          <w:p w14:paraId="7DB48B10" w14:textId="5AEAF7A7" w:rsidR="00FE19E6" w:rsidRPr="006A1C3D" w:rsidRDefault="00FE19E6" w:rsidP="002970B4">
            <w:pPr>
              <w:rPr>
                <w:sz w:val="19"/>
                <w:szCs w:val="19"/>
              </w:rPr>
            </w:pPr>
            <w:r w:rsidRPr="006A1C3D">
              <w:rPr>
                <w:sz w:val="19"/>
                <w:szCs w:val="19"/>
              </w:rPr>
              <w:t xml:space="preserve">The odour control unit for BT1/Divert is a joint system and has 3 parts to it, a wet phase where water and </w:t>
            </w:r>
            <w:proofErr w:type="spellStart"/>
            <w:r w:rsidRPr="006A1C3D">
              <w:rPr>
                <w:sz w:val="19"/>
                <w:szCs w:val="19"/>
              </w:rPr>
              <w:t>diox</w:t>
            </w:r>
            <w:proofErr w:type="spellEnd"/>
            <w:r w:rsidRPr="006A1C3D">
              <w:rPr>
                <w:sz w:val="19"/>
                <w:szCs w:val="19"/>
              </w:rPr>
              <w:t xml:space="preserve"> are circulated around via a small pump and 2 dry media phases. The air is pulled through the system </w:t>
            </w:r>
            <w:r w:rsidR="00965655" w:rsidRPr="006A1C3D">
              <w:rPr>
                <w:sz w:val="19"/>
                <w:szCs w:val="19"/>
              </w:rPr>
              <w:t>via a fan and motor at the end of the scrubber. The scrubber is operated 24/7</w:t>
            </w:r>
            <w:r w:rsidR="00795A9F">
              <w:rPr>
                <w:sz w:val="19"/>
                <w:szCs w:val="19"/>
              </w:rPr>
              <w:t>.</w:t>
            </w:r>
          </w:p>
        </w:tc>
        <w:tc>
          <w:tcPr>
            <w:tcW w:w="3397" w:type="dxa"/>
          </w:tcPr>
          <w:p w14:paraId="7F0E7E6D" w14:textId="083C5CD1" w:rsidR="006A4A6D" w:rsidRPr="006A1C3D" w:rsidRDefault="00BD699A" w:rsidP="002970B4">
            <w:pPr>
              <w:rPr>
                <w:sz w:val="19"/>
                <w:szCs w:val="19"/>
                <w:highlight w:val="cyan"/>
              </w:rPr>
            </w:pPr>
            <w:r w:rsidRPr="00951C2C">
              <w:rPr>
                <w:noProof/>
                <w:sz w:val="20"/>
                <w:szCs w:val="20"/>
              </w:rPr>
              <w:t xml:space="preserve">Equipment is installed at ground level within and close to the 5m acoustic barrier to the north boundary of the WPF which reduces the potential for noise propogation.  </w:t>
            </w:r>
            <w:r>
              <w:rPr>
                <w:noProof/>
                <w:sz w:val="20"/>
                <w:szCs w:val="20"/>
              </w:rPr>
              <w:t xml:space="preserve">  </w:t>
            </w:r>
          </w:p>
        </w:tc>
      </w:tr>
      <w:tr w:rsidR="009301A9" w:rsidRPr="006A1C3D" w14:paraId="5501579C" w14:textId="57BDCB56" w:rsidTr="00F63B1F">
        <w:trPr>
          <w:cantSplit/>
        </w:trPr>
        <w:tc>
          <w:tcPr>
            <w:tcW w:w="1343" w:type="dxa"/>
          </w:tcPr>
          <w:p w14:paraId="06D92F89" w14:textId="34FDE5EC" w:rsidR="006A4A6D" w:rsidRPr="006A1C3D" w:rsidRDefault="006A4A6D" w:rsidP="002970B4">
            <w:pPr>
              <w:rPr>
                <w:sz w:val="19"/>
                <w:szCs w:val="19"/>
              </w:rPr>
            </w:pPr>
            <w:r w:rsidRPr="006A1C3D">
              <w:rPr>
                <w:sz w:val="19"/>
                <w:szCs w:val="19"/>
              </w:rPr>
              <w:t>AT2</w:t>
            </w:r>
          </w:p>
        </w:tc>
        <w:tc>
          <w:tcPr>
            <w:tcW w:w="1433" w:type="dxa"/>
          </w:tcPr>
          <w:p w14:paraId="4BF590E3" w14:textId="0930A8CC" w:rsidR="006A4A6D" w:rsidRPr="006A1C3D" w:rsidRDefault="006A4A6D" w:rsidP="002970B4">
            <w:pPr>
              <w:rPr>
                <w:sz w:val="19"/>
                <w:szCs w:val="19"/>
              </w:rPr>
            </w:pPr>
            <w:r w:rsidRPr="006A1C3D">
              <w:rPr>
                <w:sz w:val="19"/>
                <w:szCs w:val="19"/>
              </w:rPr>
              <w:t>Medium</w:t>
            </w:r>
          </w:p>
        </w:tc>
        <w:tc>
          <w:tcPr>
            <w:tcW w:w="847" w:type="dxa"/>
          </w:tcPr>
          <w:p w14:paraId="5DE1E26F" w14:textId="39A08323" w:rsidR="006A4A6D" w:rsidRPr="006A1C3D" w:rsidRDefault="0054586A" w:rsidP="002970B4">
            <w:pPr>
              <w:rPr>
                <w:sz w:val="19"/>
                <w:szCs w:val="19"/>
              </w:rPr>
            </w:pPr>
            <w:r w:rsidRPr="006A1C3D">
              <w:rPr>
                <w:sz w:val="19"/>
                <w:szCs w:val="19"/>
              </w:rPr>
              <w:t>68</w:t>
            </w:r>
          </w:p>
        </w:tc>
        <w:tc>
          <w:tcPr>
            <w:tcW w:w="843" w:type="dxa"/>
          </w:tcPr>
          <w:p w14:paraId="08554C16" w14:textId="1AFD438A" w:rsidR="006A4A6D" w:rsidRPr="006A1C3D" w:rsidRDefault="0054586A" w:rsidP="002970B4">
            <w:pPr>
              <w:rPr>
                <w:sz w:val="19"/>
                <w:szCs w:val="19"/>
              </w:rPr>
            </w:pPr>
            <w:r w:rsidRPr="006A1C3D">
              <w:rPr>
                <w:sz w:val="19"/>
                <w:szCs w:val="19"/>
              </w:rPr>
              <w:t>67</w:t>
            </w:r>
          </w:p>
        </w:tc>
        <w:tc>
          <w:tcPr>
            <w:tcW w:w="6166" w:type="dxa"/>
          </w:tcPr>
          <w:p w14:paraId="37BA0E21" w14:textId="2AA16D47" w:rsidR="006A4A6D" w:rsidRPr="006A1C3D" w:rsidRDefault="00965655" w:rsidP="002970B4">
            <w:pPr>
              <w:rPr>
                <w:sz w:val="19"/>
                <w:szCs w:val="19"/>
                <w:highlight w:val="cyan"/>
              </w:rPr>
            </w:pPr>
            <w:r w:rsidRPr="006A1C3D">
              <w:rPr>
                <w:sz w:val="19"/>
                <w:szCs w:val="19"/>
              </w:rPr>
              <w:t xml:space="preserve">There are </w:t>
            </w:r>
            <w:r w:rsidR="007C22DA">
              <w:rPr>
                <w:sz w:val="19"/>
                <w:szCs w:val="19"/>
              </w:rPr>
              <w:t>four</w:t>
            </w:r>
            <w:r w:rsidRPr="006A1C3D">
              <w:rPr>
                <w:sz w:val="19"/>
                <w:szCs w:val="19"/>
              </w:rPr>
              <w:t xml:space="preserve"> triton mixers and </w:t>
            </w:r>
            <w:r w:rsidR="007C22DA">
              <w:rPr>
                <w:sz w:val="19"/>
                <w:szCs w:val="19"/>
              </w:rPr>
              <w:t>four</w:t>
            </w:r>
            <w:r w:rsidRPr="006A1C3D">
              <w:rPr>
                <w:sz w:val="19"/>
                <w:szCs w:val="19"/>
              </w:rPr>
              <w:t xml:space="preserve"> blowers in AT2, the number running will depend on oxygen requirement for the tank, typically all </w:t>
            </w:r>
            <w:r w:rsidR="007C22DA">
              <w:rPr>
                <w:sz w:val="19"/>
                <w:szCs w:val="19"/>
              </w:rPr>
              <w:t>four</w:t>
            </w:r>
            <w:r w:rsidRPr="006A1C3D">
              <w:rPr>
                <w:sz w:val="19"/>
                <w:szCs w:val="19"/>
              </w:rPr>
              <w:t xml:space="preserve"> will be running to mitigate sludge dead spots in the tank.</w:t>
            </w:r>
          </w:p>
        </w:tc>
        <w:tc>
          <w:tcPr>
            <w:tcW w:w="3397" w:type="dxa"/>
          </w:tcPr>
          <w:p w14:paraId="272E9303" w14:textId="032BA6E6" w:rsidR="006A4A6D" w:rsidRPr="006A1C3D" w:rsidRDefault="00580BF8" w:rsidP="002970B4">
            <w:pPr>
              <w:rPr>
                <w:sz w:val="19"/>
                <w:szCs w:val="19"/>
                <w:highlight w:val="yellow"/>
              </w:rPr>
            </w:pPr>
            <w:r w:rsidRPr="006A1C3D">
              <w:rPr>
                <w:sz w:val="19"/>
                <w:szCs w:val="19"/>
              </w:rPr>
              <w:t>This is a gantry level reading and therefore has the potential to propagate noise further. BS 4142:2014+A1:2019 and therefore this has upped the classification of the area as a medium risk zone</w:t>
            </w:r>
            <w:r w:rsidR="00795A9F">
              <w:rPr>
                <w:sz w:val="19"/>
                <w:szCs w:val="19"/>
              </w:rPr>
              <w:t>.</w:t>
            </w:r>
          </w:p>
        </w:tc>
      </w:tr>
      <w:tr w:rsidR="009301A9" w:rsidRPr="006A1C3D" w14:paraId="6AAA1998" w14:textId="1D8CEE0F" w:rsidTr="00F63B1F">
        <w:trPr>
          <w:cantSplit/>
          <w:trHeight w:val="1109"/>
        </w:trPr>
        <w:tc>
          <w:tcPr>
            <w:tcW w:w="1343" w:type="dxa"/>
          </w:tcPr>
          <w:p w14:paraId="0CCB3482" w14:textId="141BEBE5" w:rsidR="006A4A6D" w:rsidRPr="006A1C3D" w:rsidRDefault="006A4A6D" w:rsidP="002970B4">
            <w:pPr>
              <w:rPr>
                <w:sz w:val="19"/>
                <w:szCs w:val="19"/>
              </w:rPr>
            </w:pPr>
            <w:r w:rsidRPr="006A1C3D">
              <w:rPr>
                <w:sz w:val="19"/>
                <w:szCs w:val="19"/>
              </w:rPr>
              <w:t>DAF 3</w:t>
            </w:r>
          </w:p>
        </w:tc>
        <w:tc>
          <w:tcPr>
            <w:tcW w:w="1433" w:type="dxa"/>
          </w:tcPr>
          <w:p w14:paraId="5B650625" w14:textId="7F4B09C9" w:rsidR="006A4A6D" w:rsidRPr="006A1C3D" w:rsidRDefault="006A4A6D" w:rsidP="002970B4">
            <w:pPr>
              <w:rPr>
                <w:sz w:val="19"/>
                <w:szCs w:val="19"/>
              </w:rPr>
            </w:pPr>
            <w:r w:rsidRPr="006A1C3D">
              <w:rPr>
                <w:sz w:val="19"/>
                <w:szCs w:val="19"/>
              </w:rPr>
              <w:t>Medium</w:t>
            </w:r>
          </w:p>
        </w:tc>
        <w:tc>
          <w:tcPr>
            <w:tcW w:w="847" w:type="dxa"/>
          </w:tcPr>
          <w:p w14:paraId="3471DCB1" w14:textId="3CABDE2D" w:rsidR="006A4A6D" w:rsidRPr="006A1C3D" w:rsidRDefault="0054586A" w:rsidP="002970B4">
            <w:pPr>
              <w:rPr>
                <w:sz w:val="19"/>
                <w:szCs w:val="19"/>
              </w:rPr>
            </w:pPr>
            <w:r w:rsidRPr="006A1C3D">
              <w:rPr>
                <w:sz w:val="19"/>
                <w:szCs w:val="19"/>
              </w:rPr>
              <w:t>73</w:t>
            </w:r>
          </w:p>
        </w:tc>
        <w:tc>
          <w:tcPr>
            <w:tcW w:w="843" w:type="dxa"/>
          </w:tcPr>
          <w:p w14:paraId="08A65337" w14:textId="0390927B" w:rsidR="006A4A6D" w:rsidRPr="006A1C3D" w:rsidRDefault="0054586A" w:rsidP="002970B4">
            <w:pPr>
              <w:rPr>
                <w:sz w:val="19"/>
                <w:szCs w:val="19"/>
              </w:rPr>
            </w:pPr>
            <w:r w:rsidRPr="006A1C3D">
              <w:rPr>
                <w:sz w:val="19"/>
                <w:szCs w:val="19"/>
              </w:rPr>
              <w:t>72</w:t>
            </w:r>
          </w:p>
        </w:tc>
        <w:tc>
          <w:tcPr>
            <w:tcW w:w="6166" w:type="dxa"/>
          </w:tcPr>
          <w:p w14:paraId="03D207BB" w14:textId="3CAE883E" w:rsidR="006A4A6D" w:rsidRPr="006A1C3D" w:rsidRDefault="00965655" w:rsidP="002970B4">
            <w:pPr>
              <w:rPr>
                <w:sz w:val="19"/>
                <w:szCs w:val="19"/>
              </w:rPr>
            </w:pPr>
            <w:r w:rsidRPr="006A1C3D">
              <w:rPr>
                <w:sz w:val="19"/>
                <w:szCs w:val="19"/>
              </w:rPr>
              <w:t>DAF3 is situated outside next to BT1, in general, it will run continuously but will have periods of downtime due to effluent demand</w:t>
            </w:r>
            <w:r w:rsidR="00795A9F">
              <w:rPr>
                <w:sz w:val="19"/>
                <w:szCs w:val="19"/>
              </w:rPr>
              <w:t>.</w:t>
            </w:r>
          </w:p>
        </w:tc>
        <w:tc>
          <w:tcPr>
            <w:tcW w:w="3397" w:type="dxa"/>
          </w:tcPr>
          <w:p w14:paraId="42957DC1" w14:textId="62A2B3D3" w:rsidR="006A4A6D" w:rsidRPr="006A1C3D" w:rsidRDefault="006A4A6D" w:rsidP="002970B4">
            <w:pPr>
              <w:rPr>
                <w:sz w:val="19"/>
                <w:szCs w:val="19"/>
                <w:highlight w:val="yellow"/>
              </w:rPr>
            </w:pPr>
          </w:p>
        </w:tc>
      </w:tr>
    </w:tbl>
    <w:p w14:paraId="09D927CB" w14:textId="77777777" w:rsidR="00C67982" w:rsidRPr="006A1C3D" w:rsidRDefault="00C67982" w:rsidP="00C67982">
      <w:pPr>
        <w:rPr>
          <w:sz w:val="20"/>
          <w:szCs w:val="20"/>
        </w:rPr>
      </w:pPr>
    </w:p>
    <w:p w14:paraId="797C27FB" w14:textId="5046694C" w:rsidR="006A1C3D" w:rsidRDefault="006A1C3D" w:rsidP="002970B4">
      <w:pPr>
        <w:rPr>
          <w:sz w:val="22"/>
          <w:szCs w:val="22"/>
        </w:rPr>
      </w:pPr>
    </w:p>
    <w:p w14:paraId="595CFBE8" w14:textId="226D27AF" w:rsidR="00D4405E" w:rsidRDefault="00C67982" w:rsidP="002970B4">
      <w:pPr>
        <w:rPr>
          <w:sz w:val="22"/>
          <w:szCs w:val="22"/>
        </w:rPr>
      </w:pPr>
      <w:r w:rsidRPr="000868F1">
        <w:rPr>
          <w:sz w:val="22"/>
          <w:szCs w:val="22"/>
        </w:rPr>
        <w:t>This assessment highlights the importance of prioritising noise mitigation efforts in the above high risk operational zones defined in line with BS 4142:2014+A1:2019. In this instance high risk operational zones include Centrifuge building, Aerzen building, DAF1</w:t>
      </w:r>
      <w:r w:rsidR="00F05B3B" w:rsidRPr="000868F1">
        <w:rPr>
          <w:sz w:val="22"/>
          <w:szCs w:val="22"/>
        </w:rPr>
        <w:t>/</w:t>
      </w:r>
      <w:r w:rsidRPr="000868F1">
        <w:rPr>
          <w:sz w:val="22"/>
          <w:szCs w:val="22"/>
        </w:rPr>
        <w:t>MBR House and BT1</w:t>
      </w:r>
      <w:r w:rsidR="00F05B3B" w:rsidRPr="000868F1">
        <w:rPr>
          <w:sz w:val="22"/>
          <w:szCs w:val="22"/>
        </w:rPr>
        <w:t>/</w:t>
      </w:r>
      <w:r w:rsidRPr="000868F1">
        <w:rPr>
          <w:sz w:val="22"/>
          <w:szCs w:val="22"/>
        </w:rPr>
        <w:t>Divert</w:t>
      </w:r>
      <w:r w:rsidR="00F05B3B" w:rsidRPr="000868F1">
        <w:rPr>
          <w:sz w:val="22"/>
          <w:szCs w:val="22"/>
        </w:rPr>
        <w:t>/</w:t>
      </w:r>
      <w:r w:rsidRPr="000868F1">
        <w:rPr>
          <w:sz w:val="22"/>
          <w:szCs w:val="22"/>
        </w:rPr>
        <w:t xml:space="preserve"> OCU are</w:t>
      </w:r>
      <w:r w:rsidR="00D4405E">
        <w:rPr>
          <w:sz w:val="22"/>
          <w:szCs w:val="22"/>
        </w:rPr>
        <w:t>a.</w:t>
      </w:r>
    </w:p>
    <w:p w14:paraId="57FB4F4B" w14:textId="50982F21" w:rsidR="00D4405E" w:rsidRDefault="00202CE9" w:rsidP="002970B4">
      <w:pPr>
        <w:rPr>
          <w:sz w:val="22"/>
          <w:szCs w:val="22"/>
        </w:rPr>
      </w:pPr>
      <w:r w:rsidRPr="00202CE9">
        <w:rPr>
          <w:noProof/>
          <w:sz w:val="22"/>
          <w:szCs w:val="22"/>
        </w:rPr>
        <w:drawing>
          <wp:anchor distT="0" distB="0" distL="114300" distR="114300" simplePos="0" relativeHeight="251658240" behindDoc="0" locked="0" layoutInCell="1" allowOverlap="1" wp14:anchorId="6A103CE8" wp14:editId="3BFCC1E5">
            <wp:simplePos x="0" y="0"/>
            <wp:positionH relativeFrom="margin">
              <wp:align>right</wp:align>
            </wp:positionH>
            <wp:positionV relativeFrom="paragraph">
              <wp:posOffset>259853</wp:posOffset>
            </wp:positionV>
            <wp:extent cx="8863330" cy="4404360"/>
            <wp:effectExtent l="0" t="0" r="0" b="0"/>
            <wp:wrapSquare wrapText="bothSides"/>
            <wp:docPr id="413939918" name="Picture 1" descr="A aerial view of a factor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3939918" name="Picture 1" descr="A aerial view of a factory&#10;&#10;AI-generated content may be incorrect."/>
                    <pic:cNvPicPr/>
                  </pic:nvPicPr>
                  <pic:blipFill>
                    <a:blip r:embed="rId11">
                      <a:extLst>
                        <a:ext uri="{28A0092B-C50C-407E-A947-70E740481C1C}">
                          <a14:useLocalDpi xmlns:a14="http://schemas.microsoft.com/office/drawing/2010/main" val="0"/>
                        </a:ext>
                      </a:extLst>
                    </a:blip>
                    <a:stretch>
                      <a:fillRect/>
                    </a:stretch>
                  </pic:blipFill>
                  <pic:spPr>
                    <a:xfrm>
                      <a:off x="0" y="0"/>
                      <a:ext cx="8863330" cy="4404360"/>
                    </a:xfrm>
                    <a:prstGeom prst="rect">
                      <a:avLst/>
                    </a:prstGeom>
                  </pic:spPr>
                </pic:pic>
              </a:graphicData>
            </a:graphic>
            <wp14:sizeRelH relativeFrom="page">
              <wp14:pctWidth>0</wp14:pctWidth>
            </wp14:sizeRelH>
            <wp14:sizeRelV relativeFrom="page">
              <wp14:pctHeight>0</wp14:pctHeight>
            </wp14:sizeRelV>
          </wp:anchor>
        </w:drawing>
      </w:r>
      <w:r w:rsidR="00871D52">
        <w:rPr>
          <w:sz w:val="22"/>
          <w:szCs w:val="22"/>
        </w:rPr>
        <w:t xml:space="preserve">The below image demonstrates the </w:t>
      </w:r>
      <w:r w:rsidR="00871D52" w:rsidRPr="000C4F04">
        <w:rPr>
          <w:b/>
          <w:bCs/>
          <w:sz w:val="22"/>
          <w:szCs w:val="22"/>
        </w:rPr>
        <w:t>unmitigated</w:t>
      </w:r>
      <w:r w:rsidR="00871D52">
        <w:rPr>
          <w:sz w:val="22"/>
          <w:szCs w:val="22"/>
        </w:rPr>
        <w:t xml:space="preserve"> risk ratings of WPF equipm</w:t>
      </w:r>
      <w:r w:rsidR="00942A39">
        <w:rPr>
          <w:sz w:val="22"/>
          <w:szCs w:val="22"/>
        </w:rPr>
        <w:t>ent.</w:t>
      </w:r>
    </w:p>
    <w:p w14:paraId="7C3AA44A" w14:textId="64716D8D" w:rsidR="00371581" w:rsidRPr="00D4405E" w:rsidRDefault="00371581" w:rsidP="002970B4">
      <w:pPr>
        <w:rPr>
          <w:sz w:val="22"/>
          <w:szCs w:val="22"/>
        </w:rPr>
        <w:sectPr w:rsidR="00371581" w:rsidRPr="00D4405E" w:rsidSect="009F3F9A">
          <w:pgSz w:w="16838" w:h="11906" w:orient="landscape"/>
          <w:pgMar w:top="1440" w:right="1440" w:bottom="1440" w:left="1440" w:header="708" w:footer="708" w:gutter="0"/>
          <w:cols w:space="708"/>
          <w:docGrid w:linePitch="360"/>
        </w:sectPr>
      </w:pPr>
    </w:p>
    <w:p w14:paraId="479701BA" w14:textId="065B8012" w:rsidR="002970B4" w:rsidRDefault="00CE54F9" w:rsidP="002970B4">
      <w:pPr>
        <w:pStyle w:val="Heading1"/>
        <w:rPr>
          <w:b/>
          <w:bCs/>
          <w:color w:val="auto"/>
        </w:rPr>
      </w:pPr>
      <w:bookmarkStart w:id="12" w:name="_Toc217468330"/>
      <w:proofErr w:type="gramStart"/>
      <w:r w:rsidRPr="00CC4955">
        <w:rPr>
          <w:b/>
          <w:bCs/>
          <w:color w:val="auto"/>
        </w:rPr>
        <w:lastRenderedPageBreak/>
        <w:t>5</w:t>
      </w:r>
      <w:r w:rsidR="002970B4" w:rsidRPr="00CC4955">
        <w:rPr>
          <w:b/>
          <w:bCs/>
          <w:color w:val="auto"/>
        </w:rPr>
        <w:t xml:space="preserve">.0  </w:t>
      </w:r>
      <w:r w:rsidR="009F538D">
        <w:rPr>
          <w:b/>
          <w:bCs/>
          <w:color w:val="auto"/>
        </w:rPr>
        <w:t>Best</w:t>
      </w:r>
      <w:proofErr w:type="gramEnd"/>
      <w:r w:rsidR="009F538D">
        <w:rPr>
          <w:b/>
          <w:bCs/>
          <w:color w:val="auto"/>
        </w:rPr>
        <w:t xml:space="preserve"> Available Technique</w:t>
      </w:r>
      <w:r w:rsidR="000C4F04">
        <w:rPr>
          <w:b/>
          <w:bCs/>
          <w:color w:val="auto"/>
        </w:rPr>
        <w:t xml:space="preserve"> </w:t>
      </w:r>
      <w:r w:rsidR="009F538D">
        <w:rPr>
          <w:b/>
          <w:bCs/>
          <w:color w:val="auto"/>
        </w:rPr>
        <w:t>(BAT) and P</w:t>
      </w:r>
      <w:r w:rsidR="002970B4" w:rsidRPr="00CC4955">
        <w:rPr>
          <w:b/>
          <w:bCs/>
          <w:color w:val="auto"/>
        </w:rPr>
        <w:t xml:space="preserve">rocess </w:t>
      </w:r>
      <w:r w:rsidR="000144C1">
        <w:rPr>
          <w:b/>
          <w:bCs/>
          <w:color w:val="auto"/>
        </w:rPr>
        <w:t>m</w:t>
      </w:r>
      <w:r w:rsidR="002970B4" w:rsidRPr="00CC4955">
        <w:rPr>
          <w:b/>
          <w:bCs/>
          <w:color w:val="auto"/>
        </w:rPr>
        <w:t>onitoring</w:t>
      </w:r>
      <w:bookmarkEnd w:id="12"/>
      <w:r w:rsidR="002970B4" w:rsidRPr="00CC4955">
        <w:rPr>
          <w:b/>
          <w:bCs/>
          <w:color w:val="auto"/>
        </w:rPr>
        <w:t xml:space="preserve"> </w:t>
      </w:r>
    </w:p>
    <w:p w14:paraId="697FA808" w14:textId="77777777" w:rsidR="009F538D" w:rsidRDefault="009F538D" w:rsidP="009F538D">
      <w:r w:rsidRPr="00722471">
        <w:t xml:space="preserve">This section of the NMP considers how noise emissions from the principal sources identified in the table above are prevented or minimised through the consideration of relevant BAT. </w:t>
      </w:r>
    </w:p>
    <w:p w14:paraId="615E1784" w14:textId="77777777" w:rsidR="009F538D" w:rsidRPr="00C26AF9" w:rsidRDefault="009F538D" w:rsidP="009F538D">
      <w:pPr>
        <w:rPr>
          <w:b/>
          <w:bCs/>
        </w:rPr>
      </w:pPr>
      <w:r w:rsidRPr="00C26AF9">
        <w:rPr>
          <w:b/>
          <w:bCs/>
        </w:rPr>
        <w:t>Appropriate Measures / Best Available Techniques (BAT)</w:t>
      </w:r>
    </w:p>
    <w:p w14:paraId="71B91045" w14:textId="77777777" w:rsidR="009F538D" w:rsidRPr="006E7195" w:rsidRDefault="009F538D" w:rsidP="009F538D">
      <w:r w:rsidRPr="006E7195">
        <w:t xml:space="preserve">This noise management plan has considered BAT for noise control as specified in the Food Drink and Milk Best Available Techniques Reference document (FDM </w:t>
      </w:r>
      <w:proofErr w:type="spellStart"/>
      <w:r w:rsidRPr="006E7195">
        <w:t>BRef</w:t>
      </w:r>
      <w:proofErr w:type="spellEnd"/>
      <w:r w:rsidRPr="006E7195">
        <w:t>) as shown below</w:t>
      </w:r>
      <w:r>
        <w:t>:</w:t>
      </w:r>
    </w:p>
    <w:p w14:paraId="63B227CB" w14:textId="77777777" w:rsidR="009F538D" w:rsidRDefault="009F538D" w:rsidP="009F538D">
      <w:pPr>
        <w:jc w:val="center"/>
        <w:rPr>
          <w:highlight w:val="yellow"/>
        </w:rPr>
      </w:pPr>
      <w:r w:rsidRPr="006E7195">
        <w:rPr>
          <w:noProof/>
        </w:rPr>
        <w:drawing>
          <wp:inline distT="0" distB="0" distL="0" distR="0" wp14:anchorId="0E119B91" wp14:editId="5489B3B6">
            <wp:extent cx="4165600" cy="1253464"/>
            <wp:effectExtent l="0" t="0" r="6350" b="4445"/>
            <wp:docPr id="1637339378" name="Picture 1" descr="A close-up of a documen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3672461" name="Picture 1" descr="A close-up of a document&#10;&#10;AI-generated content may be incorrect."/>
                    <pic:cNvPicPr/>
                  </pic:nvPicPr>
                  <pic:blipFill>
                    <a:blip r:embed="rId12"/>
                    <a:stretch>
                      <a:fillRect/>
                    </a:stretch>
                  </pic:blipFill>
                  <pic:spPr>
                    <a:xfrm>
                      <a:off x="0" y="0"/>
                      <a:ext cx="4188445" cy="1260338"/>
                    </a:xfrm>
                    <a:prstGeom prst="rect">
                      <a:avLst/>
                    </a:prstGeom>
                  </pic:spPr>
                </pic:pic>
              </a:graphicData>
            </a:graphic>
          </wp:inline>
        </w:drawing>
      </w:r>
    </w:p>
    <w:p w14:paraId="44AD72FC" w14:textId="77777777" w:rsidR="009F538D" w:rsidRDefault="009F538D" w:rsidP="009F538D">
      <w:pPr>
        <w:jc w:val="center"/>
        <w:rPr>
          <w:highlight w:val="yellow"/>
        </w:rPr>
      </w:pPr>
      <w:r w:rsidRPr="006E7195">
        <w:rPr>
          <w:noProof/>
        </w:rPr>
        <w:drawing>
          <wp:inline distT="0" distB="0" distL="0" distR="0" wp14:anchorId="41C02323" wp14:editId="0310BD47">
            <wp:extent cx="4095750" cy="3101989"/>
            <wp:effectExtent l="0" t="0" r="0" b="3175"/>
            <wp:docPr id="655318628" name="Picture 1" descr="A table with text on i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5837112" name="Picture 1" descr="A table with text on it&#10;&#10;AI-generated content may be incorrect."/>
                    <pic:cNvPicPr/>
                  </pic:nvPicPr>
                  <pic:blipFill>
                    <a:blip r:embed="rId13"/>
                    <a:stretch>
                      <a:fillRect/>
                    </a:stretch>
                  </pic:blipFill>
                  <pic:spPr>
                    <a:xfrm>
                      <a:off x="0" y="0"/>
                      <a:ext cx="4101546" cy="3106379"/>
                    </a:xfrm>
                    <a:prstGeom prst="rect">
                      <a:avLst/>
                    </a:prstGeom>
                  </pic:spPr>
                </pic:pic>
              </a:graphicData>
            </a:graphic>
          </wp:inline>
        </w:drawing>
      </w:r>
    </w:p>
    <w:p w14:paraId="6761206D" w14:textId="002EA633" w:rsidR="00F1301C" w:rsidRPr="000868F1" w:rsidRDefault="009F538D" w:rsidP="00350172">
      <w:pPr>
        <w:rPr>
          <w:sz w:val="22"/>
          <w:szCs w:val="22"/>
        </w:rPr>
      </w:pPr>
      <w:r w:rsidRPr="006E7195">
        <w:t xml:space="preserve">The adoption of BAT </w:t>
      </w:r>
      <w:r>
        <w:t xml:space="preserve">for principal noise sources </w:t>
      </w:r>
      <w:r w:rsidRPr="006E7195">
        <w:t xml:space="preserve">is summarised in </w:t>
      </w:r>
      <w:r w:rsidR="0041724A">
        <w:t>T</w:t>
      </w:r>
      <w:r w:rsidRPr="006E7195">
        <w:t>able</w:t>
      </w:r>
      <w:r w:rsidR="0041724A">
        <w:t xml:space="preserve"> 5.1</w:t>
      </w:r>
      <w:r w:rsidRPr="006E7195">
        <w:t xml:space="preserve"> below.</w:t>
      </w:r>
    </w:p>
    <w:p w14:paraId="4E7B04F8" w14:textId="118167D2" w:rsidR="00790318" w:rsidRDefault="00CE54F9" w:rsidP="0007497A">
      <w:pPr>
        <w:pStyle w:val="Heading2"/>
      </w:pPr>
      <w:bookmarkStart w:id="13" w:name="_Toc217468331"/>
      <w:r>
        <w:t>5.</w:t>
      </w:r>
      <w:r w:rsidR="00776B33">
        <w:t>1</w:t>
      </w:r>
      <w:r>
        <w:t xml:space="preserve"> </w:t>
      </w:r>
      <w:r w:rsidR="00C26AF9">
        <w:tab/>
      </w:r>
      <w:r>
        <w:t xml:space="preserve">Onsite </w:t>
      </w:r>
      <w:r w:rsidR="000144C1">
        <w:t>m</w:t>
      </w:r>
      <w:r>
        <w:t xml:space="preserve">onitoring </w:t>
      </w:r>
      <w:r w:rsidR="000144C1">
        <w:t>p</w:t>
      </w:r>
      <w:r>
        <w:t>rocedures</w:t>
      </w:r>
      <w:r w:rsidR="0007497A">
        <w:t xml:space="preserve"> &amp; </w:t>
      </w:r>
      <w:r w:rsidR="000144C1">
        <w:t>i</w:t>
      </w:r>
      <w:r w:rsidR="0007497A">
        <w:t>mprovements</w:t>
      </w:r>
      <w:bookmarkEnd w:id="13"/>
      <w:r w:rsidR="0007497A">
        <w:t xml:space="preserve"> </w:t>
      </w:r>
    </w:p>
    <w:p w14:paraId="62C0A7C4" w14:textId="44571384" w:rsidR="0068189B" w:rsidRPr="000868F1" w:rsidRDefault="0068189B" w:rsidP="0068189B">
      <w:pPr>
        <w:rPr>
          <w:sz w:val="22"/>
          <w:szCs w:val="22"/>
        </w:rPr>
      </w:pPr>
      <w:r w:rsidRPr="000868F1">
        <w:rPr>
          <w:sz w:val="22"/>
          <w:szCs w:val="22"/>
        </w:rPr>
        <w:t xml:space="preserve">Monitoring will focus on key operational zones to verify control measures and support internal compliance. Results will guide targeted mitigation and identify equipment that may have </w:t>
      </w:r>
      <w:r w:rsidR="00AA5DCD" w:rsidRPr="000868F1">
        <w:rPr>
          <w:sz w:val="22"/>
          <w:szCs w:val="22"/>
        </w:rPr>
        <w:t xml:space="preserve">degraded or worsened creating greater noise nuisance. </w:t>
      </w:r>
    </w:p>
    <w:tbl>
      <w:tblPr>
        <w:tblStyle w:val="TableGrid"/>
        <w:tblW w:w="8642" w:type="dxa"/>
        <w:tblLook w:val="04A0" w:firstRow="1" w:lastRow="0" w:firstColumn="1" w:lastColumn="0" w:noHBand="0" w:noVBand="1"/>
      </w:tblPr>
      <w:tblGrid>
        <w:gridCol w:w="1994"/>
        <w:gridCol w:w="5372"/>
        <w:gridCol w:w="1276"/>
      </w:tblGrid>
      <w:tr w:rsidR="0068411A" w:rsidRPr="00FA0AA6" w14:paraId="29D83BF6" w14:textId="04DA44A6" w:rsidTr="00092C5B">
        <w:trPr>
          <w:tblHeader/>
        </w:trPr>
        <w:tc>
          <w:tcPr>
            <w:tcW w:w="1994" w:type="dxa"/>
            <w:shd w:val="clear" w:color="auto" w:fill="C00000"/>
          </w:tcPr>
          <w:p w14:paraId="0F8F1E0D" w14:textId="77777777" w:rsidR="00010072" w:rsidRPr="006A1C3D" w:rsidRDefault="00010072" w:rsidP="00010072">
            <w:pPr>
              <w:rPr>
                <w:b/>
                <w:bCs/>
                <w:noProof/>
                <w:sz w:val="20"/>
                <w:szCs w:val="20"/>
              </w:rPr>
            </w:pPr>
            <w:r w:rsidRPr="006A1C3D">
              <w:rPr>
                <w:b/>
                <w:bCs/>
                <w:noProof/>
                <w:sz w:val="20"/>
                <w:szCs w:val="20"/>
              </w:rPr>
              <w:lastRenderedPageBreak/>
              <w:t>Description of procedure/ control</w:t>
            </w:r>
          </w:p>
          <w:p w14:paraId="0A33BB29" w14:textId="464211F9" w:rsidR="00010072" w:rsidRPr="006A1C3D" w:rsidRDefault="00010072" w:rsidP="00010072">
            <w:pPr>
              <w:rPr>
                <w:b/>
                <w:bCs/>
                <w:noProof/>
                <w:sz w:val="20"/>
                <w:szCs w:val="20"/>
              </w:rPr>
            </w:pPr>
          </w:p>
        </w:tc>
        <w:tc>
          <w:tcPr>
            <w:tcW w:w="5372" w:type="dxa"/>
            <w:shd w:val="clear" w:color="auto" w:fill="C00000"/>
          </w:tcPr>
          <w:p w14:paraId="77AA426B" w14:textId="73FC7D28" w:rsidR="00010072" w:rsidRPr="006A1C3D" w:rsidRDefault="00010072" w:rsidP="00010072">
            <w:pPr>
              <w:rPr>
                <w:b/>
                <w:bCs/>
                <w:noProof/>
                <w:sz w:val="20"/>
                <w:szCs w:val="20"/>
              </w:rPr>
            </w:pPr>
            <w:r>
              <w:rPr>
                <w:b/>
                <w:bCs/>
                <w:noProof/>
                <w:sz w:val="20"/>
                <w:szCs w:val="20"/>
              </w:rPr>
              <w:t>Further information</w:t>
            </w:r>
          </w:p>
        </w:tc>
        <w:tc>
          <w:tcPr>
            <w:tcW w:w="1276" w:type="dxa"/>
            <w:shd w:val="clear" w:color="auto" w:fill="C00000"/>
          </w:tcPr>
          <w:p w14:paraId="44883D37" w14:textId="2D9DA1DB" w:rsidR="00010072" w:rsidRDefault="00010072" w:rsidP="00010072">
            <w:pPr>
              <w:rPr>
                <w:b/>
                <w:bCs/>
                <w:noProof/>
                <w:sz w:val="20"/>
                <w:szCs w:val="20"/>
              </w:rPr>
            </w:pPr>
            <w:r>
              <w:rPr>
                <w:b/>
                <w:bCs/>
                <w:noProof/>
                <w:sz w:val="20"/>
                <w:szCs w:val="20"/>
              </w:rPr>
              <w:t>Status</w:t>
            </w:r>
          </w:p>
        </w:tc>
      </w:tr>
      <w:tr w:rsidR="0068411A" w:rsidRPr="000868F1" w14:paraId="609659BD" w14:textId="5DBAB5EA" w:rsidTr="00092C5B">
        <w:tc>
          <w:tcPr>
            <w:tcW w:w="1994" w:type="dxa"/>
          </w:tcPr>
          <w:p w14:paraId="562E2ED3" w14:textId="4776BB00" w:rsidR="00010072" w:rsidRPr="009F4779" w:rsidRDefault="00010072" w:rsidP="00010072">
            <w:pPr>
              <w:rPr>
                <w:noProof/>
                <w:sz w:val="20"/>
                <w:szCs w:val="20"/>
              </w:rPr>
            </w:pPr>
            <w:r w:rsidRPr="009F4779">
              <w:rPr>
                <w:noProof/>
                <w:sz w:val="20"/>
                <w:szCs w:val="20"/>
              </w:rPr>
              <w:t>Aerzen Blowers - BT2 and AT3</w:t>
            </w:r>
          </w:p>
        </w:tc>
        <w:tc>
          <w:tcPr>
            <w:tcW w:w="5372" w:type="dxa"/>
          </w:tcPr>
          <w:p w14:paraId="7B9F9566" w14:textId="78D58513" w:rsidR="00010072" w:rsidRPr="009F4779" w:rsidRDefault="00010072" w:rsidP="00010072">
            <w:pPr>
              <w:rPr>
                <w:noProof/>
                <w:sz w:val="20"/>
                <w:szCs w:val="20"/>
              </w:rPr>
            </w:pPr>
            <w:r w:rsidRPr="009F4779">
              <w:rPr>
                <w:noProof/>
                <w:sz w:val="20"/>
                <w:szCs w:val="20"/>
              </w:rPr>
              <w:t>Permanent solution for Aerzens implemented following</w:t>
            </w:r>
            <w:r w:rsidR="0046409A">
              <w:rPr>
                <w:noProof/>
                <w:sz w:val="20"/>
                <w:szCs w:val="20"/>
              </w:rPr>
              <w:t>;</w:t>
            </w:r>
            <w:r w:rsidRPr="009F4779">
              <w:rPr>
                <w:noProof/>
                <w:sz w:val="20"/>
                <w:szCs w:val="20"/>
              </w:rPr>
              <w:t xml:space="preserve">  </w:t>
            </w:r>
          </w:p>
          <w:p w14:paraId="33E4D346" w14:textId="263F188C" w:rsidR="00010072" w:rsidRPr="009F4779" w:rsidRDefault="00010072" w:rsidP="00010072">
            <w:pPr>
              <w:pStyle w:val="ListParagraph"/>
              <w:numPr>
                <w:ilvl w:val="0"/>
                <w:numId w:val="14"/>
              </w:numPr>
              <w:ind w:left="454" w:hanging="425"/>
              <w:rPr>
                <w:noProof/>
                <w:sz w:val="20"/>
                <w:szCs w:val="20"/>
              </w:rPr>
            </w:pPr>
            <w:r w:rsidRPr="009F4779">
              <w:rPr>
                <w:noProof/>
                <w:sz w:val="20"/>
                <w:szCs w:val="20"/>
              </w:rPr>
              <w:t xml:space="preserve">their replacement with smaller, inherenty quieter units </w:t>
            </w:r>
          </w:p>
          <w:p w14:paraId="27BD5F76" w14:textId="05854F62" w:rsidR="00010072" w:rsidRPr="009F4779" w:rsidRDefault="00010072" w:rsidP="00010072">
            <w:pPr>
              <w:pStyle w:val="ListParagraph"/>
              <w:numPr>
                <w:ilvl w:val="0"/>
                <w:numId w:val="14"/>
              </w:numPr>
              <w:ind w:left="454" w:hanging="425"/>
              <w:rPr>
                <w:noProof/>
                <w:sz w:val="20"/>
                <w:szCs w:val="20"/>
              </w:rPr>
            </w:pPr>
            <w:r w:rsidRPr="009F4779">
              <w:rPr>
                <w:noProof/>
                <w:sz w:val="20"/>
                <w:szCs w:val="20"/>
              </w:rPr>
              <w:t>relocating the blowers to witin a building at the WPF</w:t>
            </w:r>
          </w:p>
          <w:p w14:paraId="289FE5D3" w14:textId="2605DF02" w:rsidR="00010072" w:rsidRPr="009F4779" w:rsidRDefault="00010072" w:rsidP="00010072">
            <w:pPr>
              <w:pStyle w:val="ListParagraph"/>
              <w:numPr>
                <w:ilvl w:val="0"/>
                <w:numId w:val="14"/>
              </w:numPr>
              <w:ind w:left="454" w:hanging="425"/>
              <w:rPr>
                <w:noProof/>
                <w:sz w:val="20"/>
                <w:szCs w:val="20"/>
              </w:rPr>
            </w:pPr>
            <w:r w:rsidRPr="009F4779">
              <w:rPr>
                <w:noProof/>
                <w:sz w:val="20"/>
                <w:szCs w:val="20"/>
              </w:rPr>
              <w:t>installing acoustic mitigation features to building ventilation louvres and air pipework</w:t>
            </w:r>
          </w:p>
        </w:tc>
        <w:tc>
          <w:tcPr>
            <w:tcW w:w="1276" w:type="dxa"/>
          </w:tcPr>
          <w:p w14:paraId="5EE1C206" w14:textId="1792689F" w:rsidR="00010072" w:rsidRPr="009F4779" w:rsidRDefault="00010072" w:rsidP="00010072">
            <w:pPr>
              <w:rPr>
                <w:noProof/>
                <w:sz w:val="20"/>
                <w:szCs w:val="20"/>
              </w:rPr>
            </w:pPr>
            <w:r>
              <w:rPr>
                <w:noProof/>
                <w:sz w:val="20"/>
                <w:szCs w:val="20"/>
              </w:rPr>
              <w:t>Complete</w:t>
            </w:r>
            <w:r w:rsidR="0046409A">
              <w:rPr>
                <w:noProof/>
                <w:sz w:val="20"/>
                <w:szCs w:val="20"/>
              </w:rPr>
              <w:t xml:space="preserve"> September </w:t>
            </w:r>
            <w:r>
              <w:rPr>
                <w:noProof/>
                <w:sz w:val="20"/>
                <w:szCs w:val="20"/>
              </w:rPr>
              <w:t>2025</w:t>
            </w:r>
          </w:p>
        </w:tc>
      </w:tr>
      <w:tr w:rsidR="0068411A" w:rsidRPr="009F4779" w14:paraId="57F2EC4D" w14:textId="1EEEDADC" w:rsidTr="00092C5B">
        <w:tc>
          <w:tcPr>
            <w:tcW w:w="1994" w:type="dxa"/>
          </w:tcPr>
          <w:p w14:paraId="02FD83E7" w14:textId="2D546101" w:rsidR="00010072" w:rsidRPr="009F4779" w:rsidRDefault="00010072" w:rsidP="00010072">
            <w:pPr>
              <w:rPr>
                <w:noProof/>
                <w:sz w:val="20"/>
                <w:szCs w:val="20"/>
              </w:rPr>
            </w:pPr>
            <w:r w:rsidRPr="009F4779">
              <w:rPr>
                <w:noProof/>
                <w:sz w:val="20"/>
                <w:szCs w:val="20"/>
              </w:rPr>
              <w:t>BT2 Jetmix Pump Housi</w:t>
            </w:r>
            <w:r>
              <w:rPr>
                <w:noProof/>
                <w:sz w:val="20"/>
                <w:szCs w:val="20"/>
              </w:rPr>
              <w:t>n</w:t>
            </w:r>
            <w:r w:rsidRPr="009F4779">
              <w:rPr>
                <w:noProof/>
                <w:sz w:val="20"/>
                <w:szCs w:val="20"/>
              </w:rPr>
              <w:t>g</w:t>
            </w:r>
          </w:p>
        </w:tc>
        <w:tc>
          <w:tcPr>
            <w:tcW w:w="5372" w:type="dxa"/>
          </w:tcPr>
          <w:p w14:paraId="3EC7F6E1" w14:textId="7EB338AD" w:rsidR="00010072" w:rsidRPr="009F4779" w:rsidRDefault="007A3BB5" w:rsidP="00010072">
            <w:pPr>
              <w:rPr>
                <w:noProof/>
                <w:sz w:val="20"/>
                <w:szCs w:val="20"/>
              </w:rPr>
            </w:pPr>
            <w:r>
              <w:rPr>
                <w:noProof/>
                <w:sz w:val="20"/>
                <w:szCs w:val="20"/>
              </w:rPr>
              <w:t>Contained in purpose built buil</w:t>
            </w:r>
            <w:r w:rsidR="0050549F">
              <w:rPr>
                <w:noProof/>
                <w:sz w:val="20"/>
                <w:szCs w:val="20"/>
              </w:rPr>
              <w:t>ding and installed with accoustic ventillation.</w:t>
            </w:r>
          </w:p>
        </w:tc>
        <w:tc>
          <w:tcPr>
            <w:tcW w:w="1276" w:type="dxa"/>
          </w:tcPr>
          <w:p w14:paraId="0F1500FE" w14:textId="77777777" w:rsidR="00010072" w:rsidRPr="009F4779" w:rsidRDefault="00010072" w:rsidP="00010072">
            <w:pPr>
              <w:rPr>
                <w:noProof/>
                <w:sz w:val="20"/>
                <w:szCs w:val="20"/>
              </w:rPr>
            </w:pPr>
            <w:r w:rsidRPr="009F4779">
              <w:rPr>
                <w:noProof/>
                <w:sz w:val="20"/>
                <w:szCs w:val="20"/>
              </w:rPr>
              <w:t>Complete January 2024</w:t>
            </w:r>
          </w:p>
          <w:p w14:paraId="4C4EEF15" w14:textId="77777777" w:rsidR="00010072" w:rsidRPr="009F4779" w:rsidRDefault="00010072" w:rsidP="00010072">
            <w:pPr>
              <w:rPr>
                <w:noProof/>
                <w:sz w:val="20"/>
                <w:szCs w:val="20"/>
              </w:rPr>
            </w:pPr>
          </w:p>
        </w:tc>
      </w:tr>
      <w:tr w:rsidR="009F538D" w:rsidRPr="009F4779" w14:paraId="524E3D63" w14:textId="77777777" w:rsidTr="00092C5B">
        <w:tc>
          <w:tcPr>
            <w:tcW w:w="1994" w:type="dxa"/>
          </w:tcPr>
          <w:p w14:paraId="560D65E1" w14:textId="2B392877" w:rsidR="009F538D" w:rsidRPr="009F4779" w:rsidRDefault="009F538D" w:rsidP="00010072">
            <w:pPr>
              <w:rPr>
                <w:noProof/>
                <w:sz w:val="20"/>
                <w:szCs w:val="20"/>
              </w:rPr>
            </w:pPr>
            <w:r>
              <w:rPr>
                <w:noProof/>
                <w:sz w:val="20"/>
                <w:szCs w:val="20"/>
              </w:rPr>
              <w:t>Centrifuge</w:t>
            </w:r>
            <w:r w:rsidR="009A4F57">
              <w:rPr>
                <w:noProof/>
                <w:sz w:val="20"/>
                <w:szCs w:val="20"/>
              </w:rPr>
              <w:t xml:space="preserve"> Housing </w:t>
            </w:r>
          </w:p>
        </w:tc>
        <w:tc>
          <w:tcPr>
            <w:tcW w:w="5372" w:type="dxa"/>
          </w:tcPr>
          <w:p w14:paraId="0258008D" w14:textId="77777777" w:rsidR="009F538D" w:rsidRPr="00357C6A" w:rsidRDefault="000C2602" w:rsidP="00010072">
            <w:pPr>
              <w:rPr>
                <w:noProof/>
                <w:sz w:val="20"/>
                <w:szCs w:val="20"/>
              </w:rPr>
            </w:pPr>
            <w:r w:rsidRPr="00357C6A">
              <w:rPr>
                <w:noProof/>
                <w:sz w:val="20"/>
                <w:szCs w:val="20"/>
              </w:rPr>
              <w:t>Noise abatement through enclosure within purpose built building.</w:t>
            </w:r>
          </w:p>
          <w:p w14:paraId="5B0A5DC6" w14:textId="2DDE19CD" w:rsidR="002D1383" w:rsidRPr="00357C6A" w:rsidRDefault="002D1383" w:rsidP="00010072">
            <w:pPr>
              <w:rPr>
                <w:noProof/>
                <w:sz w:val="20"/>
                <w:szCs w:val="20"/>
              </w:rPr>
            </w:pPr>
          </w:p>
        </w:tc>
        <w:tc>
          <w:tcPr>
            <w:tcW w:w="1276" w:type="dxa"/>
          </w:tcPr>
          <w:p w14:paraId="37BC6A7E" w14:textId="3F92C9F3" w:rsidR="009F538D" w:rsidRPr="00357C6A" w:rsidRDefault="00357C6A" w:rsidP="00010072">
            <w:pPr>
              <w:rPr>
                <w:noProof/>
                <w:sz w:val="20"/>
                <w:szCs w:val="20"/>
              </w:rPr>
            </w:pPr>
            <w:r w:rsidRPr="00357C6A">
              <w:rPr>
                <w:noProof/>
                <w:sz w:val="20"/>
                <w:szCs w:val="20"/>
              </w:rPr>
              <w:t>Complete</w:t>
            </w:r>
          </w:p>
        </w:tc>
      </w:tr>
      <w:tr w:rsidR="009A4F57" w:rsidRPr="009F4779" w14:paraId="31998944" w14:textId="77777777" w:rsidTr="00092C5B">
        <w:tc>
          <w:tcPr>
            <w:tcW w:w="1994" w:type="dxa"/>
          </w:tcPr>
          <w:p w14:paraId="10D953CC" w14:textId="489A3D48" w:rsidR="009A4F57" w:rsidRDefault="009A4F57" w:rsidP="00010072">
            <w:pPr>
              <w:rPr>
                <w:noProof/>
                <w:sz w:val="20"/>
                <w:szCs w:val="20"/>
              </w:rPr>
            </w:pPr>
            <w:r>
              <w:rPr>
                <w:noProof/>
                <w:sz w:val="20"/>
                <w:szCs w:val="20"/>
              </w:rPr>
              <w:t>MBR Building Housing</w:t>
            </w:r>
          </w:p>
        </w:tc>
        <w:tc>
          <w:tcPr>
            <w:tcW w:w="5372" w:type="dxa"/>
          </w:tcPr>
          <w:p w14:paraId="0753C874" w14:textId="77777777" w:rsidR="009A4F57" w:rsidRPr="00357C6A" w:rsidRDefault="009A4F57" w:rsidP="009A4F57">
            <w:pPr>
              <w:rPr>
                <w:noProof/>
                <w:sz w:val="20"/>
                <w:szCs w:val="20"/>
              </w:rPr>
            </w:pPr>
            <w:r w:rsidRPr="00357C6A">
              <w:rPr>
                <w:noProof/>
                <w:sz w:val="20"/>
                <w:szCs w:val="20"/>
              </w:rPr>
              <w:t>Noise abatement through enclosure within purpose built building.</w:t>
            </w:r>
          </w:p>
          <w:p w14:paraId="7C70629E" w14:textId="77777777" w:rsidR="009A4F57" w:rsidRPr="00357C6A" w:rsidRDefault="009A4F57" w:rsidP="00010072">
            <w:pPr>
              <w:rPr>
                <w:noProof/>
                <w:sz w:val="20"/>
                <w:szCs w:val="20"/>
              </w:rPr>
            </w:pPr>
          </w:p>
        </w:tc>
        <w:tc>
          <w:tcPr>
            <w:tcW w:w="1276" w:type="dxa"/>
          </w:tcPr>
          <w:p w14:paraId="7E84395C" w14:textId="4C70ED11" w:rsidR="009A4F57" w:rsidRPr="00357C6A" w:rsidRDefault="00357C6A" w:rsidP="00010072">
            <w:pPr>
              <w:rPr>
                <w:noProof/>
                <w:sz w:val="20"/>
                <w:szCs w:val="20"/>
              </w:rPr>
            </w:pPr>
            <w:r w:rsidRPr="00357C6A">
              <w:rPr>
                <w:noProof/>
                <w:sz w:val="20"/>
                <w:szCs w:val="20"/>
              </w:rPr>
              <w:t>Complete</w:t>
            </w:r>
          </w:p>
        </w:tc>
      </w:tr>
      <w:tr w:rsidR="00074E0B" w:rsidRPr="009F4779" w14:paraId="00EE3BBE" w14:textId="77777777" w:rsidTr="00092C5B">
        <w:tc>
          <w:tcPr>
            <w:tcW w:w="1994" w:type="dxa"/>
          </w:tcPr>
          <w:p w14:paraId="2E33890E" w14:textId="3D600C74" w:rsidR="00074E0B" w:rsidRDefault="00074E0B" w:rsidP="00010072">
            <w:pPr>
              <w:rPr>
                <w:noProof/>
                <w:sz w:val="20"/>
                <w:szCs w:val="20"/>
              </w:rPr>
            </w:pPr>
            <w:r>
              <w:rPr>
                <w:noProof/>
                <w:sz w:val="20"/>
                <w:szCs w:val="20"/>
              </w:rPr>
              <w:t xml:space="preserve">DAF 2 Housing </w:t>
            </w:r>
          </w:p>
        </w:tc>
        <w:tc>
          <w:tcPr>
            <w:tcW w:w="5372" w:type="dxa"/>
          </w:tcPr>
          <w:p w14:paraId="0051DD0E" w14:textId="77777777" w:rsidR="00074E0B" w:rsidRPr="00357C6A" w:rsidRDefault="00074E0B" w:rsidP="00074E0B">
            <w:pPr>
              <w:rPr>
                <w:noProof/>
                <w:sz w:val="20"/>
                <w:szCs w:val="20"/>
              </w:rPr>
            </w:pPr>
            <w:r w:rsidRPr="00357C6A">
              <w:rPr>
                <w:noProof/>
                <w:sz w:val="20"/>
                <w:szCs w:val="20"/>
              </w:rPr>
              <w:t>Noise abatement through enclosure within purpose built building.</w:t>
            </w:r>
          </w:p>
          <w:p w14:paraId="0A1DBCE0" w14:textId="77777777" w:rsidR="00074E0B" w:rsidRPr="00357C6A" w:rsidRDefault="00074E0B" w:rsidP="009A4F57">
            <w:pPr>
              <w:rPr>
                <w:noProof/>
                <w:sz w:val="20"/>
                <w:szCs w:val="20"/>
              </w:rPr>
            </w:pPr>
          </w:p>
        </w:tc>
        <w:tc>
          <w:tcPr>
            <w:tcW w:w="1276" w:type="dxa"/>
          </w:tcPr>
          <w:p w14:paraId="31E3883C" w14:textId="72D1275B" w:rsidR="00074E0B" w:rsidRPr="00357C6A" w:rsidRDefault="00357C6A" w:rsidP="00010072">
            <w:pPr>
              <w:rPr>
                <w:noProof/>
                <w:sz w:val="20"/>
                <w:szCs w:val="20"/>
              </w:rPr>
            </w:pPr>
            <w:r w:rsidRPr="00357C6A">
              <w:rPr>
                <w:noProof/>
                <w:sz w:val="20"/>
                <w:szCs w:val="20"/>
              </w:rPr>
              <w:t>Complete</w:t>
            </w:r>
          </w:p>
        </w:tc>
      </w:tr>
      <w:tr w:rsidR="0068411A" w:rsidRPr="009F4779" w14:paraId="5CFB543D" w14:textId="3E1B2E72" w:rsidTr="00092C5B">
        <w:tc>
          <w:tcPr>
            <w:tcW w:w="1994" w:type="dxa"/>
          </w:tcPr>
          <w:p w14:paraId="0BACBFBB" w14:textId="4B76BF2F" w:rsidR="00010072" w:rsidRPr="009F4779" w:rsidRDefault="00010072" w:rsidP="00010072">
            <w:pPr>
              <w:rPr>
                <w:noProof/>
                <w:sz w:val="20"/>
                <w:szCs w:val="20"/>
              </w:rPr>
            </w:pPr>
            <w:r w:rsidRPr="009F4779">
              <w:rPr>
                <w:noProof/>
                <w:sz w:val="20"/>
                <w:szCs w:val="20"/>
              </w:rPr>
              <w:t>Triton Blower Accoustic Covers</w:t>
            </w:r>
          </w:p>
          <w:p w14:paraId="282B6574" w14:textId="21228C3E" w:rsidR="00010072" w:rsidRPr="009F4779" w:rsidRDefault="00010072" w:rsidP="00010072">
            <w:pPr>
              <w:rPr>
                <w:noProof/>
                <w:sz w:val="20"/>
                <w:szCs w:val="20"/>
              </w:rPr>
            </w:pPr>
            <w:r w:rsidRPr="009F4779">
              <w:rPr>
                <w:noProof/>
                <w:sz w:val="20"/>
                <w:szCs w:val="20"/>
              </w:rPr>
              <w:t xml:space="preserve"> </w:t>
            </w:r>
            <w:r w:rsidR="00963D75">
              <w:rPr>
                <w:noProof/>
                <w:sz w:val="20"/>
                <w:szCs w:val="20"/>
              </w:rPr>
              <w:t>(AT1a,AT2 &amp; AT</w:t>
            </w:r>
            <w:r w:rsidR="009B09F1">
              <w:rPr>
                <w:noProof/>
                <w:sz w:val="20"/>
                <w:szCs w:val="20"/>
              </w:rPr>
              <w:t>3</w:t>
            </w:r>
            <w:r w:rsidR="00963D75">
              <w:rPr>
                <w:noProof/>
                <w:sz w:val="20"/>
                <w:szCs w:val="20"/>
              </w:rPr>
              <w:t>)</w:t>
            </w:r>
          </w:p>
        </w:tc>
        <w:tc>
          <w:tcPr>
            <w:tcW w:w="5372" w:type="dxa"/>
          </w:tcPr>
          <w:p w14:paraId="23DFD501" w14:textId="6B7BAE31" w:rsidR="00010072" w:rsidRPr="009F4779" w:rsidRDefault="003A10D9" w:rsidP="00010072">
            <w:pPr>
              <w:rPr>
                <w:noProof/>
                <w:sz w:val="20"/>
                <w:szCs w:val="20"/>
              </w:rPr>
            </w:pPr>
            <w:r>
              <w:rPr>
                <w:noProof/>
                <w:sz w:val="20"/>
                <w:szCs w:val="20"/>
              </w:rPr>
              <w:t>Accoustic covers implemented due to the gantry positioning of the blowers</w:t>
            </w:r>
            <w:r w:rsidR="00683671">
              <w:rPr>
                <w:noProof/>
                <w:sz w:val="20"/>
                <w:szCs w:val="20"/>
              </w:rPr>
              <w:t xml:space="preserve"> providing a higher risk of noise propogation. </w:t>
            </w:r>
          </w:p>
        </w:tc>
        <w:tc>
          <w:tcPr>
            <w:tcW w:w="1276" w:type="dxa"/>
          </w:tcPr>
          <w:p w14:paraId="33D3C88C" w14:textId="66C45A06" w:rsidR="00010072" w:rsidRPr="009F4779" w:rsidRDefault="00010072" w:rsidP="00010072">
            <w:pPr>
              <w:rPr>
                <w:noProof/>
                <w:sz w:val="20"/>
                <w:szCs w:val="20"/>
              </w:rPr>
            </w:pPr>
            <w:r w:rsidRPr="009F4779">
              <w:rPr>
                <w:noProof/>
                <w:sz w:val="20"/>
                <w:szCs w:val="20"/>
              </w:rPr>
              <w:t>Complete January 2024</w:t>
            </w:r>
          </w:p>
          <w:p w14:paraId="33D1A40E" w14:textId="77777777" w:rsidR="00010072" w:rsidRPr="009F4779" w:rsidRDefault="00010072" w:rsidP="00010072">
            <w:pPr>
              <w:rPr>
                <w:noProof/>
                <w:sz w:val="20"/>
                <w:szCs w:val="20"/>
              </w:rPr>
            </w:pPr>
          </w:p>
        </w:tc>
      </w:tr>
      <w:tr w:rsidR="0068411A" w:rsidRPr="009F4779" w14:paraId="1CC11A5A" w14:textId="2E2E3AA0" w:rsidTr="00092C5B">
        <w:tc>
          <w:tcPr>
            <w:tcW w:w="1994" w:type="dxa"/>
          </w:tcPr>
          <w:p w14:paraId="720B2135" w14:textId="191A2275" w:rsidR="00010072" w:rsidRPr="009F4779" w:rsidRDefault="00010072" w:rsidP="00010072">
            <w:pPr>
              <w:rPr>
                <w:noProof/>
                <w:sz w:val="20"/>
                <w:szCs w:val="20"/>
              </w:rPr>
            </w:pPr>
            <w:r w:rsidRPr="009F4779">
              <w:rPr>
                <w:noProof/>
                <w:sz w:val="20"/>
                <w:szCs w:val="20"/>
              </w:rPr>
              <w:t>5m Acoustic Wall – (North side of WPF )</w:t>
            </w:r>
          </w:p>
        </w:tc>
        <w:tc>
          <w:tcPr>
            <w:tcW w:w="5372" w:type="dxa"/>
          </w:tcPr>
          <w:p w14:paraId="6D12E1D6" w14:textId="1B45536E" w:rsidR="00010072" w:rsidRPr="009F4779" w:rsidRDefault="00010072" w:rsidP="00010072">
            <w:pPr>
              <w:rPr>
                <w:noProof/>
                <w:sz w:val="20"/>
                <w:szCs w:val="20"/>
              </w:rPr>
            </w:pPr>
            <w:r>
              <w:rPr>
                <w:noProof/>
                <w:sz w:val="20"/>
                <w:szCs w:val="20"/>
              </w:rPr>
              <w:t xml:space="preserve">Designed by </w:t>
            </w:r>
            <w:r w:rsidRPr="00010072">
              <w:rPr>
                <w:noProof/>
                <w:sz w:val="20"/>
                <w:szCs w:val="20"/>
              </w:rPr>
              <w:t>Sound Barrier Solutions</w:t>
            </w:r>
            <w:r>
              <w:rPr>
                <w:noProof/>
                <w:sz w:val="20"/>
                <w:szCs w:val="20"/>
              </w:rPr>
              <w:t xml:space="preserve"> and installed by Wakefield Solutions.</w:t>
            </w:r>
          </w:p>
        </w:tc>
        <w:tc>
          <w:tcPr>
            <w:tcW w:w="1276" w:type="dxa"/>
          </w:tcPr>
          <w:p w14:paraId="3E8BE9DC" w14:textId="15BE9636" w:rsidR="00010072" w:rsidRPr="009F4779" w:rsidRDefault="00010072" w:rsidP="00010072">
            <w:pPr>
              <w:rPr>
                <w:noProof/>
                <w:sz w:val="20"/>
                <w:szCs w:val="20"/>
              </w:rPr>
            </w:pPr>
            <w:r w:rsidRPr="009F4779">
              <w:rPr>
                <w:noProof/>
                <w:sz w:val="20"/>
                <w:szCs w:val="20"/>
              </w:rPr>
              <w:t>Complete  March 2024</w:t>
            </w:r>
          </w:p>
        </w:tc>
      </w:tr>
      <w:tr w:rsidR="0068411A" w:rsidRPr="009F4779" w14:paraId="04B19D71" w14:textId="24A6FBF8" w:rsidTr="00092C5B">
        <w:tc>
          <w:tcPr>
            <w:tcW w:w="1994" w:type="dxa"/>
          </w:tcPr>
          <w:p w14:paraId="7A53BCB3" w14:textId="64BA164A" w:rsidR="00010072" w:rsidRPr="009F4779" w:rsidRDefault="00010072" w:rsidP="00010072">
            <w:pPr>
              <w:rPr>
                <w:noProof/>
                <w:sz w:val="20"/>
                <w:szCs w:val="20"/>
              </w:rPr>
            </w:pPr>
            <w:r w:rsidRPr="009F4779">
              <w:rPr>
                <w:noProof/>
                <w:sz w:val="20"/>
                <w:szCs w:val="20"/>
              </w:rPr>
              <w:t xml:space="preserve">Post Project IRIS – </w:t>
            </w:r>
            <w:r w:rsidR="00C51D6A">
              <w:rPr>
                <w:noProof/>
                <w:sz w:val="20"/>
                <w:szCs w:val="20"/>
              </w:rPr>
              <w:t xml:space="preserve">Aeration </w:t>
            </w:r>
            <w:r w:rsidRPr="009F4779">
              <w:rPr>
                <w:noProof/>
                <w:sz w:val="20"/>
                <w:szCs w:val="20"/>
              </w:rPr>
              <w:t>Tank Removal</w:t>
            </w:r>
          </w:p>
        </w:tc>
        <w:tc>
          <w:tcPr>
            <w:tcW w:w="5372" w:type="dxa"/>
          </w:tcPr>
          <w:p w14:paraId="797B27C5" w14:textId="4500AF19" w:rsidR="00010072" w:rsidRPr="009F4779" w:rsidRDefault="00010072" w:rsidP="00010072">
            <w:pPr>
              <w:rPr>
                <w:noProof/>
                <w:sz w:val="20"/>
                <w:szCs w:val="20"/>
              </w:rPr>
            </w:pPr>
            <w:r w:rsidRPr="009F4779">
              <w:rPr>
                <w:noProof/>
                <w:sz w:val="20"/>
                <w:szCs w:val="20"/>
              </w:rPr>
              <w:t xml:space="preserve"> AT1</w:t>
            </w:r>
            <w:r w:rsidR="009B09F1">
              <w:rPr>
                <w:noProof/>
                <w:sz w:val="20"/>
                <w:szCs w:val="20"/>
              </w:rPr>
              <w:t>a</w:t>
            </w:r>
            <w:r w:rsidRPr="009F4779">
              <w:rPr>
                <w:noProof/>
                <w:sz w:val="20"/>
                <w:szCs w:val="20"/>
              </w:rPr>
              <w:t xml:space="preserve"> tank </w:t>
            </w:r>
            <w:r w:rsidR="002E6398">
              <w:rPr>
                <w:noProof/>
                <w:sz w:val="20"/>
                <w:szCs w:val="20"/>
              </w:rPr>
              <w:t xml:space="preserve">has been taken out of service, </w:t>
            </w:r>
            <w:r w:rsidRPr="009F4779">
              <w:rPr>
                <w:noProof/>
                <w:sz w:val="20"/>
                <w:szCs w:val="20"/>
              </w:rPr>
              <w:t>reducing high level aeration mixing on one tank</w:t>
            </w:r>
            <w:r w:rsidR="0046409A">
              <w:rPr>
                <w:noProof/>
                <w:sz w:val="20"/>
                <w:szCs w:val="20"/>
              </w:rPr>
              <w:t>.</w:t>
            </w:r>
          </w:p>
        </w:tc>
        <w:tc>
          <w:tcPr>
            <w:tcW w:w="1276" w:type="dxa"/>
          </w:tcPr>
          <w:p w14:paraId="351D2D8A" w14:textId="0903CE12" w:rsidR="00010072" w:rsidRPr="009F4779" w:rsidRDefault="00010072" w:rsidP="00010072">
            <w:pPr>
              <w:rPr>
                <w:noProof/>
                <w:sz w:val="20"/>
                <w:szCs w:val="20"/>
              </w:rPr>
            </w:pPr>
            <w:r>
              <w:rPr>
                <w:noProof/>
                <w:sz w:val="20"/>
                <w:szCs w:val="20"/>
              </w:rPr>
              <w:t xml:space="preserve">Complete </w:t>
            </w:r>
            <w:r w:rsidRPr="009F4779">
              <w:rPr>
                <w:noProof/>
                <w:sz w:val="20"/>
                <w:szCs w:val="20"/>
              </w:rPr>
              <w:t>Nov</w:t>
            </w:r>
            <w:r w:rsidR="00304C0D">
              <w:rPr>
                <w:noProof/>
                <w:sz w:val="20"/>
                <w:szCs w:val="20"/>
              </w:rPr>
              <w:t>ember</w:t>
            </w:r>
            <w:r>
              <w:rPr>
                <w:noProof/>
                <w:sz w:val="20"/>
                <w:szCs w:val="20"/>
              </w:rPr>
              <w:t xml:space="preserve"> </w:t>
            </w:r>
            <w:r w:rsidRPr="009F4779">
              <w:rPr>
                <w:noProof/>
                <w:sz w:val="20"/>
                <w:szCs w:val="20"/>
              </w:rPr>
              <w:t>2025</w:t>
            </w:r>
          </w:p>
        </w:tc>
      </w:tr>
      <w:tr w:rsidR="0068411A" w:rsidRPr="009F4779" w14:paraId="068CB6EA" w14:textId="486AE397" w:rsidTr="00092C5B">
        <w:tc>
          <w:tcPr>
            <w:tcW w:w="1994" w:type="dxa"/>
          </w:tcPr>
          <w:p w14:paraId="008B1461" w14:textId="0F1505E1" w:rsidR="00010072" w:rsidRPr="009F4779" w:rsidRDefault="00010072" w:rsidP="00010072">
            <w:pPr>
              <w:rPr>
                <w:noProof/>
                <w:sz w:val="20"/>
                <w:szCs w:val="20"/>
              </w:rPr>
            </w:pPr>
            <w:r w:rsidRPr="009F4779">
              <w:rPr>
                <w:noProof/>
                <w:sz w:val="20"/>
                <w:szCs w:val="20"/>
              </w:rPr>
              <w:t xml:space="preserve">New Roller Shutter Doors for High Risk Buildings </w:t>
            </w:r>
          </w:p>
        </w:tc>
        <w:tc>
          <w:tcPr>
            <w:tcW w:w="5372" w:type="dxa"/>
          </w:tcPr>
          <w:p w14:paraId="09F2EF25" w14:textId="1E63B009" w:rsidR="00010072" w:rsidRDefault="00010072" w:rsidP="00010072">
            <w:pPr>
              <w:rPr>
                <w:noProof/>
                <w:sz w:val="20"/>
                <w:szCs w:val="20"/>
              </w:rPr>
            </w:pPr>
            <w:r w:rsidRPr="009F4779">
              <w:rPr>
                <w:noProof/>
                <w:sz w:val="20"/>
                <w:szCs w:val="20"/>
              </w:rPr>
              <w:t>Noise</w:t>
            </w:r>
            <w:r w:rsidRPr="009F4779">
              <w:rPr>
                <w:noProof/>
                <w:sz w:val="20"/>
                <w:szCs w:val="20"/>
              </w:rPr>
              <w:noBreakHyphen/>
              <w:t>reducing roller shutters for Centrifuge, DAF 2, and Aerzen buildings</w:t>
            </w:r>
            <w:r>
              <w:rPr>
                <w:noProof/>
                <w:sz w:val="20"/>
                <w:szCs w:val="20"/>
              </w:rPr>
              <w:t xml:space="preserve"> </w:t>
            </w:r>
            <w:r w:rsidRPr="009F4779">
              <w:rPr>
                <w:noProof/>
                <w:sz w:val="20"/>
                <w:szCs w:val="20"/>
              </w:rPr>
              <w:t>(See appendix A for location of new roller shutter doors)</w:t>
            </w:r>
            <w:r>
              <w:rPr>
                <w:noProof/>
                <w:sz w:val="20"/>
                <w:szCs w:val="20"/>
              </w:rPr>
              <w:t xml:space="preserve">   </w:t>
            </w:r>
          </w:p>
          <w:p w14:paraId="729984E8" w14:textId="5D1BDB58" w:rsidR="00010072" w:rsidRPr="009F4779" w:rsidRDefault="00010072" w:rsidP="00010072">
            <w:pPr>
              <w:rPr>
                <w:noProof/>
                <w:sz w:val="20"/>
                <w:szCs w:val="20"/>
              </w:rPr>
            </w:pPr>
          </w:p>
        </w:tc>
        <w:tc>
          <w:tcPr>
            <w:tcW w:w="1276" w:type="dxa"/>
          </w:tcPr>
          <w:p w14:paraId="47A9E33C" w14:textId="67EB91BA" w:rsidR="00010072" w:rsidRPr="009F4779" w:rsidRDefault="00BE6134" w:rsidP="00010072">
            <w:pPr>
              <w:rPr>
                <w:noProof/>
                <w:sz w:val="20"/>
                <w:szCs w:val="20"/>
              </w:rPr>
            </w:pPr>
            <w:r>
              <w:rPr>
                <w:noProof/>
                <w:sz w:val="20"/>
                <w:szCs w:val="20"/>
              </w:rPr>
              <w:t xml:space="preserve">Planned </w:t>
            </w:r>
            <w:r w:rsidR="00010072">
              <w:rPr>
                <w:noProof/>
                <w:sz w:val="20"/>
                <w:szCs w:val="20"/>
              </w:rPr>
              <w:t>February 2026</w:t>
            </w:r>
          </w:p>
        </w:tc>
      </w:tr>
      <w:tr w:rsidR="006B30E1" w:rsidRPr="009F4779" w14:paraId="613755DE" w14:textId="77777777" w:rsidTr="00092C5B">
        <w:tc>
          <w:tcPr>
            <w:tcW w:w="1994" w:type="dxa"/>
          </w:tcPr>
          <w:p w14:paraId="0CB11445" w14:textId="7267CF69" w:rsidR="006B30E1" w:rsidRPr="009F4779" w:rsidRDefault="00063474" w:rsidP="00010072">
            <w:pPr>
              <w:rPr>
                <w:noProof/>
                <w:sz w:val="20"/>
                <w:szCs w:val="20"/>
              </w:rPr>
            </w:pPr>
            <w:r>
              <w:rPr>
                <w:noProof/>
                <w:sz w:val="20"/>
                <w:szCs w:val="20"/>
              </w:rPr>
              <w:t xml:space="preserve">DAF 3 </w:t>
            </w:r>
          </w:p>
        </w:tc>
        <w:tc>
          <w:tcPr>
            <w:tcW w:w="5372" w:type="dxa"/>
          </w:tcPr>
          <w:p w14:paraId="0063487A" w14:textId="1A135DA4" w:rsidR="00A03177" w:rsidRPr="009F4779" w:rsidRDefault="00A37619" w:rsidP="00010072">
            <w:pPr>
              <w:rPr>
                <w:noProof/>
                <w:sz w:val="20"/>
                <w:szCs w:val="20"/>
              </w:rPr>
            </w:pPr>
            <w:r>
              <w:rPr>
                <w:noProof/>
                <w:sz w:val="20"/>
                <w:szCs w:val="20"/>
              </w:rPr>
              <w:t xml:space="preserve">Replacement of DAF 3 </w:t>
            </w:r>
            <w:r w:rsidR="009679F4">
              <w:rPr>
                <w:noProof/>
                <w:sz w:val="20"/>
                <w:szCs w:val="20"/>
              </w:rPr>
              <w:t xml:space="preserve">including </w:t>
            </w:r>
            <w:r w:rsidR="00BE6134">
              <w:rPr>
                <w:noProof/>
                <w:sz w:val="20"/>
                <w:szCs w:val="20"/>
              </w:rPr>
              <w:t>upgrade of the feed and outlet pumps.</w:t>
            </w:r>
          </w:p>
        </w:tc>
        <w:tc>
          <w:tcPr>
            <w:tcW w:w="1276" w:type="dxa"/>
          </w:tcPr>
          <w:p w14:paraId="7BE026A4" w14:textId="6F2D9EAD" w:rsidR="006B30E1" w:rsidRDefault="002D79E8" w:rsidP="00010072">
            <w:pPr>
              <w:rPr>
                <w:noProof/>
                <w:sz w:val="20"/>
                <w:szCs w:val="20"/>
              </w:rPr>
            </w:pPr>
            <w:r>
              <w:rPr>
                <w:noProof/>
                <w:sz w:val="20"/>
                <w:szCs w:val="20"/>
              </w:rPr>
              <w:t xml:space="preserve">Planned </w:t>
            </w:r>
            <w:r w:rsidR="00F90220">
              <w:rPr>
                <w:noProof/>
                <w:sz w:val="20"/>
                <w:szCs w:val="20"/>
              </w:rPr>
              <w:t xml:space="preserve">April 2026 </w:t>
            </w:r>
          </w:p>
        </w:tc>
      </w:tr>
      <w:tr w:rsidR="0068411A" w:rsidRPr="00FA0AA6" w14:paraId="31C3E198" w14:textId="127F8CF2" w:rsidTr="00063474">
        <w:trPr>
          <w:trHeight w:val="86"/>
        </w:trPr>
        <w:tc>
          <w:tcPr>
            <w:tcW w:w="1994" w:type="dxa"/>
          </w:tcPr>
          <w:p w14:paraId="5BF0AB2E" w14:textId="77777777" w:rsidR="00010072" w:rsidRPr="009F4559" w:rsidRDefault="00010072" w:rsidP="00010072">
            <w:pPr>
              <w:rPr>
                <w:noProof/>
                <w:sz w:val="20"/>
                <w:szCs w:val="20"/>
              </w:rPr>
            </w:pPr>
            <w:r w:rsidRPr="009F4559">
              <w:rPr>
                <w:noProof/>
                <w:sz w:val="20"/>
                <w:szCs w:val="20"/>
              </w:rPr>
              <w:t>BT1 and Divert Landia/Pumps</w:t>
            </w:r>
          </w:p>
          <w:p w14:paraId="565AD4ED" w14:textId="77777777" w:rsidR="00010072" w:rsidRPr="009F4559" w:rsidRDefault="00010072" w:rsidP="00010072">
            <w:pPr>
              <w:rPr>
                <w:noProof/>
                <w:sz w:val="20"/>
                <w:szCs w:val="20"/>
              </w:rPr>
            </w:pPr>
          </w:p>
        </w:tc>
        <w:tc>
          <w:tcPr>
            <w:tcW w:w="5372" w:type="dxa"/>
          </w:tcPr>
          <w:p w14:paraId="75A76468" w14:textId="5D7CADBE" w:rsidR="00010072" w:rsidRPr="009F4779" w:rsidRDefault="00010072" w:rsidP="00010072">
            <w:pPr>
              <w:rPr>
                <w:noProof/>
                <w:sz w:val="20"/>
                <w:szCs w:val="20"/>
                <w:highlight w:val="yellow"/>
              </w:rPr>
            </w:pPr>
            <w:r w:rsidRPr="00951C2C">
              <w:rPr>
                <w:noProof/>
                <w:sz w:val="20"/>
                <w:szCs w:val="20"/>
              </w:rPr>
              <w:t xml:space="preserve">Equipment is installed at ground level within and close to the 5m acoustic barrier to the north boundary of the WPF which reduces the potential for noise propogation.  </w:t>
            </w:r>
            <w:r>
              <w:rPr>
                <w:noProof/>
                <w:sz w:val="20"/>
                <w:szCs w:val="20"/>
              </w:rPr>
              <w:t xml:space="preserve">  </w:t>
            </w:r>
          </w:p>
        </w:tc>
        <w:tc>
          <w:tcPr>
            <w:tcW w:w="1276" w:type="dxa"/>
          </w:tcPr>
          <w:p w14:paraId="424EE0CD" w14:textId="4239E7D8" w:rsidR="00010072" w:rsidRPr="00951C2C" w:rsidRDefault="00010072" w:rsidP="00010072">
            <w:pPr>
              <w:rPr>
                <w:noProof/>
                <w:sz w:val="20"/>
                <w:szCs w:val="20"/>
              </w:rPr>
            </w:pPr>
            <w:r w:rsidRPr="009F4559">
              <w:rPr>
                <w:noProof/>
                <w:sz w:val="20"/>
                <w:szCs w:val="20"/>
              </w:rPr>
              <w:t>Ongoing</w:t>
            </w:r>
          </w:p>
        </w:tc>
      </w:tr>
      <w:tr w:rsidR="0068411A" w:rsidRPr="000868F1" w14:paraId="6BE958C3" w14:textId="70A590D9" w:rsidTr="00092C5B">
        <w:tc>
          <w:tcPr>
            <w:tcW w:w="1994" w:type="dxa"/>
          </w:tcPr>
          <w:p w14:paraId="33167786" w14:textId="535DE766" w:rsidR="00010072" w:rsidRPr="009F4779" w:rsidRDefault="00010072" w:rsidP="00010072">
            <w:pPr>
              <w:rPr>
                <w:noProof/>
                <w:sz w:val="20"/>
                <w:szCs w:val="20"/>
              </w:rPr>
            </w:pPr>
            <w:r w:rsidRPr="009F4779">
              <w:rPr>
                <w:noProof/>
                <w:sz w:val="20"/>
                <w:szCs w:val="20"/>
              </w:rPr>
              <w:t>Low</w:t>
            </w:r>
            <w:r w:rsidRPr="009F4779">
              <w:rPr>
                <w:noProof/>
                <w:sz w:val="20"/>
                <w:szCs w:val="20"/>
              </w:rPr>
              <w:noBreakHyphen/>
              <w:t>Noise Pumps and Motors Procurement Procedure</w:t>
            </w:r>
          </w:p>
        </w:tc>
        <w:tc>
          <w:tcPr>
            <w:tcW w:w="5372" w:type="dxa"/>
          </w:tcPr>
          <w:p w14:paraId="16AA87F7" w14:textId="129D6E8E" w:rsidR="00010072" w:rsidRPr="009F4779" w:rsidRDefault="00010072" w:rsidP="00010072">
            <w:pPr>
              <w:rPr>
                <w:noProof/>
                <w:sz w:val="20"/>
                <w:szCs w:val="20"/>
              </w:rPr>
            </w:pPr>
            <w:r w:rsidRPr="009F4779">
              <w:rPr>
                <w:noProof/>
                <w:sz w:val="20"/>
                <w:szCs w:val="20"/>
              </w:rPr>
              <w:t>Introduced to ensure all replacement pumps/blowers are selected based on the lowest practicable noise output (See Appendix C)</w:t>
            </w:r>
          </w:p>
          <w:p w14:paraId="561D3726" w14:textId="6866AAFB" w:rsidR="00010072" w:rsidRPr="009F4779" w:rsidRDefault="00010072" w:rsidP="00010072">
            <w:pPr>
              <w:rPr>
                <w:noProof/>
                <w:sz w:val="20"/>
                <w:szCs w:val="20"/>
              </w:rPr>
            </w:pPr>
          </w:p>
        </w:tc>
        <w:tc>
          <w:tcPr>
            <w:tcW w:w="1276" w:type="dxa"/>
          </w:tcPr>
          <w:p w14:paraId="1AB2B664" w14:textId="22B10B52" w:rsidR="00010072" w:rsidRPr="009F4779" w:rsidRDefault="00BE6134" w:rsidP="00010072">
            <w:pPr>
              <w:rPr>
                <w:noProof/>
                <w:sz w:val="20"/>
                <w:szCs w:val="20"/>
              </w:rPr>
            </w:pPr>
            <w:r>
              <w:rPr>
                <w:noProof/>
                <w:sz w:val="20"/>
                <w:szCs w:val="20"/>
              </w:rPr>
              <w:t xml:space="preserve">Planned </w:t>
            </w:r>
            <w:r w:rsidR="00717687">
              <w:rPr>
                <w:noProof/>
                <w:sz w:val="20"/>
                <w:szCs w:val="20"/>
              </w:rPr>
              <w:t xml:space="preserve">January </w:t>
            </w:r>
            <w:r w:rsidR="00010072">
              <w:rPr>
                <w:noProof/>
                <w:sz w:val="20"/>
                <w:szCs w:val="20"/>
              </w:rPr>
              <w:t xml:space="preserve"> 202</w:t>
            </w:r>
            <w:r w:rsidR="00717687">
              <w:rPr>
                <w:noProof/>
                <w:sz w:val="20"/>
                <w:szCs w:val="20"/>
              </w:rPr>
              <w:t>6</w:t>
            </w:r>
          </w:p>
        </w:tc>
      </w:tr>
      <w:tr w:rsidR="00765127" w:rsidRPr="000868F1" w14:paraId="742D961F" w14:textId="77777777" w:rsidTr="00092C5B">
        <w:tc>
          <w:tcPr>
            <w:tcW w:w="1994" w:type="dxa"/>
          </w:tcPr>
          <w:p w14:paraId="1436B30D" w14:textId="6297701D" w:rsidR="00765127" w:rsidRPr="009F4779" w:rsidRDefault="00765127" w:rsidP="00010072">
            <w:pPr>
              <w:rPr>
                <w:noProof/>
                <w:sz w:val="20"/>
                <w:szCs w:val="20"/>
              </w:rPr>
            </w:pPr>
            <w:r>
              <w:rPr>
                <w:noProof/>
                <w:sz w:val="20"/>
                <w:szCs w:val="20"/>
              </w:rPr>
              <w:t>I</w:t>
            </w:r>
            <w:r w:rsidR="00B1434F">
              <w:rPr>
                <w:noProof/>
                <w:sz w:val="20"/>
                <w:szCs w:val="20"/>
              </w:rPr>
              <w:t xml:space="preserve">nternational </w:t>
            </w:r>
            <w:r>
              <w:rPr>
                <w:noProof/>
                <w:sz w:val="20"/>
                <w:szCs w:val="20"/>
              </w:rPr>
              <w:t>E</w:t>
            </w:r>
            <w:r w:rsidR="00B1434F">
              <w:rPr>
                <w:noProof/>
                <w:sz w:val="20"/>
                <w:szCs w:val="20"/>
              </w:rPr>
              <w:t xml:space="preserve">fficiency </w:t>
            </w:r>
            <w:r w:rsidR="00975D84">
              <w:rPr>
                <w:noProof/>
                <w:sz w:val="20"/>
                <w:szCs w:val="20"/>
              </w:rPr>
              <w:t>(IE)</w:t>
            </w:r>
            <w:r>
              <w:rPr>
                <w:noProof/>
                <w:sz w:val="20"/>
                <w:szCs w:val="20"/>
              </w:rPr>
              <w:t xml:space="preserve"> rating of pumps and motors </w:t>
            </w:r>
          </w:p>
        </w:tc>
        <w:tc>
          <w:tcPr>
            <w:tcW w:w="5372" w:type="dxa"/>
          </w:tcPr>
          <w:p w14:paraId="117FB5F8" w14:textId="5361DF27" w:rsidR="00765127" w:rsidRPr="009F4779" w:rsidRDefault="00765127" w:rsidP="00010072">
            <w:pPr>
              <w:rPr>
                <w:noProof/>
                <w:sz w:val="20"/>
                <w:szCs w:val="20"/>
              </w:rPr>
            </w:pPr>
            <w:r>
              <w:rPr>
                <w:noProof/>
                <w:sz w:val="20"/>
                <w:szCs w:val="20"/>
              </w:rPr>
              <w:t xml:space="preserve">Review of all pumps and motors at the WPF to </w:t>
            </w:r>
            <w:r w:rsidR="00373957">
              <w:rPr>
                <w:noProof/>
                <w:sz w:val="20"/>
                <w:szCs w:val="20"/>
              </w:rPr>
              <w:t xml:space="preserve">efficiency and identify areas for improvement. </w:t>
            </w:r>
          </w:p>
        </w:tc>
        <w:tc>
          <w:tcPr>
            <w:tcW w:w="1276" w:type="dxa"/>
          </w:tcPr>
          <w:p w14:paraId="6B74A011" w14:textId="42AC6188" w:rsidR="00765127" w:rsidRDefault="00AB4DF0" w:rsidP="00010072">
            <w:pPr>
              <w:rPr>
                <w:noProof/>
                <w:sz w:val="20"/>
                <w:szCs w:val="20"/>
              </w:rPr>
            </w:pPr>
            <w:r>
              <w:rPr>
                <w:noProof/>
                <w:sz w:val="20"/>
                <w:szCs w:val="20"/>
              </w:rPr>
              <w:t>Planned March 2026</w:t>
            </w:r>
          </w:p>
        </w:tc>
      </w:tr>
      <w:tr w:rsidR="0068411A" w:rsidRPr="000868F1" w14:paraId="1C64E2F5" w14:textId="2C261DA1" w:rsidTr="00092C5B">
        <w:tc>
          <w:tcPr>
            <w:tcW w:w="1994" w:type="dxa"/>
          </w:tcPr>
          <w:p w14:paraId="08F01C4C" w14:textId="7CD0C969" w:rsidR="00010072" w:rsidRPr="009F4779" w:rsidRDefault="00010072" w:rsidP="00010072">
            <w:pPr>
              <w:rPr>
                <w:sz w:val="20"/>
                <w:szCs w:val="20"/>
              </w:rPr>
            </w:pPr>
            <w:r w:rsidRPr="009F4779">
              <w:rPr>
                <w:sz w:val="20"/>
                <w:szCs w:val="20"/>
              </w:rPr>
              <w:t>Continuous dB Monitoring (Envirosuite)</w:t>
            </w:r>
          </w:p>
        </w:tc>
        <w:tc>
          <w:tcPr>
            <w:tcW w:w="5372" w:type="dxa"/>
          </w:tcPr>
          <w:p w14:paraId="31362E24" w14:textId="3CEA40A0" w:rsidR="00010072" w:rsidRPr="009F4779" w:rsidRDefault="00010072" w:rsidP="00010072">
            <w:pPr>
              <w:rPr>
                <w:noProof/>
                <w:sz w:val="20"/>
                <w:szCs w:val="20"/>
              </w:rPr>
            </w:pPr>
            <w:r w:rsidRPr="009F4779">
              <w:rPr>
                <w:noProof/>
                <w:sz w:val="20"/>
                <w:szCs w:val="20"/>
              </w:rPr>
              <w:t xml:space="preserve">Weekly review of continuous noise data with automated alerts to relevant stakeholders </w:t>
            </w:r>
          </w:p>
        </w:tc>
        <w:tc>
          <w:tcPr>
            <w:tcW w:w="1276" w:type="dxa"/>
          </w:tcPr>
          <w:p w14:paraId="4D4B6488" w14:textId="5F53B871" w:rsidR="00010072" w:rsidRPr="009F4779" w:rsidRDefault="00010072" w:rsidP="00010072">
            <w:pPr>
              <w:rPr>
                <w:noProof/>
                <w:sz w:val="20"/>
                <w:szCs w:val="20"/>
              </w:rPr>
            </w:pPr>
            <w:r>
              <w:rPr>
                <w:noProof/>
                <w:sz w:val="20"/>
                <w:szCs w:val="20"/>
              </w:rPr>
              <w:t>Ongoing</w:t>
            </w:r>
          </w:p>
        </w:tc>
      </w:tr>
      <w:tr w:rsidR="0068411A" w:rsidRPr="000868F1" w14:paraId="72DE9BDE" w14:textId="39F7A8E8" w:rsidTr="00092C5B">
        <w:tc>
          <w:tcPr>
            <w:tcW w:w="1994" w:type="dxa"/>
          </w:tcPr>
          <w:p w14:paraId="3E7A2A87" w14:textId="75D4F775" w:rsidR="00010072" w:rsidRPr="009F4779" w:rsidRDefault="00010072" w:rsidP="00010072">
            <w:pPr>
              <w:rPr>
                <w:sz w:val="20"/>
                <w:szCs w:val="20"/>
              </w:rPr>
            </w:pPr>
            <w:r w:rsidRPr="009F4779">
              <w:rPr>
                <w:sz w:val="20"/>
                <w:szCs w:val="20"/>
              </w:rPr>
              <w:t>Maintenance of Existing Noise Barriers</w:t>
            </w:r>
          </w:p>
        </w:tc>
        <w:tc>
          <w:tcPr>
            <w:tcW w:w="5372" w:type="dxa"/>
          </w:tcPr>
          <w:p w14:paraId="6FBE4EB6" w14:textId="7494F673" w:rsidR="00010072" w:rsidRPr="009F4779" w:rsidRDefault="00010072" w:rsidP="00010072">
            <w:pPr>
              <w:rPr>
                <w:noProof/>
                <w:sz w:val="20"/>
                <w:szCs w:val="20"/>
              </w:rPr>
            </w:pPr>
            <w:r w:rsidRPr="009F4779">
              <w:rPr>
                <w:noProof/>
                <w:sz w:val="20"/>
                <w:szCs w:val="20"/>
              </w:rPr>
              <w:t xml:space="preserve">Quarterly visual inspections </w:t>
            </w:r>
          </w:p>
        </w:tc>
        <w:tc>
          <w:tcPr>
            <w:tcW w:w="1276" w:type="dxa"/>
          </w:tcPr>
          <w:p w14:paraId="6D178D9E" w14:textId="29D7B4AC" w:rsidR="00010072" w:rsidRPr="009F4779" w:rsidRDefault="00010072" w:rsidP="00010072">
            <w:pPr>
              <w:rPr>
                <w:noProof/>
                <w:sz w:val="20"/>
                <w:szCs w:val="20"/>
              </w:rPr>
            </w:pPr>
            <w:r>
              <w:rPr>
                <w:noProof/>
                <w:sz w:val="20"/>
                <w:szCs w:val="20"/>
              </w:rPr>
              <w:t>Ongoing</w:t>
            </w:r>
          </w:p>
        </w:tc>
      </w:tr>
      <w:tr w:rsidR="0068411A" w:rsidRPr="000868F1" w14:paraId="70631D10" w14:textId="1A811FC6" w:rsidTr="00092C5B">
        <w:tc>
          <w:tcPr>
            <w:tcW w:w="1994" w:type="dxa"/>
          </w:tcPr>
          <w:p w14:paraId="2959D546" w14:textId="0904D660" w:rsidR="00010072" w:rsidRPr="009F4779" w:rsidRDefault="00010072" w:rsidP="00010072">
            <w:pPr>
              <w:rPr>
                <w:sz w:val="20"/>
                <w:szCs w:val="20"/>
              </w:rPr>
            </w:pPr>
            <w:proofErr w:type="spellStart"/>
            <w:r w:rsidRPr="009F4779">
              <w:rPr>
                <w:sz w:val="20"/>
                <w:szCs w:val="20"/>
              </w:rPr>
              <w:t>Tankering</w:t>
            </w:r>
            <w:proofErr w:type="spellEnd"/>
            <w:r w:rsidRPr="009F4779">
              <w:rPr>
                <w:sz w:val="20"/>
                <w:szCs w:val="20"/>
              </w:rPr>
              <w:t xml:space="preserve"> Activities </w:t>
            </w:r>
          </w:p>
          <w:p w14:paraId="7657A310" w14:textId="4BC25661" w:rsidR="00010072" w:rsidRPr="009F4779" w:rsidRDefault="00010072" w:rsidP="00010072">
            <w:pPr>
              <w:rPr>
                <w:sz w:val="20"/>
                <w:szCs w:val="20"/>
              </w:rPr>
            </w:pPr>
          </w:p>
        </w:tc>
        <w:tc>
          <w:tcPr>
            <w:tcW w:w="5372" w:type="dxa"/>
          </w:tcPr>
          <w:p w14:paraId="67A45CA9" w14:textId="7EC817C0" w:rsidR="00010072" w:rsidRPr="00CB4467" w:rsidRDefault="00010072" w:rsidP="00CB4467">
            <w:pPr>
              <w:rPr>
                <w:noProof/>
                <w:sz w:val="20"/>
                <w:szCs w:val="20"/>
              </w:rPr>
            </w:pPr>
            <w:r w:rsidRPr="00CB4467">
              <w:rPr>
                <w:noProof/>
                <w:sz w:val="20"/>
                <w:szCs w:val="20"/>
              </w:rPr>
              <w:t>Planned within operational hours 07:00–19:00 where possible.</w:t>
            </w:r>
          </w:p>
          <w:p w14:paraId="1B178557" w14:textId="2783A3CD" w:rsidR="00010072" w:rsidRPr="00CB4467" w:rsidRDefault="00010072" w:rsidP="00CB4467">
            <w:pPr>
              <w:rPr>
                <w:noProof/>
                <w:sz w:val="20"/>
                <w:szCs w:val="20"/>
              </w:rPr>
            </w:pPr>
            <w:r w:rsidRPr="00CB4467">
              <w:rPr>
                <w:noProof/>
                <w:sz w:val="20"/>
                <w:szCs w:val="20"/>
              </w:rPr>
              <w:lastRenderedPageBreak/>
              <w:t>Proactive communications issued to community liaison group for weekend work or unavoidable out</w:t>
            </w:r>
            <w:r w:rsidRPr="00CB4467">
              <w:rPr>
                <w:rFonts w:ascii="Cambria Math" w:hAnsi="Cambria Math" w:cs="Cambria Math"/>
                <w:noProof/>
                <w:sz w:val="20"/>
                <w:szCs w:val="20"/>
              </w:rPr>
              <w:t>‑</w:t>
            </w:r>
            <w:r w:rsidRPr="00CB4467">
              <w:rPr>
                <w:noProof/>
                <w:sz w:val="20"/>
                <w:szCs w:val="20"/>
              </w:rPr>
              <w:t>of</w:t>
            </w:r>
            <w:r w:rsidRPr="00CB4467">
              <w:rPr>
                <w:rFonts w:ascii="Cambria Math" w:hAnsi="Cambria Math" w:cs="Cambria Math"/>
                <w:noProof/>
                <w:sz w:val="20"/>
                <w:szCs w:val="20"/>
              </w:rPr>
              <w:t>‑</w:t>
            </w:r>
            <w:r w:rsidRPr="00CB4467">
              <w:rPr>
                <w:noProof/>
                <w:sz w:val="20"/>
                <w:szCs w:val="20"/>
              </w:rPr>
              <w:t>hours activities.</w:t>
            </w:r>
          </w:p>
        </w:tc>
        <w:tc>
          <w:tcPr>
            <w:tcW w:w="1276" w:type="dxa"/>
          </w:tcPr>
          <w:p w14:paraId="66ACB73C" w14:textId="533AFA5B" w:rsidR="00010072" w:rsidRPr="00D2545A" w:rsidRDefault="00010072" w:rsidP="00D2545A">
            <w:pPr>
              <w:rPr>
                <w:noProof/>
                <w:sz w:val="20"/>
                <w:szCs w:val="20"/>
              </w:rPr>
            </w:pPr>
            <w:r w:rsidRPr="00D2545A">
              <w:rPr>
                <w:noProof/>
                <w:sz w:val="20"/>
                <w:szCs w:val="20"/>
              </w:rPr>
              <w:lastRenderedPageBreak/>
              <w:t>Ongoing</w:t>
            </w:r>
          </w:p>
        </w:tc>
      </w:tr>
      <w:tr w:rsidR="0068411A" w:rsidRPr="000868F1" w14:paraId="7ABC0ACF" w14:textId="6B3D608F" w:rsidTr="00092C5B">
        <w:tc>
          <w:tcPr>
            <w:tcW w:w="1994" w:type="dxa"/>
          </w:tcPr>
          <w:p w14:paraId="62F634E6" w14:textId="77777777" w:rsidR="00010072" w:rsidRPr="009F4779" w:rsidRDefault="00010072" w:rsidP="00010072">
            <w:pPr>
              <w:rPr>
                <w:sz w:val="20"/>
                <w:szCs w:val="20"/>
              </w:rPr>
            </w:pPr>
            <w:r w:rsidRPr="009F4779">
              <w:rPr>
                <w:sz w:val="20"/>
                <w:szCs w:val="20"/>
              </w:rPr>
              <w:t>Maintenance Activities (Including Annual Shutdown)</w:t>
            </w:r>
          </w:p>
          <w:p w14:paraId="0A55231A" w14:textId="583E9F1D" w:rsidR="00010072" w:rsidRPr="009F4779" w:rsidRDefault="00010072" w:rsidP="00010072">
            <w:pPr>
              <w:rPr>
                <w:sz w:val="20"/>
                <w:szCs w:val="20"/>
              </w:rPr>
            </w:pPr>
          </w:p>
        </w:tc>
        <w:tc>
          <w:tcPr>
            <w:tcW w:w="5372" w:type="dxa"/>
          </w:tcPr>
          <w:p w14:paraId="7A33555A" w14:textId="20E4626A" w:rsidR="00010072" w:rsidRPr="00CB4467" w:rsidRDefault="00010072" w:rsidP="00CB4467">
            <w:pPr>
              <w:ind w:left="29"/>
              <w:rPr>
                <w:noProof/>
                <w:sz w:val="20"/>
                <w:szCs w:val="20"/>
              </w:rPr>
            </w:pPr>
            <w:r w:rsidRPr="00CB4467">
              <w:rPr>
                <w:noProof/>
                <w:sz w:val="20"/>
                <w:szCs w:val="20"/>
              </w:rPr>
              <w:t>Site inductions emphasise noise control requirements.</w:t>
            </w:r>
          </w:p>
          <w:p w14:paraId="1E5E628C" w14:textId="77777777" w:rsidR="00010072" w:rsidRPr="00CB4467" w:rsidRDefault="00010072" w:rsidP="00CB4467">
            <w:pPr>
              <w:ind w:left="29"/>
              <w:rPr>
                <w:noProof/>
                <w:sz w:val="20"/>
                <w:szCs w:val="20"/>
              </w:rPr>
            </w:pPr>
            <w:r w:rsidRPr="00CB4467">
              <w:rPr>
                <w:noProof/>
                <w:sz w:val="20"/>
                <w:szCs w:val="20"/>
              </w:rPr>
              <w:t>Contractors must prepare RAMS addressing noise emissions for relevant tasks.</w:t>
            </w:r>
          </w:p>
          <w:p w14:paraId="25F74A49" w14:textId="77777777" w:rsidR="00010072" w:rsidRPr="00CB4467" w:rsidRDefault="00010072" w:rsidP="00CB4467">
            <w:pPr>
              <w:ind w:left="29"/>
              <w:rPr>
                <w:noProof/>
                <w:sz w:val="20"/>
                <w:szCs w:val="20"/>
              </w:rPr>
            </w:pPr>
            <w:r w:rsidRPr="00CB4467">
              <w:rPr>
                <w:noProof/>
                <w:sz w:val="20"/>
                <w:szCs w:val="20"/>
              </w:rPr>
              <w:t>All contractor work is controlled under Permit to Work processes that include noise considerations.</w:t>
            </w:r>
          </w:p>
          <w:p w14:paraId="1AE9998E" w14:textId="77777777" w:rsidR="00010072" w:rsidRPr="00CB4467" w:rsidRDefault="00010072" w:rsidP="00CB4467">
            <w:pPr>
              <w:ind w:left="29"/>
              <w:rPr>
                <w:noProof/>
                <w:sz w:val="20"/>
                <w:szCs w:val="20"/>
              </w:rPr>
            </w:pPr>
            <w:r w:rsidRPr="00CB4467">
              <w:rPr>
                <w:noProof/>
                <w:sz w:val="20"/>
                <w:szCs w:val="20"/>
              </w:rPr>
              <w:t>Time phasing to avoid night</w:t>
            </w:r>
            <w:r w:rsidRPr="00CB4467">
              <w:rPr>
                <w:rFonts w:ascii="Cambria Math" w:hAnsi="Cambria Math" w:cs="Cambria Math"/>
                <w:noProof/>
                <w:sz w:val="20"/>
                <w:szCs w:val="20"/>
              </w:rPr>
              <w:t>‑</w:t>
            </w:r>
            <w:r w:rsidRPr="00CB4467">
              <w:rPr>
                <w:noProof/>
                <w:sz w:val="20"/>
                <w:szCs w:val="20"/>
              </w:rPr>
              <w:t>time work.</w:t>
            </w:r>
          </w:p>
          <w:p w14:paraId="7F304B0C" w14:textId="0EB4978F" w:rsidR="00010072" w:rsidRPr="00CB4467" w:rsidRDefault="00010072" w:rsidP="00CB4467">
            <w:pPr>
              <w:ind w:left="29"/>
              <w:rPr>
                <w:noProof/>
                <w:sz w:val="20"/>
                <w:szCs w:val="20"/>
              </w:rPr>
            </w:pPr>
            <w:r w:rsidRPr="00CB4467">
              <w:rPr>
                <w:noProof/>
                <w:sz w:val="20"/>
                <w:szCs w:val="20"/>
              </w:rPr>
              <w:t>Proactive community communication before major works, supported through routine liaison meetings.</w:t>
            </w:r>
          </w:p>
        </w:tc>
        <w:tc>
          <w:tcPr>
            <w:tcW w:w="1276" w:type="dxa"/>
          </w:tcPr>
          <w:p w14:paraId="2CAE33A1" w14:textId="4FB43595" w:rsidR="00010072" w:rsidRPr="00D2545A" w:rsidRDefault="00010072" w:rsidP="00D2545A">
            <w:pPr>
              <w:ind w:left="29"/>
              <w:rPr>
                <w:noProof/>
                <w:sz w:val="20"/>
                <w:szCs w:val="20"/>
              </w:rPr>
            </w:pPr>
            <w:r w:rsidRPr="00D2545A">
              <w:rPr>
                <w:noProof/>
                <w:sz w:val="20"/>
                <w:szCs w:val="20"/>
              </w:rPr>
              <w:t>Ongoing</w:t>
            </w:r>
          </w:p>
        </w:tc>
      </w:tr>
      <w:tr w:rsidR="0068411A" w:rsidRPr="006A1C3D" w14:paraId="3D6E01AB" w14:textId="7F87BC78" w:rsidTr="00092C5B">
        <w:tc>
          <w:tcPr>
            <w:tcW w:w="1994" w:type="dxa"/>
          </w:tcPr>
          <w:p w14:paraId="6B8A2E05" w14:textId="2A8F8045" w:rsidR="00010072" w:rsidRPr="009F4779" w:rsidRDefault="00010072" w:rsidP="00010072">
            <w:pPr>
              <w:rPr>
                <w:noProof/>
                <w:sz w:val="20"/>
                <w:szCs w:val="20"/>
              </w:rPr>
            </w:pPr>
            <w:r w:rsidRPr="009F4779">
              <w:rPr>
                <w:noProof/>
                <w:sz w:val="20"/>
                <w:szCs w:val="20"/>
              </w:rPr>
              <w:t xml:space="preserve">Asset Care and Preventative Maintenance Programme </w:t>
            </w:r>
          </w:p>
        </w:tc>
        <w:tc>
          <w:tcPr>
            <w:tcW w:w="5372" w:type="dxa"/>
          </w:tcPr>
          <w:p w14:paraId="350C93BA" w14:textId="4306E992" w:rsidR="00010072" w:rsidRPr="009F4779" w:rsidRDefault="00010072" w:rsidP="00010072">
            <w:pPr>
              <w:rPr>
                <w:noProof/>
                <w:sz w:val="20"/>
                <w:szCs w:val="20"/>
              </w:rPr>
            </w:pPr>
            <w:r w:rsidRPr="009F4779">
              <w:rPr>
                <w:noProof/>
                <w:sz w:val="20"/>
                <w:szCs w:val="20"/>
              </w:rPr>
              <w:t xml:space="preserve">Introduction of asset care on WPF equipment. </w:t>
            </w:r>
          </w:p>
          <w:p w14:paraId="21DB0146" w14:textId="77777777" w:rsidR="00010072" w:rsidRPr="009F4779" w:rsidRDefault="00010072" w:rsidP="00010072">
            <w:pPr>
              <w:rPr>
                <w:noProof/>
                <w:sz w:val="20"/>
                <w:szCs w:val="20"/>
              </w:rPr>
            </w:pPr>
          </w:p>
          <w:p w14:paraId="21C57225" w14:textId="5B56AC25" w:rsidR="00010072" w:rsidRPr="009F4779" w:rsidRDefault="00010072" w:rsidP="00010072">
            <w:pPr>
              <w:rPr>
                <w:noProof/>
                <w:sz w:val="20"/>
                <w:szCs w:val="20"/>
              </w:rPr>
            </w:pPr>
            <w:r w:rsidRPr="00A919C6">
              <w:rPr>
                <w:noProof/>
                <w:sz w:val="20"/>
                <w:szCs w:val="20"/>
              </w:rPr>
              <w:t>Lubrication routes to ens</w:t>
            </w:r>
            <w:r w:rsidR="00122976" w:rsidRPr="00A919C6">
              <w:rPr>
                <w:noProof/>
                <w:sz w:val="20"/>
                <w:szCs w:val="20"/>
              </w:rPr>
              <w:t>u</w:t>
            </w:r>
            <w:r w:rsidRPr="00A919C6">
              <w:rPr>
                <w:noProof/>
                <w:sz w:val="20"/>
                <w:szCs w:val="20"/>
              </w:rPr>
              <w:t>re bearings are</w:t>
            </w:r>
            <w:r w:rsidR="0088363C" w:rsidRPr="00A919C6">
              <w:rPr>
                <w:noProof/>
                <w:sz w:val="20"/>
                <w:szCs w:val="20"/>
              </w:rPr>
              <w:t xml:space="preserve"> </w:t>
            </w:r>
            <w:r w:rsidRPr="00A919C6">
              <w:rPr>
                <w:noProof/>
                <w:sz w:val="20"/>
                <w:szCs w:val="20"/>
              </w:rPr>
              <w:t xml:space="preserve">lubricated </w:t>
            </w:r>
            <w:r w:rsidR="00A919C6">
              <w:rPr>
                <w:noProof/>
                <w:sz w:val="20"/>
                <w:szCs w:val="20"/>
              </w:rPr>
              <w:t xml:space="preserve">at appropriate frequencies, currently </w:t>
            </w:r>
            <w:r w:rsidRPr="00A919C6">
              <w:rPr>
                <w:noProof/>
                <w:sz w:val="20"/>
                <w:szCs w:val="20"/>
              </w:rPr>
              <w:t>every three months.</w:t>
            </w:r>
          </w:p>
          <w:p w14:paraId="6AB14951" w14:textId="77777777" w:rsidR="00010072" w:rsidRPr="009F4779" w:rsidRDefault="00010072" w:rsidP="00010072">
            <w:pPr>
              <w:rPr>
                <w:noProof/>
                <w:sz w:val="20"/>
                <w:szCs w:val="20"/>
              </w:rPr>
            </w:pPr>
          </w:p>
          <w:p w14:paraId="26297CE1" w14:textId="3F0AA36E" w:rsidR="00202CE9" w:rsidRPr="00202CE9" w:rsidRDefault="00202CE9" w:rsidP="00202CE9">
            <w:pPr>
              <w:rPr>
                <w:noProof/>
                <w:sz w:val="20"/>
                <w:szCs w:val="20"/>
              </w:rPr>
            </w:pPr>
            <w:r>
              <w:rPr>
                <w:noProof/>
                <w:sz w:val="20"/>
                <w:szCs w:val="20"/>
              </w:rPr>
              <w:t>Vibration analysis is c</w:t>
            </w:r>
            <w:r w:rsidRPr="00202CE9">
              <w:rPr>
                <w:noProof/>
                <w:sz w:val="20"/>
                <w:szCs w:val="20"/>
              </w:rPr>
              <w:t>urrently completed on a monthly basis, with scope to adjust the frequency if required.</w:t>
            </w:r>
          </w:p>
          <w:p w14:paraId="4F94A7BC" w14:textId="20A87950" w:rsidR="00010072" w:rsidRPr="009F4779" w:rsidRDefault="00010072" w:rsidP="00010072">
            <w:pPr>
              <w:rPr>
                <w:noProof/>
                <w:sz w:val="20"/>
                <w:szCs w:val="20"/>
              </w:rPr>
            </w:pPr>
          </w:p>
          <w:p w14:paraId="21EAE62C" w14:textId="77777777" w:rsidR="00010072" w:rsidRPr="009F4779" w:rsidRDefault="00010072" w:rsidP="00010072">
            <w:pPr>
              <w:pStyle w:val="ListParagraph"/>
              <w:numPr>
                <w:ilvl w:val="0"/>
                <w:numId w:val="15"/>
              </w:numPr>
              <w:ind w:left="312" w:hanging="312"/>
              <w:rPr>
                <w:noProof/>
                <w:sz w:val="20"/>
                <w:szCs w:val="20"/>
              </w:rPr>
            </w:pPr>
            <w:r w:rsidRPr="009F4779">
              <w:rPr>
                <w:noProof/>
                <w:sz w:val="20"/>
                <w:szCs w:val="20"/>
              </w:rPr>
              <w:t>Early identification of worn bearings, structural issues, and other vibration</w:t>
            </w:r>
            <w:r w:rsidRPr="009F4779">
              <w:rPr>
                <w:rFonts w:ascii="Cambria Math" w:hAnsi="Cambria Math" w:cs="Cambria Math"/>
                <w:noProof/>
                <w:sz w:val="20"/>
                <w:szCs w:val="20"/>
              </w:rPr>
              <w:t>‑</w:t>
            </w:r>
            <w:r w:rsidRPr="009F4779">
              <w:rPr>
                <w:noProof/>
                <w:sz w:val="20"/>
                <w:szCs w:val="20"/>
              </w:rPr>
              <w:t>related defects.</w:t>
            </w:r>
          </w:p>
          <w:p w14:paraId="1705A4B4" w14:textId="77777777" w:rsidR="00010072" w:rsidRPr="009F4779" w:rsidRDefault="00010072" w:rsidP="00010072">
            <w:pPr>
              <w:pStyle w:val="ListParagraph"/>
              <w:numPr>
                <w:ilvl w:val="0"/>
                <w:numId w:val="15"/>
              </w:numPr>
              <w:ind w:left="312" w:hanging="312"/>
              <w:rPr>
                <w:noProof/>
                <w:sz w:val="20"/>
                <w:szCs w:val="20"/>
              </w:rPr>
            </w:pPr>
            <w:r w:rsidRPr="009F4779">
              <w:rPr>
                <w:noProof/>
                <w:sz w:val="20"/>
                <w:szCs w:val="20"/>
              </w:rPr>
              <w:t>Provides visual inspection opportunities for early defect detection.</w:t>
            </w:r>
          </w:p>
          <w:p w14:paraId="055955E1" w14:textId="3B506A2A" w:rsidR="00010072" w:rsidRPr="009F4779" w:rsidRDefault="00010072" w:rsidP="00010072">
            <w:pPr>
              <w:pStyle w:val="ListParagraph"/>
              <w:numPr>
                <w:ilvl w:val="0"/>
                <w:numId w:val="15"/>
              </w:numPr>
              <w:ind w:left="312" w:hanging="312"/>
              <w:rPr>
                <w:noProof/>
                <w:sz w:val="20"/>
                <w:szCs w:val="20"/>
              </w:rPr>
            </w:pPr>
            <w:r w:rsidRPr="009F4779">
              <w:rPr>
                <w:noProof/>
                <w:sz w:val="20"/>
                <w:szCs w:val="20"/>
              </w:rPr>
              <w:t>Identifies optimisation opportunities, including switching off equipment that is unnecessarily running.</w:t>
            </w:r>
          </w:p>
          <w:p w14:paraId="14F3B436" w14:textId="77777777" w:rsidR="00010072" w:rsidRPr="009F4779" w:rsidRDefault="00010072" w:rsidP="00010072">
            <w:pPr>
              <w:rPr>
                <w:noProof/>
                <w:sz w:val="20"/>
                <w:szCs w:val="20"/>
              </w:rPr>
            </w:pPr>
          </w:p>
          <w:p w14:paraId="51E965BE" w14:textId="66D881A9" w:rsidR="00010072" w:rsidRPr="009F4779" w:rsidRDefault="00010072" w:rsidP="00010072">
            <w:pPr>
              <w:rPr>
                <w:noProof/>
                <w:sz w:val="20"/>
                <w:szCs w:val="20"/>
              </w:rPr>
            </w:pPr>
            <w:r w:rsidRPr="009F4779">
              <w:rPr>
                <w:noProof/>
                <w:sz w:val="20"/>
                <w:szCs w:val="20"/>
              </w:rPr>
              <w:t>Air leak management - Routine inspections to identify and repair air leaks across the WPF.</w:t>
            </w:r>
          </w:p>
          <w:p w14:paraId="64553815" w14:textId="01F109A3" w:rsidR="00010072" w:rsidRPr="009F4779" w:rsidRDefault="00010072" w:rsidP="00010072">
            <w:pPr>
              <w:rPr>
                <w:noProof/>
                <w:sz w:val="20"/>
                <w:szCs w:val="20"/>
              </w:rPr>
            </w:pPr>
          </w:p>
          <w:p w14:paraId="2F146B88" w14:textId="77777777" w:rsidR="00010072" w:rsidRPr="009F4779" w:rsidRDefault="00010072" w:rsidP="00010072">
            <w:pPr>
              <w:rPr>
                <w:noProof/>
                <w:sz w:val="20"/>
                <w:szCs w:val="20"/>
              </w:rPr>
            </w:pPr>
          </w:p>
        </w:tc>
        <w:tc>
          <w:tcPr>
            <w:tcW w:w="1276" w:type="dxa"/>
          </w:tcPr>
          <w:p w14:paraId="15564D1E" w14:textId="0A5F4AF0" w:rsidR="0068411A" w:rsidRPr="009F4779" w:rsidRDefault="0068411A" w:rsidP="00010072">
            <w:pPr>
              <w:rPr>
                <w:noProof/>
                <w:sz w:val="20"/>
                <w:szCs w:val="20"/>
              </w:rPr>
            </w:pPr>
            <w:r>
              <w:rPr>
                <w:noProof/>
                <w:sz w:val="20"/>
                <w:szCs w:val="20"/>
              </w:rPr>
              <w:t xml:space="preserve">Ongoing </w:t>
            </w:r>
          </w:p>
        </w:tc>
      </w:tr>
      <w:tr w:rsidR="002D1383" w:rsidRPr="006A1C3D" w14:paraId="359FFEFC" w14:textId="77777777" w:rsidTr="00092C5B">
        <w:tc>
          <w:tcPr>
            <w:tcW w:w="1994" w:type="dxa"/>
          </w:tcPr>
          <w:p w14:paraId="50A29B79" w14:textId="077BF9EC" w:rsidR="002D1383" w:rsidRPr="009F4779" w:rsidRDefault="009363B4" w:rsidP="00010072">
            <w:pPr>
              <w:rPr>
                <w:noProof/>
                <w:sz w:val="20"/>
                <w:szCs w:val="20"/>
              </w:rPr>
            </w:pPr>
            <w:r>
              <w:rPr>
                <w:noProof/>
                <w:sz w:val="20"/>
                <w:szCs w:val="20"/>
              </w:rPr>
              <w:t>Centrifuge Doors</w:t>
            </w:r>
          </w:p>
        </w:tc>
        <w:tc>
          <w:tcPr>
            <w:tcW w:w="5372" w:type="dxa"/>
          </w:tcPr>
          <w:p w14:paraId="0933481A" w14:textId="24475577" w:rsidR="002D1383" w:rsidRPr="009F4779" w:rsidRDefault="009363B4" w:rsidP="00010072">
            <w:pPr>
              <w:rPr>
                <w:noProof/>
                <w:sz w:val="20"/>
                <w:szCs w:val="20"/>
              </w:rPr>
            </w:pPr>
            <w:r>
              <w:rPr>
                <w:sz w:val="20"/>
                <w:szCs w:val="20"/>
              </w:rPr>
              <w:t>Building doors remain closed other than for trailer exchange.</w:t>
            </w:r>
          </w:p>
        </w:tc>
        <w:tc>
          <w:tcPr>
            <w:tcW w:w="1276" w:type="dxa"/>
          </w:tcPr>
          <w:p w14:paraId="0F61CA71" w14:textId="18024FBB" w:rsidR="002D1383" w:rsidRDefault="009363B4" w:rsidP="00010072">
            <w:pPr>
              <w:rPr>
                <w:noProof/>
                <w:sz w:val="20"/>
                <w:szCs w:val="20"/>
              </w:rPr>
            </w:pPr>
            <w:r>
              <w:rPr>
                <w:noProof/>
                <w:sz w:val="20"/>
                <w:szCs w:val="20"/>
              </w:rPr>
              <w:t>Ongoing</w:t>
            </w:r>
          </w:p>
        </w:tc>
      </w:tr>
    </w:tbl>
    <w:p w14:paraId="7F50B9B3" w14:textId="77777777" w:rsidR="00BE6134" w:rsidRDefault="00BE6134" w:rsidP="00350172">
      <w:pPr>
        <w:rPr>
          <w:sz w:val="22"/>
          <w:szCs w:val="22"/>
        </w:rPr>
      </w:pPr>
    </w:p>
    <w:p w14:paraId="034C1623" w14:textId="72609C15" w:rsidR="00350172" w:rsidRPr="00074E0B" w:rsidRDefault="00350172" w:rsidP="00350172">
      <w:pPr>
        <w:rPr>
          <w:highlight w:val="yellow"/>
        </w:rPr>
      </w:pPr>
      <w:r>
        <w:rPr>
          <w:sz w:val="22"/>
          <w:szCs w:val="22"/>
        </w:rPr>
        <w:t>In addition to the adoption for key noise sources, several other BAT features are relevant to the design and operation of the WPF as a whole:</w:t>
      </w:r>
    </w:p>
    <w:p w14:paraId="18F9DFA2" w14:textId="77777777" w:rsidR="00350172" w:rsidRPr="00BA38A0" w:rsidRDefault="00350172" w:rsidP="00350172">
      <w:pPr>
        <w:pStyle w:val="ListParagraph"/>
        <w:numPr>
          <w:ilvl w:val="0"/>
          <w:numId w:val="12"/>
        </w:numPr>
        <w:snapToGrid w:val="0"/>
        <w:contextualSpacing w:val="0"/>
        <w:rPr>
          <w:sz w:val="22"/>
          <w:szCs w:val="22"/>
        </w:rPr>
      </w:pPr>
      <w:r>
        <w:rPr>
          <w:sz w:val="22"/>
          <w:szCs w:val="22"/>
        </w:rPr>
        <w:t>P</w:t>
      </w:r>
      <w:r w:rsidRPr="00BA38A0">
        <w:rPr>
          <w:sz w:val="22"/>
          <w:szCs w:val="22"/>
        </w:rPr>
        <w:t>ersonnel</w:t>
      </w:r>
      <w:r>
        <w:rPr>
          <w:sz w:val="22"/>
          <w:szCs w:val="22"/>
        </w:rPr>
        <w:t xml:space="preserve"> operating the WPF day to day are </w:t>
      </w:r>
      <w:proofErr w:type="gramStart"/>
      <w:r>
        <w:rPr>
          <w:sz w:val="22"/>
          <w:szCs w:val="22"/>
        </w:rPr>
        <w:t>well aware</w:t>
      </w:r>
      <w:proofErr w:type="gramEnd"/>
      <w:r>
        <w:rPr>
          <w:sz w:val="22"/>
          <w:szCs w:val="22"/>
        </w:rPr>
        <w:t xml:space="preserve"> of the need for operation of the WPF in accordance with defined noise controls e.g. keeping building doors closed.</w:t>
      </w:r>
    </w:p>
    <w:p w14:paraId="4505160E" w14:textId="77777777" w:rsidR="00350172" w:rsidRDefault="00350172" w:rsidP="00350172">
      <w:pPr>
        <w:pStyle w:val="ListParagraph"/>
        <w:numPr>
          <w:ilvl w:val="0"/>
          <w:numId w:val="12"/>
        </w:numPr>
        <w:snapToGrid w:val="0"/>
        <w:contextualSpacing w:val="0"/>
        <w:rPr>
          <w:sz w:val="22"/>
          <w:szCs w:val="22"/>
        </w:rPr>
      </w:pPr>
      <w:r>
        <w:rPr>
          <w:sz w:val="22"/>
          <w:szCs w:val="22"/>
        </w:rPr>
        <w:t>Noise management forms part of maintenance contractors working at the facility via induction, risk assessment and permits to work.</w:t>
      </w:r>
    </w:p>
    <w:p w14:paraId="6F2BFD83" w14:textId="77777777" w:rsidR="00350172" w:rsidRDefault="00350172" w:rsidP="00350172">
      <w:pPr>
        <w:pStyle w:val="ListParagraph"/>
        <w:numPr>
          <w:ilvl w:val="0"/>
          <w:numId w:val="12"/>
        </w:numPr>
        <w:snapToGrid w:val="0"/>
        <w:contextualSpacing w:val="0"/>
        <w:rPr>
          <w:sz w:val="22"/>
          <w:szCs w:val="22"/>
        </w:rPr>
      </w:pPr>
      <w:r>
        <w:rPr>
          <w:sz w:val="22"/>
          <w:szCs w:val="22"/>
        </w:rPr>
        <w:t>Retained contract personnel (e.g. sludge skip drivers) are routinely briefed on the need to observe noise controls.</w:t>
      </w:r>
    </w:p>
    <w:p w14:paraId="05A9700C" w14:textId="77777777" w:rsidR="00350172" w:rsidRPr="00BA38A0" w:rsidRDefault="00350172" w:rsidP="00350172">
      <w:pPr>
        <w:pStyle w:val="ListParagraph"/>
        <w:numPr>
          <w:ilvl w:val="0"/>
          <w:numId w:val="12"/>
        </w:numPr>
        <w:snapToGrid w:val="0"/>
        <w:contextualSpacing w:val="0"/>
        <w:rPr>
          <w:sz w:val="22"/>
          <w:szCs w:val="22"/>
        </w:rPr>
      </w:pPr>
      <w:r w:rsidRPr="00657470">
        <w:rPr>
          <w:sz w:val="22"/>
          <w:szCs w:val="22"/>
        </w:rPr>
        <w:t>Vehicle movements and deliveries</w:t>
      </w:r>
      <w:r>
        <w:rPr>
          <w:sz w:val="22"/>
          <w:szCs w:val="22"/>
        </w:rPr>
        <w:t xml:space="preserve"> are s</w:t>
      </w:r>
      <w:r w:rsidRPr="00657470">
        <w:rPr>
          <w:sz w:val="22"/>
          <w:szCs w:val="22"/>
        </w:rPr>
        <w:t>cheduled for daytime operational hours</w:t>
      </w:r>
      <w:r>
        <w:rPr>
          <w:sz w:val="22"/>
          <w:szCs w:val="22"/>
        </w:rPr>
        <w:t xml:space="preserve"> and w</w:t>
      </w:r>
      <w:r w:rsidRPr="00657470">
        <w:rPr>
          <w:sz w:val="22"/>
          <w:szCs w:val="22"/>
        </w:rPr>
        <w:t>eekends avoided under normal circumstances</w:t>
      </w:r>
      <w:r>
        <w:rPr>
          <w:sz w:val="22"/>
          <w:szCs w:val="22"/>
        </w:rPr>
        <w:t>.</w:t>
      </w:r>
    </w:p>
    <w:p w14:paraId="503C2DBD" w14:textId="77777777" w:rsidR="00350172" w:rsidRDefault="00350172" w:rsidP="00350172">
      <w:pPr>
        <w:pStyle w:val="ListParagraph"/>
        <w:numPr>
          <w:ilvl w:val="0"/>
          <w:numId w:val="12"/>
        </w:numPr>
        <w:snapToGrid w:val="0"/>
        <w:contextualSpacing w:val="0"/>
        <w:rPr>
          <w:sz w:val="22"/>
          <w:szCs w:val="22"/>
        </w:rPr>
      </w:pPr>
      <w:r w:rsidRPr="00BA38A0">
        <w:rPr>
          <w:sz w:val="22"/>
          <w:szCs w:val="22"/>
        </w:rPr>
        <w:t>Wherever possible, scheduling of maintenance activities during daytime hours with any out of hours working (such as the typically annual maintenance period) being proactively communication to nearby receptors</w:t>
      </w:r>
      <w:r>
        <w:rPr>
          <w:sz w:val="22"/>
          <w:szCs w:val="22"/>
        </w:rPr>
        <w:t>.</w:t>
      </w:r>
    </w:p>
    <w:p w14:paraId="135D84F6" w14:textId="22EF589E" w:rsidR="00350172" w:rsidRPr="00BE6134" w:rsidRDefault="00350172" w:rsidP="00350172">
      <w:pPr>
        <w:pStyle w:val="ListParagraph"/>
        <w:numPr>
          <w:ilvl w:val="0"/>
          <w:numId w:val="12"/>
        </w:numPr>
        <w:snapToGrid w:val="0"/>
        <w:contextualSpacing w:val="0"/>
        <w:rPr>
          <w:sz w:val="22"/>
          <w:szCs w:val="22"/>
        </w:rPr>
      </w:pPr>
      <w:r>
        <w:rPr>
          <w:sz w:val="22"/>
          <w:szCs w:val="22"/>
        </w:rPr>
        <w:lastRenderedPageBreak/>
        <w:t xml:space="preserve">Noise abatement of the WPF facility.   The acoustic 5m high barrier to the north boundary of the WPF is designed (by specialist Sound Barrier Solutions, SBS) and installed (Wakefield Acoustics) to reduce the potential for noise emissions to affect nearest residential receptors of Trewassa. </w:t>
      </w:r>
    </w:p>
    <w:p w14:paraId="327C2682" w14:textId="61ADACB9" w:rsidR="00085068" w:rsidRDefault="00350172" w:rsidP="00350172">
      <w:pPr>
        <w:rPr>
          <w:sz w:val="22"/>
          <w:szCs w:val="22"/>
        </w:rPr>
      </w:pPr>
      <w:r w:rsidRPr="000868F1">
        <w:rPr>
          <w:sz w:val="22"/>
          <w:szCs w:val="22"/>
        </w:rPr>
        <w:t xml:space="preserve">This section details the current and planned control measures in place to prevent or minimise noise emissions, particularly from high and medium risk sources. These measures are informed by sector-relevant, up-to-date guidance and BAT, as referenced in Section </w:t>
      </w:r>
      <w:r>
        <w:rPr>
          <w:sz w:val="22"/>
          <w:szCs w:val="22"/>
        </w:rPr>
        <w:t>2</w:t>
      </w:r>
      <w:r w:rsidRPr="000868F1">
        <w:rPr>
          <w:sz w:val="22"/>
          <w:szCs w:val="22"/>
        </w:rPr>
        <w:t xml:space="preserve">.3, and include both containment and abatement strategies where applicable (see Table </w:t>
      </w:r>
      <w:r>
        <w:rPr>
          <w:sz w:val="22"/>
          <w:szCs w:val="22"/>
        </w:rPr>
        <w:t xml:space="preserve">in section </w:t>
      </w:r>
      <w:r w:rsidR="00C74935">
        <w:rPr>
          <w:sz w:val="22"/>
          <w:szCs w:val="22"/>
        </w:rPr>
        <w:t>5.0</w:t>
      </w:r>
      <w:r w:rsidRPr="000868F1">
        <w:rPr>
          <w:sz w:val="22"/>
          <w:szCs w:val="22"/>
        </w:rPr>
        <w:t>).</w:t>
      </w:r>
    </w:p>
    <w:p w14:paraId="67EB753C" w14:textId="6E40AA86" w:rsidR="00085068" w:rsidRDefault="00085068" w:rsidP="00350172">
      <w:pPr>
        <w:rPr>
          <w:sz w:val="22"/>
          <w:szCs w:val="22"/>
        </w:rPr>
      </w:pPr>
      <w:r>
        <w:rPr>
          <w:sz w:val="22"/>
          <w:szCs w:val="22"/>
        </w:rPr>
        <w:t xml:space="preserve">Following the adoption of BAT and </w:t>
      </w:r>
      <w:r w:rsidR="009B5CF3">
        <w:rPr>
          <w:sz w:val="22"/>
          <w:szCs w:val="22"/>
        </w:rPr>
        <w:t>process monitoring procedures mentioned above</w:t>
      </w:r>
      <w:r w:rsidR="000F7F82">
        <w:rPr>
          <w:sz w:val="22"/>
          <w:szCs w:val="22"/>
        </w:rPr>
        <w:t xml:space="preserve"> the </w:t>
      </w:r>
      <w:r w:rsidR="000F7F82" w:rsidRPr="00CC4857">
        <w:rPr>
          <w:b/>
          <w:bCs/>
          <w:sz w:val="22"/>
          <w:szCs w:val="22"/>
        </w:rPr>
        <w:t>mitigated</w:t>
      </w:r>
      <w:r w:rsidR="000F7F82">
        <w:rPr>
          <w:sz w:val="22"/>
          <w:szCs w:val="22"/>
        </w:rPr>
        <w:t xml:space="preserve"> rating of the Water Processing Facility can be seen below.</w:t>
      </w:r>
    </w:p>
    <w:p w14:paraId="284E78C3" w14:textId="70CE2590" w:rsidR="000F7F82" w:rsidRPr="002E6F54" w:rsidRDefault="00202CE9" w:rsidP="00350172">
      <w:pPr>
        <w:rPr>
          <w:sz w:val="22"/>
          <w:szCs w:val="22"/>
        </w:rPr>
      </w:pPr>
      <w:r w:rsidRPr="00202CE9">
        <w:rPr>
          <w:noProof/>
          <w:sz w:val="22"/>
          <w:szCs w:val="22"/>
        </w:rPr>
        <w:drawing>
          <wp:inline distT="0" distB="0" distL="0" distR="0" wp14:anchorId="2F650184" wp14:editId="2CBB2F87">
            <wp:extent cx="5920698" cy="2941982"/>
            <wp:effectExtent l="0" t="0" r="4445" b="0"/>
            <wp:docPr id="2139384639" name="Picture 1" descr="Aerial view of a factor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9384639" name="Picture 1" descr="Aerial view of a factory&#10;&#10;AI-generated content may be incorrect."/>
                    <pic:cNvPicPr/>
                  </pic:nvPicPr>
                  <pic:blipFill>
                    <a:blip r:embed="rId14"/>
                    <a:stretch>
                      <a:fillRect/>
                    </a:stretch>
                  </pic:blipFill>
                  <pic:spPr>
                    <a:xfrm>
                      <a:off x="0" y="0"/>
                      <a:ext cx="5923194" cy="2943222"/>
                    </a:xfrm>
                    <a:prstGeom prst="rect">
                      <a:avLst/>
                    </a:prstGeom>
                  </pic:spPr>
                </pic:pic>
              </a:graphicData>
            </a:graphic>
          </wp:inline>
        </w:drawing>
      </w:r>
    </w:p>
    <w:p w14:paraId="6B51C03D" w14:textId="29D8E945" w:rsidR="00CE54F9" w:rsidRDefault="00CE54F9" w:rsidP="005E766D">
      <w:pPr>
        <w:pStyle w:val="Heading2"/>
      </w:pPr>
      <w:bookmarkStart w:id="14" w:name="_Toc217468332"/>
      <w:r>
        <w:t>5.</w:t>
      </w:r>
      <w:r w:rsidR="00776B33">
        <w:t>2</w:t>
      </w:r>
      <w:r>
        <w:t xml:space="preserve"> </w:t>
      </w:r>
      <w:r w:rsidR="009229EE">
        <w:tab/>
      </w:r>
      <w:r>
        <w:t xml:space="preserve">Monitoring off </w:t>
      </w:r>
      <w:r w:rsidR="000144C1">
        <w:t>s</w:t>
      </w:r>
      <w:r>
        <w:t xml:space="preserve">ite </w:t>
      </w:r>
      <w:r w:rsidR="000144C1">
        <w:t>s</w:t>
      </w:r>
      <w:r>
        <w:t xml:space="preserve">ound </w:t>
      </w:r>
      <w:r w:rsidR="000144C1">
        <w:t>l</w:t>
      </w:r>
      <w:r>
        <w:t>evels</w:t>
      </w:r>
      <w:bookmarkEnd w:id="14"/>
    </w:p>
    <w:p w14:paraId="584B4D48" w14:textId="178CEED8" w:rsidR="009F4779" w:rsidRDefault="0068189B" w:rsidP="00542243">
      <w:pPr>
        <w:rPr>
          <w:sz w:val="22"/>
          <w:szCs w:val="22"/>
        </w:rPr>
      </w:pPr>
      <w:r w:rsidRPr="000868F1">
        <w:rPr>
          <w:sz w:val="22"/>
          <w:szCs w:val="22"/>
        </w:rPr>
        <w:t xml:space="preserve">Off-site sound levels will be monitored </w:t>
      </w:r>
      <w:r w:rsidR="009F4779">
        <w:rPr>
          <w:sz w:val="22"/>
          <w:szCs w:val="22"/>
        </w:rPr>
        <w:t xml:space="preserve">(typically </w:t>
      </w:r>
      <w:r w:rsidRPr="000868F1">
        <w:rPr>
          <w:sz w:val="22"/>
          <w:szCs w:val="22"/>
        </w:rPr>
        <w:t>annually</w:t>
      </w:r>
      <w:r w:rsidR="009F4779">
        <w:rPr>
          <w:sz w:val="22"/>
          <w:szCs w:val="22"/>
        </w:rPr>
        <w:t>)</w:t>
      </w:r>
      <w:r w:rsidRPr="000868F1">
        <w:rPr>
          <w:sz w:val="22"/>
          <w:szCs w:val="22"/>
        </w:rPr>
        <w:t xml:space="preserve"> at Treworra and Trewassa by a qualified specialist </w:t>
      </w:r>
      <w:r w:rsidR="009F4779">
        <w:rPr>
          <w:sz w:val="22"/>
          <w:szCs w:val="22"/>
        </w:rPr>
        <w:t xml:space="preserve">following appropriate standards and </w:t>
      </w:r>
      <w:r w:rsidRPr="000868F1">
        <w:rPr>
          <w:sz w:val="22"/>
          <w:szCs w:val="22"/>
        </w:rPr>
        <w:t xml:space="preserve">using appropriate equipment during representative operational periods. </w:t>
      </w:r>
    </w:p>
    <w:p w14:paraId="111C78E3" w14:textId="5BE0A097" w:rsidR="00542243" w:rsidRPr="00B21216" w:rsidRDefault="0068189B" w:rsidP="00542243">
      <w:pPr>
        <w:rPr>
          <w:sz w:val="22"/>
          <w:szCs w:val="22"/>
          <w:highlight w:val="yellow"/>
        </w:rPr>
      </w:pPr>
      <w:r w:rsidRPr="000868F1">
        <w:rPr>
          <w:sz w:val="22"/>
          <w:szCs w:val="22"/>
        </w:rPr>
        <w:t>Monitoring will provide quantifiable evidence of mitigation effectiveness and support compliance with relevant noise thresholds. Results will inform where noise control efforts are most effective and where further action may be required.</w:t>
      </w:r>
      <w:r w:rsidR="00D56564" w:rsidRPr="000868F1">
        <w:rPr>
          <w:sz w:val="22"/>
          <w:szCs w:val="22"/>
        </w:rPr>
        <w:t xml:space="preserve"> </w:t>
      </w:r>
      <w:r w:rsidR="001A0185">
        <w:rPr>
          <w:sz w:val="22"/>
          <w:szCs w:val="22"/>
        </w:rPr>
        <w:t xml:space="preserve"> </w:t>
      </w:r>
    </w:p>
    <w:p w14:paraId="41D6BF17" w14:textId="4EC6B15E" w:rsidR="009F4779" w:rsidRDefault="009F4779" w:rsidP="002970B4">
      <w:pPr>
        <w:rPr>
          <w:sz w:val="22"/>
          <w:szCs w:val="22"/>
        </w:rPr>
      </w:pPr>
      <w:r>
        <w:rPr>
          <w:sz w:val="22"/>
          <w:szCs w:val="22"/>
        </w:rPr>
        <w:t xml:space="preserve">The WPF benefits from a proprietary continuous noise monitoring system called ‘Envirosuite’.  The Envirosuite system entails continuous real time measurement of sound levels using a fixed monitor location on the boundary of the WPF in line with the prevailing wind direction.   As well as real time data, the Envirosuite system allows historic information to be assessed which (in combination with recorded wind speed/ direction) </w:t>
      </w:r>
      <w:r w:rsidR="00D11BC2">
        <w:rPr>
          <w:sz w:val="22"/>
          <w:szCs w:val="22"/>
        </w:rPr>
        <w:t xml:space="preserve">informs investigation of any noise complaints. </w:t>
      </w:r>
    </w:p>
    <w:p w14:paraId="57632F82" w14:textId="77777777" w:rsidR="00D11BC2" w:rsidRDefault="00970F70">
      <w:pPr>
        <w:rPr>
          <w:sz w:val="22"/>
          <w:szCs w:val="22"/>
        </w:rPr>
      </w:pPr>
      <w:r w:rsidRPr="00C26AF9">
        <w:rPr>
          <w:sz w:val="22"/>
          <w:szCs w:val="22"/>
        </w:rPr>
        <w:lastRenderedPageBreak/>
        <w:t xml:space="preserve">Weekly monitoring is also carried out in our plant health forum where </w:t>
      </w:r>
      <w:r w:rsidR="00C26AF9" w:rsidRPr="00C26AF9">
        <w:rPr>
          <w:sz w:val="22"/>
          <w:szCs w:val="22"/>
        </w:rPr>
        <w:t>‘</w:t>
      </w:r>
      <w:r w:rsidRPr="00C26AF9">
        <w:rPr>
          <w:sz w:val="22"/>
          <w:szCs w:val="22"/>
        </w:rPr>
        <w:t>Envirosuite</w:t>
      </w:r>
      <w:r w:rsidR="00C26AF9" w:rsidRPr="00C26AF9">
        <w:rPr>
          <w:sz w:val="22"/>
          <w:szCs w:val="22"/>
        </w:rPr>
        <w:t>’</w:t>
      </w:r>
      <w:r w:rsidRPr="00C26AF9">
        <w:rPr>
          <w:sz w:val="22"/>
          <w:szCs w:val="22"/>
        </w:rPr>
        <w:t xml:space="preserve"> noise monitoring decibels for the week are reviewed by the Site director, engineering manager, water processing facility specialist and the environmental team.</w:t>
      </w:r>
      <w:r w:rsidRPr="000868F1">
        <w:rPr>
          <w:sz w:val="22"/>
          <w:szCs w:val="22"/>
        </w:rPr>
        <w:t xml:space="preserve"> </w:t>
      </w:r>
    </w:p>
    <w:p w14:paraId="6EFD300E" w14:textId="2E619B3F" w:rsidR="001A0185" w:rsidRPr="00D11BC2" w:rsidRDefault="00D11BC2">
      <w:pPr>
        <w:rPr>
          <w:sz w:val="22"/>
          <w:szCs w:val="22"/>
        </w:rPr>
      </w:pPr>
      <w:r>
        <w:rPr>
          <w:sz w:val="22"/>
          <w:szCs w:val="22"/>
        </w:rPr>
        <w:t xml:space="preserve">Measured noise levels are recorded at </w:t>
      </w:r>
      <w:proofErr w:type="gramStart"/>
      <w:r>
        <w:rPr>
          <w:sz w:val="22"/>
          <w:szCs w:val="22"/>
        </w:rPr>
        <w:t>higher than normal</w:t>
      </w:r>
      <w:proofErr w:type="gramEnd"/>
      <w:r>
        <w:rPr>
          <w:sz w:val="22"/>
          <w:szCs w:val="22"/>
        </w:rPr>
        <w:t xml:space="preserve"> levels (taking account of wind speed/ direction) prompts further on/ off site investigation. </w:t>
      </w:r>
    </w:p>
    <w:p w14:paraId="73689A4C" w14:textId="37C87135" w:rsidR="002970B4" w:rsidRPr="00CC4955" w:rsidRDefault="00CE54F9" w:rsidP="002970B4">
      <w:pPr>
        <w:pStyle w:val="Heading1"/>
        <w:rPr>
          <w:b/>
          <w:bCs/>
          <w:color w:val="auto"/>
        </w:rPr>
      </w:pPr>
      <w:bookmarkStart w:id="15" w:name="_Toc217468333"/>
      <w:r w:rsidRPr="00CC4955">
        <w:rPr>
          <w:b/>
          <w:bCs/>
          <w:color w:val="auto"/>
        </w:rPr>
        <w:t>6</w:t>
      </w:r>
      <w:r w:rsidR="002970B4" w:rsidRPr="00CC4955">
        <w:rPr>
          <w:b/>
          <w:bCs/>
          <w:color w:val="auto"/>
        </w:rPr>
        <w:t xml:space="preserve">.0 </w:t>
      </w:r>
      <w:r w:rsidR="009229EE">
        <w:rPr>
          <w:b/>
          <w:bCs/>
          <w:color w:val="auto"/>
        </w:rPr>
        <w:tab/>
      </w:r>
      <w:r w:rsidR="002970B4" w:rsidRPr="00CC4955">
        <w:rPr>
          <w:b/>
          <w:bCs/>
          <w:color w:val="auto"/>
        </w:rPr>
        <w:t xml:space="preserve">Noise </w:t>
      </w:r>
      <w:r w:rsidR="000144C1">
        <w:rPr>
          <w:b/>
          <w:bCs/>
          <w:color w:val="auto"/>
        </w:rPr>
        <w:t>r</w:t>
      </w:r>
      <w:r w:rsidR="002970B4" w:rsidRPr="00CC4955">
        <w:rPr>
          <w:b/>
          <w:bCs/>
          <w:color w:val="auto"/>
        </w:rPr>
        <w:t>eporting</w:t>
      </w:r>
      <w:bookmarkEnd w:id="15"/>
      <w:r w:rsidR="002970B4" w:rsidRPr="00CC4955">
        <w:rPr>
          <w:b/>
          <w:bCs/>
          <w:color w:val="auto"/>
        </w:rPr>
        <w:t xml:space="preserve"> </w:t>
      </w:r>
    </w:p>
    <w:p w14:paraId="0EF45690" w14:textId="1D601B70" w:rsidR="002970B4" w:rsidRDefault="00CE54F9" w:rsidP="002970B4">
      <w:pPr>
        <w:pStyle w:val="Heading2"/>
        <w:rPr>
          <w:color w:val="156082" w:themeColor="accent1"/>
        </w:rPr>
      </w:pPr>
      <w:bookmarkStart w:id="16" w:name="_Toc217468334"/>
      <w:r>
        <w:rPr>
          <w:color w:val="156082" w:themeColor="accent1"/>
        </w:rPr>
        <w:t>6</w:t>
      </w:r>
      <w:r w:rsidR="002970B4" w:rsidRPr="00A74046">
        <w:rPr>
          <w:color w:val="156082" w:themeColor="accent1"/>
        </w:rPr>
        <w:t xml:space="preserve">.1 </w:t>
      </w:r>
      <w:r w:rsidR="009229EE">
        <w:rPr>
          <w:color w:val="156082" w:themeColor="accent1"/>
        </w:rPr>
        <w:tab/>
      </w:r>
      <w:r w:rsidR="002970B4" w:rsidRPr="00A74046">
        <w:rPr>
          <w:color w:val="156082" w:themeColor="accent1"/>
        </w:rPr>
        <w:t xml:space="preserve">Complaints </w:t>
      </w:r>
      <w:r w:rsidR="000144C1">
        <w:rPr>
          <w:color w:val="156082" w:themeColor="accent1"/>
        </w:rPr>
        <w:t>r</w:t>
      </w:r>
      <w:r w:rsidR="002970B4" w:rsidRPr="00A74046">
        <w:rPr>
          <w:color w:val="156082" w:themeColor="accent1"/>
        </w:rPr>
        <w:t>eporting</w:t>
      </w:r>
      <w:bookmarkEnd w:id="16"/>
      <w:r w:rsidR="002970B4" w:rsidRPr="00A74046">
        <w:rPr>
          <w:color w:val="156082" w:themeColor="accent1"/>
        </w:rPr>
        <w:t xml:space="preserve"> </w:t>
      </w:r>
    </w:p>
    <w:p w14:paraId="342A2C53" w14:textId="77777777" w:rsidR="00E67ADC" w:rsidRPr="000868F1" w:rsidRDefault="00E67ADC" w:rsidP="00E67ADC">
      <w:pPr>
        <w:rPr>
          <w:sz w:val="22"/>
          <w:szCs w:val="22"/>
        </w:rPr>
      </w:pPr>
      <w:r w:rsidRPr="000868F1">
        <w:rPr>
          <w:sz w:val="22"/>
          <w:szCs w:val="22"/>
        </w:rPr>
        <w:t>Noise complaints may be received through two primary channels:</w:t>
      </w:r>
    </w:p>
    <w:p w14:paraId="50F34D7C" w14:textId="77777777" w:rsidR="00E67ADC" w:rsidRPr="000868F1" w:rsidRDefault="00E67ADC" w:rsidP="00D11BC2">
      <w:pPr>
        <w:numPr>
          <w:ilvl w:val="0"/>
          <w:numId w:val="8"/>
        </w:numPr>
        <w:tabs>
          <w:tab w:val="clear" w:pos="720"/>
          <w:tab w:val="num" w:pos="284"/>
        </w:tabs>
        <w:ind w:left="284" w:hanging="284"/>
        <w:rPr>
          <w:sz w:val="22"/>
          <w:szCs w:val="22"/>
        </w:rPr>
      </w:pPr>
      <w:r w:rsidRPr="000868F1">
        <w:rPr>
          <w:sz w:val="22"/>
          <w:szCs w:val="22"/>
        </w:rPr>
        <w:t>Via email or telephone from the Environment Agency’s National Incident Recording System (NIRS) team, where the complaint has been raised directly with the EA.</w:t>
      </w:r>
    </w:p>
    <w:p w14:paraId="20F06604" w14:textId="77777777" w:rsidR="00E67ADC" w:rsidRPr="000868F1" w:rsidRDefault="00E67ADC" w:rsidP="00D11BC2">
      <w:pPr>
        <w:numPr>
          <w:ilvl w:val="0"/>
          <w:numId w:val="8"/>
        </w:numPr>
        <w:tabs>
          <w:tab w:val="clear" w:pos="720"/>
          <w:tab w:val="num" w:pos="284"/>
        </w:tabs>
        <w:ind w:left="284" w:hanging="284"/>
        <w:rPr>
          <w:sz w:val="22"/>
          <w:szCs w:val="22"/>
        </w:rPr>
      </w:pPr>
      <w:r w:rsidRPr="000868F1">
        <w:rPr>
          <w:sz w:val="22"/>
          <w:szCs w:val="22"/>
        </w:rPr>
        <w:t>Via phone call or email to Davidstow Site Security, Creamery, or WPF Operations Managers.</w:t>
      </w:r>
    </w:p>
    <w:p w14:paraId="4186645F" w14:textId="210D06BE" w:rsidR="00E67ADC" w:rsidRPr="000868F1" w:rsidRDefault="00E67ADC" w:rsidP="00E67ADC">
      <w:pPr>
        <w:rPr>
          <w:sz w:val="22"/>
          <w:szCs w:val="22"/>
        </w:rPr>
      </w:pPr>
      <w:r w:rsidRPr="000868F1">
        <w:rPr>
          <w:sz w:val="22"/>
          <w:szCs w:val="22"/>
        </w:rPr>
        <w:t>All complaints are logged by the Environmental Advisor in the Complaint Log, which forms part of Davidstow’s Environmental Management System (EMS) and is retained under: EMS / Sites / Davidstow / 9.1 Performance Evaluation / 8. Complaint Log.</w:t>
      </w:r>
    </w:p>
    <w:p w14:paraId="5BC55DD6" w14:textId="77777777" w:rsidR="00E67ADC" w:rsidRPr="000868F1" w:rsidRDefault="00E67ADC" w:rsidP="00E67ADC">
      <w:pPr>
        <w:rPr>
          <w:sz w:val="22"/>
          <w:szCs w:val="22"/>
        </w:rPr>
      </w:pPr>
      <w:r w:rsidRPr="000868F1">
        <w:rPr>
          <w:sz w:val="22"/>
          <w:szCs w:val="22"/>
        </w:rPr>
        <w:t>Each entry in the Complaint Log includes the nature of the complaint, date and time, location, and any details provided by the complainant regarding noise level and character. This ensures accurate tracking and facilitates effective investigation.</w:t>
      </w:r>
    </w:p>
    <w:p w14:paraId="182C9450" w14:textId="39B34FF8" w:rsidR="000659FF" w:rsidRDefault="00E67ADC" w:rsidP="00E67ADC">
      <w:pPr>
        <w:rPr>
          <w:sz w:val="22"/>
          <w:szCs w:val="22"/>
        </w:rPr>
      </w:pPr>
      <w:r w:rsidRPr="000868F1">
        <w:rPr>
          <w:sz w:val="22"/>
          <w:szCs w:val="22"/>
        </w:rPr>
        <w:t xml:space="preserve">Upon receipt of a noise complaint, a noise survey is initiated using the standard form provided in Appendix B. </w:t>
      </w:r>
      <w:r w:rsidR="00D11BC2">
        <w:rPr>
          <w:sz w:val="22"/>
          <w:szCs w:val="22"/>
        </w:rPr>
        <w:t xml:space="preserve"> </w:t>
      </w:r>
      <w:r w:rsidR="000659FF" w:rsidRPr="000868F1">
        <w:rPr>
          <w:sz w:val="22"/>
          <w:szCs w:val="22"/>
        </w:rPr>
        <w:t xml:space="preserve">If the </w:t>
      </w:r>
      <w:r w:rsidR="000659FF">
        <w:rPr>
          <w:sz w:val="22"/>
          <w:szCs w:val="22"/>
        </w:rPr>
        <w:t>survey</w:t>
      </w:r>
      <w:r w:rsidR="000659FF" w:rsidRPr="000868F1">
        <w:rPr>
          <w:sz w:val="22"/>
          <w:szCs w:val="22"/>
        </w:rPr>
        <w:t xml:space="preserve"> identifies operational issues or non-compliance, the Engineering Manager and WPF Process Specialist are notified immediately to implement corrective actions. This process ensures timely resolution and continuous improvement in noise management performance.</w:t>
      </w:r>
    </w:p>
    <w:p w14:paraId="3DADC5F7" w14:textId="352198A4" w:rsidR="00E67ADC" w:rsidRPr="000868F1" w:rsidRDefault="00E67ADC" w:rsidP="00E67ADC">
      <w:pPr>
        <w:rPr>
          <w:sz w:val="22"/>
          <w:szCs w:val="22"/>
        </w:rPr>
      </w:pPr>
      <w:r w:rsidRPr="000868F1">
        <w:rPr>
          <w:sz w:val="22"/>
          <w:szCs w:val="22"/>
        </w:rPr>
        <w:t>Once the survey is completed and submitted to the Environmental Team, an investigation is carried out using survey findings and data from the online Envirosuite monitoring system. Following the investigation feedback is provided to the Environment Agency.</w:t>
      </w:r>
    </w:p>
    <w:p w14:paraId="4EA99D04" w14:textId="7EEB980C" w:rsidR="002970B4" w:rsidRDefault="00CE54F9" w:rsidP="002970B4">
      <w:pPr>
        <w:pStyle w:val="Heading2"/>
        <w:rPr>
          <w:color w:val="156082" w:themeColor="accent1"/>
        </w:rPr>
      </w:pPr>
      <w:bookmarkStart w:id="17" w:name="_Toc217468335"/>
      <w:r>
        <w:rPr>
          <w:color w:val="156082" w:themeColor="accent1"/>
        </w:rPr>
        <w:t>6</w:t>
      </w:r>
      <w:r w:rsidR="002970B4" w:rsidRPr="00A74046">
        <w:rPr>
          <w:color w:val="156082" w:themeColor="accent1"/>
        </w:rPr>
        <w:t xml:space="preserve">.2 </w:t>
      </w:r>
      <w:r w:rsidR="009229EE">
        <w:rPr>
          <w:color w:val="156082" w:themeColor="accent1"/>
        </w:rPr>
        <w:tab/>
      </w:r>
      <w:r w:rsidR="002970B4" w:rsidRPr="00A74046">
        <w:rPr>
          <w:color w:val="156082" w:themeColor="accent1"/>
        </w:rPr>
        <w:t xml:space="preserve">Community </w:t>
      </w:r>
      <w:r w:rsidR="000144C1">
        <w:rPr>
          <w:color w:val="156082" w:themeColor="accent1"/>
        </w:rPr>
        <w:t>e</w:t>
      </w:r>
      <w:r w:rsidR="002970B4" w:rsidRPr="00A74046">
        <w:rPr>
          <w:color w:val="156082" w:themeColor="accent1"/>
        </w:rPr>
        <w:t>ngagement</w:t>
      </w:r>
      <w:bookmarkEnd w:id="17"/>
    </w:p>
    <w:p w14:paraId="7F175915" w14:textId="572EF884" w:rsidR="003812C1" w:rsidRPr="000868F1" w:rsidRDefault="003812C1" w:rsidP="003812C1">
      <w:pPr>
        <w:rPr>
          <w:sz w:val="22"/>
          <w:szCs w:val="22"/>
        </w:rPr>
      </w:pPr>
      <w:r w:rsidRPr="000868F1">
        <w:rPr>
          <w:sz w:val="22"/>
          <w:szCs w:val="22"/>
        </w:rPr>
        <w:t>Community Liaison meetings are held with representatives of the local community (members of Davidstow Parish Council) and the Environment Agency on a bi-monthly basis or as agreed with the local community. Meetings are documented and shared with participants and posted on SDUK’s website.</w:t>
      </w:r>
    </w:p>
    <w:p w14:paraId="3DC182ED" w14:textId="4AAF2E1D" w:rsidR="003812C1" w:rsidRPr="000868F1" w:rsidRDefault="003812C1" w:rsidP="003812C1">
      <w:pPr>
        <w:rPr>
          <w:sz w:val="22"/>
          <w:szCs w:val="22"/>
        </w:rPr>
      </w:pPr>
      <w:r w:rsidRPr="000868F1">
        <w:rPr>
          <w:sz w:val="22"/>
          <w:szCs w:val="22"/>
        </w:rPr>
        <w:t xml:space="preserve">SDUK attendees typically comprise the Site Director, WPF Operations Manager and Environmental Management. </w:t>
      </w:r>
    </w:p>
    <w:p w14:paraId="4B979EA3" w14:textId="77777777" w:rsidR="00C74935" w:rsidRDefault="003812C1" w:rsidP="00C74935">
      <w:pPr>
        <w:rPr>
          <w:sz w:val="22"/>
          <w:szCs w:val="22"/>
        </w:rPr>
      </w:pPr>
      <w:r w:rsidRPr="000868F1">
        <w:rPr>
          <w:sz w:val="22"/>
          <w:szCs w:val="22"/>
        </w:rPr>
        <w:t>Community representatives (and other members of the community) are invited to provide feedback on noise emissions directly to SDUK between meetings in any addition to any reports sent to the EA.</w:t>
      </w:r>
    </w:p>
    <w:p w14:paraId="759ECBBB" w14:textId="77777777" w:rsidR="00C74935" w:rsidRDefault="00C74935" w:rsidP="00C74935">
      <w:pPr>
        <w:rPr>
          <w:color w:val="156082" w:themeColor="accent1"/>
        </w:rPr>
      </w:pPr>
    </w:p>
    <w:p w14:paraId="5BF97FF6" w14:textId="4409EB60" w:rsidR="002970B4" w:rsidRPr="00C74935" w:rsidRDefault="00CE54F9" w:rsidP="00C74935">
      <w:pPr>
        <w:pStyle w:val="Heading2"/>
        <w:rPr>
          <w:color w:val="auto"/>
          <w:sz w:val="22"/>
          <w:szCs w:val="22"/>
        </w:rPr>
      </w:pPr>
      <w:bookmarkStart w:id="18" w:name="_Toc217468336"/>
      <w:r>
        <w:t>6</w:t>
      </w:r>
      <w:r w:rsidR="002970B4" w:rsidRPr="00A74046">
        <w:t xml:space="preserve">.3 </w:t>
      </w:r>
      <w:r w:rsidR="009229EE">
        <w:tab/>
      </w:r>
      <w:r w:rsidR="002970B4" w:rsidRPr="00A74046">
        <w:t xml:space="preserve">Pro-active </w:t>
      </w:r>
      <w:r w:rsidR="000144C1">
        <w:t>n</w:t>
      </w:r>
      <w:r w:rsidR="002970B4" w:rsidRPr="00A74046">
        <w:t xml:space="preserve">oise </w:t>
      </w:r>
      <w:r w:rsidR="000144C1">
        <w:t>m</w:t>
      </w:r>
      <w:r w:rsidR="002970B4" w:rsidRPr="00A74046">
        <w:t>onitoring</w:t>
      </w:r>
      <w:bookmarkEnd w:id="18"/>
    </w:p>
    <w:p w14:paraId="47F8DF29" w14:textId="77777777" w:rsidR="003812C1" w:rsidRPr="000868F1" w:rsidRDefault="003812C1" w:rsidP="003812C1">
      <w:pPr>
        <w:rPr>
          <w:sz w:val="22"/>
          <w:szCs w:val="22"/>
        </w:rPr>
      </w:pPr>
      <w:r w:rsidRPr="000868F1">
        <w:rPr>
          <w:sz w:val="22"/>
          <w:szCs w:val="22"/>
        </w:rPr>
        <w:t xml:space="preserve">Davidstow undertakes the following periodic pro-active monitoring of odour emissions: </w:t>
      </w:r>
    </w:p>
    <w:p w14:paraId="3195F2D3" w14:textId="12A937FA" w:rsidR="003812C1" w:rsidRDefault="003812C1" w:rsidP="00CB14A5">
      <w:pPr>
        <w:pStyle w:val="ListParagraph"/>
        <w:numPr>
          <w:ilvl w:val="0"/>
          <w:numId w:val="3"/>
        </w:numPr>
        <w:snapToGrid w:val="0"/>
        <w:ind w:left="284" w:hanging="284"/>
        <w:contextualSpacing w:val="0"/>
        <w:rPr>
          <w:sz w:val="22"/>
          <w:szCs w:val="22"/>
        </w:rPr>
      </w:pPr>
      <w:r w:rsidRPr="000868F1">
        <w:rPr>
          <w:sz w:val="22"/>
          <w:szCs w:val="22"/>
        </w:rPr>
        <w:t xml:space="preserve">Periodic noise assessments of emissions from principal sources at the WPF as well as nearby receptor locations. Monitoring is undertaken by a specialist noise consultancy e.g. Hepworth Acoustics. </w:t>
      </w:r>
    </w:p>
    <w:p w14:paraId="2D638798" w14:textId="6F92D3A7" w:rsidR="004F3C6E" w:rsidRPr="004F3C6E" w:rsidRDefault="004F3C6E" w:rsidP="004F3C6E">
      <w:pPr>
        <w:pStyle w:val="ListParagraph"/>
        <w:numPr>
          <w:ilvl w:val="0"/>
          <w:numId w:val="3"/>
        </w:numPr>
        <w:snapToGrid w:val="0"/>
        <w:ind w:left="284" w:hanging="284"/>
        <w:contextualSpacing w:val="0"/>
        <w:rPr>
          <w:sz w:val="22"/>
          <w:szCs w:val="22"/>
        </w:rPr>
      </w:pPr>
      <w:r>
        <w:rPr>
          <w:sz w:val="22"/>
          <w:szCs w:val="22"/>
        </w:rPr>
        <w:t xml:space="preserve">Periodic internal qualitative and quantitative noise assessments both on site and at different receptor locations. </w:t>
      </w:r>
    </w:p>
    <w:p w14:paraId="609154B4" w14:textId="1CCF0E21" w:rsidR="003812C1" w:rsidRPr="000868F1" w:rsidRDefault="003812C1" w:rsidP="00CB14A5">
      <w:pPr>
        <w:pStyle w:val="ListParagraph"/>
        <w:numPr>
          <w:ilvl w:val="0"/>
          <w:numId w:val="3"/>
        </w:numPr>
        <w:snapToGrid w:val="0"/>
        <w:ind w:left="284" w:hanging="284"/>
        <w:contextualSpacing w:val="0"/>
        <w:rPr>
          <w:sz w:val="22"/>
          <w:szCs w:val="22"/>
        </w:rPr>
      </w:pPr>
      <w:r w:rsidRPr="000868F1">
        <w:rPr>
          <w:sz w:val="22"/>
          <w:szCs w:val="22"/>
        </w:rPr>
        <w:t>Community surveys are complete</w:t>
      </w:r>
      <w:r w:rsidR="00286070">
        <w:rPr>
          <w:sz w:val="22"/>
          <w:szCs w:val="22"/>
        </w:rPr>
        <w:t>d</w:t>
      </w:r>
      <w:r w:rsidRPr="000868F1">
        <w:rPr>
          <w:sz w:val="22"/>
          <w:szCs w:val="22"/>
        </w:rPr>
        <w:t xml:space="preserve"> by </w:t>
      </w:r>
      <w:r w:rsidR="00274CEB" w:rsidRPr="000868F1">
        <w:rPr>
          <w:sz w:val="22"/>
          <w:szCs w:val="22"/>
        </w:rPr>
        <w:t>WPF</w:t>
      </w:r>
      <w:r w:rsidRPr="000868F1">
        <w:rPr>
          <w:sz w:val="22"/>
          <w:szCs w:val="22"/>
        </w:rPr>
        <w:t xml:space="preserve"> personnel (typically managers or their deputies and members of the environment team). Results of off-site monitoring are recorded using form F.EV.05 shown in Appendix </w:t>
      </w:r>
      <w:r w:rsidR="00D11BC2">
        <w:rPr>
          <w:sz w:val="22"/>
          <w:szCs w:val="22"/>
        </w:rPr>
        <w:t>B</w:t>
      </w:r>
      <w:r w:rsidRPr="000868F1">
        <w:rPr>
          <w:sz w:val="22"/>
          <w:szCs w:val="22"/>
        </w:rPr>
        <w:t>. Survey</w:t>
      </w:r>
      <w:r w:rsidR="003766CE" w:rsidRPr="000868F1">
        <w:rPr>
          <w:sz w:val="22"/>
          <w:szCs w:val="22"/>
        </w:rPr>
        <w:t xml:space="preserve">ors </w:t>
      </w:r>
      <w:r w:rsidRPr="000868F1">
        <w:rPr>
          <w:sz w:val="22"/>
          <w:szCs w:val="22"/>
        </w:rPr>
        <w:t xml:space="preserve">can make use of portable equipment to measure </w:t>
      </w:r>
      <w:r w:rsidR="00843054" w:rsidRPr="000868F1">
        <w:rPr>
          <w:sz w:val="22"/>
          <w:szCs w:val="22"/>
        </w:rPr>
        <w:t xml:space="preserve">dB at different locations. </w:t>
      </w:r>
    </w:p>
    <w:p w14:paraId="5D387AFE" w14:textId="1CAE5FB9" w:rsidR="00C74935" w:rsidRPr="004F3C6E" w:rsidRDefault="00843054" w:rsidP="003812C1">
      <w:pPr>
        <w:pStyle w:val="ListParagraph"/>
        <w:numPr>
          <w:ilvl w:val="0"/>
          <w:numId w:val="3"/>
        </w:numPr>
        <w:snapToGrid w:val="0"/>
        <w:ind w:left="284" w:hanging="284"/>
        <w:contextualSpacing w:val="0"/>
        <w:rPr>
          <w:sz w:val="22"/>
          <w:szCs w:val="22"/>
        </w:rPr>
      </w:pPr>
      <w:r w:rsidRPr="000868F1">
        <w:rPr>
          <w:sz w:val="22"/>
          <w:szCs w:val="22"/>
        </w:rPr>
        <w:t xml:space="preserve">Online </w:t>
      </w:r>
      <w:r w:rsidR="00286070">
        <w:rPr>
          <w:sz w:val="22"/>
          <w:szCs w:val="22"/>
        </w:rPr>
        <w:t xml:space="preserve">noise monitoring </w:t>
      </w:r>
      <w:r w:rsidRPr="000868F1">
        <w:rPr>
          <w:sz w:val="22"/>
          <w:szCs w:val="22"/>
        </w:rPr>
        <w:t>telemetry</w:t>
      </w:r>
      <w:r w:rsidR="002E6F54">
        <w:rPr>
          <w:sz w:val="22"/>
          <w:szCs w:val="22"/>
        </w:rPr>
        <w:t xml:space="preserve"> </w:t>
      </w:r>
      <w:r w:rsidR="00286070">
        <w:rPr>
          <w:sz w:val="22"/>
          <w:szCs w:val="22"/>
        </w:rPr>
        <w:t xml:space="preserve">is provided at the WPF comprising a fixed noise monitor located on the site boundary local to BT2 referred to as the </w:t>
      </w:r>
      <w:r w:rsidR="002E6F54">
        <w:rPr>
          <w:sz w:val="22"/>
          <w:szCs w:val="22"/>
        </w:rPr>
        <w:t xml:space="preserve">Envirosuite </w:t>
      </w:r>
      <w:r w:rsidR="00286070">
        <w:rPr>
          <w:sz w:val="22"/>
          <w:szCs w:val="22"/>
        </w:rPr>
        <w:t>S</w:t>
      </w:r>
      <w:r w:rsidR="002E6F54">
        <w:rPr>
          <w:sz w:val="22"/>
          <w:szCs w:val="22"/>
        </w:rPr>
        <w:t>ystem</w:t>
      </w:r>
      <w:r w:rsidR="00286070">
        <w:rPr>
          <w:sz w:val="22"/>
          <w:szCs w:val="22"/>
        </w:rPr>
        <w:t>.    This</w:t>
      </w:r>
      <w:r w:rsidRPr="000868F1">
        <w:rPr>
          <w:sz w:val="22"/>
          <w:szCs w:val="22"/>
        </w:rPr>
        <w:t xml:space="preserve"> allows noise </w:t>
      </w:r>
      <w:r w:rsidR="00286070">
        <w:rPr>
          <w:sz w:val="22"/>
          <w:szCs w:val="22"/>
        </w:rPr>
        <w:t>data to be routinely reviewed as part of</w:t>
      </w:r>
      <w:r w:rsidRPr="000868F1">
        <w:rPr>
          <w:sz w:val="22"/>
          <w:szCs w:val="22"/>
        </w:rPr>
        <w:t xml:space="preserve"> operational Tier meetings. </w:t>
      </w:r>
    </w:p>
    <w:p w14:paraId="0DAEF496" w14:textId="459A63CC" w:rsidR="002970B4" w:rsidRDefault="00CE54F9" w:rsidP="002970B4">
      <w:pPr>
        <w:pStyle w:val="Heading2"/>
        <w:rPr>
          <w:color w:val="156082" w:themeColor="accent1"/>
        </w:rPr>
      </w:pPr>
      <w:bookmarkStart w:id="19" w:name="_Toc217468337"/>
      <w:r>
        <w:rPr>
          <w:color w:val="156082" w:themeColor="accent1"/>
        </w:rPr>
        <w:t>6</w:t>
      </w:r>
      <w:r w:rsidR="002970B4" w:rsidRPr="00A74046">
        <w:rPr>
          <w:color w:val="156082" w:themeColor="accent1"/>
        </w:rPr>
        <w:t xml:space="preserve">.4 </w:t>
      </w:r>
      <w:r w:rsidR="009229EE">
        <w:rPr>
          <w:color w:val="156082" w:themeColor="accent1"/>
        </w:rPr>
        <w:tab/>
      </w:r>
      <w:r w:rsidR="002970B4" w:rsidRPr="00A74046">
        <w:rPr>
          <w:color w:val="156082" w:themeColor="accent1"/>
        </w:rPr>
        <w:t xml:space="preserve">Reactive </w:t>
      </w:r>
      <w:r w:rsidR="00B014BE">
        <w:rPr>
          <w:color w:val="156082" w:themeColor="accent1"/>
        </w:rPr>
        <w:t>n</w:t>
      </w:r>
      <w:r w:rsidR="002970B4" w:rsidRPr="00A74046">
        <w:rPr>
          <w:color w:val="156082" w:themeColor="accent1"/>
        </w:rPr>
        <w:t xml:space="preserve">oise </w:t>
      </w:r>
      <w:r w:rsidR="00B014BE">
        <w:rPr>
          <w:color w:val="156082" w:themeColor="accent1"/>
        </w:rPr>
        <w:t>m</w:t>
      </w:r>
      <w:r w:rsidR="002970B4" w:rsidRPr="00A74046">
        <w:rPr>
          <w:color w:val="156082" w:themeColor="accent1"/>
        </w:rPr>
        <w:t>onitoring</w:t>
      </w:r>
      <w:bookmarkEnd w:id="19"/>
    </w:p>
    <w:p w14:paraId="7CA81F3E" w14:textId="50D5194A" w:rsidR="00843054" w:rsidRPr="00286070" w:rsidRDefault="00843054" w:rsidP="00843054">
      <w:pPr>
        <w:rPr>
          <w:sz w:val="22"/>
          <w:szCs w:val="22"/>
        </w:rPr>
      </w:pPr>
      <w:r w:rsidRPr="00286070">
        <w:rPr>
          <w:sz w:val="22"/>
          <w:szCs w:val="22"/>
        </w:rPr>
        <w:t xml:space="preserve">Reactive </w:t>
      </w:r>
      <w:r w:rsidR="00CC4955" w:rsidRPr="00286070">
        <w:rPr>
          <w:sz w:val="22"/>
          <w:szCs w:val="22"/>
        </w:rPr>
        <w:t>noise</w:t>
      </w:r>
      <w:r w:rsidRPr="00286070">
        <w:rPr>
          <w:sz w:val="22"/>
          <w:szCs w:val="22"/>
        </w:rPr>
        <w:t xml:space="preserve"> monitoring </w:t>
      </w:r>
      <w:r w:rsidR="00286070">
        <w:rPr>
          <w:sz w:val="22"/>
          <w:szCs w:val="22"/>
        </w:rPr>
        <w:t xml:space="preserve">essentially </w:t>
      </w:r>
      <w:r w:rsidRPr="00286070">
        <w:rPr>
          <w:sz w:val="22"/>
          <w:szCs w:val="22"/>
        </w:rPr>
        <w:t xml:space="preserve">follows the same process as described for pro-active monitoring above. </w:t>
      </w:r>
    </w:p>
    <w:p w14:paraId="2E9C7426" w14:textId="002970A9" w:rsidR="00843054" w:rsidRPr="00286070" w:rsidRDefault="00843054" w:rsidP="00843054">
      <w:pPr>
        <w:rPr>
          <w:sz w:val="22"/>
          <w:szCs w:val="22"/>
        </w:rPr>
      </w:pPr>
      <w:r w:rsidRPr="00286070">
        <w:rPr>
          <w:sz w:val="22"/>
          <w:szCs w:val="22"/>
        </w:rPr>
        <w:t xml:space="preserve">When complaints are received from the NIRS team in a timely fashion and/ or directly from the local community which enable a meaningful investigation, a community survey is undertaken and recorded using form F.EV.05 shown in Appendix </w:t>
      </w:r>
      <w:r w:rsidR="00D11BC2">
        <w:rPr>
          <w:sz w:val="22"/>
          <w:szCs w:val="22"/>
        </w:rPr>
        <w:t>B</w:t>
      </w:r>
      <w:r w:rsidRPr="00286070">
        <w:rPr>
          <w:sz w:val="22"/>
          <w:szCs w:val="22"/>
        </w:rPr>
        <w:t>.</w:t>
      </w:r>
    </w:p>
    <w:p w14:paraId="215FA712" w14:textId="442FE2B9" w:rsidR="00044507" w:rsidRDefault="00D4466E" w:rsidP="002970B4">
      <w:pPr>
        <w:rPr>
          <w:sz w:val="22"/>
          <w:szCs w:val="22"/>
        </w:rPr>
      </w:pPr>
      <w:r w:rsidRPr="00286070">
        <w:rPr>
          <w:sz w:val="22"/>
          <w:szCs w:val="22"/>
        </w:rPr>
        <w:t>These surveys are then recorded here EMS/Sites/Davi</w:t>
      </w:r>
      <w:r w:rsidR="00C5235E">
        <w:rPr>
          <w:sz w:val="22"/>
          <w:szCs w:val="22"/>
        </w:rPr>
        <w:t>d</w:t>
      </w:r>
      <w:r w:rsidRPr="00286070">
        <w:rPr>
          <w:sz w:val="22"/>
          <w:szCs w:val="22"/>
        </w:rPr>
        <w:t>stow/9.1.1Performance</w:t>
      </w:r>
      <w:r w:rsidR="00E036E7">
        <w:rPr>
          <w:sz w:val="22"/>
          <w:szCs w:val="22"/>
        </w:rPr>
        <w:t xml:space="preserve"> </w:t>
      </w:r>
      <w:r w:rsidRPr="00286070">
        <w:rPr>
          <w:sz w:val="22"/>
          <w:szCs w:val="22"/>
        </w:rPr>
        <w:t>Evaluation/</w:t>
      </w:r>
      <w:r w:rsidR="009F218A" w:rsidRPr="00286070">
        <w:rPr>
          <w:sz w:val="22"/>
          <w:szCs w:val="22"/>
        </w:rPr>
        <w:t>8</w:t>
      </w:r>
      <w:r w:rsidRPr="00286070">
        <w:rPr>
          <w:sz w:val="22"/>
          <w:szCs w:val="22"/>
        </w:rPr>
        <w:t>.</w:t>
      </w:r>
      <w:r w:rsidR="009F218A" w:rsidRPr="00286070">
        <w:rPr>
          <w:sz w:val="22"/>
          <w:szCs w:val="22"/>
        </w:rPr>
        <w:t>Complaint Log.</w:t>
      </w:r>
    </w:p>
    <w:p w14:paraId="473D6F1F" w14:textId="74C231A9" w:rsidR="00C74935" w:rsidRDefault="00286070" w:rsidP="002970B4">
      <w:pPr>
        <w:rPr>
          <w:sz w:val="22"/>
          <w:szCs w:val="22"/>
        </w:rPr>
      </w:pPr>
      <w:r w:rsidRPr="00286070">
        <w:rPr>
          <w:sz w:val="22"/>
          <w:szCs w:val="22"/>
        </w:rPr>
        <w:t xml:space="preserve">Noise complaint investigation </w:t>
      </w:r>
      <w:proofErr w:type="gramStart"/>
      <w:r w:rsidRPr="00286070">
        <w:rPr>
          <w:sz w:val="22"/>
          <w:szCs w:val="22"/>
        </w:rPr>
        <w:t>are</w:t>
      </w:r>
      <w:proofErr w:type="gramEnd"/>
      <w:r w:rsidRPr="00286070">
        <w:rPr>
          <w:sz w:val="22"/>
          <w:szCs w:val="22"/>
        </w:rPr>
        <w:t xml:space="preserve"> informed by</w:t>
      </w:r>
      <w:r>
        <w:rPr>
          <w:sz w:val="22"/>
          <w:szCs w:val="22"/>
        </w:rPr>
        <w:t xml:space="preserve"> data from the fixed noise measurement device (Envirosuite system) described above in combination with wind speed/ direction data from the on-site weather station. </w:t>
      </w:r>
    </w:p>
    <w:p w14:paraId="778A14EF" w14:textId="77777777" w:rsidR="002066CB" w:rsidRDefault="002066CB" w:rsidP="002970B4">
      <w:pPr>
        <w:rPr>
          <w:sz w:val="22"/>
          <w:szCs w:val="22"/>
        </w:rPr>
      </w:pPr>
    </w:p>
    <w:p w14:paraId="440924CB" w14:textId="77777777" w:rsidR="002066CB" w:rsidRDefault="002066CB" w:rsidP="002970B4">
      <w:pPr>
        <w:rPr>
          <w:sz w:val="22"/>
          <w:szCs w:val="22"/>
        </w:rPr>
      </w:pPr>
    </w:p>
    <w:p w14:paraId="17427B60" w14:textId="77777777" w:rsidR="002066CB" w:rsidRDefault="002066CB" w:rsidP="002970B4">
      <w:pPr>
        <w:rPr>
          <w:sz w:val="22"/>
          <w:szCs w:val="22"/>
        </w:rPr>
      </w:pPr>
    </w:p>
    <w:p w14:paraId="4B0229A5" w14:textId="77777777" w:rsidR="002066CB" w:rsidRDefault="002066CB" w:rsidP="002970B4">
      <w:pPr>
        <w:rPr>
          <w:sz w:val="22"/>
          <w:szCs w:val="22"/>
        </w:rPr>
      </w:pPr>
    </w:p>
    <w:p w14:paraId="5FA68D12" w14:textId="77777777" w:rsidR="002066CB" w:rsidRPr="00C74935" w:rsidRDefault="002066CB" w:rsidP="002970B4">
      <w:pPr>
        <w:rPr>
          <w:sz w:val="22"/>
          <w:szCs w:val="22"/>
        </w:rPr>
      </w:pPr>
    </w:p>
    <w:p w14:paraId="59FA571A" w14:textId="1B99D50E" w:rsidR="00843054" w:rsidRPr="00EB01DE" w:rsidRDefault="00885D55" w:rsidP="00885D55">
      <w:pPr>
        <w:pStyle w:val="Heading1"/>
        <w:rPr>
          <w:b/>
          <w:bCs/>
          <w:color w:val="auto"/>
        </w:rPr>
      </w:pPr>
      <w:bookmarkStart w:id="20" w:name="_Toc217468338"/>
      <w:r w:rsidRPr="00EB01DE">
        <w:rPr>
          <w:b/>
          <w:bCs/>
          <w:color w:val="auto"/>
        </w:rPr>
        <w:lastRenderedPageBreak/>
        <w:t xml:space="preserve">7.0 </w:t>
      </w:r>
      <w:r w:rsidR="009229EE" w:rsidRPr="00EB01DE">
        <w:rPr>
          <w:b/>
          <w:bCs/>
          <w:color w:val="auto"/>
        </w:rPr>
        <w:tab/>
      </w:r>
      <w:r w:rsidR="007B7FD4" w:rsidRPr="00EB01DE">
        <w:rPr>
          <w:b/>
          <w:bCs/>
          <w:color w:val="auto"/>
        </w:rPr>
        <w:t>Appendi</w:t>
      </w:r>
      <w:r w:rsidR="009229EE" w:rsidRPr="00EB01DE">
        <w:rPr>
          <w:b/>
          <w:bCs/>
          <w:color w:val="auto"/>
        </w:rPr>
        <w:t>ces</w:t>
      </w:r>
      <w:bookmarkEnd w:id="20"/>
    </w:p>
    <w:p w14:paraId="2A6677A6" w14:textId="6AE280C0" w:rsidR="00966C58" w:rsidRDefault="0084499B" w:rsidP="005253B1">
      <w:pPr>
        <w:pStyle w:val="Heading2"/>
        <w:rPr>
          <w:b/>
          <w:bCs/>
          <w:color w:val="auto"/>
          <w:sz w:val="24"/>
          <w:szCs w:val="24"/>
        </w:rPr>
      </w:pPr>
      <w:bookmarkStart w:id="21" w:name="_Toc217468339"/>
      <w:r w:rsidRPr="005253B1">
        <w:rPr>
          <w:b/>
          <w:bCs/>
          <w:color w:val="auto"/>
          <w:sz w:val="24"/>
          <w:szCs w:val="24"/>
        </w:rPr>
        <w:t>Appendix</w:t>
      </w:r>
      <w:r w:rsidR="00E67ADC" w:rsidRPr="005253B1">
        <w:rPr>
          <w:b/>
          <w:bCs/>
          <w:color w:val="auto"/>
          <w:sz w:val="24"/>
          <w:szCs w:val="24"/>
        </w:rPr>
        <w:t xml:space="preserve"> A</w:t>
      </w:r>
      <w:bookmarkEnd w:id="21"/>
      <w:r w:rsidR="005253B1" w:rsidRPr="005253B1">
        <w:rPr>
          <w:b/>
          <w:bCs/>
          <w:color w:val="auto"/>
          <w:sz w:val="24"/>
          <w:szCs w:val="24"/>
        </w:rPr>
        <w:t xml:space="preserve"> </w:t>
      </w:r>
    </w:p>
    <w:p w14:paraId="693FEE47" w14:textId="52A1F5FB" w:rsidR="007B7FD4" w:rsidRPr="005253B1" w:rsidRDefault="007B7FD4" w:rsidP="00966C58">
      <w:pPr>
        <w:rPr>
          <w:sz w:val="22"/>
          <w:szCs w:val="22"/>
        </w:rPr>
      </w:pPr>
      <w:r w:rsidRPr="005253B1">
        <w:t>Illustration show</w:t>
      </w:r>
      <w:r w:rsidR="005253B1" w:rsidRPr="005253B1">
        <w:t>ing</w:t>
      </w:r>
      <w:r w:rsidRPr="005253B1">
        <w:t xml:space="preserve"> location of planned roller shutter door improvements.</w:t>
      </w:r>
      <w:r w:rsidRPr="005253B1">
        <w:rPr>
          <w:sz w:val="22"/>
          <w:szCs w:val="22"/>
        </w:rPr>
        <w:t xml:space="preserve"> </w:t>
      </w:r>
    </w:p>
    <w:p w14:paraId="748E2583" w14:textId="669E657F" w:rsidR="007B7FD4" w:rsidRPr="007B7FD4" w:rsidRDefault="00854BB3" w:rsidP="007B7FD4">
      <w:r>
        <w:rPr>
          <w:noProof/>
        </w:rPr>
        <w:drawing>
          <wp:inline distT="0" distB="0" distL="0" distR="0" wp14:anchorId="65A8A482" wp14:editId="600C1253">
            <wp:extent cx="5731510" cy="2969260"/>
            <wp:effectExtent l="0" t="0" r="2540" b="2540"/>
            <wp:docPr id="489788925" name="Picture 1" descr="A aerial view of a factor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9788925" name="Picture 1" descr="A aerial view of a factory&#10;&#10;AI-generated content may be incorrect."/>
                    <pic:cNvPicPr/>
                  </pic:nvPicPr>
                  <pic:blipFill>
                    <a:blip r:embed="rId15">
                      <a:extLst>
                        <a:ext uri="{28A0092B-C50C-407E-A947-70E740481C1C}">
                          <a14:useLocalDpi xmlns:a14="http://schemas.microsoft.com/office/drawing/2010/main" val="0"/>
                        </a:ext>
                      </a:extLst>
                    </a:blip>
                    <a:stretch>
                      <a:fillRect/>
                    </a:stretch>
                  </pic:blipFill>
                  <pic:spPr>
                    <a:xfrm>
                      <a:off x="0" y="0"/>
                      <a:ext cx="5731510" cy="2969260"/>
                    </a:xfrm>
                    <a:prstGeom prst="rect">
                      <a:avLst/>
                    </a:prstGeom>
                  </pic:spPr>
                </pic:pic>
              </a:graphicData>
            </a:graphic>
          </wp:inline>
        </w:drawing>
      </w:r>
      <w:r w:rsidR="00C36D2A">
        <w:t xml:space="preserve">                   </w:t>
      </w:r>
    </w:p>
    <w:p w14:paraId="1F2DB555" w14:textId="77777777" w:rsidR="0084499B" w:rsidRDefault="0084499B" w:rsidP="0084499B">
      <w:pPr>
        <w:pStyle w:val="Heading2"/>
        <w:rPr>
          <w:color w:val="auto"/>
          <w:sz w:val="24"/>
          <w:szCs w:val="24"/>
        </w:rPr>
      </w:pPr>
    </w:p>
    <w:p w14:paraId="00706B3B" w14:textId="77777777" w:rsidR="0084499B" w:rsidRDefault="0084499B" w:rsidP="0084499B"/>
    <w:p w14:paraId="6D6E1A86" w14:textId="77777777" w:rsidR="00274CEB" w:rsidRDefault="00274CEB" w:rsidP="0084499B"/>
    <w:p w14:paraId="74DE96C0" w14:textId="77777777" w:rsidR="00274CEB" w:rsidRPr="0084499B" w:rsidRDefault="00274CEB" w:rsidP="0084499B"/>
    <w:p w14:paraId="22773FA2" w14:textId="77777777" w:rsidR="005253B1" w:rsidRDefault="005253B1">
      <w:pPr>
        <w:rPr>
          <w:rFonts w:asciiTheme="majorHAnsi" w:eastAsiaTheme="majorEastAsia" w:hAnsiTheme="majorHAnsi" w:cstheme="majorBidi"/>
        </w:rPr>
      </w:pPr>
      <w:r>
        <w:br w:type="page"/>
      </w:r>
    </w:p>
    <w:p w14:paraId="6E75256A" w14:textId="1141CC71" w:rsidR="00966C58" w:rsidRDefault="0084499B" w:rsidP="005253B1">
      <w:pPr>
        <w:pStyle w:val="Heading2"/>
        <w:rPr>
          <w:b/>
          <w:bCs/>
          <w:color w:val="auto"/>
          <w:sz w:val="24"/>
          <w:szCs w:val="24"/>
        </w:rPr>
      </w:pPr>
      <w:bookmarkStart w:id="22" w:name="_Toc217468340"/>
      <w:r w:rsidRPr="005253B1">
        <w:rPr>
          <w:b/>
          <w:bCs/>
          <w:color w:val="auto"/>
          <w:sz w:val="24"/>
          <w:szCs w:val="24"/>
        </w:rPr>
        <w:lastRenderedPageBreak/>
        <w:t>Appendix B</w:t>
      </w:r>
      <w:bookmarkEnd w:id="22"/>
      <w:r w:rsidR="005253B1" w:rsidRPr="005253B1">
        <w:rPr>
          <w:b/>
          <w:bCs/>
          <w:color w:val="auto"/>
          <w:sz w:val="24"/>
          <w:szCs w:val="24"/>
        </w:rPr>
        <w:t xml:space="preserve"> </w:t>
      </w:r>
    </w:p>
    <w:p w14:paraId="42D974A6" w14:textId="35A58CBD" w:rsidR="0084499B" w:rsidRPr="005253B1" w:rsidRDefault="0084499B" w:rsidP="00966C58">
      <w:r w:rsidRPr="005253B1">
        <w:t xml:space="preserve">Off-site </w:t>
      </w:r>
      <w:proofErr w:type="spellStart"/>
      <w:r w:rsidRPr="005253B1">
        <w:t>odur</w:t>
      </w:r>
      <w:proofErr w:type="spellEnd"/>
      <w:r w:rsidR="005253B1" w:rsidRPr="005253B1">
        <w:t xml:space="preserve"> and </w:t>
      </w:r>
      <w:r w:rsidRPr="005253B1">
        <w:t>noise monitoring survey template.</w:t>
      </w:r>
    </w:p>
    <w:tbl>
      <w:tblPr>
        <w:tblW w:w="97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66"/>
        <w:gridCol w:w="1459"/>
        <w:gridCol w:w="3032"/>
        <w:gridCol w:w="1134"/>
        <w:gridCol w:w="2685"/>
      </w:tblGrid>
      <w:tr w:rsidR="0084499B" w:rsidRPr="0084499B" w14:paraId="5E97DEB5" w14:textId="77777777" w:rsidTr="00484D4C">
        <w:trPr>
          <w:trHeight w:val="397"/>
        </w:trPr>
        <w:tc>
          <w:tcPr>
            <w:tcW w:w="2925" w:type="dxa"/>
            <w:gridSpan w:val="2"/>
            <w:vAlign w:val="center"/>
          </w:tcPr>
          <w:p w14:paraId="3DE2F11A" w14:textId="77777777" w:rsidR="0084499B" w:rsidRPr="0084499B" w:rsidRDefault="0084499B" w:rsidP="00FC0B3B">
            <w:pPr>
              <w:pStyle w:val="Header"/>
              <w:rPr>
                <w:rFonts w:ascii="Tahoma" w:hAnsi="Tahoma" w:cs="Tahoma"/>
                <w:b/>
                <w:sz w:val="20"/>
                <w:szCs w:val="20"/>
              </w:rPr>
            </w:pPr>
            <w:r w:rsidRPr="0084499B">
              <w:rPr>
                <w:rFonts w:ascii="Tahoma" w:hAnsi="Tahoma" w:cs="Tahoma"/>
                <w:b/>
                <w:sz w:val="20"/>
                <w:szCs w:val="20"/>
              </w:rPr>
              <w:t>Completed By</w:t>
            </w:r>
          </w:p>
        </w:tc>
        <w:tc>
          <w:tcPr>
            <w:tcW w:w="6851" w:type="dxa"/>
            <w:gridSpan w:val="3"/>
            <w:vAlign w:val="center"/>
          </w:tcPr>
          <w:p w14:paraId="46484BFC" w14:textId="77777777" w:rsidR="0084499B" w:rsidRPr="0084499B" w:rsidRDefault="0084499B" w:rsidP="00FC0B3B">
            <w:pPr>
              <w:pStyle w:val="Header"/>
              <w:rPr>
                <w:rFonts w:ascii="Tahoma" w:hAnsi="Tahoma" w:cs="Tahoma"/>
                <w:b/>
                <w:sz w:val="20"/>
                <w:szCs w:val="20"/>
              </w:rPr>
            </w:pPr>
          </w:p>
        </w:tc>
      </w:tr>
      <w:tr w:rsidR="0084499B" w:rsidRPr="0084499B" w14:paraId="2BEA430F" w14:textId="77777777" w:rsidTr="00484D4C">
        <w:trPr>
          <w:trHeight w:val="397"/>
        </w:trPr>
        <w:tc>
          <w:tcPr>
            <w:tcW w:w="1466" w:type="dxa"/>
            <w:vAlign w:val="center"/>
          </w:tcPr>
          <w:p w14:paraId="0347AFA2" w14:textId="77777777" w:rsidR="0084499B" w:rsidRPr="0084499B" w:rsidRDefault="0084499B" w:rsidP="00B537BA">
            <w:pPr>
              <w:pStyle w:val="Header"/>
              <w:rPr>
                <w:rFonts w:ascii="Tahoma" w:hAnsi="Tahoma" w:cs="Tahoma"/>
                <w:b/>
                <w:sz w:val="20"/>
                <w:szCs w:val="20"/>
              </w:rPr>
            </w:pPr>
            <w:r w:rsidRPr="0084499B">
              <w:rPr>
                <w:rFonts w:ascii="Tahoma" w:hAnsi="Tahoma" w:cs="Tahoma"/>
                <w:b/>
                <w:sz w:val="20"/>
                <w:szCs w:val="20"/>
              </w:rPr>
              <w:t xml:space="preserve">Date: - </w:t>
            </w:r>
          </w:p>
          <w:p w14:paraId="70298036" w14:textId="77777777" w:rsidR="0084499B" w:rsidRPr="0084499B" w:rsidRDefault="0084499B" w:rsidP="00B537BA">
            <w:pPr>
              <w:pStyle w:val="Header"/>
              <w:rPr>
                <w:rFonts w:ascii="Tahoma" w:hAnsi="Tahoma" w:cs="Tahoma"/>
                <w:b/>
                <w:sz w:val="20"/>
                <w:szCs w:val="20"/>
              </w:rPr>
            </w:pPr>
          </w:p>
        </w:tc>
        <w:tc>
          <w:tcPr>
            <w:tcW w:w="1459" w:type="dxa"/>
            <w:vAlign w:val="center"/>
          </w:tcPr>
          <w:p w14:paraId="032897D3" w14:textId="77777777" w:rsidR="0084499B" w:rsidRPr="0084499B" w:rsidRDefault="0084499B" w:rsidP="001C2F14">
            <w:pPr>
              <w:pStyle w:val="Header"/>
              <w:jc w:val="right"/>
              <w:rPr>
                <w:rFonts w:ascii="Tahoma" w:hAnsi="Tahoma" w:cs="Tahoma"/>
                <w:sz w:val="20"/>
                <w:szCs w:val="20"/>
              </w:rPr>
            </w:pPr>
            <w:r w:rsidRPr="0084499B">
              <w:rPr>
                <w:rFonts w:ascii="Tahoma" w:hAnsi="Tahoma" w:cs="Tahoma"/>
                <w:b/>
                <w:sz w:val="20"/>
                <w:szCs w:val="20"/>
              </w:rPr>
              <w:t>Time</w:t>
            </w:r>
            <w:r w:rsidRPr="0084499B">
              <w:rPr>
                <w:rFonts w:ascii="Tahoma" w:hAnsi="Tahoma" w:cs="Tahoma"/>
                <w:b/>
                <w:sz w:val="20"/>
                <w:szCs w:val="20"/>
              </w:rPr>
              <w:sym w:font="Wingdings" w:char="F0D8"/>
            </w:r>
          </w:p>
        </w:tc>
        <w:tc>
          <w:tcPr>
            <w:tcW w:w="6851" w:type="dxa"/>
            <w:gridSpan w:val="3"/>
            <w:vAlign w:val="center"/>
          </w:tcPr>
          <w:p w14:paraId="47553BF7" w14:textId="77777777" w:rsidR="0084499B" w:rsidRPr="0084499B" w:rsidRDefault="0084499B" w:rsidP="00F61B94">
            <w:pPr>
              <w:pStyle w:val="Header"/>
              <w:tabs>
                <w:tab w:val="clear" w:pos="4513"/>
                <w:tab w:val="center" w:pos="1735"/>
              </w:tabs>
              <w:jc w:val="center"/>
              <w:rPr>
                <w:rFonts w:ascii="Tahoma" w:hAnsi="Tahoma" w:cs="Tahoma"/>
                <w:b/>
                <w:sz w:val="20"/>
                <w:szCs w:val="20"/>
              </w:rPr>
            </w:pPr>
          </w:p>
        </w:tc>
      </w:tr>
      <w:tr w:rsidR="0084499B" w:rsidRPr="0084499B" w14:paraId="3AE32555" w14:textId="77777777" w:rsidTr="00484D4C">
        <w:trPr>
          <w:trHeight w:val="397"/>
        </w:trPr>
        <w:tc>
          <w:tcPr>
            <w:tcW w:w="1466" w:type="dxa"/>
            <w:vAlign w:val="center"/>
          </w:tcPr>
          <w:p w14:paraId="551B5623" w14:textId="77777777" w:rsidR="0084499B" w:rsidRPr="0084499B" w:rsidRDefault="0084499B" w:rsidP="00FC0B3B">
            <w:pPr>
              <w:pStyle w:val="Header"/>
              <w:rPr>
                <w:rFonts w:ascii="Tahoma" w:hAnsi="Tahoma" w:cs="Tahoma"/>
                <w:b/>
                <w:sz w:val="20"/>
                <w:szCs w:val="20"/>
              </w:rPr>
            </w:pPr>
            <w:r w:rsidRPr="0084499B">
              <w:rPr>
                <w:rFonts w:ascii="Tahoma" w:hAnsi="Tahoma" w:cs="Tahoma"/>
                <w:b/>
                <w:sz w:val="20"/>
                <w:szCs w:val="20"/>
              </w:rPr>
              <w:t>Wind direction</w:t>
            </w:r>
          </w:p>
        </w:tc>
        <w:tc>
          <w:tcPr>
            <w:tcW w:w="1459" w:type="dxa"/>
            <w:vAlign w:val="center"/>
          </w:tcPr>
          <w:p w14:paraId="14C465B1" w14:textId="77777777" w:rsidR="0084499B" w:rsidRPr="0084499B" w:rsidRDefault="0084499B" w:rsidP="00C0431E">
            <w:pPr>
              <w:pStyle w:val="Header"/>
              <w:rPr>
                <w:rFonts w:ascii="Tahoma" w:hAnsi="Tahoma" w:cs="Tahoma"/>
                <w:sz w:val="20"/>
                <w:szCs w:val="20"/>
              </w:rPr>
            </w:pPr>
          </w:p>
        </w:tc>
        <w:tc>
          <w:tcPr>
            <w:tcW w:w="3032" w:type="dxa"/>
            <w:vAlign w:val="center"/>
          </w:tcPr>
          <w:p w14:paraId="4D7DFD22" w14:textId="77777777" w:rsidR="0084499B" w:rsidRPr="0084499B" w:rsidRDefault="0084499B" w:rsidP="00151B36">
            <w:pPr>
              <w:pStyle w:val="Header"/>
              <w:rPr>
                <w:rFonts w:ascii="Tahoma" w:hAnsi="Tahoma" w:cs="Tahoma"/>
                <w:b/>
                <w:sz w:val="20"/>
                <w:szCs w:val="20"/>
              </w:rPr>
            </w:pPr>
            <w:r w:rsidRPr="0084499B">
              <w:rPr>
                <w:rFonts w:ascii="Tahoma" w:hAnsi="Tahoma" w:cs="Tahoma"/>
                <w:b/>
                <w:sz w:val="20"/>
                <w:szCs w:val="20"/>
              </w:rPr>
              <w:t>Weather/Other</w:t>
            </w:r>
          </w:p>
        </w:tc>
        <w:tc>
          <w:tcPr>
            <w:tcW w:w="3819" w:type="dxa"/>
            <w:gridSpan w:val="2"/>
            <w:vAlign w:val="center"/>
          </w:tcPr>
          <w:p w14:paraId="7564E647" w14:textId="77777777" w:rsidR="0084499B" w:rsidRPr="0084499B" w:rsidRDefault="0084499B" w:rsidP="00FC0B3B">
            <w:pPr>
              <w:pStyle w:val="Header"/>
              <w:rPr>
                <w:rFonts w:ascii="Tahoma" w:hAnsi="Tahoma" w:cs="Tahoma"/>
                <w:sz w:val="20"/>
                <w:szCs w:val="20"/>
              </w:rPr>
            </w:pPr>
          </w:p>
        </w:tc>
      </w:tr>
      <w:tr w:rsidR="0084499B" w:rsidRPr="0084499B" w14:paraId="0A5150A2" w14:textId="77777777" w:rsidTr="00484D4C">
        <w:trPr>
          <w:trHeight w:val="397"/>
        </w:trPr>
        <w:tc>
          <w:tcPr>
            <w:tcW w:w="1466" w:type="dxa"/>
          </w:tcPr>
          <w:p w14:paraId="371C0B51" w14:textId="77777777" w:rsidR="0084499B" w:rsidRPr="0084499B" w:rsidRDefault="0084499B" w:rsidP="00C05A26">
            <w:pPr>
              <w:pStyle w:val="Header"/>
              <w:jc w:val="center"/>
              <w:rPr>
                <w:rFonts w:ascii="Tahoma" w:hAnsi="Tahoma" w:cs="Tahoma"/>
                <w:b/>
                <w:sz w:val="20"/>
                <w:szCs w:val="20"/>
              </w:rPr>
            </w:pPr>
            <w:r w:rsidRPr="0084499B">
              <w:rPr>
                <w:rFonts w:ascii="Tahoma" w:hAnsi="Tahoma" w:cs="Tahoma"/>
                <w:b/>
                <w:sz w:val="20"/>
                <w:szCs w:val="20"/>
              </w:rPr>
              <w:t>Location</w:t>
            </w:r>
            <w:r w:rsidRPr="0084499B">
              <w:rPr>
                <w:rFonts w:ascii="Tahoma" w:hAnsi="Tahoma" w:cs="Tahoma"/>
                <w:b/>
                <w:sz w:val="20"/>
                <w:szCs w:val="20"/>
              </w:rPr>
              <w:sym w:font="Wingdings" w:char="F0DA"/>
            </w:r>
          </w:p>
        </w:tc>
        <w:tc>
          <w:tcPr>
            <w:tcW w:w="1459" w:type="dxa"/>
          </w:tcPr>
          <w:p w14:paraId="49EAE94F" w14:textId="77777777" w:rsidR="0084499B" w:rsidRPr="0084499B" w:rsidRDefault="0084499B" w:rsidP="00C05A26">
            <w:pPr>
              <w:pStyle w:val="Header"/>
              <w:jc w:val="center"/>
              <w:rPr>
                <w:rFonts w:ascii="Tahoma" w:hAnsi="Tahoma" w:cs="Tahoma"/>
                <w:b/>
                <w:sz w:val="20"/>
                <w:szCs w:val="20"/>
              </w:rPr>
            </w:pPr>
            <w:r w:rsidRPr="0084499B">
              <w:rPr>
                <w:rFonts w:ascii="Tahoma" w:hAnsi="Tahoma" w:cs="Tahoma"/>
                <w:b/>
                <w:sz w:val="20"/>
                <w:szCs w:val="20"/>
              </w:rPr>
              <w:t>Odour</w:t>
            </w:r>
          </w:p>
          <w:p w14:paraId="54054F18" w14:textId="77777777" w:rsidR="0084499B" w:rsidRPr="0084499B" w:rsidRDefault="0084499B" w:rsidP="00C05A26">
            <w:pPr>
              <w:pStyle w:val="Header"/>
              <w:jc w:val="center"/>
              <w:rPr>
                <w:rFonts w:ascii="Tahoma" w:hAnsi="Tahoma" w:cs="Tahoma"/>
                <w:sz w:val="20"/>
                <w:szCs w:val="20"/>
              </w:rPr>
            </w:pPr>
            <w:r w:rsidRPr="0084499B">
              <w:rPr>
                <w:rFonts w:ascii="Tahoma" w:hAnsi="Tahoma" w:cs="Tahoma"/>
                <w:b/>
                <w:sz w:val="20"/>
                <w:szCs w:val="20"/>
              </w:rPr>
              <w:t>(any H</w:t>
            </w:r>
            <w:r w:rsidRPr="0084499B">
              <w:rPr>
                <w:rFonts w:ascii="Tahoma" w:hAnsi="Tahoma" w:cs="Tahoma"/>
                <w:b/>
                <w:sz w:val="20"/>
                <w:szCs w:val="20"/>
                <w:vertAlign w:val="subscript"/>
              </w:rPr>
              <w:t>2</w:t>
            </w:r>
            <w:r w:rsidRPr="0084499B">
              <w:rPr>
                <w:rFonts w:ascii="Tahoma" w:hAnsi="Tahoma" w:cs="Tahoma"/>
                <w:b/>
                <w:sz w:val="20"/>
                <w:szCs w:val="20"/>
              </w:rPr>
              <w:t>S?)</w:t>
            </w:r>
          </w:p>
        </w:tc>
        <w:tc>
          <w:tcPr>
            <w:tcW w:w="3032" w:type="dxa"/>
          </w:tcPr>
          <w:p w14:paraId="6AB82BED" w14:textId="663BF9C4" w:rsidR="0084499B" w:rsidRPr="0084499B" w:rsidRDefault="0084499B" w:rsidP="00C05A26">
            <w:pPr>
              <w:pStyle w:val="Header"/>
              <w:jc w:val="center"/>
              <w:rPr>
                <w:rFonts w:ascii="Tahoma" w:hAnsi="Tahoma" w:cs="Tahoma"/>
                <w:sz w:val="20"/>
                <w:szCs w:val="20"/>
              </w:rPr>
            </w:pPr>
            <w:r w:rsidRPr="0084499B">
              <w:rPr>
                <w:rFonts w:ascii="Tahoma" w:hAnsi="Tahoma" w:cs="Tahoma"/>
                <w:b/>
                <w:sz w:val="20"/>
                <w:szCs w:val="20"/>
              </w:rPr>
              <w:t>Character</w:t>
            </w:r>
            <w:r w:rsidR="005A161C">
              <w:rPr>
                <w:rFonts w:ascii="Tahoma" w:hAnsi="Tahoma" w:cs="Tahoma"/>
                <w:b/>
                <w:sz w:val="20"/>
                <w:szCs w:val="20"/>
              </w:rPr>
              <w:t>/description</w:t>
            </w:r>
            <w:r w:rsidRPr="0084499B">
              <w:rPr>
                <w:rFonts w:ascii="Tahoma" w:hAnsi="Tahoma" w:cs="Tahoma"/>
                <w:b/>
                <w:sz w:val="20"/>
                <w:szCs w:val="20"/>
              </w:rPr>
              <w:t xml:space="preserve"> of odour</w:t>
            </w:r>
            <w:r w:rsidR="005A161C">
              <w:rPr>
                <w:rFonts w:ascii="Tahoma" w:hAnsi="Tahoma" w:cs="Tahoma"/>
                <w:b/>
                <w:sz w:val="20"/>
                <w:szCs w:val="20"/>
              </w:rPr>
              <w:t xml:space="preserve"> &amp; noise</w:t>
            </w:r>
          </w:p>
        </w:tc>
        <w:tc>
          <w:tcPr>
            <w:tcW w:w="1134" w:type="dxa"/>
          </w:tcPr>
          <w:p w14:paraId="367A05A1" w14:textId="77777777" w:rsidR="0084499B" w:rsidRPr="0084499B" w:rsidRDefault="0084499B" w:rsidP="00C05A26">
            <w:pPr>
              <w:pStyle w:val="Header"/>
              <w:jc w:val="center"/>
              <w:rPr>
                <w:rFonts w:ascii="Tahoma" w:hAnsi="Tahoma" w:cs="Tahoma"/>
                <w:sz w:val="20"/>
                <w:szCs w:val="20"/>
              </w:rPr>
            </w:pPr>
            <w:r w:rsidRPr="0084499B">
              <w:rPr>
                <w:rFonts w:ascii="Tahoma" w:hAnsi="Tahoma" w:cs="Tahoma"/>
                <w:b/>
                <w:sz w:val="20"/>
                <w:szCs w:val="20"/>
              </w:rPr>
              <w:t>Intensity level</w:t>
            </w:r>
          </w:p>
        </w:tc>
        <w:tc>
          <w:tcPr>
            <w:tcW w:w="2685" w:type="dxa"/>
          </w:tcPr>
          <w:p w14:paraId="0236C5DD" w14:textId="77777777" w:rsidR="0084499B" w:rsidRPr="0084499B" w:rsidRDefault="0084499B" w:rsidP="00C05A26">
            <w:pPr>
              <w:pStyle w:val="Header"/>
              <w:jc w:val="center"/>
              <w:rPr>
                <w:rFonts w:ascii="Tahoma" w:hAnsi="Tahoma" w:cs="Tahoma"/>
                <w:b/>
                <w:sz w:val="20"/>
                <w:szCs w:val="20"/>
              </w:rPr>
            </w:pPr>
            <w:r w:rsidRPr="0084499B">
              <w:rPr>
                <w:rFonts w:ascii="Tahoma" w:hAnsi="Tahoma" w:cs="Tahoma"/>
                <w:b/>
                <w:sz w:val="20"/>
                <w:szCs w:val="20"/>
              </w:rPr>
              <w:t>Noise (dB)</w:t>
            </w:r>
          </w:p>
        </w:tc>
      </w:tr>
      <w:tr w:rsidR="0084499B" w:rsidRPr="0084499B" w14:paraId="4F1FA599" w14:textId="77777777" w:rsidTr="00484D4C">
        <w:trPr>
          <w:trHeight w:val="397"/>
        </w:trPr>
        <w:tc>
          <w:tcPr>
            <w:tcW w:w="1466" w:type="dxa"/>
            <w:vAlign w:val="center"/>
          </w:tcPr>
          <w:p w14:paraId="6C8F03CF" w14:textId="77777777" w:rsidR="0084499B" w:rsidRPr="0084499B" w:rsidRDefault="0084499B" w:rsidP="001047A1">
            <w:pPr>
              <w:pStyle w:val="Header"/>
              <w:rPr>
                <w:rFonts w:ascii="Tahoma" w:hAnsi="Tahoma" w:cs="Tahoma"/>
                <w:b/>
                <w:sz w:val="20"/>
                <w:szCs w:val="20"/>
              </w:rPr>
            </w:pPr>
            <w:r w:rsidRPr="0084499B">
              <w:rPr>
                <w:rFonts w:ascii="Tahoma" w:hAnsi="Tahoma" w:cs="Tahoma"/>
                <w:b/>
                <w:sz w:val="20"/>
                <w:szCs w:val="20"/>
              </w:rPr>
              <w:t>1 Site</w:t>
            </w:r>
          </w:p>
        </w:tc>
        <w:tc>
          <w:tcPr>
            <w:tcW w:w="1459" w:type="dxa"/>
            <w:vAlign w:val="center"/>
          </w:tcPr>
          <w:p w14:paraId="45920C6F" w14:textId="77777777" w:rsidR="0084499B" w:rsidRPr="0084499B" w:rsidRDefault="0084499B" w:rsidP="001047A1">
            <w:pPr>
              <w:pStyle w:val="Header"/>
              <w:jc w:val="center"/>
              <w:rPr>
                <w:rFonts w:ascii="Tahoma" w:hAnsi="Tahoma" w:cs="Tahoma"/>
                <w:sz w:val="20"/>
                <w:szCs w:val="20"/>
              </w:rPr>
            </w:pPr>
          </w:p>
        </w:tc>
        <w:tc>
          <w:tcPr>
            <w:tcW w:w="3032" w:type="dxa"/>
            <w:vAlign w:val="center"/>
          </w:tcPr>
          <w:p w14:paraId="0EF3CCC7" w14:textId="77777777" w:rsidR="0084499B" w:rsidRPr="0084499B" w:rsidRDefault="0084499B" w:rsidP="001047A1">
            <w:pPr>
              <w:pStyle w:val="Header"/>
              <w:jc w:val="center"/>
              <w:rPr>
                <w:rFonts w:ascii="Tahoma" w:hAnsi="Tahoma" w:cs="Tahoma"/>
                <w:sz w:val="20"/>
                <w:szCs w:val="20"/>
              </w:rPr>
            </w:pPr>
          </w:p>
        </w:tc>
        <w:tc>
          <w:tcPr>
            <w:tcW w:w="1134" w:type="dxa"/>
            <w:vAlign w:val="center"/>
          </w:tcPr>
          <w:p w14:paraId="3A03A896" w14:textId="77777777" w:rsidR="0084499B" w:rsidRPr="0084499B" w:rsidRDefault="0084499B" w:rsidP="001047A1">
            <w:pPr>
              <w:pStyle w:val="Header"/>
              <w:jc w:val="center"/>
              <w:rPr>
                <w:rFonts w:ascii="Tahoma" w:hAnsi="Tahoma" w:cs="Tahoma"/>
                <w:sz w:val="20"/>
                <w:szCs w:val="20"/>
              </w:rPr>
            </w:pPr>
          </w:p>
        </w:tc>
        <w:tc>
          <w:tcPr>
            <w:tcW w:w="2685" w:type="dxa"/>
            <w:vAlign w:val="center"/>
          </w:tcPr>
          <w:p w14:paraId="39676878" w14:textId="77777777" w:rsidR="0084499B" w:rsidRPr="0084499B" w:rsidRDefault="0084499B" w:rsidP="001047A1">
            <w:pPr>
              <w:pStyle w:val="Header"/>
              <w:jc w:val="center"/>
              <w:rPr>
                <w:rFonts w:ascii="Tahoma" w:hAnsi="Tahoma" w:cs="Tahoma"/>
                <w:sz w:val="20"/>
                <w:szCs w:val="20"/>
              </w:rPr>
            </w:pPr>
          </w:p>
        </w:tc>
      </w:tr>
      <w:tr w:rsidR="0084499B" w:rsidRPr="0084499B" w14:paraId="3C5468EC" w14:textId="77777777" w:rsidTr="009B2034">
        <w:trPr>
          <w:trHeight w:val="397"/>
        </w:trPr>
        <w:tc>
          <w:tcPr>
            <w:tcW w:w="1466" w:type="dxa"/>
            <w:vAlign w:val="center"/>
          </w:tcPr>
          <w:p w14:paraId="0C20CEE7" w14:textId="77777777" w:rsidR="0084499B" w:rsidRPr="0084499B" w:rsidRDefault="0084499B" w:rsidP="001047A1">
            <w:pPr>
              <w:pStyle w:val="Header"/>
              <w:rPr>
                <w:rFonts w:ascii="Tahoma" w:hAnsi="Tahoma" w:cs="Tahoma"/>
                <w:b/>
                <w:sz w:val="20"/>
                <w:szCs w:val="20"/>
              </w:rPr>
            </w:pPr>
            <w:r w:rsidRPr="0084499B">
              <w:rPr>
                <w:rFonts w:ascii="Tahoma" w:hAnsi="Tahoma" w:cs="Tahoma"/>
                <w:b/>
                <w:sz w:val="20"/>
                <w:szCs w:val="20"/>
              </w:rPr>
              <w:t>2 Trewassa</w:t>
            </w:r>
          </w:p>
        </w:tc>
        <w:tc>
          <w:tcPr>
            <w:tcW w:w="1459" w:type="dxa"/>
            <w:vAlign w:val="center"/>
          </w:tcPr>
          <w:p w14:paraId="61AE321B" w14:textId="77777777" w:rsidR="0084499B" w:rsidRPr="0084499B" w:rsidRDefault="0084499B" w:rsidP="001047A1">
            <w:pPr>
              <w:pStyle w:val="Header"/>
              <w:jc w:val="center"/>
              <w:rPr>
                <w:rFonts w:ascii="Tahoma" w:hAnsi="Tahoma" w:cs="Tahoma"/>
                <w:sz w:val="20"/>
                <w:szCs w:val="20"/>
              </w:rPr>
            </w:pPr>
          </w:p>
        </w:tc>
        <w:tc>
          <w:tcPr>
            <w:tcW w:w="3032" w:type="dxa"/>
          </w:tcPr>
          <w:p w14:paraId="72C52CDE" w14:textId="77777777" w:rsidR="0084499B" w:rsidRPr="0084499B" w:rsidRDefault="0084499B" w:rsidP="001047A1">
            <w:pPr>
              <w:pStyle w:val="Header"/>
              <w:jc w:val="center"/>
              <w:rPr>
                <w:rFonts w:ascii="Tahoma" w:hAnsi="Tahoma" w:cs="Tahoma"/>
                <w:sz w:val="20"/>
                <w:szCs w:val="20"/>
              </w:rPr>
            </w:pPr>
          </w:p>
        </w:tc>
        <w:tc>
          <w:tcPr>
            <w:tcW w:w="1134" w:type="dxa"/>
            <w:vAlign w:val="center"/>
          </w:tcPr>
          <w:p w14:paraId="1157328B" w14:textId="77777777" w:rsidR="0084499B" w:rsidRPr="0084499B" w:rsidRDefault="0084499B" w:rsidP="001047A1">
            <w:pPr>
              <w:pStyle w:val="Header"/>
              <w:jc w:val="center"/>
              <w:rPr>
                <w:rFonts w:ascii="Tahoma" w:hAnsi="Tahoma" w:cs="Tahoma"/>
                <w:sz w:val="20"/>
                <w:szCs w:val="20"/>
              </w:rPr>
            </w:pPr>
          </w:p>
        </w:tc>
        <w:tc>
          <w:tcPr>
            <w:tcW w:w="2685" w:type="dxa"/>
          </w:tcPr>
          <w:p w14:paraId="593AB591" w14:textId="77777777" w:rsidR="0084499B" w:rsidRPr="0084499B" w:rsidRDefault="0084499B" w:rsidP="001047A1">
            <w:pPr>
              <w:pStyle w:val="Header"/>
              <w:jc w:val="center"/>
              <w:rPr>
                <w:rFonts w:ascii="Tahoma" w:hAnsi="Tahoma" w:cs="Tahoma"/>
                <w:sz w:val="20"/>
                <w:szCs w:val="20"/>
              </w:rPr>
            </w:pPr>
          </w:p>
        </w:tc>
      </w:tr>
      <w:tr w:rsidR="0084499B" w:rsidRPr="0084499B" w14:paraId="391D0A24" w14:textId="77777777" w:rsidTr="009B2034">
        <w:trPr>
          <w:trHeight w:val="397"/>
        </w:trPr>
        <w:tc>
          <w:tcPr>
            <w:tcW w:w="1466" w:type="dxa"/>
            <w:vAlign w:val="center"/>
          </w:tcPr>
          <w:p w14:paraId="0D49F922" w14:textId="77777777" w:rsidR="0084499B" w:rsidRPr="0084499B" w:rsidRDefault="0084499B" w:rsidP="001047A1">
            <w:pPr>
              <w:pStyle w:val="Header"/>
              <w:rPr>
                <w:rFonts w:ascii="Tahoma" w:hAnsi="Tahoma" w:cs="Tahoma"/>
                <w:b/>
                <w:sz w:val="20"/>
                <w:szCs w:val="20"/>
              </w:rPr>
            </w:pPr>
            <w:r w:rsidRPr="0084499B">
              <w:rPr>
                <w:rFonts w:ascii="Tahoma" w:hAnsi="Tahoma" w:cs="Tahoma"/>
                <w:b/>
                <w:sz w:val="20"/>
                <w:szCs w:val="20"/>
              </w:rPr>
              <w:t>3 Treworra</w:t>
            </w:r>
          </w:p>
        </w:tc>
        <w:tc>
          <w:tcPr>
            <w:tcW w:w="1459" w:type="dxa"/>
            <w:vAlign w:val="center"/>
          </w:tcPr>
          <w:p w14:paraId="69E74732" w14:textId="77777777" w:rsidR="0084499B" w:rsidRPr="0084499B" w:rsidRDefault="0084499B" w:rsidP="001047A1">
            <w:pPr>
              <w:pStyle w:val="Header"/>
              <w:jc w:val="center"/>
              <w:rPr>
                <w:rFonts w:ascii="Tahoma" w:hAnsi="Tahoma" w:cs="Tahoma"/>
                <w:sz w:val="20"/>
                <w:szCs w:val="20"/>
              </w:rPr>
            </w:pPr>
          </w:p>
        </w:tc>
        <w:tc>
          <w:tcPr>
            <w:tcW w:w="3032" w:type="dxa"/>
          </w:tcPr>
          <w:p w14:paraId="68A32BB1" w14:textId="77777777" w:rsidR="0084499B" w:rsidRPr="0084499B" w:rsidRDefault="0084499B" w:rsidP="001047A1">
            <w:pPr>
              <w:pStyle w:val="Header"/>
              <w:jc w:val="center"/>
              <w:rPr>
                <w:rFonts w:ascii="Tahoma" w:hAnsi="Tahoma" w:cs="Tahoma"/>
                <w:sz w:val="20"/>
                <w:szCs w:val="20"/>
              </w:rPr>
            </w:pPr>
          </w:p>
        </w:tc>
        <w:tc>
          <w:tcPr>
            <w:tcW w:w="1134" w:type="dxa"/>
            <w:vAlign w:val="center"/>
          </w:tcPr>
          <w:p w14:paraId="56D02008" w14:textId="77777777" w:rsidR="0084499B" w:rsidRPr="0084499B" w:rsidRDefault="0084499B" w:rsidP="001047A1">
            <w:pPr>
              <w:pStyle w:val="Header"/>
              <w:jc w:val="center"/>
              <w:rPr>
                <w:rFonts w:ascii="Tahoma" w:hAnsi="Tahoma" w:cs="Tahoma"/>
                <w:sz w:val="20"/>
                <w:szCs w:val="20"/>
              </w:rPr>
            </w:pPr>
          </w:p>
        </w:tc>
        <w:tc>
          <w:tcPr>
            <w:tcW w:w="2685" w:type="dxa"/>
          </w:tcPr>
          <w:p w14:paraId="0969C0FB" w14:textId="77777777" w:rsidR="0084499B" w:rsidRPr="0084499B" w:rsidRDefault="0084499B" w:rsidP="001047A1">
            <w:pPr>
              <w:pStyle w:val="Header"/>
              <w:jc w:val="center"/>
              <w:rPr>
                <w:rFonts w:ascii="Tahoma" w:hAnsi="Tahoma" w:cs="Tahoma"/>
                <w:sz w:val="20"/>
                <w:szCs w:val="20"/>
              </w:rPr>
            </w:pPr>
          </w:p>
        </w:tc>
      </w:tr>
      <w:tr w:rsidR="0084499B" w:rsidRPr="0084499B" w14:paraId="5CF2AB63" w14:textId="77777777" w:rsidTr="009B2034">
        <w:trPr>
          <w:trHeight w:val="397"/>
        </w:trPr>
        <w:tc>
          <w:tcPr>
            <w:tcW w:w="1466" w:type="dxa"/>
            <w:vAlign w:val="center"/>
          </w:tcPr>
          <w:p w14:paraId="2A1AE052" w14:textId="77777777" w:rsidR="0084499B" w:rsidRPr="0084499B" w:rsidRDefault="0084499B" w:rsidP="001047A1">
            <w:pPr>
              <w:pStyle w:val="Header"/>
              <w:rPr>
                <w:rFonts w:ascii="Tahoma" w:hAnsi="Tahoma" w:cs="Tahoma"/>
                <w:b/>
                <w:sz w:val="20"/>
                <w:szCs w:val="20"/>
              </w:rPr>
            </w:pPr>
            <w:r w:rsidRPr="0084499B">
              <w:rPr>
                <w:rFonts w:ascii="Tahoma" w:hAnsi="Tahoma" w:cs="Tahoma"/>
                <w:b/>
                <w:sz w:val="20"/>
                <w:szCs w:val="20"/>
              </w:rPr>
              <w:t xml:space="preserve">4 </w:t>
            </w:r>
            <w:proofErr w:type="spellStart"/>
            <w:r w:rsidRPr="0084499B">
              <w:rPr>
                <w:rFonts w:ascii="Tahoma" w:hAnsi="Tahoma" w:cs="Tahoma"/>
                <w:b/>
                <w:sz w:val="20"/>
                <w:szCs w:val="20"/>
              </w:rPr>
              <w:t>Tremail</w:t>
            </w:r>
            <w:proofErr w:type="spellEnd"/>
          </w:p>
        </w:tc>
        <w:tc>
          <w:tcPr>
            <w:tcW w:w="1459" w:type="dxa"/>
            <w:vAlign w:val="center"/>
          </w:tcPr>
          <w:p w14:paraId="641C6A13" w14:textId="77777777" w:rsidR="0084499B" w:rsidRPr="0084499B" w:rsidRDefault="0084499B" w:rsidP="001047A1">
            <w:pPr>
              <w:pStyle w:val="Header"/>
              <w:jc w:val="center"/>
              <w:rPr>
                <w:rFonts w:ascii="Tahoma" w:hAnsi="Tahoma" w:cs="Tahoma"/>
                <w:sz w:val="20"/>
                <w:szCs w:val="20"/>
              </w:rPr>
            </w:pPr>
          </w:p>
        </w:tc>
        <w:tc>
          <w:tcPr>
            <w:tcW w:w="3032" w:type="dxa"/>
          </w:tcPr>
          <w:p w14:paraId="311E5543" w14:textId="77777777" w:rsidR="0084499B" w:rsidRPr="0084499B" w:rsidRDefault="0084499B" w:rsidP="001047A1">
            <w:pPr>
              <w:pStyle w:val="Header"/>
              <w:jc w:val="center"/>
              <w:rPr>
                <w:rFonts w:ascii="Tahoma" w:hAnsi="Tahoma" w:cs="Tahoma"/>
                <w:sz w:val="20"/>
                <w:szCs w:val="20"/>
              </w:rPr>
            </w:pPr>
          </w:p>
        </w:tc>
        <w:tc>
          <w:tcPr>
            <w:tcW w:w="1134" w:type="dxa"/>
            <w:vAlign w:val="center"/>
          </w:tcPr>
          <w:p w14:paraId="73B9B691" w14:textId="77777777" w:rsidR="0084499B" w:rsidRPr="0084499B" w:rsidRDefault="0084499B" w:rsidP="001047A1">
            <w:pPr>
              <w:pStyle w:val="Header"/>
              <w:jc w:val="center"/>
              <w:rPr>
                <w:rFonts w:ascii="Tahoma" w:hAnsi="Tahoma" w:cs="Tahoma"/>
                <w:sz w:val="20"/>
                <w:szCs w:val="20"/>
              </w:rPr>
            </w:pPr>
          </w:p>
        </w:tc>
        <w:tc>
          <w:tcPr>
            <w:tcW w:w="2685" w:type="dxa"/>
          </w:tcPr>
          <w:p w14:paraId="369DC09A" w14:textId="77777777" w:rsidR="0084499B" w:rsidRPr="0084499B" w:rsidRDefault="0084499B" w:rsidP="001047A1">
            <w:pPr>
              <w:pStyle w:val="Header"/>
              <w:jc w:val="center"/>
              <w:rPr>
                <w:rFonts w:ascii="Tahoma" w:hAnsi="Tahoma" w:cs="Tahoma"/>
                <w:sz w:val="20"/>
                <w:szCs w:val="20"/>
              </w:rPr>
            </w:pPr>
          </w:p>
        </w:tc>
      </w:tr>
      <w:tr w:rsidR="0084499B" w:rsidRPr="0084499B" w14:paraId="7F912BCD" w14:textId="77777777" w:rsidTr="009B2034">
        <w:trPr>
          <w:trHeight w:val="397"/>
        </w:trPr>
        <w:tc>
          <w:tcPr>
            <w:tcW w:w="1466" w:type="dxa"/>
            <w:vAlign w:val="center"/>
          </w:tcPr>
          <w:p w14:paraId="64A5CDD4" w14:textId="77777777" w:rsidR="0084499B" w:rsidRPr="0084499B" w:rsidRDefault="0084499B" w:rsidP="001047A1">
            <w:pPr>
              <w:pStyle w:val="Header"/>
              <w:rPr>
                <w:rFonts w:ascii="Tahoma" w:hAnsi="Tahoma" w:cs="Tahoma"/>
                <w:b/>
                <w:sz w:val="20"/>
                <w:szCs w:val="20"/>
              </w:rPr>
            </w:pPr>
            <w:r w:rsidRPr="0084499B">
              <w:rPr>
                <w:rFonts w:ascii="Tahoma" w:hAnsi="Tahoma" w:cs="Tahoma"/>
                <w:b/>
                <w:sz w:val="20"/>
                <w:szCs w:val="20"/>
              </w:rPr>
              <w:t>5 Airfield</w:t>
            </w:r>
          </w:p>
        </w:tc>
        <w:tc>
          <w:tcPr>
            <w:tcW w:w="1459" w:type="dxa"/>
            <w:vAlign w:val="center"/>
          </w:tcPr>
          <w:p w14:paraId="47D62830" w14:textId="77777777" w:rsidR="0084499B" w:rsidRPr="0084499B" w:rsidRDefault="0084499B" w:rsidP="001047A1">
            <w:pPr>
              <w:pStyle w:val="Header"/>
              <w:jc w:val="center"/>
              <w:rPr>
                <w:rFonts w:ascii="Tahoma" w:hAnsi="Tahoma" w:cs="Tahoma"/>
                <w:sz w:val="20"/>
                <w:szCs w:val="20"/>
              </w:rPr>
            </w:pPr>
          </w:p>
        </w:tc>
        <w:tc>
          <w:tcPr>
            <w:tcW w:w="3032" w:type="dxa"/>
          </w:tcPr>
          <w:p w14:paraId="7DD0A209" w14:textId="77777777" w:rsidR="0084499B" w:rsidRPr="0084499B" w:rsidRDefault="0084499B" w:rsidP="001047A1">
            <w:pPr>
              <w:pStyle w:val="Header"/>
              <w:jc w:val="center"/>
              <w:rPr>
                <w:rFonts w:ascii="Tahoma" w:hAnsi="Tahoma" w:cs="Tahoma"/>
                <w:sz w:val="20"/>
                <w:szCs w:val="20"/>
              </w:rPr>
            </w:pPr>
          </w:p>
        </w:tc>
        <w:tc>
          <w:tcPr>
            <w:tcW w:w="1134" w:type="dxa"/>
            <w:vAlign w:val="center"/>
          </w:tcPr>
          <w:p w14:paraId="47E522FD" w14:textId="77777777" w:rsidR="0084499B" w:rsidRPr="0084499B" w:rsidRDefault="0084499B" w:rsidP="001047A1">
            <w:pPr>
              <w:pStyle w:val="Header"/>
              <w:jc w:val="center"/>
              <w:rPr>
                <w:rFonts w:ascii="Tahoma" w:hAnsi="Tahoma" w:cs="Tahoma"/>
                <w:sz w:val="20"/>
                <w:szCs w:val="20"/>
              </w:rPr>
            </w:pPr>
          </w:p>
        </w:tc>
        <w:tc>
          <w:tcPr>
            <w:tcW w:w="2685" w:type="dxa"/>
          </w:tcPr>
          <w:p w14:paraId="3C7C1728" w14:textId="77777777" w:rsidR="0084499B" w:rsidRPr="0084499B" w:rsidRDefault="0084499B" w:rsidP="001047A1">
            <w:pPr>
              <w:pStyle w:val="Header"/>
              <w:jc w:val="center"/>
              <w:rPr>
                <w:rFonts w:ascii="Tahoma" w:hAnsi="Tahoma" w:cs="Tahoma"/>
                <w:sz w:val="20"/>
                <w:szCs w:val="20"/>
              </w:rPr>
            </w:pPr>
          </w:p>
        </w:tc>
      </w:tr>
      <w:tr w:rsidR="0084499B" w:rsidRPr="0084499B" w14:paraId="79D6947E" w14:textId="77777777" w:rsidTr="00484D4C">
        <w:trPr>
          <w:trHeight w:val="397"/>
        </w:trPr>
        <w:tc>
          <w:tcPr>
            <w:tcW w:w="1466" w:type="dxa"/>
            <w:vAlign w:val="center"/>
          </w:tcPr>
          <w:p w14:paraId="7F4A423E" w14:textId="77777777" w:rsidR="0084499B" w:rsidRPr="0084499B" w:rsidRDefault="0084499B" w:rsidP="001047A1">
            <w:pPr>
              <w:pStyle w:val="Header"/>
              <w:rPr>
                <w:rFonts w:ascii="Tahoma" w:hAnsi="Tahoma" w:cs="Tahoma"/>
                <w:b/>
                <w:sz w:val="20"/>
                <w:szCs w:val="20"/>
              </w:rPr>
            </w:pPr>
          </w:p>
        </w:tc>
        <w:tc>
          <w:tcPr>
            <w:tcW w:w="1459" w:type="dxa"/>
            <w:vAlign w:val="center"/>
          </w:tcPr>
          <w:p w14:paraId="5EDC3E94" w14:textId="77777777" w:rsidR="0084499B" w:rsidRPr="0084499B" w:rsidRDefault="0084499B" w:rsidP="001047A1">
            <w:pPr>
              <w:pStyle w:val="Header"/>
              <w:rPr>
                <w:rFonts w:ascii="Tahoma" w:hAnsi="Tahoma" w:cs="Tahoma"/>
                <w:sz w:val="20"/>
                <w:szCs w:val="20"/>
              </w:rPr>
            </w:pPr>
          </w:p>
        </w:tc>
        <w:tc>
          <w:tcPr>
            <w:tcW w:w="3032" w:type="dxa"/>
            <w:vAlign w:val="center"/>
          </w:tcPr>
          <w:p w14:paraId="4259AFEC" w14:textId="77777777" w:rsidR="0084499B" w:rsidRPr="0084499B" w:rsidRDefault="0084499B" w:rsidP="001047A1">
            <w:pPr>
              <w:pStyle w:val="Header"/>
              <w:rPr>
                <w:rFonts w:ascii="Tahoma" w:hAnsi="Tahoma" w:cs="Tahoma"/>
                <w:sz w:val="20"/>
                <w:szCs w:val="20"/>
              </w:rPr>
            </w:pPr>
          </w:p>
        </w:tc>
        <w:tc>
          <w:tcPr>
            <w:tcW w:w="1134" w:type="dxa"/>
            <w:vAlign w:val="center"/>
          </w:tcPr>
          <w:p w14:paraId="05BEC9C1" w14:textId="77777777" w:rsidR="0084499B" w:rsidRPr="0084499B" w:rsidRDefault="0084499B" w:rsidP="001047A1">
            <w:pPr>
              <w:pStyle w:val="Header"/>
              <w:rPr>
                <w:rFonts w:ascii="Tahoma" w:hAnsi="Tahoma" w:cs="Tahoma"/>
                <w:sz w:val="20"/>
                <w:szCs w:val="20"/>
              </w:rPr>
            </w:pPr>
          </w:p>
        </w:tc>
        <w:tc>
          <w:tcPr>
            <w:tcW w:w="2685" w:type="dxa"/>
            <w:vAlign w:val="center"/>
          </w:tcPr>
          <w:p w14:paraId="034E9C80" w14:textId="77777777" w:rsidR="0084499B" w:rsidRPr="0084499B" w:rsidRDefault="0084499B" w:rsidP="001047A1">
            <w:pPr>
              <w:pStyle w:val="Header"/>
              <w:rPr>
                <w:rFonts w:ascii="Tahoma" w:hAnsi="Tahoma" w:cs="Tahoma"/>
                <w:sz w:val="20"/>
                <w:szCs w:val="20"/>
              </w:rPr>
            </w:pPr>
          </w:p>
        </w:tc>
      </w:tr>
      <w:tr w:rsidR="0084499B" w:rsidRPr="0084499B" w14:paraId="35B90B6C" w14:textId="77777777" w:rsidTr="00484D4C">
        <w:trPr>
          <w:trHeight w:val="397"/>
        </w:trPr>
        <w:tc>
          <w:tcPr>
            <w:tcW w:w="2925" w:type="dxa"/>
            <w:gridSpan w:val="2"/>
          </w:tcPr>
          <w:p w14:paraId="380B963E" w14:textId="77777777" w:rsidR="0084499B" w:rsidRPr="0084499B" w:rsidRDefault="0084499B" w:rsidP="001047A1">
            <w:pPr>
              <w:pStyle w:val="Header"/>
              <w:rPr>
                <w:rFonts w:ascii="Tahoma" w:hAnsi="Tahoma" w:cs="Tahoma"/>
                <w:sz w:val="20"/>
                <w:szCs w:val="20"/>
              </w:rPr>
            </w:pPr>
            <w:r w:rsidRPr="0084499B">
              <w:rPr>
                <w:rFonts w:ascii="Tahoma" w:hAnsi="Tahoma" w:cs="Tahoma"/>
                <w:sz w:val="20"/>
                <w:szCs w:val="20"/>
              </w:rPr>
              <w:t>Other notes, people met, comments</w:t>
            </w:r>
          </w:p>
        </w:tc>
        <w:tc>
          <w:tcPr>
            <w:tcW w:w="6851" w:type="dxa"/>
            <w:gridSpan w:val="3"/>
            <w:vAlign w:val="center"/>
          </w:tcPr>
          <w:p w14:paraId="2F8FABA8" w14:textId="77777777" w:rsidR="0084499B" w:rsidRPr="0084499B" w:rsidRDefault="0084499B" w:rsidP="001047A1">
            <w:pPr>
              <w:pStyle w:val="Header"/>
              <w:rPr>
                <w:rFonts w:ascii="Tahoma" w:hAnsi="Tahoma" w:cs="Tahoma"/>
                <w:sz w:val="20"/>
                <w:szCs w:val="20"/>
              </w:rPr>
            </w:pPr>
            <w:r w:rsidRPr="0084499B">
              <w:rPr>
                <w:rFonts w:ascii="Tahoma" w:hAnsi="Tahoma" w:cs="Tahoma"/>
                <w:sz w:val="20"/>
                <w:szCs w:val="20"/>
              </w:rPr>
              <w:t xml:space="preserve"> </w:t>
            </w:r>
          </w:p>
        </w:tc>
      </w:tr>
      <w:tr w:rsidR="0084499B" w:rsidRPr="0084499B" w14:paraId="26F39962" w14:textId="77777777" w:rsidTr="00484D4C">
        <w:trPr>
          <w:trHeight w:val="60"/>
        </w:trPr>
        <w:tc>
          <w:tcPr>
            <w:tcW w:w="2925" w:type="dxa"/>
            <w:gridSpan w:val="2"/>
            <w:vAlign w:val="center"/>
          </w:tcPr>
          <w:p w14:paraId="16F7FB57" w14:textId="77777777" w:rsidR="0084499B" w:rsidRPr="0084499B" w:rsidRDefault="0084499B" w:rsidP="001047A1">
            <w:pPr>
              <w:pStyle w:val="Header"/>
              <w:rPr>
                <w:rFonts w:ascii="Tahoma" w:hAnsi="Tahoma" w:cs="Tahoma"/>
                <w:sz w:val="20"/>
                <w:szCs w:val="20"/>
              </w:rPr>
            </w:pPr>
            <w:r w:rsidRPr="0084499B">
              <w:rPr>
                <w:rFonts w:ascii="Tahoma" w:hAnsi="Tahoma" w:cs="Tahoma"/>
                <w:sz w:val="20"/>
                <w:szCs w:val="20"/>
              </w:rPr>
              <w:t>Observations at other locations on drive</w:t>
            </w:r>
          </w:p>
        </w:tc>
        <w:tc>
          <w:tcPr>
            <w:tcW w:w="6851" w:type="dxa"/>
            <w:gridSpan w:val="3"/>
            <w:vAlign w:val="center"/>
          </w:tcPr>
          <w:p w14:paraId="4271E88F" w14:textId="77777777" w:rsidR="0084499B" w:rsidRPr="0084499B" w:rsidRDefault="0084499B" w:rsidP="001047A1">
            <w:pPr>
              <w:pStyle w:val="Header"/>
              <w:rPr>
                <w:rFonts w:ascii="Tahoma" w:hAnsi="Tahoma" w:cs="Tahoma"/>
                <w:sz w:val="20"/>
                <w:szCs w:val="20"/>
              </w:rPr>
            </w:pPr>
          </w:p>
        </w:tc>
      </w:tr>
    </w:tbl>
    <w:p w14:paraId="6A4FF980" w14:textId="77777777" w:rsidR="0084499B" w:rsidRPr="0084499B" w:rsidRDefault="0084499B" w:rsidP="001C2F14">
      <w:pPr>
        <w:rPr>
          <w:rFonts w:ascii="Tahoma" w:hAnsi="Tahoma" w:cs="Tahoma"/>
          <w:sz w:val="20"/>
          <w:szCs w:val="20"/>
        </w:rPr>
      </w:pPr>
      <w:r w:rsidRPr="0084499B">
        <w:rPr>
          <w:rFonts w:ascii="Tahoma" w:hAnsi="Tahoma" w:cs="Tahoma"/>
          <w:sz w:val="20"/>
          <w:szCs w:val="20"/>
        </w:rPr>
        <w:t>Location map is at the end of the document.</w:t>
      </w:r>
    </w:p>
    <w:tbl>
      <w:tblPr>
        <w:tblW w:w="9771" w:type="dxa"/>
        <w:tblCellMar>
          <w:left w:w="0" w:type="dxa"/>
          <w:right w:w="0" w:type="dxa"/>
        </w:tblCellMar>
        <w:tblLook w:val="04A0" w:firstRow="1" w:lastRow="0" w:firstColumn="1" w:lastColumn="0" w:noHBand="0" w:noVBand="1"/>
      </w:tblPr>
      <w:tblGrid>
        <w:gridCol w:w="1242"/>
        <w:gridCol w:w="8529"/>
      </w:tblGrid>
      <w:tr w:rsidR="0084499B" w:rsidRPr="0084499B" w14:paraId="0AB2A7D9" w14:textId="77777777" w:rsidTr="0084499B">
        <w:tc>
          <w:tcPr>
            <w:tcW w:w="1242"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hideMark/>
          </w:tcPr>
          <w:p w14:paraId="1923867C" w14:textId="77777777" w:rsidR="0084499B" w:rsidRPr="0084499B" w:rsidRDefault="0084499B" w:rsidP="00DB4F81">
            <w:pPr>
              <w:spacing w:after="0" w:line="240" w:lineRule="auto"/>
              <w:rPr>
                <w:rFonts w:ascii="Tahoma" w:hAnsi="Tahoma" w:cs="Tahoma"/>
                <w:sz w:val="20"/>
                <w:szCs w:val="20"/>
                <w:lang w:eastAsia="en-GB"/>
              </w:rPr>
            </w:pPr>
            <w:r w:rsidRPr="0084499B">
              <w:rPr>
                <w:rFonts w:ascii="Tahoma" w:hAnsi="Tahoma" w:cs="Tahoma"/>
                <w:sz w:val="20"/>
                <w:szCs w:val="20"/>
                <w:lang w:eastAsia="en-GB"/>
              </w:rPr>
              <w:t>1 Site</w:t>
            </w:r>
          </w:p>
        </w:tc>
        <w:tc>
          <w:tcPr>
            <w:tcW w:w="8529"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02EAF481" w14:textId="77777777" w:rsidR="0084499B" w:rsidRPr="0084499B" w:rsidRDefault="0084499B" w:rsidP="00DB4F81">
            <w:pPr>
              <w:spacing w:after="0" w:line="240" w:lineRule="auto"/>
              <w:rPr>
                <w:rFonts w:ascii="Tahoma" w:hAnsi="Tahoma" w:cs="Tahoma"/>
                <w:sz w:val="20"/>
                <w:szCs w:val="20"/>
                <w:lang w:eastAsia="en-GB"/>
              </w:rPr>
            </w:pPr>
            <w:r w:rsidRPr="0084499B">
              <w:rPr>
                <w:rFonts w:ascii="Tahoma" w:hAnsi="Tahoma" w:cs="Tahoma"/>
                <w:sz w:val="20"/>
                <w:szCs w:val="20"/>
                <w:lang w:eastAsia="en-GB"/>
              </w:rPr>
              <w:t>Any main site observations</w:t>
            </w:r>
          </w:p>
        </w:tc>
      </w:tr>
      <w:tr w:rsidR="0084499B" w:rsidRPr="0084499B" w14:paraId="7F92E172" w14:textId="77777777" w:rsidTr="0084499B">
        <w:tc>
          <w:tcPr>
            <w:tcW w:w="1242"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02DDDF0B" w14:textId="77777777" w:rsidR="0084499B" w:rsidRPr="0084499B" w:rsidRDefault="0084499B" w:rsidP="00DB4F81">
            <w:pPr>
              <w:spacing w:after="0" w:line="240" w:lineRule="auto"/>
              <w:rPr>
                <w:rFonts w:ascii="Tahoma" w:hAnsi="Tahoma" w:cs="Tahoma"/>
                <w:sz w:val="20"/>
                <w:szCs w:val="20"/>
              </w:rPr>
            </w:pPr>
            <w:r w:rsidRPr="0084499B">
              <w:rPr>
                <w:rFonts w:ascii="Tahoma" w:hAnsi="Tahoma" w:cs="Tahoma"/>
                <w:sz w:val="20"/>
                <w:szCs w:val="20"/>
                <w:lang w:eastAsia="en-GB"/>
              </w:rPr>
              <w:t>2 Trewassa</w:t>
            </w:r>
          </w:p>
        </w:tc>
        <w:tc>
          <w:tcPr>
            <w:tcW w:w="8529" w:type="dxa"/>
            <w:tcBorders>
              <w:top w:val="nil"/>
              <w:left w:val="nil"/>
              <w:bottom w:val="single" w:sz="8" w:space="0" w:color="auto"/>
              <w:right w:val="single" w:sz="8" w:space="0" w:color="auto"/>
            </w:tcBorders>
            <w:tcMar>
              <w:top w:w="0" w:type="dxa"/>
              <w:left w:w="108" w:type="dxa"/>
              <w:bottom w:w="0" w:type="dxa"/>
              <w:right w:w="108" w:type="dxa"/>
            </w:tcMar>
            <w:hideMark/>
          </w:tcPr>
          <w:p w14:paraId="14C25DBD" w14:textId="77777777" w:rsidR="0084499B" w:rsidRPr="0084499B" w:rsidRDefault="0084499B" w:rsidP="00DB4F81">
            <w:pPr>
              <w:spacing w:after="0" w:line="240" w:lineRule="auto"/>
              <w:rPr>
                <w:rFonts w:ascii="Tahoma" w:hAnsi="Tahoma" w:cs="Tahoma"/>
                <w:sz w:val="20"/>
                <w:szCs w:val="20"/>
              </w:rPr>
            </w:pPr>
            <w:r w:rsidRPr="0084499B">
              <w:rPr>
                <w:rFonts w:ascii="Tahoma" w:hAnsi="Tahoma" w:cs="Tahoma"/>
                <w:sz w:val="20"/>
                <w:szCs w:val="20"/>
                <w:lang w:eastAsia="en-GB"/>
              </w:rPr>
              <w:t>At field gate beside workshop</w:t>
            </w:r>
          </w:p>
        </w:tc>
      </w:tr>
      <w:tr w:rsidR="0084499B" w:rsidRPr="0084499B" w14:paraId="27F91A49" w14:textId="77777777" w:rsidTr="0084499B">
        <w:tc>
          <w:tcPr>
            <w:tcW w:w="1242"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40DFCEC7" w14:textId="77777777" w:rsidR="0084499B" w:rsidRPr="0084499B" w:rsidRDefault="0084499B" w:rsidP="00DB4F81">
            <w:pPr>
              <w:rPr>
                <w:rFonts w:ascii="Tahoma" w:hAnsi="Tahoma" w:cs="Tahoma"/>
                <w:sz w:val="20"/>
                <w:szCs w:val="20"/>
              </w:rPr>
            </w:pPr>
            <w:r w:rsidRPr="0084499B">
              <w:rPr>
                <w:rFonts w:ascii="Tahoma" w:hAnsi="Tahoma" w:cs="Tahoma"/>
                <w:sz w:val="20"/>
                <w:szCs w:val="20"/>
                <w:lang w:eastAsia="en-GB"/>
              </w:rPr>
              <w:t>3 Treworra</w:t>
            </w:r>
          </w:p>
        </w:tc>
        <w:tc>
          <w:tcPr>
            <w:tcW w:w="8529" w:type="dxa"/>
            <w:tcBorders>
              <w:top w:val="nil"/>
              <w:left w:val="nil"/>
              <w:bottom w:val="single" w:sz="8" w:space="0" w:color="auto"/>
              <w:right w:val="single" w:sz="8" w:space="0" w:color="auto"/>
            </w:tcBorders>
            <w:tcMar>
              <w:top w:w="0" w:type="dxa"/>
              <w:left w:w="108" w:type="dxa"/>
              <w:bottom w:w="0" w:type="dxa"/>
              <w:right w:w="108" w:type="dxa"/>
            </w:tcMar>
            <w:hideMark/>
          </w:tcPr>
          <w:p w14:paraId="650C77CA" w14:textId="77777777" w:rsidR="0084499B" w:rsidRPr="0084499B" w:rsidRDefault="0084499B" w:rsidP="00DB4F81">
            <w:pPr>
              <w:spacing w:after="0" w:line="240" w:lineRule="auto"/>
              <w:rPr>
                <w:rFonts w:ascii="Tahoma" w:hAnsi="Tahoma" w:cs="Tahoma"/>
                <w:sz w:val="20"/>
                <w:szCs w:val="20"/>
              </w:rPr>
            </w:pPr>
            <w:r w:rsidRPr="0084499B">
              <w:rPr>
                <w:rFonts w:ascii="Tahoma" w:hAnsi="Tahoma" w:cs="Tahoma"/>
                <w:sz w:val="20"/>
                <w:szCs w:val="20"/>
                <w:lang w:eastAsia="en-GB"/>
              </w:rPr>
              <w:t xml:space="preserve">You can go up the lane saying “Treworra Barton/Belle tents”.  </w:t>
            </w:r>
          </w:p>
          <w:p w14:paraId="2A5C75DF" w14:textId="77777777" w:rsidR="0084499B" w:rsidRPr="0084499B" w:rsidRDefault="0084499B" w:rsidP="00DB4F81">
            <w:pPr>
              <w:spacing w:after="0" w:line="240" w:lineRule="auto"/>
              <w:rPr>
                <w:rFonts w:ascii="Tahoma" w:hAnsi="Tahoma" w:cs="Tahoma"/>
                <w:sz w:val="20"/>
                <w:szCs w:val="20"/>
                <w:lang w:eastAsia="en-GB"/>
              </w:rPr>
            </w:pPr>
            <w:proofErr w:type="gramStart"/>
            <w:r w:rsidRPr="0084499B">
              <w:rPr>
                <w:rFonts w:ascii="Tahoma" w:hAnsi="Tahoma" w:cs="Tahoma"/>
                <w:sz w:val="20"/>
                <w:szCs w:val="20"/>
                <w:lang w:eastAsia="en-GB"/>
              </w:rPr>
              <w:t>Can park</w:t>
            </w:r>
            <w:proofErr w:type="gramEnd"/>
            <w:r w:rsidRPr="0084499B">
              <w:rPr>
                <w:rFonts w:ascii="Tahoma" w:hAnsi="Tahoma" w:cs="Tahoma"/>
                <w:sz w:val="20"/>
                <w:szCs w:val="20"/>
                <w:lang w:eastAsia="en-GB"/>
              </w:rPr>
              <w:t xml:space="preserve"> in the turning spot beside farm gate/Belle tents.  </w:t>
            </w:r>
          </w:p>
          <w:p w14:paraId="3822BEA9" w14:textId="77777777" w:rsidR="0084499B" w:rsidRPr="0084499B" w:rsidRDefault="0084499B" w:rsidP="00DB4F81">
            <w:pPr>
              <w:spacing w:after="0" w:line="240" w:lineRule="auto"/>
              <w:rPr>
                <w:rFonts w:ascii="Tahoma" w:hAnsi="Tahoma" w:cs="Tahoma"/>
                <w:sz w:val="20"/>
                <w:szCs w:val="20"/>
              </w:rPr>
            </w:pPr>
            <w:r w:rsidRPr="0084499B">
              <w:rPr>
                <w:rFonts w:ascii="Tahoma" w:hAnsi="Tahoma" w:cs="Tahoma"/>
                <w:sz w:val="20"/>
                <w:szCs w:val="20"/>
                <w:lang w:eastAsia="en-GB"/>
              </w:rPr>
              <w:t>Can also walk along the lane to next farm gate, closer to plant.</w:t>
            </w:r>
          </w:p>
        </w:tc>
      </w:tr>
      <w:tr w:rsidR="0084499B" w:rsidRPr="0084499B" w14:paraId="0E41C841" w14:textId="77777777" w:rsidTr="0084499B">
        <w:tc>
          <w:tcPr>
            <w:tcW w:w="1242"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1A722189" w14:textId="77777777" w:rsidR="0084499B" w:rsidRPr="0084499B" w:rsidRDefault="0084499B" w:rsidP="00DB4F81">
            <w:pPr>
              <w:spacing w:after="0" w:line="240" w:lineRule="auto"/>
              <w:rPr>
                <w:rFonts w:ascii="Tahoma" w:hAnsi="Tahoma" w:cs="Tahoma"/>
                <w:sz w:val="20"/>
                <w:szCs w:val="20"/>
              </w:rPr>
            </w:pPr>
            <w:r w:rsidRPr="0084499B">
              <w:rPr>
                <w:rFonts w:ascii="Tahoma" w:hAnsi="Tahoma" w:cs="Tahoma"/>
                <w:sz w:val="20"/>
                <w:szCs w:val="20"/>
                <w:lang w:eastAsia="en-GB"/>
              </w:rPr>
              <w:t xml:space="preserve">4 </w:t>
            </w:r>
            <w:proofErr w:type="spellStart"/>
            <w:r w:rsidRPr="0084499B">
              <w:rPr>
                <w:rFonts w:ascii="Tahoma" w:hAnsi="Tahoma" w:cs="Tahoma"/>
                <w:sz w:val="20"/>
                <w:szCs w:val="20"/>
                <w:lang w:eastAsia="en-GB"/>
              </w:rPr>
              <w:t>Tremail</w:t>
            </w:r>
            <w:proofErr w:type="spellEnd"/>
          </w:p>
        </w:tc>
        <w:tc>
          <w:tcPr>
            <w:tcW w:w="8529" w:type="dxa"/>
            <w:tcBorders>
              <w:top w:val="nil"/>
              <w:left w:val="nil"/>
              <w:bottom w:val="single" w:sz="8" w:space="0" w:color="auto"/>
              <w:right w:val="single" w:sz="8" w:space="0" w:color="auto"/>
            </w:tcBorders>
            <w:tcMar>
              <w:top w:w="0" w:type="dxa"/>
              <w:left w:w="108" w:type="dxa"/>
              <w:bottom w:w="0" w:type="dxa"/>
              <w:right w:w="108" w:type="dxa"/>
            </w:tcMar>
            <w:hideMark/>
          </w:tcPr>
          <w:p w14:paraId="277D5565" w14:textId="77777777" w:rsidR="0084499B" w:rsidRPr="0084499B" w:rsidRDefault="0084499B" w:rsidP="00DB4F81">
            <w:pPr>
              <w:spacing w:after="0" w:line="240" w:lineRule="auto"/>
              <w:rPr>
                <w:rFonts w:ascii="Tahoma" w:hAnsi="Tahoma" w:cs="Tahoma"/>
                <w:sz w:val="20"/>
                <w:szCs w:val="20"/>
              </w:rPr>
            </w:pPr>
            <w:r w:rsidRPr="0084499B">
              <w:rPr>
                <w:rFonts w:ascii="Tahoma" w:hAnsi="Tahoma" w:cs="Tahoma"/>
                <w:sz w:val="20"/>
                <w:szCs w:val="20"/>
                <w:lang w:eastAsia="en-GB"/>
              </w:rPr>
              <w:t>Field gate – higher part of hamlet</w:t>
            </w:r>
          </w:p>
        </w:tc>
      </w:tr>
      <w:tr w:rsidR="0084499B" w:rsidRPr="0084499B" w14:paraId="60F7D5AB" w14:textId="77777777" w:rsidTr="0084499B">
        <w:trPr>
          <w:trHeight w:val="357"/>
        </w:trPr>
        <w:tc>
          <w:tcPr>
            <w:tcW w:w="1242"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0CAC20CF" w14:textId="77777777" w:rsidR="0084499B" w:rsidRPr="0084499B" w:rsidRDefault="0084499B" w:rsidP="00DB4F81">
            <w:pPr>
              <w:spacing w:after="0" w:line="240" w:lineRule="auto"/>
              <w:rPr>
                <w:rFonts w:ascii="Tahoma" w:hAnsi="Tahoma" w:cs="Tahoma"/>
                <w:sz w:val="20"/>
                <w:szCs w:val="20"/>
              </w:rPr>
            </w:pPr>
            <w:r w:rsidRPr="0084499B">
              <w:rPr>
                <w:rFonts w:ascii="Tahoma" w:hAnsi="Tahoma" w:cs="Tahoma"/>
                <w:sz w:val="20"/>
                <w:szCs w:val="20"/>
                <w:lang w:eastAsia="en-GB"/>
              </w:rPr>
              <w:t>5 Airfield</w:t>
            </w:r>
          </w:p>
        </w:tc>
        <w:tc>
          <w:tcPr>
            <w:tcW w:w="8529" w:type="dxa"/>
            <w:tcBorders>
              <w:top w:val="nil"/>
              <w:left w:val="nil"/>
              <w:bottom w:val="single" w:sz="8" w:space="0" w:color="auto"/>
              <w:right w:val="single" w:sz="8" w:space="0" w:color="auto"/>
            </w:tcBorders>
            <w:tcMar>
              <w:top w:w="0" w:type="dxa"/>
              <w:left w:w="108" w:type="dxa"/>
              <w:bottom w:w="0" w:type="dxa"/>
              <w:right w:w="108" w:type="dxa"/>
            </w:tcMar>
            <w:hideMark/>
          </w:tcPr>
          <w:p w14:paraId="42736BB5" w14:textId="77777777" w:rsidR="0084499B" w:rsidRPr="0084499B" w:rsidRDefault="0084499B" w:rsidP="00DB4F81">
            <w:pPr>
              <w:spacing w:after="0" w:line="240" w:lineRule="auto"/>
              <w:rPr>
                <w:rFonts w:ascii="Tahoma" w:hAnsi="Tahoma" w:cs="Tahoma"/>
                <w:sz w:val="20"/>
                <w:szCs w:val="20"/>
              </w:rPr>
            </w:pPr>
            <w:r w:rsidRPr="0084499B">
              <w:rPr>
                <w:rFonts w:ascii="Tahoma" w:hAnsi="Tahoma" w:cs="Tahoma"/>
                <w:sz w:val="20"/>
                <w:szCs w:val="20"/>
                <w:lang w:eastAsia="en-GB"/>
              </w:rPr>
              <w:t xml:space="preserve">Any observations as the route </w:t>
            </w:r>
            <w:proofErr w:type="gramStart"/>
            <w:r w:rsidRPr="0084499B">
              <w:rPr>
                <w:rFonts w:ascii="Tahoma" w:hAnsi="Tahoma" w:cs="Tahoma"/>
                <w:sz w:val="20"/>
                <w:szCs w:val="20"/>
                <w:lang w:eastAsia="en-GB"/>
              </w:rPr>
              <w:t>is</w:t>
            </w:r>
            <w:proofErr w:type="gramEnd"/>
            <w:r w:rsidRPr="0084499B">
              <w:rPr>
                <w:rFonts w:ascii="Tahoma" w:hAnsi="Tahoma" w:cs="Tahoma"/>
                <w:sz w:val="20"/>
                <w:szCs w:val="20"/>
                <w:lang w:eastAsia="en-GB"/>
              </w:rPr>
              <w:t xml:space="preserve"> taken</w:t>
            </w:r>
          </w:p>
        </w:tc>
      </w:tr>
    </w:tbl>
    <w:p w14:paraId="1ECCF5F0" w14:textId="77777777" w:rsidR="0084499B" w:rsidRPr="0084499B" w:rsidRDefault="0084499B" w:rsidP="001C2F14">
      <w:pPr>
        <w:rPr>
          <w:rFonts w:ascii="Tahoma" w:hAnsi="Tahoma" w:cs="Tahoma"/>
          <w:sz w:val="20"/>
          <w:szCs w:val="20"/>
        </w:rPr>
      </w:pPr>
    </w:p>
    <w:p w14:paraId="3803B27C" w14:textId="77777777" w:rsidR="0084499B" w:rsidRPr="0084499B" w:rsidRDefault="0084499B" w:rsidP="00234EFE">
      <w:pPr>
        <w:spacing w:after="0"/>
        <w:rPr>
          <w:rFonts w:ascii="Tahoma" w:hAnsi="Tahoma" w:cs="Tahoma"/>
          <w:b/>
          <w:noProof/>
          <w:sz w:val="20"/>
          <w:szCs w:val="20"/>
          <w:lang w:eastAsia="en-GB"/>
        </w:rPr>
      </w:pPr>
      <w:r w:rsidRPr="0084499B">
        <w:rPr>
          <w:rFonts w:ascii="Tahoma" w:hAnsi="Tahoma" w:cs="Tahoma"/>
          <w:b/>
          <w:noProof/>
          <w:sz w:val="20"/>
          <w:szCs w:val="20"/>
          <w:lang w:eastAsia="en-GB"/>
        </w:rPr>
        <w:t>INTENSITY – for good or bad odours</w:t>
      </w:r>
    </w:p>
    <w:tbl>
      <w:tblPr>
        <w:tblW w:w="97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78"/>
        <w:gridCol w:w="7398"/>
      </w:tblGrid>
      <w:tr w:rsidR="0084499B" w:rsidRPr="0084499B" w14:paraId="6D9AE85F" w14:textId="77777777" w:rsidTr="0084499B">
        <w:tc>
          <w:tcPr>
            <w:tcW w:w="2378" w:type="dxa"/>
            <w:shd w:val="clear" w:color="auto" w:fill="D9D9D9"/>
          </w:tcPr>
          <w:p w14:paraId="00E2FEAA" w14:textId="77777777" w:rsidR="0084499B" w:rsidRPr="0084499B" w:rsidRDefault="0084499B" w:rsidP="00D2188D">
            <w:pPr>
              <w:spacing w:after="0" w:line="240" w:lineRule="auto"/>
              <w:rPr>
                <w:rFonts w:ascii="Tahoma" w:hAnsi="Tahoma" w:cs="Tahoma"/>
                <w:b/>
                <w:noProof/>
                <w:sz w:val="20"/>
                <w:szCs w:val="20"/>
                <w:lang w:eastAsia="en-GB"/>
              </w:rPr>
            </w:pPr>
          </w:p>
        </w:tc>
        <w:tc>
          <w:tcPr>
            <w:tcW w:w="7398" w:type="dxa"/>
            <w:shd w:val="clear" w:color="auto" w:fill="D9D9D9"/>
          </w:tcPr>
          <w:p w14:paraId="1F507B67"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What is that like?</w:t>
            </w:r>
          </w:p>
        </w:tc>
      </w:tr>
      <w:tr w:rsidR="0084499B" w:rsidRPr="0084499B" w14:paraId="26952822" w14:textId="77777777" w:rsidTr="0084499B">
        <w:tc>
          <w:tcPr>
            <w:tcW w:w="2378" w:type="dxa"/>
          </w:tcPr>
          <w:p w14:paraId="6AD17491"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0</w:t>
            </w:r>
            <w:r w:rsidRPr="0084499B">
              <w:rPr>
                <w:rFonts w:ascii="Tahoma" w:hAnsi="Tahoma" w:cs="Tahoma"/>
                <w:noProof/>
                <w:sz w:val="20"/>
                <w:szCs w:val="20"/>
                <w:lang w:eastAsia="en-GB"/>
              </w:rPr>
              <w:t xml:space="preserve"> No odour</w:t>
            </w:r>
          </w:p>
        </w:tc>
        <w:tc>
          <w:tcPr>
            <w:tcW w:w="7398" w:type="dxa"/>
          </w:tcPr>
          <w:p w14:paraId="0071BE10"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Clear fresh air or rain/wind</w:t>
            </w:r>
          </w:p>
        </w:tc>
      </w:tr>
      <w:tr w:rsidR="0084499B" w:rsidRPr="0084499B" w14:paraId="4B46D3CE" w14:textId="77777777" w:rsidTr="0084499B">
        <w:tc>
          <w:tcPr>
            <w:tcW w:w="2378" w:type="dxa"/>
          </w:tcPr>
          <w:p w14:paraId="43315C4C"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b/>
                <w:noProof/>
                <w:sz w:val="20"/>
                <w:szCs w:val="20"/>
                <w:lang w:eastAsia="en-GB"/>
              </w:rPr>
              <w:t>1</w:t>
            </w:r>
            <w:r w:rsidRPr="0084499B">
              <w:rPr>
                <w:rFonts w:ascii="Tahoma" w:hAnsi="Tahoma" w:cs="Tahoma"/>
                <w:noProof/>
                <w:sz w:val="20"/>
                <w:szCs w:val="20"/>
                <w:lang w:eastAsia="en-GB"/>
              </w:rPr>
              <w:t xml:space="preserve"> Very faint odour</w:t>
            </w:r>
          </w:p>
        </w:tc>
        <w:tc>
          <w:tcPr>
            <w:tcW w:w="7398" w:type="dxa"/>
          </w:tcPr>
          <w:p w14:paraId="57AE9A93"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Smell something taking deep breath or not constant</w:t>
            </w:r>
          </w:p>
          <w:p w14:paraId="606CDC28"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(even cut grass or faint sewage types)</w:t>
            </w:r>
          </w:p>
        </w:tc>
      </w:tr>
      <w:tr w:rsidR="0084499B" w:rsidRPr="0084499B" w14:paraId="0DAED34E" w14:textId="77777777" w:rsidTr="0084499B">
        <w:tc>
          <w:tcPr>
            <w:tcW w:w="2378" w:type="dxa"/>
          </w:tcPr>
          <w:p w14:paraId="7738678A"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2</w:t>
            </w:r>
            <w:r w:rsidRPr="0084499B">
              <w:rPr>
                <w:rFonts w:ascii="Tahoma" w:hAnsi="Tahoma" w:cs="Tahoma"/>
                <w:noProof/>
                <w:sz w:val="20"/>
                <w:szCs w:val="20"/>
                <w:lang w:eastAsia="en-GB"/>
              </w:rPr>
              <w:t xml:space="preserve"> Faint odour</w:t>
            </w:r>
          </w:p>
        </w:tc>
        <w:tc>
          <w:tcPr>
            <w:tcW w:w="7398" w:type="dxa"/>
          </w:tcPr>
          <w:p w14:paraId="49E913F1"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Imagine bbq smoke 2 or 3 gardens away, you’re aware but it’s not bothering you.</w:t>
            </w:r>
          </w:p>
        </w:tc>
      </w:tr>
      <w:tr w:rsidR="0084499B" w:rsidRPr="0084499B" w14:paraId="4CA3558B" w14:textId="77777777" w:rsidTr="0084499B">
        <w:tc>
          <w:tcPr>
            <w:tcW w:w="2378" w:type="dxa"/>
          </w:tcPr>
          <w:p w14:paraId="06ED0725"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3</w:t>
            </w:r>
            <w:r w:rsidRPr="0084499B">
              <w:rPr>
                <w:rFonts w:ascii="Tahoma" w:hAnsi="Tahoma" w:cs="Tahoma"/>
                <w:noProof/>
                <w:sz w:val="20"/>
                <w:szCs w:val="20"/>
                <w:lang w:eastAsia="en-GB"/>
              </w:rPr>
              <w:t xml:space="preserve"> Detect odour</w:t>
            </w:r>
          </w:p>
        </w:tc>
        <w:tc>
          <w:tcPr>
            <w:tcW w:w="7398" w:type="dxa"/>
          </w:tcPr>
          <w:p w14:paraId="4E37C592"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 xml:space="preserve">Arrive and notice it when you get out of the car, and it is constant.  </w:t>
            </w:r>
          </w:p>
        </w:tc>
      </w:tr>
      <w:tr w:rsidR="0084499B" w:rsidRPr="0084499B" w14:paraId="288CE927" w14:textId="77777777" w:rsidTr="0084499B">
        <w:tc>
          <w:tcPr>
            <w:tcW w:w="2378" w:type="dxa"/>
          </w:tcPr>
          <w:p w14:paraId="311597BA"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4</w:t>
            </w:r>
            <w:r w:rsidRPr="0084499B">
              <w:rPr>
                <w:rFonts w:ascii="Tahoma" w:hAnsi="Tahoma" w:cs="Tahoma"/>
                <w:noProof/>
                <w:sz w:val="20"/>
                <w:szCs w:val="20"/>
                <w:lang w:eastAsia="en-GB"/>
              </w:rPr>
              <w:t xml:space="preserve"> Strong odour</w:t>
            </w:r>
          </w:p>
        </w:tc>
        <w:tc>
          <w:tcPr>
            <w:tcW w:w="7398" w:type="dxa"/>
          </w:tcPr>
          <w:p w14:paraId="246A996E"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It is an obvious smell, persistant – like fresh paint in a closed up house.</w:t>
            </w:r>
          </w:p>
        </w:tc>
      </w:tr>
      <w:tr w:rsidR="0084499B" w:rsidRPr="0084499B" w14:paraId="12C61525" w14:textId="77777777" w:rsidTr="0084499B">
        <w:tc>
          <w:tcPr>
            <w:tcW w:w="2378" w:type="dxa"/>
          </w:tcPr>
          <w:p w14:paraId="40D94EFD"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5</w:t>
            </w:r>
            <w:r w:rsidRPr="0084499B">
              <w:rPr>
                <w:rFonts w:ascii="Tahoma" w:hAnsi="Tahoma" w:cs="Tahoma"/>
                <w:noProof/>
                <w:sz w:val="20"/>
                <w:szCs w:val="20"/>
                <w:lang w:eastAsia="en-GB"/>
              </w:rPr>
              <w:t xml:space="preserve"> Intense odour</w:t>
            </w:r>
          </w:p>
        </w:tc>
        <w:tc>
          <w:tcPr>
            <w:tcW w:w="7398" w:type="dxa"/>
          </w:tcPr>
          <w:p w14:paraId="6BB8273C"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You’ll notice it in the car and constant, perhaps quite unpleasant as you stand at the location.  Doesn’t lessen while there.</w:t>
            </w:r>
          </w:p>
        </w:tc>
      </w:tr>
      <w:tr w:rsidR="0084499B" w:rsidRPr="0084499B" w14:paraId="41A1D6A6" w14:textId="77777777" w:rsidTr="0084499B">
        <w:tc>
          <w:tcPr>
            <w:tcW w:w="2378" w:type="dxa"/>
          </w:tcPr>
          <w:p w14:paraId="5425F918"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6</w:t>
            </w:r>
            <w:r w:rsidRPr="0084499B">
              <w:rPr>
                <w:rFonts w:ascii="Tahoma" w:hAnsi="Tahoma" w:cs="Tahoma"/>
                <w:noProof/>
                <w:sz w:val="20"/>
                <w:szCs w:val="20"/>
                <w:lang w:eastAsia="en-GB"/>
              </w:rPr>
              <w:t xml:space="preserve"> Extremely strong odour</w:t>
            </w:r>
          </w:p>
        </w:tc>
        <w:tc>
          <w:tcPr>
            <w:tcW w:w="7398" w:type="dxa"/>
          </w:tcPr>
          <w:p w14:paraId="4FD1E097"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Strong enough it may make you wretch, cover your mouth and probably move away quickly</w:t>
            </w:r>
          </w:p>
        </w:tc>
      </w:tr>
    </w:tbl>
    <w:p w14:paraId="77CEA633" w14:textId="77777777" w:rsidR="0084499B" w:rsidRPr="0084499B" w:rsidRDefault="0084499B" w:rsidP="00234EFE">
      <w:pPr>
        <w:rPr>
          <w:rFonts w:ascii="Tahoma" w:hAnsi="Tahoma" w:cs="Tahoma"/>
          <w:b/>
          <w:noProof/>
          <w:sz w:val="20"/>
          <w:szCs w:val="20"/>
          <w:lang w:eastAsia="en-GB"/>
        </w:rPr>
      </w:pPr>
      <w:r w:rsidRPr="0084499B">
        <w:rPr>
          <w:rFonts w:ascii="Tahoma" w:hAnsi="Tahoma" w:cs="Tahoma"/>
          <w:b/>
          <w:noProof/>
          <w:sz w:val="20"/>
          <w:szCs w:val="20"/>
          <w:lang w:eastAsia="en-GB"/>
        </w:rPr>
        <w:t>CHARACTERISTICS – description examples</w:t>
      </w:r>
    </w:p>
    <w:tbl>
      <w:tblPr>
        <w:tblW w:w="98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18"/>
        <w:gridCol w:w="7371"/>
      </w:tblGrid>
      <w:tr w:rsidR="0084499B" w:rsidRPr="0084499B" w14:paraId="19BD8B3C" w14:textId="77777777" w:rsidTr="00D2188D">
        <w:tc>
          <w:tcPr>
            <w:tcW w:w="2518" w:type="dxa"/>
            <w:shd w:val="clear" w:color="auto" w:fill="D9D9D9"/>
          </w:tcPr>
          <w:p w14:paraId="4DCAE9F6"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Character of Odour</w:t>
            </w:r>
          </w:p>
        </w:tc>
        <w:tc>
          <w:tcPr>
            <w:tcW w:w="7371" w:type="dxa"/>
            <w:shd w:val="clear" w:color="auto" w:fill="D9D9D9"/>
          </w:tcPr>
          <w:p w14:paraId="7C7E70E2"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What is that like?</w:t>
            </w:r>
          </w:p>
        </w:tc>
      </w:tr>
      <w:tr w:rsidR="0084499B" w:rsidRPr="0084499B" w14:paraId="35ABEE98" w14:textId="77777777" w:rsidTr="00D2188D">
        <w:tc>
          <w:tcPr>
            <w:tcW w:w="2518" w:type="dxa"/>
          </w:tcPr>
          <w:p w14:paraId="17933D76"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Healthy sewage treatment plant</w:t>
            </w:r>
          </w:p>
        </w:tc>
        <w:tc>
          <w:tcPr>
            <w:tcW w:w="7371" w:type="dxa"/>
          </w:tcPr>
          <w:p w14:paraId="06A9A858"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Like fresh garden compost, a bit earthy, soil after rain</w:t>
            </w:r>
          </w:p>
        </w:tc>
      </w:tr>
      <w:tr w:rsidR="0084499B" w:rsidRPr="0084499B" w14:paraId="0B0DBA45" w14:textId="77777777" w:rsidTr="00D2188D">
        <w:tc>
          <w:tcPr>
            <w:tcW w:w="2518" w:type="dxa"/>
          </w:tcPr>
          <w:p w14:paraId="1FED00A8"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Unpleasant</w:t>
            </w:r>
          </w:p>
        </w:tc>
        <w:tc>
          <w:tcPr>
            <w:tcW w:w="7371" w:type="dxa"/>
          </w:tcPr>
          <w:p w14:paraId="623EF2CA"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Should be evident – anything you wouldn’t want to be around yourself.</w:t>
            </w:r>
          </w:p>
          <w:p w14:paraId="23F50D58"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lastRenderedPageBreak/>
              <w:t>Sat having a cuppa – would you want to keep smelling it?</w:t>
            </w:r>
          </w:p>
        </w:tc>
      </w:tr>
      <w:tr w:rsidR="0084499B" w:rsidRPr="0084499B" w14:paraId="65B1BAC7" w14:textId="77777777" w:rsidTr="00D2188D">
        <w:tc>
          <w:tcPr>
            <w:tcW w:w="2518" w:type="dxa"/>
          </w:tcPr>
          <w:p w14:paraId="28AF9F9E"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lastRenderedPageBreak/>
              <w:t>Sulphur like/eggy</w:t>
            </w:r>
          </w:p>
        </w:tc>
        <w:tc>
          <w:tcPr>
            <w:tcW w:w="7371" w:type="dxa"/>
          </w:tcPr>
          <w:p w14:paraId="748B2CDD"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Indicates high hydrogen sulphide almost certainly form our plant.</w:t>
            </w:r>
          </w:p>
          <w:p w14:paraId="1A450A88"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IMPORTANT – please report that back to the WWTP team.</w:t>
            </w:r>
          </w:p>
        </w:tc>
      </w:tr>
      <w:tr w:rsidR="0084499B" w:rsidRPr="0084499B" w14:paraId="294CA8A2" w14:textId="77777777" w:rsidTr="00D2188D">
        <w:tc>
          <w:tcPr>
            <w:tcW w:w="2518" w:type="dxa"/>
          </w:tcPr>
          <w:p w14:paraId="6E57470C"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Sewage</w:t>
            </w:r>
          </w:p>
        </w:tc>
        <w:tc>
          <w:tcPr>
            <w:tcW w:w="7371" w:type="dxa"/>
          </w:tcPr>
          <w:p w14:paraId="254D80A3"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Blocked drains, septic tank</w:t>
            </w:r>
          </w:p>
        </w:tc>
      </w:tr>
      <w:tr w:rsidR="0084499B" w:rsidRPr="0084499B" w14:paraId="1DB2DCA1" w14:textId="77777777" w:rsidTr="00D2188D">
        <w:tc>
          <w:tcPr>
            <w:tcW w:w="2518" w:type="dxa"/>
          </w:tcPr>
          <w:p w14:paraId="7CEE2A43"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 xml:space="preserve">Anoxic </w:t>
            </w:r>
          </w:p>
        </w:tc>
        <w:tc>
          <w:tcPr>
            <w:tcW w:w="7371" w:type="dxa"/>
          </w:tcPr>
          <w:p w14:paraId="57D83D41"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Bottom of a pond black sticky anoxic sludge, smells unpleasant but not like eggy smell</w:t>
            </w:r>
          </w:p>
        </w:tc>
      </w:tr>
      <w:tr w:rsidR="0084499B" w:rsidRPr="0084499B" w14:paraId="78B76A2E" w14:textId="77777777" w:rsidTr="00D2188D">
        <w:tc>
          <w:tcPr>
            <w:tcW w:w="2518" w:type="dxa"/>
          </w:tcPr>
          <w:p w14:paraId="71C6C32F"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Fishy</w:t>
            </w:r>
          </w:p>
        </w:tc>
        <w:tc>
          <w:tcPr>
            <w:tcW w:w="7371" w:type="dxa"/>
          </w:tcPr>
          <w:p w14:paraId="713AD2D7"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Rotting fish, blood fish &amp; bone manure</w:t>
            </w:r>
          </w:p>
        </w:tc>
      </w:tr>
      <w:tr w:rsidR="0084499B" w:rsidRPr="0084499B" w14:paraId="72F9E79C" w14:textId="77777777" w:rsidTr="00D2188D">
        <w:tc>
          <w:tcPr>
            <w:tcW w:w="2518" w:type="dxa"/>
          </w:tcPr>
          <w:p w14:paraId="2F714C17"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Gone off milk/cheesy</w:t>
            </w:r>
          </w:p>
        </w:tc>
        <w:tc>
          <w:tcPr>
            <w:tcW w:w="7371" w:type="dxa"/>
          </w:tcPr>
          <w:p w14:paraId="2880DF0E"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Should make sense</w:t>
            </w:r>
          </w:p>
        </w:tc>
      </w:tr>
      <w:tr w:rsidR="0084499B" w:rsidRPr="0084499B" w14:paraId="359A3A72" w14:textId="77777777" w:rsidTr="00D2188D">
        <w:tc>
          <w:tcPr>
            <w:tcW w:w="2518" w:type="dxa"/>
          </w:tcPr>
          <w:p w14:paraId="78374F78"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Sweet</w:t>
            </w:r>
          </w:p>
        </w:tc>
        <w:tc>
          <w:tcPr>
            <w:tcW w:w="7371" w:type="dxa"/>
          </w:tcPr>
          <w:p w14:paraId="7CF09BE9"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Calcium phosphate sometimes is like this</w:t>
            </w:r>
          </w:p>
        </w:tc>
      </w:tr>
      <w:tr w:rsidR="0084499B" w:rsidRPr="0084499B" w14:paraId="41E5D080" w14:textId="77777777" w:rsidTr="00D2188D">
        <w:tc>
          <w:tcPr>
            <w:tcW w:w="2518" w:type="dxa"/>
          </w:tcPr>
          <w:p w14:paraId="78C10A8B"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Acrid</w:t>
            </w:r>
          </w:p>
        </w:tc>
        <w:tc>
          <w:tcPr>
            <w:tcW w:w="7371" w:type="dxa"/>
          </w:tcPr>
          <w:p w14:paraId="20BE5C40"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Acidic, drain unblocker</w:t>
            </w:r>
          </w:p>
        </w:tc>
      </w:tr>
      <w:tr w:rsidR="0084499B" w:rsidRPr="0084499B" w14:paraId="5844E2FC" w14:textId="77777777" w:rsidTr="00D2188D">
        <w:tc>
          <w:tcPr>
            <w:tcW w:w="2518" w:type="dxa"/>
          </w:tcPr>
          <w:p w14:paraId="287CA2C1"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Smokey</w:t>
            </w:r>
          </w:p>
        </w:tc>
        <w:tc>
          <w:tcPr>
            <w:tcW w:w="7371" w:type="dxa"/>
          </w:tcPr>
          <w:p w14:paraId="507CA14D"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Woodsmoke, bbq, field burn off</w:t>
            </w:r>
          </w:p>
        </w:tc>
      </w:tr>
      <w:tr w:rsidR="0084499B" w:rsidRPr="0084499B" w14:paraId="4A3D358B" w14:textId="77777777" w:rsidTr="00D2188D">
        <w:tc>
          <w:tcPr>
            <w:tcW w:w="2518" w:type="dxa"/>
          </w:tcPr>
          <w:p w14:paraId="65C4B97B"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Metallic</w:t>
            </w:r>
          </w:p>
        </w:tc>
        <w:tc>
          <w:tcPr>
            <w:tcW w:w="7371" w:type="dxa"/>
          </w:tcPr>
          <w:p w14:paraId="470C9F04"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Burnt brake pads, angle grinding</w:t>
            </w:r>
          </w:p>
        </w:tc>
      </w:tr>
      <w:tr w:rsidR="0084499B" w:rsidRPr="0084499B" w14:paraId="3E9FC10A" w14:textId="77777777" w:rsidTr="00D2188D">
        <w:tc>
          <w:tcPr>
            <w:tcW w:w="2518" w:type="dxa"/>
          </w:tcPr>
          <w:p w14:paraId="293BEE37"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Silage</w:t>
            </w:r>
          </w:p>
        </w:tc>
        <w:tc>
          <w:tcPr>
            <w:tcW w:w="7371" w:type="dxa"/>
          </w:tcPr>
          <w:p w14:paraId="7B2E69DA"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Sweet, grass smell</w:t>
            </w:r>
          </w:p>
        </w:tc>
      </w:tr>
      <w:tr w:rsidR="0084499B" w:rsidRPr="0084499B" w14:paraId="1532A5BC" w14:textId="77777777" w:rsidTr="00D2188D">
        <w:tc>
          <w:tcPr>
            <w:tcW w:w="2518" w:type="dxa"/>
          </w:tcPr>
          <w:p w14:paraId="11BD6564"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Manure, agricultural</w:t>
            </w:r>
          </w:p>
        </w:tc>
        <w:tc>
          <w:tcPr>
            <w:tcW w:w="7371" w:type="dxa"/>
          </w:tcPr>
          <w:p w14:paraId="29E76F1E"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Stronger muck smell either from animal yard or spreading</w:t>
            </w:r>
          </w:p>
          <w:p w14:paraId="2E9E97CF"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(not expecting you to say which unless you see the operation)</w:t>
            </w:r>
          </w:p>
        </w:tc>
      </w:tr>
      <w:tr w:rsidR="0084499B" w:rsidRPr="0084499B" w14:paraId="099439DE" w14:textId="77777777" w:rsidTr="00D2188D">
        <w:tc>
          <w:tcPr>
            <w:tcW w:w="2518" w:type="dxa"/>
          </w:tcPr>
          <w:p w14:paraId="530CE65A" w14:textId="77777777" w:rsidR="0084499B" w:rsidRPr="0084499B" w:rsidRDefault="0084499B" w:rsidP="00D2188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Others</w:t>
            </w:r>
          </w:p>
        </w:tc>
        <w:tc>
          <w:tcPr>
            <w:tcW w:w="7371" w:type="dxa"/>
          </w:tcPr>
          <w:p w14:paraId="30EDE85B"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Anything else you smell good or bad:</w:t>
            </w:r>
          </w:p>
          <w:p w14:paraId="31F7C6D9" w14:textId="77777777" w:rsidR="0084499B" w:rsidRPr="0084499B" w:rsidRDefault="0084499B" w:rsidP="00D2188D">
            <w:pPr>
              <w:spacing w:after="0" w:line="240" w:lineRule="auto"/>
              <w:rPr>
                <w:rFonts w:ascii="Tahoma" w:hAnsi="Tahoma" w:cs="Tahoma"/>
                <w:noProof/>
                <w:sz w:val="20"/>
                <w:szCs w:val="20"/>
                <w:lang w:eastAsia="en-GB"/>
              </w:rPr>
            </w:pPr>
            <w:r w:rsidRPr="0084499B">
              <w:rPr>
                <w:rFonts w:ascii="Tahoma" w:hAnsi="Tahoma" w:cs="Tahoma"/>
                <w:noProof/>
                <w:sz w:val="20"/>
                <w:szCs w:val="20"/>
                <w:lang w:eastAsia="en-GB"/>
              </w:rPr>
              <w:t>Paint, vomit, blossom, wild garlic, garbage (bottom of a dirty wheelie bin)</w:t>
            </w:r>
          </w:p>
        </w:tc>
      </w:tr>
    </w:tbl>
    <w:p w14:paraId="167CB49F" w14:textId="77777777" w:rsidR="0084499B" w:rsidRDefault="0084499B" w:rsidP="00234EFE">
      <w:pPr>
        <w:rPr>
          <w:rFonts w:ascii="Tahoma" w:hAnsi="Tahoma" w:cs="Tahoma"/>
          <w:noProof/>
          <w:sz w:val="20"/>
          <w:szCs w:val="20"/>
          <w:lang w:eastAsia="en-GB"/>
        </w:rPr>
      </w:pPr>
    </w:p>
    <w:p w14:paraId="28FB2746" w14:textId="634CD6E2" w:rsidR="00FF65AB" w:rsidRPr="0084499B" w:rsidRDefault="00FF65AB" w:rsidP="00FF65AB">
      <w:pPr>
        <w:spacing w:after="0"/>
        <w:rPr>
          <w:rFonts w:ascii="Tahoma" w:hAnsi="Tahoma" w:cs="Tahoma"/>
          <w:b/>
          <w:noProof/>
          <w:sz w:val="20"/>
          <w:szCs w:val="20"/>
          <w:lang w:eastAsia="en-GB"/>
        </w:rPr>
      </w:pPr>
      <w:r w:rsidRPr="0084499B">
        <w:rPr>
          <w:rFonts w:ascii="Tahoma" w:hAnsi="Tahoma" w:cs="Tahoma"/>
          <w:b/>
          <w:noProof/>
          <w:sz w:val="20"/>
          <w:szCs w:val="20"/>
          <w:lang w:eastAsia="en-GB"/>
        </w:rPr>
        <w:t xml:space="preserve">INTENSITY – for </w:t>
      </w:r>
      <w:r>
        <w:rPr>
          <w:rFonts w:ascii="Tahoma" w:hAnsi="Tahoma" w:cs="Tahoma"/>
          <w:b/>
          <w:noProof/>
          <w:sz w:val="20"/>
          <w:szCs w:val="20"/>
          <w:lang w:eastAsia="en-GB"/>
        </w:rPr>
        <w:t>loud and quiet noise</w:t>
      </w:r>
    </w:p>
    <w:tbl>
      <w:tblPr>
        <w:tblW w:w="991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975"/>
        <w:gridCol w:w="847"/>
        <w:gridCol w:w="7089"/>
      </w:tblGrid>
      <w:tr w:rsidR="000B413C" w:rsidRPr="0084499B" w14:paraId="3DF8B131" w14:textId="77777777" w:rsidTr="00F93DCD">
        <w:trPr>
          <w:trHeight w:val="253"/>
        </w:trPr>
        <w:tc>
          <w:tcPr>
            <w:tcW w:w="1975" w:type="dxa"/>
            <w:shd w:val="clear" w:color="auto" w:fill="D1D1D1" w:themeFill="background2" w:themeFillShade="E6"/>
          </w:tcPr>
          <w:p w14:paraId="461E6772" w14:textId="77777777" w:rsidR="000B413C" w:rsidRPr="0084499B" w:rsidRDefault="000B413C" w:rsidP="00426FAD">
            <w:pPr>
              <w:spacing w:after="0" w:line="240" w:lineRule="auto"/>
              <w:rPr>
                <w:rFonts w:ascii="Tahoma" w:hAnsi="Tahoma" w:cs="Tahoma"/>
                <w:b/>
                <w:noProof/>
                <w:sz w:val="20"/>
                <w:szCs w:val="20"/>
                <w:lang w:eastAsia="en-GB"/>
              </w:rPr>
            </w:pPr>
          </w:p>
        </w:tc>
        <w:tc>
          <w:tcPr>
            <w:tcW w:w="847" w:type="dxa"/>
            <w:shd w:val="clear" w:color="auto" w:fill="D1D1D1" w:themeFill="background2" w:themeFillShade="E6"/>
          </w:tcPr>
          <w:p w14:paraId="167EF01D" w14:textId="11C2D972" w:rsidR="000B413C" w:rsidRPr="0084499B" w:rsidRDefault="000B413C" w:rsidP="00426FAD">
            <w:pPr>
              <w:spacing w:after="0" w:line="240" w:lineRule="auto"/>
              <w:rPr>
                <w:rFonts w:ascii="Tahoma" w:hAnsi="Tahoma" w:cs="Tahoma"/>
                <w:b/>
                <w:noProof/>
                <w:sz w:val="20"/>
                <w:szCs w:val="20"/>
                <w:lang w:eastAsia="en-GB"/>
              </w:rPr>
            </w:pPr>
            <w:r>
              <w:rPr>
                <w:rFonts w:ascii="Tahoma" w:hAnsi="Tahoma" w:cs="Tahoma"/>
                <w:b/>
                <w:noProof/>
                <w:sz w:val="20"/>
                <w:szCs w:val="20"/>
                <w:lang w:eastAsia="en-GB"/>
              </w:rPr>
              <w:t>dB</w:t>
            </w:r>
          </w:p>
        </w:tc>
        <w:tc>
          <w:tcPr>
            <w:tcW w:w="7089" w:type="dxa"/>
            <w:shd w:val="clear" w:color="auto" w:fill="D1D1D1" w:themeFill="background2" w:themeFillShade="E6"/>
          </w:tcPr>
          <w:p w14:paraId="1773510A" w14:textId="2BE8A140" w:rsidR="000B413C" w:rsidRPr="0084499B" w:rsidRDefault="000B413C" w:rsidP="00426FA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What is that like?</w:t>
            </w:r>
          </w:p>
        </w:tc>
      </w:tr>
      <w:tr w:rsidR="000B413C" w:rsidRPr="0084499B" w14:paraId="0029AA62" w14:textId="77777777" w:rsidTr="00F93DCD">
        <w:trPr>
          <w:trHeight w:val="253"/>
        </w:trPr>
        <w:tc>
          <w:tcPr>
            <w:tcW w:w="1975" w:type="dxa"/>
          </w:tcPr>
          <w:p w14:paraId="08B2865C" w14:textId="44669200" w:rsidR="000B413C" w:rsidRPr="0084499B" w:rsidRDefault="000B413C" w:rsidP="00426FA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0</w:t>
            </w:r>
            <w:r w:rsidRPr="0084499B">
              <w:rPr>
                <w:rFonts w:ascii="Tahoma" w:hAnsi="Tahoma" w:cs="Tahoma"/>
                <w:noProof/>
                <w:sz w:val="20"/>
                <w:szCs w:val="20"/>
                <w:lang w:eastAsia="en-GB"/>
              </w:rPr>
              <w:t xml:space="preserve"> </w:t>
            </w:r>
            <w:r>
              <w:rPr>
                <w:rFonts w:ascii="Tahoma" w:hAnsi="Tahoma" w:cs="Tahoma"/>
                <w:noProof/>
                <w:sz w:val="20"/>
                <w:szCs w:val="20"/>
                <w:lang w:eastAsia="en-GB"/>
              </w:rPr>
              <w:t xml:space="preserve">Barely Audible </w:t>
            </w:r>
          </w:p>
        </w:tc>
        <w:tc>
          <w:tcPr>
            <w:tcW w:w="847" w:type="dxa"/>
          </w:tcPr>
          <w:p w14:paraId="3916A784" w14:textId="2A4F7994" w:rsidR="000B413C" w:rsidRPr="0084499B" w:rsidRDefault="000B413C" w:rsidP="00426FAD">
            <w:pPr>
              <w:spacing w:after="0" w:line="240" w:lineRule="auto"/>
              <w:rPr>
                <w:rFonts w:ascii="Tahoma" w:hAnsi="Tahoma" w:cs="Tahoma"/>
                <w:noProof/>
                <w:sz w:val="20"/>
                <w:szCs w:val="20"/>
                <w:lang w:eastAsia="en-GB"/>
              </w:rPr>
            </w:pPr>
            <w:r>
              <w:rPr>
                <w:rFonts w:ascii="Tahoma" w:hAnsi="Tahoma" w:cs="Tahoma"/>
                <w:noProof/>
                <w:sz w:val="20"/>
                <w:szCs w:val="20"/>
                <w:lang w:eastAsia="en-GB"/>
              </w:rPr>
              <w:t>0-20</w:t>
            </w:r>
          </w:p>
        </w:tc>
        <w:tc>
          <w:tcPr>
            <w:tcW w:w="7089" w:type="dxa"/>
          </w:tcPr>
          <w:p w14:paraId="43D93DEE" w14:textId="5E6A0F0C" w:rsidR="000B413C" w:rsidRPr="0084499B" w:rsidRDefault="00342C0E" w:rsidP="00426FAD">
            <w:pPr>
              <w:spacing w:after="0" w:line="240" w:lineRule="auto"/>
              <w:rPr>
                <w:rFonts w:ascii="Tahoma" w:hAnsi="Tahoma" w:cs="Tahoma"/>
                <w:noProof/>
                <w:sz w:val="20"/>
                <w:szCs w:val="20"/>
                <w:lang w:eastAsia="en-GB"/>
              </w:rPr>
            </w:pPr>
            <w:r w:rsidRPr="00342C0E">
              <w:rPr>
                <w:rFonts w:ascii="Tahoma" w:hAnsi="Tahoma" w:cs="Tahoma"/>
                <w:noProof/>
                <w:sz w:val="20"/>
                <w:szCs w:val="20"/>
                <w:lang w:eastAsia="en-GB"/>
              </w:rPr>
              <w:t>Includes the threshold of human hearing (0 dB), normal breathing (10 dB), and rustling leaves or a ticking watch (20 dB)</w:t>
            </w:r>
          </w:p>
        </w:tc>
      </w:tr>
      <w:tr w:rsidR="000B413C" w:rsidRPr="0084499B" w14:paraId="0EDBDD58" w14:textId="77777777" w:rsidTr="00F93DCD">
        <w:trPr>
          <w:trHeight w:val="526"/>
        </w:trPr>
        <w:tc>
          <w:tcPr>
            <w:tcW w:w="1975" w:type="dxa"/>
          </w:tcPr>
          <w:p w14:paraId="597A19B0" w14:textId="7B56687B" w:rsidR="000B413C" w:rsidRPr="0084499B" w:rsidRDefault="000B413C" w:rsidP="00426FAD">
            <w:pPr>
              <w:spacing w:after="0" w:line="240" w:lineRule="auto"/>
              <w:rPr>
                <w:rFonts w:ascii="Tahoma" w:hAnsi="Tahoma" w:cs="Tahoma"/>
                <w:noProof/>
                <w:sz w:val="20"/>
                <w:szCs w:val="20"/>
                <w:lang w:eastAsia="en-GB"/>
              </w:rPr>
            </w:pPr>
            <w:r w:rsidRPr="0084499B">
              <w:rPr>
                <w:rFonts w:ascii="Tahoma" w:hAnsi="Tahoma" w:cs="Tahoma"/>
                <w:b/>
                <w:noProof/>
                <w:sz w:val="20"/>
                <w:szCs w:val="20"/>
                <w:lang w:eastAsia="en-GB"/>
              </w:rPr>
              <w:t>1</w:t>
            </w:r>
            <w:r w:rsidRPr="0084499B">
              <w:rPr>
                <w:rFonts w:ascii="Tahoma" w:hAnsi="Tahoma" w:cs="Tahoma"/>
                <w:noProof/>
                <w:sz w:val="20"/>
                <w:szCs w:val="20"/>
                <w:lang w:eastAsia="en-GB"/>
              </w:rPr>
              <w:t xml:space="preserve"> </w:t>
            </w:r>
            <w:r>
              <w:rPr>
                <w:rFonts w:ascii="Tahoma" w:hAnsi="Tahoma" w:cs="Tahoma"/>
                <w:noProof/>
                <w:sz w:val="20"/>
                <w:szCs w:val="20"/>
                <w:lang w:eastAsia="en-GB"/>
              </w:rPr>
              <w:t>Quiet/Calm</w:t>
            </w:r>
          </w:p>
        </w:tc>
        <w:tc>
          <w:tcPr>
            <w:tcW w:w="847" w:type="dxa"/>
          </w:tcPr>
          <w:p w14:paraId="542DFCCC" w14:textId="09AB4EC7" w:rsidR="000B413C" w:rsidRPr="0084499B" w:rsidRDefault="000B413C" w:rsidP="00426FAD">
            <w:pPr>
              <w:spacing w:after="0" w:line="240" w:lineRule="auto"/>
              <w:rPr>
                <w:rFonts w:ascii="Tahoma" w:hAnsi="Tahoma" w:cs="Tahoma"/>
                <w:noProof/>
                <w:sz w:val="20"/>
                <w:szCs w:val="20"/>
                <w:lang w:eastAsia="en-GB"/>
              </w:rPr>
            </w:pPr>
            <w:r>
              <w:rPr>
                <w:rFonts w:ascii="Tahoma" w:hAnsi="Tahoma" w:cs="Tahoma"/>
                <w:noProof/>
                <w:sz w:val="20"/>
                <w:szCs w:val="20"/>
                <w:lang w:eastAsia="en-GB"/>
              </w:rPr>
              <w:t>30-40</w:t>
            </w:r>
          </w:p>
        </w:tc>
        <w:tc>
          <w:tcPr>
            <w:tcW w:w="7089" w:type="dxa"/>
          </w:tcPr>
          <w:p w14:paraId="58389C95" w14:textId="16DE04C7" w:rsidR="000B413C" w:rsidRPr="0084499B" w:rsidRDefault="00342C0E" w:rsidP="00426FAD">
            <w:pPr>
              <w:spacing w:after="0" w:line="240" w:lineRule="auto"/>
              <w:rPr>
                <w:rFonts w:ascii="Tahoma" w:hAnsi="Tahoma" w:cs="Tahoma"/>
                <w:noProof/>
                <w:sz w:val="20"/>
                <w:szCs w:val="20"/>
                <w:lang w:eastAsia="en-GB"/>
              </w:rPr>
            </w:pPr>
            <w:r w:rsidRPr="00342C0E">
              <w:rPr>
                <w:rFonts w:ascii="Tahoma" w:hAnsi="Tahoma" w:cs="Tahoma"/>
                <w:noProof/>
                <w:sz w:val="20"/>
                <w:szCs w:val="20"/>
                <w:lang w:eastAsia="en-GB"/>
              </w:rPr>
              <w:t>Characteri</w:t>
            </w:r>
            <w:r>
              <w:rPr>
                <w:rFonts w:ascii="Tahoma" w:hAnsi="Tahoma" w:cs="Tahoma"/>
                <w:noProof/>
                <w:sz w:val="20"/>
                <w:szCs w:val="20"/>
                <w:lang w:eastAsia="en-GB"/>
              </w:rPr>
              <w:t>s</w:t>
            </w:r>
            <w:r w:rsidRPr="00342C0E">
              <w:rPr>
                <w:rFonts w:ascii="Tahoma" w:hAnsi="Tahoma" w:cs="Tahoma"/>
                <w:noProof/>
                <w:sz w:val="20"/>
                <w:szCs w:val="20"/>
                <w:lang w:eastAsia="en-GB"/>
              </w:rPr>
              <w:t>ed as "pleasant" or "peaceful". Examples include a soft whisper, a quiet library, or a bedroom at night</w:t>
            </w:r>
          </w:p>
        </w:tc>
      </w:tr>
      <w:tr w:rsidR="000B413C" w:rsidRPr="0084499B" w14:paraId="3E945692" w14:textId="77777777" w:rsidTr="00F93DCD">
        <w:trPr>
          <w:trHeight w:val="253"/>
        </w:trPr>
        <w:tc>
          <w:tcPr>
            <w:tcW w:w="1975" w:type="dxa"/>
          </w:tcPr>
          <w:p w14:paraId="23C72AF3" w14:textId="7F77AA5F" w:rsidR="000B413C" w:rsidRPr="0084499B" w:rsidRDefault="000B413C" w:rsidP="00426FA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2</w:t>
            </w:r>
            <w:r w:rsidRPr="0084499B">
              <w:rPr>
                <w:rFonts w:ascii="Tahoma" w:hAnsi="Tahoma" w:cs="Tahoma"/>
                <w:noProof/>
                <w:sz w:val="20"/>
                <w:szCs w:val="20"/>
                <w:lang w:eastAsia="en-GB"/>
              </w:rPr>
              <w:t xml:space="preserve"> </w:t>
            </w:r>
            <w:r>
              <w:rPr>
                <w:rFonts w:ascii="Tahoma" w:hAnsi="Tahoma" w:cs="Tahoma"/>
                <w:noProof/>
                <w:sz w:val="20"/>
                <w:szCs w:val="20"/>
                <w:lang w:eastAsia="en-GB"/>
              </w:rPr>
              <w:t>Moderate/Normal</w:t>
            </w:r>
          </w:p>
        </w:tc>
        <w:tc>
          <w:tcPr>
            <w:tcW w:w="847" w:type="dxa"/>
          </w:tcPr>
          <w:p w14:paraId="4CD377F9" w14:textId="19F3DF36" w:rsidR="000B413C" w:rsidRPr="0084499B" w:rsidRDefault="00F93DCD" w:rsidP="00426FAD">
            <w:pPr>
              <w:spacing w:after="0" w:line="240" w:lineRule="auto"/>
              <w:rPr>
                <w:rFonts w:ascii="Tahoma" w:hAnsi="Tahoma" w:cs="Tahoma"/>
                <w:noProof/>
                <w:sz w:val="20"/>
                <w:szCs w:val="20"/>
                <w:lang w:eastAsia="en-GB"/>
              </w:rPr>
            </w:pPr>
            <w:r>
              <w:rPr>
                <w:rFonts w:ascii="Tahoma" w:hAnsi="Tahoma" w:cs="Tahoma"/>
                <w:noProof/>
                <w:sz w:val="20"/>
                <w:szCs w:val="20"/>
                <w:lang w:eastAsia="en-GB"/>
              </w:rPr>
              <w:t>50-60</w:t>
            </w:r>
          </w:p>
        </w:tc>
        <w:tc>
          <w:tcPr>
            <w:tcW w:w="7089" w:type="dxa"/>
          </w:tcPr>
          <w:p w14:paraId="2AC765AD" w14:textId="45B0489A" w:rsidR="000B413C" w:rsidRPr="0084499B" w:rsidRDefault="00D53548" w:rsidP="00426FAD">
            <w:pPr>
              <w:spacing w:after="0" w:line="240" w:lineRule="auto"/>
              <w:rPr>
                <w:rFonts w:ascii="Tahoma" w:hAnsi="Tahoma" w:cs="Tahoma"/>
                <w:noProof/>
                <w:sz w:val="20"/>
                <w:szCs w:val="20"/>
                <w:lang w:eastAsia="en-GB"/>
              </w:rPr>
            </w:pPr>
            <w:r w:rsidRPr="00D53548">
              <w:rPr>
                <w:rFonts w:ascii="Tahoma" w:hAnsi="Tahoma" w:cs="Tahoma"/>
                <w:noProof/>
                <w:sz w:val="20"/>
                <w:szCs w:val="20"/>
                <w:lang w:eastAsia="en-GB"/>
              </w:rPr>
              <w:t>Typical for everyday environments like a quiet office, moderate rainfall (50 dB), or a normal conversation (60 dB)</w:t>
            </w:r>
          </w:p>
        </w:tc>
      </w:tr>
      <w:tr w:rsidR="000B413C" w:rsidRPr="0084499B" w14:paraId="40E2986A" w14:textId="77777777" w:rsidTr="00F93DCD">
        <w:trPr>
          <w:trHeight w:val="253"/>
        </w:trPr>
        <w:tc>
          <w:tcPr>
            <w:tcW w:w="1975" w:type="dxa"/>
          </w:tcPr>
          <w:p w14:paraId="5BC9E5C5" w14:textId="37FFD9EF" w:rsidR="000B413C" w:rsidRPr="0084499B" w:rsidRDefault="000B413C" w:rsidP="00426FA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3</w:t>
            </w:r>
            <w:r w:rsidRPr="0084499B">
              <w:rPr>
                <w:rFonts w:ascii="Tahoma" w:hAnsi="Tahoma" w:cs="Tahoma"/>
                <w:noProof/>
                <w:sz w:val="20"/>
                <w:szCs w:val="20"/>
                <w:lang w:eastAsia="en-GB"/>
              </w:rPr>
              <w:t xml:space="preserve"> </w:t>
            </w:r>
            <w:r>
              <w:rPr>
                <w:rFonts w:ascii="Tahoma" w:hAnsi="Tahoma" w:cs="Tahoma"/>
                <w:noProof/>
                <w:sz w:val="20"/>
                <w:szCs w:val="20"/>
                <w:lang w:eastAsia="en-GB"/>
              </w:rPr>
              <w:t>Noisy/Loud</w:t>
            </w:r>
          </w:p>
        </w:tc>
        <w:tc>
          <w:tcPr>
            <w:tcW w:w="847" w:type="dxa"/>
          </w:tcPr>
          <w:p w14:paraId="445F4F9D" w14:textId="005304AF" w:rsidR="000B413C" w:rsidRPr="0084499B" w:rsidRDefault="00F93DCD" w:rsidP="00426FAD">
            <w:pPr>
              <w:spacing w:after="0" w:line="240" w:lineRule="auto"/>
              <w:rPr>
                <w:rFonts w:ascii="Tahoma" w:hAnsi="Tahoma" w:cs="Tahoma"/>
                <w:noProof/>
                <w:sz w:val="20"/>
                <w:szCs w:val="20"/>
                <w:lang w:eastAsia="en-GB"/>
              </w:rPr>
            </w:pPr>
            <w:r>
              <w:rPr>
                <w:rFonts w:ascii="Tahoma" w:hAnsi="Tahoma" w:cs="Tahoma"/>
                <w:noProof/>
                <w:sz w:val="20"/>
                <w:szCs w:val="20"/>
                <w:lang w:eastAsia="en-GB"/>
              </w:rPr>
              <w:t>70-80</w:t>
            </w:r>
          </w:p>
        </w:tc>
        <w:tc>
          <w:tcPr>
            <w:tcW w:w="7089" w:type="dxa"/>
          </w:tcPr>
          <w:p w14:paraId="6B80A263" w14:textId="59362D8E" w:rsidR="000B413C" w:rsidRPr="0084499B" w:rsidRDefault="00D53548" w:rsidP="00426FAD">
            <w:pPr>
              <w:spacing w:after="0" w:line="240" w:lineRule="auto"/>
              <w:rPr>
                <w:rFonts w:ascii="Tahoma" w:hAnsi="Tahoma" w:cs="Tahoma"/>
                <w:noProof/>
                <w:sz w:val="20"/>
                <w:szCs w:val="20"/>
                <w:lang w:eastAsia="en-GB"/>
              </w:rPr>
            </w:pPr>
            <w:r w:rsidRPr="00D53548">
              <w:rPr>
                <w:rFonts w:ascii="Tahoma" w:hAnsi="Tahoma" w:cs="Tahoma"/>
                <w:noProof/>
                <w:sz w:val="20"/>
                <w:szCs w:val="20"/>
                <w:lang w:eastAsia="en-GB"/>
              </w:rPr>
              <w:t>Levels that begin to interfere with communication. Examples include vacuum cleaners, heavy traffic (70 dB), and noisy restaurants (80 dB)</w:t>
            </w:r>
          </w:p>
        </w:tc>
      </w:tr>
      <w:tr w:rsidR="000B413C" w:rsidRPr="0084499B" w14:paraId="32BAC7F2" w14:textId="77777777" w:rsidTr="00F93DCD">
        <w:trPr>
          <w:trHeight w:val="253"/>
        </w:trPr>
        <w:tc>
          <w:tcPr>
            <w:tcW w:w="1975" w:type="dxa"/>
          </w:tcPr>
          <w:p w14:paraId="4FFDFC70" w14:textId="5555D5CE" w:rsidR="000B413C" w:rsidRPr="0084499B" w:rsidRDefault="000B413C" w:rsidP="00426FA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4</w:t>
            </w:r>
            <w:r w:rsidRPr="0084499B">
              <w:rPr>
                <w:rFonts w:ascii="Tahoma" w:hAnsi="Tahoma" w:cs="Tahoma"/>
                <w:noProof/>
                <w:sz w:val="20"/>
                <w:szCs w:val="20"/>
                <w:lang w:eastAsia="en-GB"/>
              </w:rPr>
              <w:t xml:space="preserve"> </w:t>
            </w:r>
            <w:r>
              <w:rPr>
                <w:rFonts w:ascii="Tahoma" w:hAnsi="Tahoma" w:cs="Tahoma"/>
                <w:noProof/>
                <w:sz w:val="20"/>
                <w:szCs w:val="20"/>
                <w:lang w:eastAsia="en-GB"/>
              </w:rPr>
              <w:t>Very Loud/Dangerous</w:t>
            </w:r>
          </w:p>
        </w:tc>
        <w:tc>
          <w:tcPr>
            <w:tcW w:w="847" w:type="dxa"/>
          </w:tcPr>
          <w:p w14:paraId="4661B007" w14:textId="14B497C9" w:rsidR="000B413C" w:rsidRPr="0084499B" w:rsidRDefault="00F93DCD" w:rsidP="00426FAD">
            <w:pPr>
              <w:spacing w:after="0" w:line="240" w:lineRule="auto"/>
              <w:rPr>
                <w:rFonts w:ascii="Tahoma" w:hAnsi="Tahoma" w:cs="Tahoma"/>
                <w:noProof/>
                <w:sz w:val="20"/>
                <w:szCs w:val="20"/>
                <w:lang w:eastAsia="en-GB"/>
              </w:rPr>
            </w:pPr>
            <w:r>
              <w:rPr>
                <w:rFonts w:ascii="Tahoma" w:hAnsi="Tahoma" w:cs="Tahoma"/>
                <w:noProof/>
                <w:sz w:val="20"/>
                <w:szCs w:val="20"/>
                <w:lang w:eastAsia="en-GB"/>
              </w:rPr>
              <w:t>90-110</w:t>
            </w:r>
          </w:p>
        </w:tc>
        <w:tc>
          <w:tcPr>
            <w:tcW w:w="7089" w:type="dxa"/>
          </w:tcPr>
          <w:p w14:paraId="5DCA3E09" w14:textId="2CC4D59A" w:rsidR="000B413C" w:rsidRPr="0084499B" w:rsidRDefault="001D0CF6" w:rsidP="00426FAD">
            <w:pPr>
              <w:spacing w:after="0" w:line="240" w:lineRule="auto"/>
              <w:rPr>
                <w:rFonts w:ascii="Tahoma" w:hAnsi="Tahoma" w:cs="Tahoma"/>
                <w:noProof/>
                <w:sz w:val="20"/>
                <w:szCs w:val="20"/>
                <w:lang w:eastAsia="en-GB"/>
              </w:rPr>
            </w:pPr>
            <w:r w:rsidRPr="001D0CF6">
              <w:rPr>
                <w:rFonts w:ascii="Tahoma" w:hAnsi="Tahoma" w:cs="Tahoma"/>
                <w:noProof/>
                <w:sz w:val="20"/>
                <w:szCs w:val="20"/>
                <w:lang w:eastAsia="en-GB"/>
              </w:rPr>
              <w:t>Sounds that can cause hearing damage over time, such as lawnmowers (90 dB), motorcycles (100 dB), and shouting directly into the ear or rock concerts (110 dB)</w:t>
            </w:r>
          </w:p>
        </w:tc>
      </w:tr>
      <w:tr w:rsidR="000B413C" w:rsidRPr="0084499B" w14:paraId="238AC14C" w14:textId="77777777" w:rsidTr="00F93DCD">
        <w:trPr>
          <w:trHeight w:val="508"/>
        </w:trPr>
        <w:tc>
          <w:tcPr>
            <w:tcW w:w="1975" w:type="dxa"/>
          </w:tcPr>
          <w:p w14:paraId="42955F3D" w14:textId="57DEE13F" w:rsidR="000B413C" w:rsidRPr="0084499B" w:rsidRDefault="000B413C" w:rsidP="00426FAD">
            <w:pPr>
              <w:spacing w:after="0" w:line="240" w:lineRule="auto"/>
              <w:rPr>
                <w:rFonts w:ascii="Tahoma" w:hAnsi="Tahoma" w:cs="Tahoma"/>
                <w:b/>
                <w:noProof/>
                <w:sz w:val="20"/>
                <w:szCs w:val="20"/>
                <w:lang w:eastAsia="en-GB"/>
              </w:rPr>
            </w:pPr>
            <w:r w:rsidRPr="0084499B">
              <w:rPr>
                <w:rFonts w:ascii="Tahoma" w:hAnsi="Tahoma" w:cs="Tahoma"/>
                <w:b/>
                <w:noProof/>
                <w:sz w:val="20"/>
                <w:szCs w:val="20"/>
                <w:lang w:eastAsia="en-GB"/>
              </w:rPr>
              <w:t>5</w:t>
            </w:r>
            <w:r w:rsidRPr="0084499B">
              <w:rPr>
                <w:rFonts w:ascii="Tahoma" w:hAnsi="Tahoma" w:cs="Tahoma"/>
                <w:noProof/>
                <w:sz w:val="20"/>
                <w:szCs w:val="20"/>
                <w:lang w:eastAsia="en-GB"/>
              </w:rPr>
              <w:t xml:space="preserve"> </w:t>
            </w:r>
            <w:r>
              <w:rPr>
                <w:rFonts w:ascii="Tahoma" w:hAnsi="Tahoma" w:cs="Tahoma"/>
                <w:noProof/>
                <w:sz w:val="20"/>
                <w:szCs w:val="20"/>
                <w:lang w:eastAsia="en-GB"/>
              </w:rPr>
              <w:t>Painful/Threshold of Pain</w:t>
            </w:r>
          </w:p>
        </w:tc>
        <w:tc>
          <w:tcPr>
            <w:tcW w:w="847" w:type="dxa"/>
          </w:tcPr>
          <w:p w14:paraId="4A65093F" w14:textId="44613C12" w:rsidR="000B413C" w:rsidRPr="0084499B" w:rsidRDefault="00F93DCD" w:rsidP="00426FAD">
            <w:pPr>
              <w:spacing w:after="0" w:line="240" w:lineRule="auto"/>
              <w:rPr>
                <w:rFonts w:ascii="Tahoma" w:hAnsi="Tahoma" w:cs="Tahoma"/>
                <w:noProof/>
                <w:sz w:val="20"/>
                <w:szCs w:val="20"/>
                <w:lang w:eastAsia="en-GB"/>
              </w:rPr>
            </w:pPr>
            <w:r>
              <w:rPr>
                <w:rFonts w:ascii="Tahoma" w:hAnsi="Tahoma" w:cs="Tahoma"/>
                <w:noProof/>
                <w:sz w:val="20"/>
                <w:szCs w:val="20"/>
                <w:lang w:eastAsia="en-GB"/>
              </w:rPr>
              <w:t>120-140</w:t>
            </w:r>
          </w:p>
        </w:tc>
        <w:tc>
          <w:tcPr>
            <w:tcW w:w="7089" w:type="dxa"/>
          </w:tcPr>
          <w:p w14:paraId="77737635" w14:textId="320FCB94" w:rsidR="000B413C" w:rsidRPr="0084499B" w:rsidRDefault="006C1A2D" w:rsidP="00426FAD">
            <w:pPr>
              <w:spacing w:after="0" w:line="240" w:lineRule="auto"/>
              <w:rPr>
                <w:rFonts w:ascii="Tahoma" w:hAnsi="Tahoma" w:cs="Tahoma"/>
                <w:noProof/>
                <w:sz w:val="20"/>
                <w:szCs w:val="20"/>
                <w:lang w:eastAsia="en-GB"/>
              </w:rPr>
            </w:pPr>
            <w:r>
              <w:rPr>
                <w:rFonts w:ascii="Tahoma" w:hAnsi="Tahoma" w:cs="Tahoma"/>
                <w:noProof/>
                <w:sz w:val="20"/>
                <w:szCs w:val="20"/>
                <w:lang w:eastAsia="en-GB"/>
              </w:rPr>
              <w:t>I</w:t>
            </w:r>
            <w:r w:rsidRPr="006C1A2D">
              <w:rPr>
                <w:rFonts w:ascii="Tahoma" w:hAnsi="Tahoma" w:cs="Tahoma"/>
                <w:noProof/>
                <w:sz w:val="20"/>
                <w:szCs w:val="20"/>
                <w:lang w:eastAsia="en-GB"/>
              </w:rPr>
              <w:t>mmediate physical discomfort or pain occurs at these levels, which include sirens, jet planes taking off (120 dB), and fireworks or gunshots (140 dB). </w:t>
            </w:r>
          </w:p>
        </w:tc>
      </w:tr>
    </w:tbl>
    <w:p w14:paraId="267E4923" w14:textId="77777777" w:rsidR="006112FB" w:rsidRPr="0084499B" w:rsidRDefault="006112FB" w:rsidP="00234EFE">
      <w:pPr>
        <w:rPr>
          <w:rFonts w:ascii="Tahoma" w:hAnsi="Tahoma" w:cs="Tahoma"/>
          <w:noProof/>
          <w:sz w:val="20"/>
          <w:szCs w:val="20"/>
          <w:lang w:eastAsia="en-GB"/>
        </w:rPr>
      </w:pPr>
    </w:p>
    <w:p w14:paraId="4929E95D" w14:textId="77777777" w:rsidR="0084499B" w:rsidRPr="0084499B" w:rsidRDefault="0084499B" w:rsidP="00F559C4">
      <w:pPr>
        <w:rPr>
          <w:rFonts w:ascii="Tahoma" w:hAnsi="Tahoma" w:cs="Tahoma"/>
          <w:b/>
          <w:noProof/>
          <w:sz w:val="20"/>
          <w:szCs w:val="20"/>
          <w:lang w:eastAsia="en-GB"/>
        </w:rPr>
      </w:pPr>
      <w:r w:rsidRPr="0084499B">
        <w:rPr>
          <w:rFonts w:ascii="Tahoma" w:hAnsi="Tahoma" w:cs="Tahoma"/>
          <w:b/>
          <w:noProof/>
          <w:sz w:val="20"/>
          <w:szCs w:val="20"/>
        </w:rPr>
        <mc:AlternateContent>
          <mc:Choice Requires="wps">
            <w:drawing>
              <wp:anchor distT="0" distB="0" distL="114300" distR="114300" simplePos="0" relativeHeight="251655168" behindDoc="0" locked="0" layoutInCell="1" allowOverlap="1" wp14:anchorId="56E9DE18" wp14:editId="64FA328E">
                <wp:simplePos x="0" y="0"/>
                <wp:positionH relativeFrom="column">
                  <wp:posOffset>6877050</wp:posOffset>
                </wp:positionH>
                <wp:positionV relativeFrom="paragraph">
                  <wp:posOffset>858520</wp:posOffset>
                </wp:positionV>
                <wp:extent cx="2314575" cy="1466850"/>
                <wp:effectExtent l="9525" t="13335" r="9525" b="15240"/>
                <wp:wrapNone/>
                <wp:docPr id="4" name="Rectangle 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314575" cy="1466850"/>
                        </a:xfrm>
                        <a:prstGeom prst="rect">
                          <a:avLst/>
                        </a:prstGeom>
                        <a:solidFill>
                          <a:srgbClr val="FFFFFF"/>
                        </a:solidFill>
                        <a:ln w="12700">
                          <a:solidFill>
                            <a:srgbClr val="000000"/>
                          </a:solidFill>
                          <a:miter lim="800000"/>
                          <a:headEnd/>
                          <a:tailEnd/>
                        </a:ln>
                      </wps:spPr>
                      <wps:txbx>
                        <w:txbxContent>
                          <w:p w14:paraId="58B9D25D" w14:textId="77777777" w:rsidR="0084499B" w:rsidRPr="00FF4BDB" w:rsidRDefault="0084499B" w:rsidP="00525822">
                            <w:pPr>
                              <w:pStyle w:val="NormalWeb"/>
                              <w:spacing w:after="0"/>
                              <w:rPr>
                                <w:rFonts w:ascii="Tahoma" w:hAnsi="Tahoma" w:cs="Tahoma"/>
                                <w:sz w:val="20"/>
                                <w:szCs w:val="20"/>
                              </w:rPr>
                            </w:pPr>
                            <w:r w:rsidRPr="00FF4BDB">
                              <w:rPr>
                                <w:rFonts w:ascii="Tahoma" w:eastAsia="+mn-ea" w:hAnsi="Tahoma" w:cs="Tahoma"/>
                                <w:b/>
                                <w:bCs/>
                                <w:color w:val="000000"/>
                                <w:kern w:val="24"/>
                                <w:sz w:val="20"/>
                                <w:szCs w:val="20"/>
                              </w:rPr>
                              <w:t>Tremail</w:t>
                            </w:r>
                          </w:p>
                          <w:p w14:paraId="6BC829F3" w14:textId="77777777" w:rsidR="0084499B" w:rsidRPr="00FF4BDB" w:rsidRDefault="0084499B" w:rsidP="00525822">
                            <w:pPr>
                              <w:pStyle w:val="NormalWeb"/>
                              <w:spacing w:before="80" w:after="0"/>
                              <w:rPr>
                                <w:rFonts w:ascii="Tahoma" w:hAnsi="Tahoma" w:cs="Tahoma"/>
                                <w:sz w:val="20"/>
                                <w:szCs w:val="20"/>
                              </w:rPr>
                            </w:pPr>
                            <w:r w:rsidRPr="00FF4BDB">
                              <w:rPr>
                                <w:rFonts w:ascii="Tahoma" w:eastAsia="+mn-ea" w:hAnsi="Tahoma" w:cs="Tahoma"/>
                                <w:color w:val="000000"/>
                                <w:kern w:val="24"/>
                                <w:sz w:val="20"/>
                                <w:szCs w:val="20"/>
                              </w:rPr>
                              <w:t>Odour intensity (1-6):</w:t>
                            </w:r>
                          </w:p>
                          <w:p w14:paraId="78FE4C41" w14:textId="77777777" w:rsidR="0084499B" w:rsidRPr="00FF4BDB" w:rsidRDefault="0084499B" w:rsidP="00525822">
                            <w:pPr>
                              <w:pStyle w:val="NormalWeb"/>
                              <w:spacing w:before="80" w:after="0"/>
                              <w:rPr>
                                <w:rFonts w:ascii="Tahoma" w:hAnsi="Tahoma" w:cs="Tahoma"/>
                                <w:sz w:val="20"/>
                                <w:szCs w:val="20"/>
                              </w:rPr>
                            </w:pPr>
                            <w:r w:rsidRPr="00FF4BDB">
                              <w:rPr>
                                <w:rFonts w:ascii="Tahoma" w:eastAsia="+mn-ea" w:hAnsi="Tahoma" w:cs="Tahoma"/>
                                <w:color w:val="000000"/>
                                <w:kern w:val="24"/>
                                <w:sz w:val="20"/>
                                <w:szCs w:val="20"/>
                              </w:rPr>
                              <w:t>H</w:t>
                            </w:r>
                            <w:r w:rsidRPr="00FF4BDB">
                              <w:rPr>
                                <w:rFonts w:ascii="Cambria Math" w:eastAsia="+mn-ea" w:hAnsi="Cambria Math" w:cs="Cambria Math"/>
                                <w:color w:val="000000"/>
                                <w:kern w:val="24"/>
                                <w:sz w:val="20"/>
                                <w:szCs w:val="20"/>
                              </w:rPr>
                              <w:t>₂</w:t>
                            </w:r>
                            <w:r w:rsidRPr="00FF4BDB">
                              <w:rPr>
                                <w:rFonts w:ascii="Tahoma" w:eastAsia="+mn-ea" w:hAnsi="Tahoma" w:cs="Tahoma"/>
                                <w:color w:val="000000"/>
                                <w:kern w:val="24"/>
                                <w:sz w:val="20"/>
                                <w:szCs w:val="20"/>
                              </w:rPr>
                              <w:t>S Levels:</w:t>
                            </w:r>
                          </w:p>
                          <w:p w14:paraId="4EC058EA" w14:textId="77777777" w:rsidR="0084499B" w:rsidRDefault="0084499B" w:rsidP="00525822">
                            <w:pPr>
                              <w:pStyle w:val="NormalWeb"/>
                              <w:spacing w:before="80" w:after="0"/>
                              <w:rPr>
                                <w:rFonts w:ascii="Tahoma" w:eastAsia="+mn-ea" w:hAnsi="Tahoma" w:cs="Tahoma"/>
                                <w:color w:val="000000"/>
                                <w:kern w:val="24"/>
                                <w:sz w:val="20"/>
                                <w:szCs w:val="20"/>
                              </w:rPr>
                            </w:pPr>
                            <w:r w:rsidRPr="00FF4BDB">
                              <w:rPr>
                                <w:rFonts w:ascii="Tahoma" w:eastAsia="+mn-ea" w:hAnsi="Tahoma" w:cs="Tahoma"/>
                                <w:color w:val="000000"/>
                                <w:kern w:val="24"/>
                                <w:sz w:val="20"/>
                                <w:szCs w:val="20"/>
                              </w:rPr>
                              <w:t>Character of odour:</w:t>
                            </w:r>
                          </w:p>
                          <w:p w14:paraId="441FFA39" w14:textId="77777777" w:rsidR="0084499B" w:rsidRPr="00FF4BDB" w:rsidRDefault="0084499B" w:rsidP="00525822">
                            <w:pPr>
                              <w:pStyle w:val="NormalWeb"/>
                              <w:spacing w:before="80" w:after="0"/>
                              <w:rPr>
                                <w:rFonts w:ascii="Tahoma" w:hAnsi="Tahoma" w:cs="Tahoma"/>
                                <w:sz w:val="20"/>
                                <w:szCs w:val="20"/>
                              </w:rPr>
                            </w:pPr>
                            <w:r>
                              <w:rPr>
                                <w:rFonts w:ascii="Tahoma" w:eastAsia="+mn-ea" w:hAnsi="Tahoma" w:cs="Tahoma"/>
                                <w:color w:val="000000"/>
                                <w:kern w:val="24"/>
                                <w:sz w:val="20"/>
                                <w:szCs w:val="20"/>
                              </w:rPr>
                              <w:t>Noise:</w:t>
                            </w:r>
                          </w:p>
                          <w:p w14:paraId="19CF4828" w14:textId="77777777" w:rsidR="0084499B" w:rsidRPr="00FF4BDB" w:rsidRDefault="0084499B" w:rsidP="00525822">
                            <w:pPr>
                              <w:pStyle w:val="NormalWeb"/>
                              <w:spacing w:before="80" w:after="0"/>
                              <w:rPr>
                                <w:rFonts w:ascii="Tahoma" w:hAnsi="Tahoma" w:cs="Tahoma"/>
                                <w:sz w:val="20"/>
                                <w:szCs w:val="20"/>
                              </w:rPr>
                            </w:pPr>
                            <w:r w:rsidRPr="00FF4BDB">
                              <w:rPr>
                                <w:rFonts w:ascii="Tahoma" w:eastAsia="+mn-ea" w:hAnsi="Tahoma" w:cs="Tahoma"/>
                                <w:color w:val="000000"/>
                                <w:kern w:val="24"/>
                                <w:sz w:val="20"/>
                                <w:szCs w:val="20"/>
                              </w:rPr>
                              <w:t>Comments:</w:t>
                            </w:r>
                          </w:p>
                        </w:txbxContent>
                      </wps:txbx>
                      <wps:bodyPr rot="0" vert="horz" wrap="square" lIns="36000" tIns="3600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56E9DE18" id="Rectangle 4" o:spid="_x0000_s1026" style="position:absolute;margin-left:541.5pt;margin-top:67.6pt;width:182.25pt;height:115.5pt;z-index:2516551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Pue9FgIAACMEAAAOAAAAZHJzL2Uyb0RvYy54bWysU9tu2zAMfR+wfxD0vthOkzQz4hRFugwD&#10;um5Atw+QZdkWJosapcTOvn60cml2eRrmB4E0qcPDQ2p1N3SG7RV6Dbbg2STlTFkJlbZNwb9+2b5Z&#10;cuaDsJUwYFXBD8rzu/XrV6ve5WoKLZhKISMQ6/PeFbwNweVJ4mWrOuEn4JSlYA3YiUAuNkmFoif0&#10;ziTTNF0kPWDlEKTynv4+HIN8HfHrWsnwqa69CswUnLiFeGI8y/FM1iuRNyhcq+WJhvgHFp3Qlope&#10;oB5EEGyH+g+oTksED3WYSOgSqGstVeyBusnS37p5boVTsRcSx7uLTP7/wcqn/bP7jCN17x5BfvPM&#10;wqYVtlH3iNC3SlRULhuFSnrn88uF0fF0lZX9R6hotGIXIGow1NiNgNQdG6LUh4vUaghM0s/pTTab&#10;3845kxTLZovFch6HkYj8fN2hD+8VdGw0Co40ywgv9o8+jHREfk6J9MHoaquNiQ425cYg2wua+zZ+&#10;sQPq8jrNWNZT+eltmkboX4L+GiON398wOh1og43uCr68JIl8FO6dreJ+BaHN0SbOxp6UHMUb99Tn&#10;YSgHShzNEqoDaYpw3FR6WWS0gD8462lLC+6/7wQqzswHS3O5WVBJWutrB6PzNpvNKFJGh6SekiOs&#10;JKiCh7O5CcensHOom5YqZVEGC/c0y1pHlV9YnXjTJkbxT69mXPVrP2a9vO31TwAAAP//AwBQSwME&#10;FAAGAAgAAAAhAPk9mM7jAAAADQEAAA8AAABkcnMvZG93bnJldi54bWxMj91LwzAUxd8F/4dwBV+G&#10;S223OmvTIQMJCBOs7j1r0g/MR0nSrfrXe/ekb/dwD+f8TrmdjSYn5cPgLIP7ZQJE2cbJwXYMPj9e&#10;7jZAQhRWCu2sYvCtAmyr66tSFNKd7bs61bEjGGJDIRj0MY4FpaHplRFh6UZl8dc6b0RE6TsqvThj&#10;uNE0TZKcGjFYbOjFqHa9ar7qyTDQhzfO+etuMfFFe/B82Lf1zyNjtzfz8xOQqOb4Z4YLPqJDhUxH&#10;N1kZiEadbDIcE/HK1imQi2W1elgDOTLI8jwFWpX0/4rqFwAA//8DAFBLAQItABQABgAIAAAAIQC2&#10;gziS/gAAAOEBAAATAAAAAAAAAAAAAAAAAAAAAABbQ29udGVudF9UeXBlc10ueG1sUEsBAi0AFAAG&#10;AAgAAAAhADj9If/WAAAAlAEAAAsAAAAAAAAAAAAAAAAALwEAAF9yZWxzLy5yZWxzUEsBAi0AFAAG&#10;AAgAAAAhABQ+570WAgAAIwQAAA4AAAAAAAAAAAAAAAAALgIAAGRycy9lMm9Eb2MueG1sUEsBAi0A&#10;FAAGAAgAAAAhAPk9mM7jAAAADQEAAA8AAAAAAAAAAAAAAAAAcAQAAGRycy9kb3ducmV2LnhtbFBL&#10;BQYAAAAABAAEAPMAAACABQAAAAA=&#10;" strokeweight="1pt">
                <v:textbox inset="1mm,1mm">
                  <w:txbxContent>
                    <w:p w14:paraId="58B9D25D" w14:textId="77777777" w:rsidR="0084499B" w:rsidRPr="00FF4BDB" w:rsidRDefault="0084499B" w:rsidP="00525822">
                      <w:pPr>
                        <w:pStyle w:val="NormalWeb"/>
                        <w:spacing w:after="0"/>
                        <w:rPr>
                          <w:rFonts w:ascii="Tahoma" w:hAnsi="Tahoma" w:cs="Tahoma"/>
                          <w:sz w:val="20"/>
                          <w:szCs w:val="20"/>
                        </w:rPr>
                      </w:pPr>
                      <w:r w:rsidRPr="00FF4BDB">
                        <w:rPr>
                          <w:rFonts w:ascii="Tahoma" w:eastAsia="+mn-ea" w:hAnsi="Tahoma" w:cs="Tahoma"/>
                          <w:b/>
                          <w:bCs/>
                          <w:color w:val="000000"/>
                          <w:kern w:val="24"/>
                          <w:sz w:val="20"/>
                          <w:szCs w:val="20"/>
                        </w:rPr>
                        <w:t>Tremail</w:t>
                      </w:r>
                    </w:p>
                    <w:p w14:paraId="6BC829F3" w14:textId="77777777" w:rsidR="0084499B" w:rsidRPr="00FF4BDB" w:rsidRDefault="0084499B" w:rsidP="00525822">
                      <w:pPr>
                        <w:pStyle w:val="NormalWeb"/>
                        <w:spacing w:before="80" w:after="0"/>
                        <w:rPr>
                          <w:rFonts w:ascii="Tahoma" w:hAnsi="Tahoma" w:cs="Tahoma"/>
                          <w:sz w:val="20"/>
                          <w:szCs w:val="20"/>
                        </w:rPr>
                      </w:pPr>
                      <w:r w:rsidRPr="00FF4BDB">
                        <w:rPr>
                          <w:rFonts w:ascii="Tahoma" w:eastAsia="+mn-ea" w:hAnsi="Tahoma" w:cs="Tahoma"/>
                          <w:color w:val="000000"/>
                          <w:kern w:val="24"/>
                          <w:sz w:val="20"/>
                          <w:szCs w:val="20"/>
                        </w:rPr>
                        <w:t>Odour intensity (1-6):</w:t>
                      </w:r>
                    </w:p>
                    <w:p w14:paraId="78FE4C41" w14:textId="77777777" w:rsidR="0084499B" w:rsidRPr="00FF4BDB" w:rsidRDefault="0084499B" w:rsidP="00525822">
                      <w:pPr>
                        <w:pStyle w:val="NormalWeb"/>
                        <w:spacing w:before="80" w:after="0"/>
                        <w:rPr>
                          <w:rFonts w:ascii="Tahoma" w:hAnsi="Tahoma" w:cs="Tahoma"/>
                          <w:sz w:val="20"/>
                          <w:szCs w:val="20"/>
                        </w:rPr>
                      </w:pPr>
                      <w:r w:rsidRPr="00FF4BDB">
                        <w:rPr>
                          <w:rFonts w:ascii="Tahoma" w:eastAsia="+mn-ea" w:hAnsi="Tahoma" w:cs="Tahoma"/>
                          <w:color w:val="000000"/>
                          <w:kern w:val="24"/>
                          <w:sz w:val="20"/>
                          <w:szCs w:val="20"/>
                        </w:rPr>
                        <w:t>H</w:t>
                      </w:r>
                      <w:r w:rsidRPr="00FF4BDB">
                        <w:rPr>
                          <w:rFonts w:ascii="Cambria Math" w:eastAsia="+mn-ea" w:hAnsi="Cambria Math" w:cs="Cambria Math"/>
                          <w:color w:val="000000"/>
                          <w:kern w:val="24"/>
                          <w:sz w:val="20"/>
                          <w:szCs w:val="20"/>
                        </w:rPr>
                        <w:t>₂</w:t>
                      </w:r>
                      <w:r w:rsidRPr="00FF4BDB">
                        <w:rPr>
                          <w:rFonts w:ascii="Tahoma" w:eastAsia="+mn-ea" w:hAnsi="Tahoma" w:cs="Tahoma"/>
                          <w:color w:val="000000"/>
                          <w:kern w:val="24"/>
                          <w:sz w:val="20"/>
                          <w:szCs w:val="20"/>
                        </w:rPr>
                        <w:t>S Levels:</w:t>
                      </w:r>
                    </w:p>
                    <w:p w14:paraId="4EC058EA" w14:textId="77777777" w:rsidR="0084499B" w:rsidRDefault="0084499B" w:rsidP="00525822">
                      <w:pPr>
                        <w:pStyle w:val="NormalWeb"/>
                        <w:spacing w:before="80" w:after="0"/>
                        <w:rPr>
                          <w:rFonts w:ascii="Tahoma" w:eastAsia="+mn-ea" w:hAnsi="Tahoma" w:cs="Tahoma"/>
                          <w:color w:val="000000"/>
                          <w:kern w:val="24"/>
                          <w:sz w:val="20"/>
                          <w:szCs w:val="20"/>
                        </w:rPr>
                      </w:pPr>
                      <w:r w:rsidRPr="00FF4BDB">
                        <w:rPr>
                          <w:rFonts w:ascii="Tahoma" w:eastAsia="+mn-ea" w:hAnsi="Tahoma" w:cs="Tahoma"/>
                          <w:color w:val="000000"/>
                          <w:kern w:val="24"/>
                          <w:sz w:val="20"/>
                          <w:szCs w:val="20"/>
                        </w:rPr>
                        <w:t>Character of odour:</w:t>
                      </w:r>
                    </w:p>
                    <w:p w14:paraId="441FFA39" w14:textId="77777777" w:rsidR="0084499B" w:rsidRPr="00FF4BDB" w:rsidRDefault="0084499B" w:rsidP="00525822">
                      <w:pPr>
                        <w:pStyle w:val="NormalWeb"/>
                        <w:spacing w:before="80" w:after="0"/>
                        <w:rPr>
                          <w:rFonts w:ascii="Tahoma" w:hAnsi="Tahoma" w:cs="Tahoma"/>
                          <w:sz w:val="20"/>
                          <w:szCs w:val="20"/>
                        </w:rPr>
                      </w:pPr>
                      <w:r>
                        <w:rPr>
                          <w:rFonts w:ascii="Tahoma" w:eastAsia="+mn-ea" w:hAnsi="Tahoma" w:cs="Tahoma"/>
                          <w:color w:val="000000"/>
                          <w:kern w:val="24"/>
                          <w:sz w:val="20"/>
                          <w:szCs w:val="20"/>
                        </w:rPr>
                        <w:t>Noise:</w:t>
                      </w:r>
                    </w:p>
                    <w:p w14:paraId="19CF4828" w14:textId="77777777" w:rsidR="0084499B" w:rsidRPr="00FF4BDB" w:rsidRDefault="0084499B" w:rsidP="00525822">
                      <w:pPr>
                        <w:pStyle w:val="NormalWeb"/>
                        <w:spacing w:before="80" w:after="0"/>
                        <w:rPr>
                          <w:rFonts w:ascii="Tahoma" w:hAnsi="Tahoma" w:cs="Tahoma"/>
                          <w:sz w:val="20"/>
                          <w:szCs w:val="20"/>
                        </w:rPr>
                      </w:pPr>
                      <w:r w:rsidRPr="00FF4BDB">
                        <w:rPr>
                          <w:rFonts w:ascii="Tahoma" w:eastAsia="+mn-ea" w:hAnsi="Tahoma" w:cs="Tahoma"/>
                          <w:color w:val="000000"/>
                          <w:kern w:val="24"/>
                          <w:sz w:val="20"/>
                          <w:szCs w:val="20"/>
                        </w:rPr>
                        <w:t>Comments:</w:t>
                      </w:r>
                    </w:p>
                  </w:txbxContent>
                </v:textbox>
              </v:rect>
            </w:pict>
          </mc:Fallback>
        </mc:AlternateContent>
      </w:r>
      <w:r w:rsidRPr="0084499B">
        <w:rPr>
          <w:rFonts w:ascii="Tahoma" w:hAnsi="Tahoma" w:cs="Tahoma"/>
          <w:b/>
          <w:noProof/>
          <w:sz w:val="20"/>
          <w:szCs w:val="20"/>
          <w:lang w:eastAsia="en-GB"/>
        </w:rPr>
        <mc:AlternateContent>
          <mc:Choice Requires="wps">
            <w:drawing>
              <wp:anchor distT="0" distB="0" distL="114300" distR="114300" simplePos="0" relativeHeight="251656192" behindDoc="0" locked="0" layoutInCell="1" allowOverlap="1" wp14:anchorId="6D726ABE" wp14:editId="5975F036">
                <wp:simplePos x="0" y="0"/>
                <wp:positionH relativeFrom="column">
                  <wp:posOffset>6877050</wp:posOffset>
                </wp:positionH>
                <wp:positionV relativeFrom="paragraph">
                  <wp:posOffset>2411095</wp:posOffset>
                </wp:positionV>
                <wp:extent cx="666750" cy="561975"/>
                <wp:effectExtent l="19050" t="22860" r="19050" b="15240"/>
                <wp:wrapNone/>
                <wp:docPr id="3" name="Oval 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66750" cy="561975"/>
                        </a:xfrm>
                        <a:prstGeom prst="ellipse">
                          <a:avLst/>
                        </a:prstGeom>
                        <a:noFill/>
                        <a:ln w="28575">
                          <a:solidFill>
                            <a:srgbClr val="FF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oval w14:anchorId="4D816D29" id="Oval 3" o:spid="_x0000_s1026" style="position:absolute;margin-left:541.5pt;margin-top:189.85pt;width:52.5pt;height:44.25pt;z-index:251656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PIzRAQIAAOMDAAAOAAAAZHJzL2Uyb0RvYy54bWysU9tu2zAMfR+wfxD0vjgJcmmNOEWRLsOA&#10;7gJ0+wBGlmNhsqhRSpzu60cpbhpsb8P0IJCidEgeHq3uTp0VR03BoKvkZDSWQjuFtXH7Sn7/tn13&#10;I0WI4Gqw6HQln3WQd+u3b1a9L/UUW7S1JsEgLpS9r2Qboy+LIqhWdxBG6LXjYIPUQWSX9kVN0DN6&#10;Z4vpeLwoeqTaEyodAp8+nINynfGbRqv4pWmCjsJWkmuLeae879JerFdQ7gl8a9RQBvxDFR0Yx0kv&#10;UA8QQRzI/AXVGUUYsIkjhV2BTWOUzj1wN5PxH908teB17oXJCf5CU/h/sOrz8cl/pVR68I+ofgTh&#10;cNOC2+t7IuxbDTWnmySiit6H8vIgOYGfil3/CWseLRwiZg5ODXUJkLsTp0z184VqfYpC8eFisVjO&#10;eSCKQ/PF5HY5zxmgfHnsKcQPGjuRjEpqa40PiQwo4fgYYqoHypdb6djh1libB2qd6Cs5vZkzbG4N&#10;ralTNDu0320siSOwJrbbMa8hd7i+RnhwdUZLHLwf7AjGnm3Obt1ASuIhSS6UO6yfmRPCs9L4Z7DR&#10;Iv2SomeVVTL8PABpKexHx7zeTmazJMvszObLKTt0HdldR8AphqpklOJsbuJZygdPZt9ypklu1+E9&#10;z6IxmaTXqoZiWUmZu0H1SarXfr71+jfXvwEAAP//AwBQSwMEFAAGAAgAAAAhAAgjf9HjAAAADQEA&#10;AA8AAABkcnMvZG93bnJldi54bWxMj8FOwzAQRO9I/IO1SNyo0xZaE+JUEQguSKC2CHHcJNskENtR&#10;7KSBr2d7guPMjmbfJJvJtGKk3jfOapjPIhBkC1c2ttLwtn+8UiB8QFti6yxp+CYPm/T8LMG4dEe7&#10;pXEXKsEl1seooQ6hi6X0RU0G/cx1ZPl2cL3BwLKvZNnjkctNKxdRtJIGG8sfauzovqbiazcYDdn4&#10;84SvzXN+Mzg1fRzkQ/b+8qn15cWU3YEINIW/MJzwGR1SZsrdYEsvWtaRWvKYoGG5vl2DOEXmSrGV&#10;a7heqQXINJH/V6S/AAAA//8DAFBLAQItABQABgAIAAAAIQC2gziS/gAAAOEBAAATAAAAAAAAAAAA&#10;AAAAAAAAAABbQ29udGVudF9UeXBlc10ueG1sUEsBAi0AFAAGAAgAAAAhADj9If/WAAAAlAEAAAsA&#10;AAAAAAAAAAAAAAAALwEAAF9yZWxzLy5yZWxzUEsBAi0AFAAGAAgAAAAhAJQ8jNEBAgAA4wMAAA4A&#10;AAAAAAAAAAAAAAAALgIAAGRycy9lMm9Eb2MueG1sUEsBAi0AFAAGAAgAAAAhAAgjf9HjAAAADQEA&#10;AA8AAAAAAAAAAAAAAAAAWwQAAGRycy9kb3ducmV2LnhtbFBLBQYAAAAABAAEAPMAAABrBQAAAAA=&#10;" filled="f" strokecolor="red" strokeweight="2.25pt"/>
            </w:pict>
          </mc:Fallback>
        </mc:AlternateContent>
      </w:r>
      <w:r w:rsidRPr="0084499B">
        <w:rPr>
          <w:rFonts w:ascii="Tahoma" w:hAnsi="Tahoma" w:cs="Tahoma"/>
          <w:b/>
          <w:noProof/>
          <w:sz w:val="20"/>
          <w:szCs w:val="20"/>
          <w:lang w:eastAsia="en-GB"/>
        </w:rPr>
        <w:t>Questions and Answers</w:t>
      </w:r>
    </w:p>
    <w:p w14:paraId="67EA7810" w14:textId="77777777" w:rsidR="0084499B" w:rsidRPr="0084499B" w:rsidRDefault="0084499B" w:rsidP="00CE7865">
      <w:pPr>
        <w:spacing w:after="0"/>
        <w:rPr>
          <w:rFonts w:ascii="Tahoma" w:hAnsi="Tahoma" w:cs="Tahoma"/>
          <w:i/>
          <w:color w:val="0070C0"/>
          <w:sz w:val="20"/>
          <w:szCs w:val="20"/>
        </w:rPr>
      </w:pPr>
      <w:r w:rsidRPr="0084499B">
        <w:rPr>
          <w:rFonts w:ascii="Tahoma" w:hAnsi="Tahoma" w:cs="Tahoma"/>
          <w:i/>
          <w:color w:val="0070C0"/>
          <w:sz w:val="20"/>
          <w:szCs w:val="20"/>
        </w:rPr>
        <w:t>Q – Why do we need to do this?</w:t>
      </w:r>
    </w:p>
    <w:p w14:paraId="290CF181" w14:textId="77777777" w:rsidR="0084499B" w:rsidRPr="0084499B" w:rsidRDefault="0084499B" w:rsidP="00F559C4">
      <w:pPr>
        <w:rPr>
          <w:rFonts w:ascii="Tahoma" w:hAnsi="Tahoma" w:cs="Tahoma"/>
          <w:sz w:val="20"/>
          <w:szCs w:val="20"/>
        </w:rPr>
      </w:pPr>
      <w:r w:rsidRPr="0084499B">
        <w:rPr>
          <w:rFonts w:ascii="Tahoma" w:hAnsi="Tahoma" w:cs="Tahoma"/>
          <w:sz w:val="20"/>
          <w:szCs w:val="20"/>
        </w:rPr>
        <w:t xml:space="preserve">A – To better understand day to day what odours/noise our operations are making.  Partly so we can pick up things to improve/fix </w:t>
      </w:r>
      <w:proofErr w:type="gramStart"/>
      <w:r w:rsidRPr="0084499B">
        <w:rPr>
          <w:rFonts w:ascii="Tahoma" w:hAnsi="Tahoma" w:cs="Tahoma"/>
          <w:sz w:val="20"/>
          <w:szCs w:val="20"/>
        </w:rPr>
        <w:t>and also</w:t>
      </w:r>
      <w:proofErr w:type="gramEnd"/>
      <w:r w:rsidRPr="0084499B">
        <w:rPr>
          <w:rFonts w:ascii="Tahoma" w:hAnsi="Tahoma" w:cs="Tahoma"/>
          <w:sz w:val="20"/>
          <w:szCs w:val="20"/>
        </w:rPr>
        <w:t xml:space="preserve"> to experience what our neighbours do.</w:t>
      </w:r>
    </w:p>
    <w:p w14:paraId="7099A6B8" w14:textId="1E2A4940" w:rsidR="0084499B" w:rsidRPr="0084499B" w:rsidRDefault="0084499B" w:rsidP="00CE7865">
      <w:pPr>
        <w:spacing w:after="0"/>
        <w:rPr>
          <w:rFonts w:ascii="Tahoma" w:hAnsi="Tahoma" w:cs="Tahoma"/>
          <w:i/>
          <w:color w:val="0070C0"/>
          <w:sz w:val="20"/>
          <w:szCs w:val="20"/>
        </w:rPr>
      </w:pPr>
      <w:r w:rsidRPr="0084499B">
        <w:rPr>
          <w:rFonts w:ascii="Tahoma" w:hAnsi="Tahoma" w:cs="Tahoma"/>
          <w:i/>
          <w:color w:val="0070C0"/>
          <w:sz w:val="20"/>
          <w:szCs w:val="20"/>
        </w:rPr>
        <w:t>Q – Am I looking for just “bad” odours</w:t>
      </w:r>
      <w:r w:rsidR="00D40993">
        <w:rPr>
          <w:rFonts w:ascii="Tahoma" w:hAnsi="Tahoma" w:cs="Tahoma"/>
          <w:i/>
          <w:color w:val="0070C0"/>
          <w:sz w:val="20"/>
          <w:szCs w:val="20"/>
        </w:rPr>
        <w:t xml:space="preserve"> and loud noises</w:t>
      </w:r>
      <w:r w:rsidRPr="0084499B">
        <w:rPr>
          <w:rFonts w:ascii="Tahoma" w:hAnsi="Tahoma" w:cs="Tahoma"/>
          <w:i/>
          <w:color w:val="0070C0"/>
          <w:sz w:val="20"/>
          <w:szCs w:val="20"/>
        </w:rPr>
        <w:t xml:space="preserve"> from just us or anywhere?</w:t>
      </w:r>
    </w:p>
    <w:p w14:paraId="519DDE46" w14:textId="77777777" w:rsidR="0084499B" w:rsidRPr="0084499B" w:rsidRDefault="0084499B" w:rsidP="00F559C4">
      <w:pPr>
        <w:rPr>
          <w:rFonts w:ascii="Tahoma" w:hAnsi="Tahoma" w:cs="Tahoma"/>
          <w:sz w:val="20"/>
          <w:szCs w:val="20"/>
        </w:rPr>
      </w:pPr>
      <w:r w:rsidRPr="0084499B">
        <w:rPr>
          <w:rFonts w:ascii="Tahoma" w:hAnsi="Tahoma" w:cs="Tahoma"/>
          <w:sz w:val="20"/>
          <w:szCs w:val="20"/>
        </w:rPr>
        <w:t>A – Any odours good or bad in these locations will help us build a picture of impacts and see if they are related to wind directions and operations.</w:t>
      </w:r>
    </w:p>
    <w:p w14:paraId="3064FFF8" w14:textId="75846C12" w:rsidR="0084499B" w:rsidRPr="0084499B" w:rsidRDefault="0084499B" w:rsidP="00CE7865">
      <w:pPr>
        <w:spacing w:after="0"/>
        <w:rPr>
          <w:rFonts w:ascii="Tahoma" w:hAnsi="Tahoma" w:cs="Tahoma"/>
          <w:i/>
          <w:color w:val="0070C0"/>
          <w:sz w:val="20"/>
          <w:szCs w:val="20"/>
        </w:rPr>
      </w:pPr>
      <w:r w:rsidRPr="0084499B">
        <w:rPr>
          <w:rFonts w:ascii="Tahoma" w:hAnsi="Tahoma" w:cs="Tahoma"/>
          <w:i/>
          <w:color w:val="0070C0"/>
          <w:sz w:val="20"/>
          <w:szCs w:val="20"/>
        </w:rPr>
        <w:t xml:space="preserve">Q – </w:t>
      </w:r>
      <w:r w:rsidR="005253B1">
        <w:rPr>
          <w:rFonts w:ascii="Tahoma" w:hAnsi="Tahoma" w:cs="Tahoma"/>
          <w:i/>
          <w:color w:val="0070C0"/>
          <w:sz w:val="20"/>
          <w:szCs w:val="20"/>
        </w:rPr>
        <w:t>Should I speak with our neighbours</w:t>
      </w:r>
      <w:r w:rsidRPr="0084499B">
        <w:rPr>
          <w:rFonts w:ascii="Tahoma" w:hAnsi="Tahoma" w:cs="Tahoma"/>
          <w:i/>
          <w:color w:val="0070C0"/>
          <w:sz w:val="20"/>
          <w:szCs w:val="20"/>
        </w:rPr>
        <w:t>?</w:t>
      </w:r>
    </w:p>
    <w:p w14:paraId="2DBC8D15" w14:textId="77777777" w:rsidR="0084499B" w:rsidRPr="0084499B" w:rsidRDefault="0084499B" w:rsidP="00F559C4">
      <w:pPr>
        <w:rPr>
          <w:rFonts w:ascii="Tahoma" w:hAnsi="Tahoma" w:cs="Tahoma"/>
          <w:sz w:val="20"/>
          <w:szCs w:val="20"/>
        </w:rPr>
      </w:pPr>
      <w:r w:rsidRPr="0084499B">
        <w:rPr>
          <w:rFonts w:ascii="Tahoma" w:hAnsi="Tahoma" w:cs="Tahoma"/>
          <w:sz w:val="20"/>
          <w:szCs w:val="20"/>
        </w:rPr>
        <w:t>A – It would of course be courteous to introduce yourself or say hello if they are there during these trips.  Any feedback is helpful.  It may not always seem like it but often impacted neighbours near any industrial operations often wish to be heard – just listened to.  It’s all helpful.</w:t>
      </w:r>
    </w:p>
    <w:p w14:paraId="357D3D1D" w14:textId="2DE5756A" w:rsidR="0084499B" w:rsidRPr="0084499B" w:rsidRDefault="0084499B" w:rsidP="00CE7865">
      <w:pPr>
        <w:spacing w:after="0"/>
        <w:rPr>
          <w:rFonts w:ascii="Tahoma" w:hAnsi="Tahoma" w:cs="Tahoma"/>
          <w:i/>
          <w:color w:val="0070C0"/>
          <w:sz w:val="20"/>
          <w:szCs w:val="20"/>
        </w:rPr>
      </w:pPr>
      <w:r w:rsidRPr="0084499B">
        <w:rPr>
          <w:rFonts w:ascii="Tahoma" w:hAnsi="Tahoma" w:cs="Tahoma"/>
          <w:i/>
          <w:color w:val="0070C0"/>
          <w:sz w:val="20"/>
          <w:szCs w:val="20"/>
        </w:rPr>
        <w:t xml:space="preserve">Q – </w:t>
      </w:r>
      <w:r w:rsidR="005253B1">
        <w:rPr>
          <w:rFonts w:ascii="Tahoma" w:hAnsi="Tahoma" w:cs="Tahoma"/>
          <w:i/>
          <w:color w:val="0070C0"/>
          <w:sz w:val="20"/>
          <w:szCs w:val="20"/>
        </w:rPr>
        <w:t xml:space="preserve">Should I </w:t>
      </w:r>
      <w:r w:rsidRPr="0084499B">
        <w:rPr>
          <w:rFonts w:ascii="Tahoma" w:hAnsi="Tahoma" w:cs="Tahoma"/>
          <w:i/>
          <w:color w:val="0070C0"/>
          <w:sz w:val="20"/>
          <w:szCs w:val="20"/>
        </w:rPr>
        <w:t>explain the W</w:t>
      </w:r>
      <w:r w:rsidR="005253B1">
        <w:rPr>
          <w:rFonts w:ascii="Tahoma" w:hAnsi="Tahoma" w:cs="Tahoma"/>
          <w:i/>
          <w:color w:val="0070C0"/>
          <w:sz w:val="20"/>
          <w:szCs w:val="20"/>
        </w:rPr>
        <w:t>PF</w:t>
      </w:r>
      <w:r w:rsidRPr="0084499B">
        <w:rPr>
          <w:rFonts w:ascii="Tahoma" w:hAnsi="Tahoma" w:cs="Tahoma"/>
          <w:i/>
          <w:color w:val="0070C0"/>
          <w:sz w:val="20"/>
          <w:szCs w:val="20"/>
        </w:rPr>
        <w:t xml:space="preserve"> operations to them</w:t>
      </w:r>
      <w:r w:rsidR="005253B1">
        <w:rPr>
          <w:rFonts w:ascii="Tahoma" w:hAnsi="Tahoma" w:cs="Tahoma"/>
          <w:i/>
          <w:color w:val="0070C0"/>
          <w:sz w:val="20"/>
          <w:szCs w:val="20"/>
        </w:rPr>
        <w:t>?</w:t>
      </w:r>
    </w:p>
    <w:p w14:paraId="209E5D40" w14:textId="53AD065E" w:rsidR="0084499B" w:rsidRPr="0084499B" w:rsidRDefault="0084499B" w:rsidP="001C2F14">
      <w:pPr>
        <w:spacing w:after="0" w:line="240" w:lineRule="auto"/>
        <w:rPr>
          <w:rFonts w:ascii="Tahoma" w:hAnsi="Tahoma" w:cs="Tahoma"/>
          <w:sz w:val="20"/>
          <w:szCs w:val="20"/>
        </w:rPr>
      </w:pPr>
      <w:r w:rsidRPr="0084499B">
        <w:rPr>
          <w:rFonts w:ascii="Tahoma" w:hAnsi="Tahoma" w:cs="Tahoma"/>
          <w:sz w:val="20"/>
          <w:szCs w:val="20"/>
        </w:rPr>
        <w:t>A – No you don’t</w:t>
      </w:r>
      <w:r w:rsidR="00993BC5">
        <w:rPr>
          <w:rFonts w:ascii="Tahoma" w:hAnsi="Tahoma" w:cs="Tahoma"/>
          <w:sz w:val="20"/>
          <w:szCs w:val="20"/>
        </w:rPr>
        <w:t xml:space="preserve"> but</w:t>
      </w:r>
      <w:r w:rsidRPr="0084499B">
        <w:rPr>
          <w:rFonts w:ascii="Tahoma" w:hAnsi="Tahoma" w:cs="Tahoma"/>
          <w:sz w:val="20"/>
          <w:szCs w:val="20"/>
        </w:rPr>
        <w:t xml:space="preserve"> please say you will pass the information on to the plant.</w:t>
      </w:r>
    </w:p>
    <w:p w14:paraId="2D208284" w14:textId="3E0E9E2A" w:rsidR="0084499B" w:rsidRPr="0084499B" w:rsidRDefault="0084499B" w:rsidP="00F559C4">
      <w:pPr>
        <w:rPr>
          <w:rFonts w:ascii="Tahoma" w:hAnsi="Tahoma" w:cs="Tahoma"/>
          <w:sz w:val="20"/>
          <w:szCs w:val="20"/>
        </w:rPr>
      </w:pPr>
      <w:r w:rsidRPr="0084499B">
        <w:rPr>
          <w:rFonts w:ascii="Tahoma" w:hAnsi="Tahoma" w:cs="Tahoma"/>
          <w:sz w:val="20"/>
          <w:szCs w:val="20"/>
        </w:rPr>
        <w:t xml:space="preserve">If it is strong from the </w:t>
      </w:r>
      <w:r w:rsidR="005253B1">
        <w:rPr>
          <w:rFonts w:ascii="Tahoma" w:hAnsi="Tahoma" w:cs="Tahoma"/>
          <w:sz w:val="20"/>
          <w:szCs w:val="20"/>
        </w:rPr>
        <w:t>WPF</w:t>
      </w:r>
      <w:r w:rsidRPr="0084499B">
        <w:rPr>
          <w:rFonts w:ascii="Tahoma" w:hAnsi="Tahoma" w:cs="Tahoma"/>
          <w:sz w:val="20"/>
          <w:szCs w:val="20"/>
        </w:rPr>
        <w:t xml:space="preserve"> sewage, acidic, eggy – please report that back to the W</w:t>
      </w:r>
      <w:r w:rsidR="005253B1">
        <w:rPr>
          <w:rFonts w:ascii="Tahoma" w:hAnsi="Tahoma" w:cs="Tahoma"/>
          <w:sz w:val="20"/>
          <w:szCs w:val="20"/>
        </w:rPr>
        <w:t>PF</w:t>
      </w:r>
      <w:r w:rsidRPr="0084499B">
        <w:rPr>
          <w:rFonts w:ascii="Tahoma" w:hAnsi="Tahoma" w:cs="Tahoma"/>
          <w:sz w:val="20"/>
          <w:szCs w:val="20"/>
        </w:rPr>
        <w:t xml:space="preserve"> team</w:t>
      </w:r>
    </w:p>
    <w:p w14:paraId="3A1B500A" w14:textId="77777777" w:rsidR="0084499B" w:rsidRDefault="0084499B" w:rsidP="00F559C4">
      <w:pPr>
        <w:sectPr w:rsidR="0084499B" w:rsidSect="0084499B">
          <w:headerReference w:type="default" r:id="rId16"/>
          <w:pgSz w:w="11906" w:h="16838"/>
          <w:pgMar w:top="1440" w:right="1440" w:bottom="1440" w:left="1440" w:header="709" w:footer="709" w:gutter="0"/>
          <w:cols w:space="708"/>
          <w:docGrid w:linePitch="360"/>
        </w:sectPr>
      </w:pPr>
    </w:p>
    <w:p w14:paraId="5FFA2520" w14:textId="76398E57" w:rsidR="0084499B" w:rsidRDefault="0084499B" w:rsidP="0084499B">
      <w:r>
        <w:rPr>
          <w:rFonts w:ascii="Lucida Sans Unicode" w:hAnsi="Lucida Sans Unicode" w:cs="Lucida Sans Unicode"/>
          <w:noProof/>
          <w:sz w:val="20"/>
          <w:szCs w:val="20"/>
          <w:lang w:eastAsia="en-GB"/>
        </w:rPr>
        <w:lastRenderedPageBreak/>
        <w:drawing>
          <wp:anchor distT="0" distB="0" distL="114300" distR="114300" simplePos="0" relativeHeight="251657216" behindDoc="0" locked="0" layoutInCell="1" allowOverlap="1" wp14:anchorId="1C8D24C1" wp14:editId="320F4840">
            <wp:simplePos x="0" y="0"/>
            <wp:positionH relativeFrom="margin">
              <wp:align>center</wp:align>
            </wp:positionH>
            <wp:positionV relativeFrom="paragraph">
              <wp:posOffset>0</wp:posOffset>
            </wp:positionV>
            <wp:extent cx="9554845" cy="5368925"/>
            <wp:effectExtent l="0" t="0" r="8255" b="3175"/>
            <wp:wrapSquare wrapText="bothSides"/>
            <wp:docPr id="1072513684" name="Picture 10725136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9555272" cy="5369098"/>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19168596" w14:textId="77777777" w:rsidR="00966C58" w:rsidRDefault="00966C58" w:rsidP="0084499B">
      <w:pPr>
        <w:sectPr w:rsidR="00966C58" w:rsidSect="005253B1">
          <w:pgSz w:w="16838" w:h="11906" w:orient="landscape"/>
          <w:pgMar w:top="1440" w:right="1440" w:bottom="1440" w:left="1440" w:header="709" w:footer="709" w:gutter="0"/>
          <w:cols w:space="708"/>
          <w:docGrid w:linePitch="360"/>
        </w:sectPr>
      </w:pPr>
    </w:p>
    <w:p w14:paraId="1A573899" w14:textId="7B29274B" w:rsidR="00966C58" w:rsidRDefault="00966C58" w:rsidP="00966C58">
      <w:pPr>
        <w:pStyle w:val="Heading2"/>
        <w:rPr>
          <w:b/>
          <w:bCs/>
          <w:color w:val="auto"/>
          <w:sz w:val="24"/>
          <w:szCs w:val="24"/>
        </w:rPr>
      </w:pPr>
      <w:bookmarkStart w:id="23" w:name="_Toc217468341"/>
      <w:r w:rsidRPr="00966C58">
        <w:rPr>
          <w:b/>
          <w:bCs/>
          <w:color w:val="auto"/>
          <w:sz w:val="24"/>
          <w:szCs w:val="24"/>
        </w:rPr>
        <w:lastRenderedPageBreak/>
        <w:t>Appendix C</w:t>
      </w:r>
      <w:bookmarkEnd w:id="23"/>
    </w:p>
    <w:p w14:paraId="6CBC8CE6" w14:textId="571D565D" w:rsidR="00966C58" w:rsidRPr="00966C58" w:rsidRDefault="00966C58" w:rsidP="00966C58">
      <w:r>
        <w:t>Standard operating procedure (SOP)</w:t>
      </w:r>
      <w:r w:rsidR="00266C4C">
        <w:t xml:space="preserve"> for procurement of low-noise pumps and motors. </w:t>
      </w:r>
    </w:p>
    <w:p w14:paraId="5D1FC988" w14:textId="37783A09" w:rsidR="00966C58" w:rsidRPr="00E21CDB" w:rsidRDefault="00966C58" w:rsidP="00966C58">
      <w:pPr>
        <w:numPr>
          <w:ilvl w:val="0"/>
          <w:numId w:val="17"/>
        </w:numPr>
        <w:spacing w:after="200" w:line="276" w:lineRule="auto"/>
        <w:contextualSpacing/>
        <w:rPr>
          <w:rFonts w:ascii="Arial" w:hAnsi="Arial" w:cs="Arial"/>
          <w:b/>
        </w:rPr>
      </w:pPr>
      <w:r w:rsidRPr="00E21CDB">
        <w:rPr>
          <w:rFonts w:ascii="Arial" w:hAnsi="Arial" w:cs="Arial"/>
          <w:b/>
        </w:rPr>
        <w:t>Introduction</w:t>
      </w:r>
    </w:p>
    <w:p w14:paraId="27835201" w14:textId="77777777" w:rsidR="00966C58" w:rsidRPr="00320E7B" w:rsidRDefault="00966C58" w:rsidP="00320E7B">
      <w:pPr>
        <w:contextualSpacing/>
        <w:rPr>
          <w:rFonts w:ascii="Arial" w:hAnsi="Arial" w:cs="Arial"/>
          <w:b/>
        </w:rPr>
      </w:pPr>
    </w:p>
    <w:p w14:paraId="73EDC3E8" w14:textId="77777777" w:rsidR="00966C58" w:rsidRDefault="00966C58" w:rsidP="00E21CDB">
      <w:pPr>
        <w:ind w:left="360"/>
        <w:contextualSpacing/>
        <w:rPr>
          <w:rFonts w:ascii="Arial" w:hAnsi="Arial" w:cs="Arial"/>
        </w:rPr>
      </w:pPr>
      <w:r w:rsidRPr="00320E7B">
        <w:rPr>
          <w:rFonts w:ascii="Arial" w:hAnsi="Arial" w:cs="Arial"/>
        </w:rPr>
        <w:t>This procedure outlines how Saputo Dairy UK ensures all</w:t>
      </w:r>
      <w:r>
        <w:rPr>
          <w:rFonts w:ascii="Arial" w:hAnsi="Arial" w:cs="Arial"/>
        </w:rPr>
        <w:t xml:space="preserve"> replacement</w:t>
      </w:r>
      <w:r w:rsidRPr="00320E7B">
        <w:rPr>
          <w:rFonts w:ascii="Arial" w:hAnsi="Arial" w:cs="Arial"/>
        </w:rPr>
        <w:t xml:space="preserve"> pumps and motors purchased for the </w:t>
      </w:r>
      <w:r>
        <w:rPr>
          <w:rFonts w:ascii="Arial" w:hAnsi="Arial" w:cs="Arial"/>
        </w:rPr>
        <w:t>Water Processing Facility (WPF)</w:t>
      </w:r>
      <w:r w:rsidRPr="00320E7B">
        <w:rPr>
          <w:rFonts w:ascii="Arial" w:hAnsi="Arial" w:cs="Arial"/>
        </w:rPr>
        <w:t xml:space="preserve"> </w:t>
      </w:r>
      <w:r>
        <w:rPr>
          <w:rFonts w:ascii="Arial" w:hAnsi="Arial" w:cs="Arial"/>
        </w:rPr>
        <w:t xml:space="preserve">consider the </w:t>
      </w:r>
      <w:r w:rsidRPr="00320E7B">
        <w:rPr>
          <w:rFonts w:ascii="Arial" w:hAnsi="Arial" w:cs="Arial"/>
        </w:rPr>
        <w:t xml:space="preserve">lowest </w:t>
      </w:r>
      <w:r>
        <w:rPr>
          <w:rFonts w:ascii="Arial" w:hAnsi="Arial" w:cs="Arial"/>
        </w:rPr>
        <w:t xml:space="preserve">commercially </w:t>
      </w:r>
      <w:r w:rsidRPr="00320E7B">
        <w:rPr>
          <w:rFonts w:ascii="Arial" w:hAnsi="Arial" w:cs="Arial"/>
        </w:rPr>
        <w:t xml:space="preserve">achievable noise </w:t>
      </w:r>
      <w:r>
        <w:rPr>
          <w:rFonts w:ascii="Arial" w:hAnsi="Arial" w:cs="Arial"/>
        </w:rPr>
        <w:t>specification as a key purchasing criteria</w:t>
      </w:r>
      <w:r w:rsidRPr="00320E7B">
        <w:rPr>
          <w:rFonts w:ascii="Arial" w:hAnsi="Arial" w:cs="Arial"/>
        </w:rPr>
        <w:t xml:space="preserve">. The process supports the Noise Management Plan </w:t>
      </w:r>
      <w:r>
        <w:rPr>
          <w:rFonts w:ascii="Arial" w:hAnsi="Arial" w:cs="Arial"/>
        </w:rPr>
        <w:t xml:space="preserve">and Environment Agency permit requirements by reducing </w:t>
      </w:r>
      <w:r w:rsidRPr="00320E7B">
        <w:rPr>
          <w:rFonts w:ascii="Arial" w:hAnsi="Arial" w:cs="Arial"/>
        </w:rPr>
        <w:t>noise impact on sensitive receptors, including site boundaries and nearby residential areas.</w:t>
      </w:r>
    </w:p>
    <w:p w14:paraId="0381896E" w14:textId="77777777" w:rsidR="00966C58" w:rsidRPr="00E21CDB" w:rsidRDefault="00966C58" w:rsidP="00E21CDB">
      <w:pPr>
        <w:ind w:left="360"/>
        <w:contextualSpacing/>
        <w:rPr>
          <w:rFonts w:ascii="Arial" w:hAnsi="Arial" w:cs="Arial"/>
        </w:rPr>
      </w:pPr>
    </w:p>
    <w:p w14:paraId="1B81F50A" w14:textId="77777777" w:rsidR="00966C58" w:rsidRPr="00E21CDB" w:rsidRDefault="00966C58" w:rsidP="00966C58">
      <w:pPr>
        <w:numPr>
          <w:ilvl w:val="0"/>
          <w:numId w:val="17"/>
        </w:numPr>
        <w:spacing w:after="200" w:line="276" w:lineRule="auto"/>
        <w:contextualSpacing/>
        <w:rPr>
          <w:rFonts w:ascii="Arial" w:hAnsi="Arial" w:cs="Arial"/>
          <w:b/>
        </w:rPr>
      </w:pPr>
      <w:r w:rsidRPr="00E21CDB">
        <w:rPr>
          <w:rFonts w:ascii="Arial" w:hAnsi="Arial" w:cs="Arial"/>
          <w:b/>
        </w:rPr>
        <w:t>Purpose and Scope</w:t>
      </w:r>
    </w:p>
    <w:p w14:paraId="63A23D53" w14:textId="77777777" w:rsidR="00966C58" w:rsidRPr="00E21CDB" w:rsidRDefault="00966C58" w:rsidP="00E21CDB">
      <w:pPr>
        <w:ind w:left="360"/>
        <w:contextualSpacing/>
        <w:rPr>
          <w:rFonts w:ascii="Arial" w:hAnsi="Arial" w:cs="Arial"/>
          <w:b/>
        </w:rPr>
      </w:pPr>
    </w:p>
    <w:p w14:paraId="621777EF" w14:textId="77777777" w:rsidR="00966C58" w:rsidRPr="00320E7B" w:rsidRDefault="00966C58" w:rsidP="00320E7B">
      <w:pPr>
        <w:ind w:left="360"/>
        <w:contextualSpacing/>
        <w:rPr>
          <w:rFonts w:ascii="Arial" w:hAnsi="Arial" w:cs="Arial"/>
        </w:rPr>
      </w:pPr>
      <w:r w:rsidRPr="00320E7B">
        <w:rPr>
          <w:rFonts w:ascii="Arial" w:hAnsi="Arial" w:cs="Arial"/>
        </w:rPr>
        <w:t>The purpose of this SOP is to guide Saputo Dairy UK personnel involved in engineering, procurement, and project planning on how to specify, evaluate, purchase, install, and verify pumps and motors with the lowest practicable noise emissions.</w:t>
      </w:r>
    </w:p>
    <w:p w14:paraId="39610369" w14:textId="77777777" w:rsidR="00966C58" w:rsidRPr="00320E7B" w:rsidRDefault="00966C58" w:rsidP="00320E7B">
      <w:pPr>
        <w:ind w:left="360"/>
        <w:contextualSpacing/>
        <w:rPr>
          <w:rFonts w:ascii="Arial" w:hAnsi="Arial" w:cs="Arial"/>
        </w:rPr>
      </w:pPr>
      <w:r w:rsidRPr="00320E7B">
        <w:rPr>
          <w:rFonts w:ascii="Arial" w:hAnsi="Arial" w:cs="Arial"/>
        </w:rPr>
        <w:t>It applies to:</w:t>
      </w:r>
    </w:p>
    <w:p w14:paraId="59CCA916" w14:textId="77777777" w:rsidR="00966C58" w:rsidRPr="00320E7B" w:rsidRDefault="00966C58" w:rsidP="00966C58">
      <w:pPr>
        <w:pStyle w:val="ListParagraph"/>
        <w:numPr>
          <w:ilvl w:val="0"/>
          <w:numId w:val="18"/>
        </w:numPr>
        <w:spacing w:after="200" w:line="276" w:lineRule="auto"/>
        <w:rPr>
          <w:rFonts w:ascii="Arial" w:hAnsi="Arial" w:cs="Arial"/>
        </w:rPr>
      </w:pPr>
      <w:r w:rsidRPr="00320E7B">
        <w:rPr>
          <w:rFonts w:ascii="Arial" w:hAnsi="Arial" w:cs="Arial"/>
        </w:rPr>
        <w:t>All new installations</w:t>
      </w:r>
    </w:p>
    <w:p w14:paraId="1B7F97F2" w14:textId="77777777" w:rsidR="00966C58" w:rsidRPr="00320E7B" w:rsidRDefault="00966C58" w:rsidP="00966C58">
      <w:pPr>
        <w:pStyle w:val="ListParagraph"/>
        <w:numPr>
          <w:ilvl w:val="0"/>
          <w:numId w:val="18"/>
        </w:numPr>
        <w:spacing w:after="200" w:line="276" w:lineRule="auto"/>
        <w:rPr>
          <w:rFonts w:ascii="Arial" w:hAnsi="Arial" w:cs="Arial"/>
        </w:rPr>
      </w:pPr>
      <w:r w:rsidRPr="00320E7B">
        <w:rPr>
          <w:rFonts w:ascii="Arial" w:hAnsi="Arial" w:cs="Arial"/>
        </w:rPr>
        <w:t>Replacements of existing pumps or motors</w:t>
      </w:r>
    </w:p>
    <w:p w14:paraId="08F4E86C" w14:textId="77777777" w:rsidR="00966C58" w:rsidRDefault="00966C58" w:rsidP="00966C58">
      <w:pPr>
        <w:pStyle w:val="ListParagraph"/>
        <w:numPr>
          <w:ilvl w:val="0"/>
          <w:numId w:val="18"/>
        </w:numPr>
        <w:spacing w:after="200" w:line="276" w:lineRule="auto"/>
        <w:rPr>
          <w:rFonts w:ascii="Arial" w:hAnsi="Arial" w:cs="Arial"/>
        </w:rPr>
      </w:pPr>
      <w:r w:rsidRPr="00320E7B">
        <w:rPr>
          <w:rFonts w:ascii="Arial" w:hAnsi="Arial" w:cs="Arial"/>
        </w:rPr>
        <w:t>Temporary or hire equipment where noise output is relevant</w:t>
      </w:r>
    </w:p>
    <w:p w14:paraId="368531FB" w14:textId="77777777" w:rsidR="00966C58" w:rsidRPr="00320E7B" w:rsidRDefault="00966C58" w:rsidP="00966C58">
      <w:pPr>
        <w:pStyle w:val="ListParagraph"/>
        <w:numPr>
          <w:ilvl w:val="0"/>
          <w:numId w:val="18"/>
        </w:numPr>
        <w:spacing w:after="200" w:line="276" w:lineRule="auto"/>
        <w:rPr>
          <w:rFonts w:ascii="Arial" w:hAnsi="Arial" w:cs="Arial"/>
        </w:rPr>
      </w:pPr>
      <w:r w:rsidRPr="000457A2">
        <w:rPr>
          <w:rFonts w:ascii="Arial" w:hAnsi="Arial" w:cs="Arial"/>
        </w:rPr>
        <w:t>Any project where the chosen equipment may influence the site’s noise profile or compliance margin</w:t>
      </w:r>
    </w:p>
    <w:p w14:paraId="2EDB2D3F" w14:textId="77777777" w:rsidR="00966C58" w:rsidRPr="00E21CDB" w:rsidRDefault="00966C58" w:rsidP="00966C58">
      <w:pPr>
        <w:numPr>
          <w:ilvl w:val="0"/>
          <w:numId w:val="17"/>
        </w:numPr>
        <w:spacing w:after="200" w:line="276" w:lineRule="auto"/>
        <w:contextualSpacing/>
        <w:rPr>
          <w:rFonts w:ascii="Arial" w:hAnsi="Arial" w:cs="Arial"/>
          <w:b/>
        </w:rPr>
      </w:pPr>
      <w:r w:rsidRPr="00E21CDB">
        <w:rPr>
          <w:rFonts w:ascii="Arial" w:hAnsi="Arial" w:cs="Arial"/>
          <w:b/>
        </w:rPr>
        <w:t>Responsibilities</w:t>
      </w:r>
    </w:p>
    <w:p w14:paraId="2963932B" w14:textId="77777777" w:rsidR="00966C58" w:rsidRPr="00E21CDB" w:rsidRDefault="00966C58" w:rsidP="00E21CDB">
      <w:pPr>
        <w:ind w:left="360"/>
        <w:contextualSpacing/>
        <w:rPr>
          <w:rFonts w:ascii="Arial" w:hAnsi="Arial" w:cs="Arial"/>
          <w:b/>
        </w:rPr>
      </w:pPr>
    </w:p>
    <w:p w14:paraId="6C11A4D2" w14:textId="77777777" w:rsidR="00966C58" w:rsidRPr="00E21CDB" w:rsidRDefault="00966C58" w:rsidP="00E21CDB">
      <w:pPr>
        <w:ind w:left="360"/>
        <w:contextualSpacing/>
        <w:rPr>
          <w:rFonts w:ascii="Arial" w:hAnsi="Arial" w:cs="Arial"/>
        </w:rPr>
      </w:pPr>
      <w:r>
        <w:rPr>
          <w:rFonts w:ascii="Arial" w:hAnsi="Arial" w:cs="Arial"/>
        </w:rPr>
        <w:t xml:space="preserve">The Engineering Manager </w:t>
      </w:r>
      <w:r w:rsidRPr="00E21CDB">
        <w:rPr>
          <w:rFonts w:ascii="Arial" w:hAnsi="Arial" w:cs="Arial"/>
        </w:rPr>
        <w:t>is responsible for the implementation of this procedure and the tra</w:t>
      </w:r>
      <w:r>
        <w:rPr>
          <w:rFonts w:ascii="Arial" w:hAnsi="Arial" w:cs="Arial"/>
        </w:rPr>
        <w:t xml:space="preserve">ining of all operators. The </w:t>
      </w:r>
      <w:r w:rsidRPr="00801405">
        <w:rPr>
          <w:rFonts w:ascii="Arial" w:hAnsi="Arial" w:cs="Arial"/>
        </w:rPr>
        <w:t xml:space="preserve">Health Safety and Environment Manager </w:t>
      </w:r>
      <w:r w:rsidRPr="00E21CDB">
        <w:rPr>
          <w:rFonts w:ascii="Arial" w:hAnsi="Arial" w:cs="Arial"/>
        </w:rPr>
        <w:t>is responsible for the review of this procedure. This</w:t>
      </w:r>
      <w:r>
        <w:rPr>
          <w:rFonts w:ascii="Arial" w:hAnsi="Arial" w:cs="Arial"/>
        </w:rPr>
        <w:t xml:space="preserve"> SOP should be reviewed every</w:t>
      </w:r>
      <w:r w:rsidRPr="00801405">
        <w:rPr>
          <w:rFonts w:ascii="Arial" w:hAnsi="Arial" w:cs="Arial"/>
        </w:rPr>
        <w:t xml:space="preserve"> year </w:t>
      </w:r>
      <w:r w:rsidRPr="00E21CDB">
        <w:rPr>
          <w:rFonts w:ascii="Arial" w:hAnsi="Arial" w:cs="Arial"/>
        </w:rPr>
        <w:t>unless a modification or change is made to t</w:t>
      </w:r>
      <w:r>
        <w:rPr>
          <w:rFonts w:ascii="Arial" w:hAnsi="Arial" w:cs="Arial"/>
        </w:rPr>
        <w:t xml:space="preserve">he </w:t>
      </w:r>
      <w:r w:rsidRPr="00801405">
        <w:rPr>
          <w:rFonts w:ascii="Arial" w:hAnsi="Arial" w:cs="Arial"/>
        </w:rPr>
        <w:t>procedure</w:t>
      </w:r>
      <w:r w:rsidRPr="00081F10">
        <w:rPr>
          <w:rFonts w:ascii="Arial" w:hAnsi="Arial" w:cs="Arial"/>
          <w:color w:val="FF0000"/>
        </w:rPr>
        <w:t xml:space="preserve"> </w:t>
      </w:r>
      <w:r w:rsidRPr="00E21CDB">
        <w:rPr>
          <w:rFonts w:ascii="Arial" w:hAnsi="Arial" w:cs="Arial"/>
        </w:rPr>
        <w:t>before then.</w:t>
      </w:r>
    </w:p>
    <w:p w14:paraId="7BED0213" w14:textId="77777777" w:rsidR="00966C58" w:rsidRPr="00E21CDB" w:rsidRDefault="00966C58" w:rsidP="00E21CDB">
      <w:pPr>
        <w:contextualSpacing/>
        <w:rPr>
          <w:rFonts w:ascii="Arial" w:hAnsi="Arial" w:cs="Arial"/>
        </w:rPr>
      </w:pPr>
    </w:p>
    <w:p w14:paraId="4E75816C" w14:textId="77777777" w:rsidR="00966C58" w:rsidRPr="00E21CDB" w:rsidRDefault="00966C58" w:rsidP="00966C58">
      <w:pPr>
        <w:numPr>
          <w:ilvl w:val="0"/>
          <w:numId w:val="17"/>
        </w:numPr>
        <w:spacing w:after="200" w:line="276" w:lineRule="auto"/>
        <w:contextualSpacing/>
        <w:rPr>
          <w:rFonts w:ascii="Arial" w:hAnsi="Arial" w:cs="Arial"/>
        </w:rPr>
      </w:pPr>
      <w:r w:rsidRPr="00E21CDB">
        <w:rPr>
          <w:rFonts w:ascii="Arial" w:hAnsi="Arial" w:cs="Arial"/>
          <w:b/>
        </w:rPr>
        <w:t>Standard Operating Procedure</w:t>
      </w:r>
    </w:p>
    <w:p w14:paraId="0CF2E314" w14:textId="77777777" w:rsidR="00966C58" w:rsidRPr="00E21CDB" w:rsidRDefault="00966C58" w:rsidP="00E21CDB">
      <w:pPr>
        <w:spacing w:after="0" w:line="240" w:lineRule="auto"/>
        <w:rPr>
          <w:rFonts w:ascii="Arial" w:hAnsi="Arial" w:cs="Arial"/>
          <w:b/>
        </w:rPr>
      </w:pPr>
    </w:p>
    <w:tbl>
      <w:tblPr>
        <w:tblStyle w:val="TableGrid"/>
        <w:tblW w:w="9606" w:type="dxa"/>
        <w:tblLook w:val="04A0" w:firstRow="1" w:lastRow="0" w:firstColumn="1" w:lastColumn="0" w:noHBand="0" w:noVBand="1"/>
      </w:tblPr>
      <w:tblGrid>
        <w:gridCol w:w="1857"/>
        <w:gridCol w:w="7749"/>
      </w:tblGrid>
      <w:tr w:rsidR="00966C58" w14:paraId="5C6709DC" w14:textId="77777777" w:rsidTr="000457A2">
        <w:tc>
          <w:tcPr>
            <w:tcW w:w="1720" w:type="dxa"/>
          </w:tcPr>
          <w:p w14:paraId="5CFE3DBF" w14:textId="77777777" w:rsidR="00966C58" w:rsidRDefault="00966C58" w:rsidP="00951050">
            <w:pPr>
              <w:rPr>
                <w:rFonts w:ascii="Arial" w:hAnsi="Arial" w:cs="Arial"/>
              </w:rPr>
            </w:pPr>
            <w:r>
              <w:rPr>
                <w:rFonts w:ascii="Arial" w:hAnsi="Arial" w:cs="Arial"/>
              </w:rPr>
              <w:t xml:space="preserve">4.1 Initial assessment. </w:t>
            </w:r>
          </w:p>
        </w:tc>
        <w:tc>
          <w:tcPr>
            <w:tcW w:w="7886" w:type="dxa"/>
          </w:tcPr>
          <w:p w14:paraId="2093AD2B" w14:textId="77777777" w:rsidR="00966C58" w:rsidRDefault="00966C58" w:rsidP="00951050">
            <w:pPr>
              <w:rPr>
                <w:rFonts w:ascii="Arial" w:hAnsi="Arial" w:cs="Arial"/>
              </w:rPr>
            </w:pPr>
            <w:r w:rsidRPr="00801405">
              <w:rPr>
                <w:rFonts w:ascii="Arial" w:hAnsi="Arial" w:cs="Arial"/>
              </w:rPr>
              <w:t>The initial assessment should confirm the pump or motor’s location in relation to any nearby noise</w:t>
            </w:r>
            <w:r w:rsidRPr="00801405">
              <w:rPr>
                <w:rFonts w:ascii="Arial" w:hAnsi="Arial" w:cs="Arial"/>
              </w:rPr>
              <w:noBreakHyphen/>
              <w:t xml:space="preserve">sensitive receptors to understand potential impacts. At this stage, the applicable internal noise criteria </w:t>
            </w:r>
            <w:r w:rsidRPr="00801405">
              <w:rPr>
                <w:rFonts w:ascii="Arial" w:hAnsi="Arial" w:cs="Arial"/>
              </w:rPr>
              <w:lastRenderedPageBreak/>
              <w:t>and any relevant expectations set by the Environment Agency must be identified. Based on these factors, consideration should be given to whether additional controls such as acoustic enclosures, noise screens, or damping materials may be required to achieve acceptable noise levels.</w:t>
            </w:r>
          </w:p>
        </w:tc>
      </w:tr>
      <w:tr w:rsidR="00966C58" w14:paraId="3B1BEA13" w14:textId="77777777" w:rsidTr="000457A2">
        <w:tc>
          <w:tcPr>
            <w:tcW w:w="1720" w:type="dxa"/>
          </w:tcPr>
          <w:p w14:paraId="77F22272" w14:textId="77777777" w:rsidR="00966C58" w:rsidRDefault="00966C58" w:rsidP="00E21CDB">
            <w:pPr>
              <w:rPr>
                <w:rFonts w:ascii="Arial" w:hAnsi="Arial" w:cs="Arial"/>
              </w:rPr>
            </w:pPr>
            <w:r>
              <w:rPr>
                <w:rFonts w:ascii="Arial" w:hAnsi="Arial" w:cs="Arial"/>
              </w:rPr>
              <w:lastRenderedPageBreak/>
              <w:t xml:space="preserve">4.2 Specification requirements </w:t>
            </w:r>
          </w:p>
        </w:tc>
        <w:tc>
          <w:tcPr>
            <w:tcW w:w="7886" w:type="dxa"/>
          </w:tcPr>
          <w:p w14:paraId="1F207457" w14:textId="77777777" w:rsidR="00966C58" w:rsidRDefault="00966C58" w:rsidP="00E21CDB">
            <w:pPr>
              <w:rPr>
                <w:rFonts w:ascii="Arial" w:hAnsi="Arial" w:cs="Arial"/>
              </w:rPr>
            </w:pPr>
            <w:r w:rsidRPr="00801405">
              <w:rPr>
                <w:rFonts w:ascii="Arial" w:hAnsi="Arial" w:cs="Arial"/>
              </w:rPr>
              <w:t>Procurement specifications must include either the equipment’s declared sound power level (</w:t>
            </w:r>
            <w:proofErr w:type="spellStart"/>
            <w:r w:rsidRPr="00801405">
              <w:rPr>
                <w:rFonts w:ascii="Arial" w:hAnsi="Arial" w:cs="Arial"/>
              </w:rPr>
              <w:t>LwA</w:t>
            </w:r>
            <w:proofErr w:type="spellEnd"/>
            <w:r w:rsidRPr="00801405">
              <w:rPr>
                <w:rFonts w:ascii="Arial" w:hAnsi="Arial" w:cs="Arial"/>
              </w:rPr>
              <w:t>) or sound pressure level (</w:t>
            </w:r>
            <w:proofErr w:type="spellStart"/>
            <w:r w:rsidRPr="00801405">
              <w:rPr>
                <w:rFonts w:ascii="Arial" w:hAnsi="Arial" w:cs="Arial"/>
              </w:rPr>
              <w:t>LpA</w:t>
            </w:r>
            <w:proofErr w:type="spellEnd"/>
            <w:r w:rsidRPr="00801405">
              <w:rPr>
                <w:rFonts w:ascii="Arial" w:hAnsi="Arial" w:cs="Arial"/>
              </w:rPr>
              <w:t>) measured at 1 m. All supplied data should demonstrate testing in accordance with ISO 3744 or ISO 3746. Suppliers must be instructed that the lowest reasonably practicable noise level is mandatory, with preference given to equipment designed with variable</w:t>
            </w:r>
            <w:r w:rsidRPr="00801405">
              <w:rPr>
                <w:rFonts w:ascii="Arial" w:hAnsi="Arial" w:cs="Arial"/>
              </w:rPr>
              <w:noBreakHyphen/>
              <w:t>speed drives, low</w:t>
            </w:r>
            <w:r w:rsidRPr="00801405">
              <w:rPr>
                <w:rFonts w:ascii="Arial" w:hAnsi="Arial" w:cs="Arial"/>
              </w:rPr>
              <w:noBreakHyphen/>
              <w:t>cavitation pump geometry, and high</w:t>
            </w:r>
            <w:r w:rsidRPr="00801405">
              <w:rPr>
                <w:rFonts w:ascii="Arial" w:hAnsi="Arial" w:cs="Arial"/>
              </w:rPr>
              <w:noBreakHyphen/>
              <w:t>efficiency IE3 or IE4 motors. Evidence of tested noise performance must be provided with the quotation.</w:t>
            </w:r>
          </w:p>
        </w:tc>
      </w:tr>
      <w:tr w:rsidR="00966C58" w14:paraId="5A2B781F" w14:textId="77777777" w:rsidTr="000457A2">
        <w:tc>
          <w:tcPr>
            <w:tcW w:w="1720" w:type="dxa"/>
          </w:tcPr>
          <w:p w14:paraId="38EFA4C8" w14:textId="77777777" w:rsidR="00966C58" w:rsidRDefault="00966C58" w:rsidP="00E21CDB">
            <w:pPr>
              <w:rPr>
                <w:rFonts w:ascii="Arial" w:hAnsi="Arial" w:cs="Arial"/>
              </w:rPr>
            </w:pPr>
            <w:r>
              <w:rPr>
                <w:rFonts w:ascii="Arial" w:hAnsi="Arial" w:cs="Arial"/>
              </w:rPr>
              <w:t>4.3 Supplier evaluation</w:t>
            </w:r>
          </w:p>
        </w:tc>
        <w:tc>
          <w:tcPr>
            <w:tcW w:w="7886" w:type="dxa"/>
          </w:tcPr>
          <w:p w14:paraId="5C916A3E" w14:textId="77777777" w:rsidR="00966C58" w:rsidRPr="00801405" w:rsidRDefault="00966C58" w:rsidP="00801405">
            <w:pPr>
              <w:rPr>
                <w:rFonts w:ascii="Arial" w:hAnsi="Arial" w:cs="Arial"/>
              </w:rPr>
            </w:pPr>
            <w:r w:rsidRPr="00801405">
              <w:rPr>
                <w:rFonts w:ascii="Arial" w:hAnsi="Arial" w:cs="Arial"/>
              </w:rPr>
              <w:t xml:space="preserve">At least two comparable quotations should be obtained, each providing the required noise data. Suppliers must be evaluated and ranked based on acoustic performance, technical suitability, efficiency, and cost. The quietest technically </w:t>
            </w:r>
            <w:r>
              <w:rPr>
                <w:rFonts w:ascii="Arial" w:hAnsi="Arial" w:cs="Arial"/>
              </w:rPr>
              <w:t xml:space="preserve">and commercially </w:t>
            </w:r>
            <w:r w:rsidRPr="00801405">
              <w:rPr>
                <w:rFonts w:ascii="Arial" w:hAnsi="Arial" w:cs="Arial"/>
              </w:rPr>
              <w:t>feasible option should be selected. Where a noisier item is chosen for operational or technical reasons, the rationale must be clearly documented.</w:t>
            </w:r>
          </w:p>
          <w:p w14:paraId="51A5A157" w14:textId="77777777" w:rsidR="00966C58" w:rsidRDefault="00966C58" w:rsidP="00E21CDB">
            <w:pPr>
              <w:rPr>
                <w:rFonts w:ascii="Arial" w:hAnsi="Arial" w:cs="Arial"/>
              </w:rPr>
            </w:pPr>
          </w:p>
        </w:tc>
      </w:tr>
      <w:tr w:rsidR="00966C58" w14:paraId="64882DE6" w14:textId="77777777" w:rsidTr="000457A2">
        <w:tc>
          <w:tcPr>
            <w:tcW w:w="1720" w:type="dxa"/>
          </w:tcPr>
          <w:p w14:paraId="50AC1E38" w14:textId="77777777" w:rsidR="00966C58" w:rsidRDefault="00966C58" w:rsidP="00E21CDB">
            <w:pPr>
              <w:rPr>
                <w:rFonts w:ascii="Arial" w:hAnsi="Arial" w:cs="Arial"/>
              </w:rPr>
            </w:pPr>
            <w:r>
              <w:rPr>
                <w:rFonts w:ascii="Arial" w:hAnsi="Arial" w:cs="Arial"/>
              </w:rPr>
              <w:t>4.4 Pre-Installation controls</w:t>
            </w:r>
          </w:p>
        </w:tc>
        <w:tc>
          <w:tcPr>
            <w:tcW w:w="7886" w:type="dxa"/>
          </w:tcPr>
          <w:p w14:paraId="761025D4" w14:textId="77777777" w:rsidR="00966C58" w:rsidRDefault="00966C58" w:rsidP="00E21CDB">
            <w:pPr>
              <w:rPr>
                <w:rFonts w:ascii="Arial" w:hAnsi="Arial" w:cs="Arial"/>
              </w:rPr>
            </w:pPr>
            <w:r w:rsidRPr="00801405">
              <w:rPr>
                <w:rFonts w:ascii="Arial" w:hAnsi="Arial" w:cs="Arial"/>
              </w:rPr>
              <w:t>Before installation, appropriate controls such as vibration isolation pads, flexible couplings, or acoustic lagging should be incorporated into the design. The installation layout must also be reviewed to ensure it minimises rigid pathways that could transmit noise into structures or adjacent areas.</w:t>
            </w:r>
          </w:p>
        </w:tc>
      </w:tr>
      <w:tr w:rsidR="00966C58" w14:paraId="19434431" w14:textId="77777777" w:rsidTr="000457A2">
        <w:tc>
          <w:tcPr>
            <w:tcW w:w="1720" w:type="dxa"/>
          </w:tcPr>
          <w:p w14:paraId="5755C25F" w14:textId="77777777" w:rsidR="00966C58" w:rsidRDefault="00966C58" w:rsidP="00E21CDB">
            <w:pPr>
              <w:rPr>
                <w:rFonts w:ascii="Arial" w:hAnsi="Arial" w:cs="Arial"/>
              </w:rPr>
            </w:pPr>
            <w:r>
              <w:rPr>
                <w:rFonts w:ascii="Arial" w:hAnsi="Arial" w:cs="Arial"/>
              </w:rPr>
              <w:t>4.5 Installation</w:t>
            </w:r>
          </w:p>
        </w:tc>
        <w:tc>
          <w:tcPr>
            <w:tcW w:w="7886" w:type="dxa"/>
          </w:tcPr>
          <w:p w14:paraId="100E8CFB" w14:textId="77777777" w:rsidR="00966C58" w:rsidRDefault="00966C58" w:rsidP="00E21CDB">
            <w:pPr>
              <w:rPr>
                <w:rFonts w:ascii="Arial" w:hAnsi="Arial" w:cs="Arial"/>
              </w:rPr>
            </w:pPr>
            <w:r w:rsidRPr="00801405">
              <w:rPr>
                <w:rFonts w:ascii="Arial" w:hAnsi="Arial" w:cs="Arial"/>
              </w:rPr>
              <w:t>During installation, all equipment must be fitted strictly in accordance with manufacturer instructions. Guards, covers, and any acoustic enclosures must be correctly installed to ensure their noise</w:t>
            </w:r>
            <w:r w:rsidRPr="00801405">
              <w:rPr>
                <w:rFonts w:ascii="Arial" w:hAnsi="Arial" w:cs="Arial"/>
              </w:rPr>
              <w:noBreakHyphen/>
              <w:t>reducing benefits are fully realised</w:t>
            </w:r>
            <w:r>
              <w:rPr>
                <w:rFonts w:ascii="Arial" w:hAnsi="Arial" w:cs="Arial"/>
              </w:rPr>
              <w:t>.</w:t>
            </w:r>
          </w:p>
        </w:tc>
      </w:tr>
      <w:tr w:rsidR="00966C58" w14:paraId="16468293" w14:textId="77777777" w:rsidTr="000457A2">
        <w:tc>
          <w:tcPr>
            <w:tcW w:w="1720" w:type="dxa"/>
          </w:tcPr>
          <w:p w14:paraId="449BB875" w14:textId="77777777" w:rsidR="00966C58" w:rsidRDefault="00966C58" w:rsidP="00E21CDB">
            <w:pPr>
              <w:rPr>
                <w:rFonts w:ascii="Arial" w:hAnsi="Arial" w:cs="Arial"/>
              </w:rPr>
            </w:pPr>
            <w:r>
              <w:rPr>
                <w:rFonts w:ascii="Arial" w:hAnsi="Arial" w:cs="Arial"/>
              </w:rPr>
              <w:t xml:space="preserve">4.6 Commissioning </w:t>
            </w:r>
          </w:p>
        </w:tc>
        <w:tc>
          <w:tcPr>
            <w:tcW w:w="7886" w:type="dxa"/>
          </w:tcPr>
          <w:p w14:paraId="2500443C" w14:textId="77777777" w:rsidR="00966C58" w:rsidRDefault="00966C58" w:rsidP="00E21CDB">
            <w:pPr>
              <w:rPr>
                <w:rFonts w:ascii="Arial" w:hAnsi="Arial" w:cs="Arial"/>
              </w:rPr>
            </w:pPr>
            <w:r w:rsidRPr="00801405">
              <w:rPr>
                <w:rFonts w:ascii="Arial" w:hAnsi="Arial" w:cs="Arial"/>
              </w:rPr>
              <w:t>At commissioning, all relevant details including model numbers, serial numbers, and declared noise levels must be recorded. The Environmental Advisor must be notified so they can verify the equipment configuration and noise information.</w:t>
            </w:r>
          </w:p>
        </w:tc>
      </w:tr>
      <w:tr w:rsidR="00966C58" w14:paraId="0EEC6541" w14:textId="77777777" w:rsidTr="000457A2">
        <w:tc>
          <w:tcPr>
            <w:tcW w:w="1720" w:type="dxa"/>
          </w:tcPr>
          <w:p w14:paraId="2A0BED89" w14:textId="77777777" w:rsidR="00966C58" w:rsidRDefault="00966C58" w:rsidP="00E21CDB">
            <w:pPr>
              <w:rPr>
                <w:rFonts w:ascii="Arial" w:hAnsi="Arial" w:cs="Arial"/>
              </w:rPr>
            </w:pPr>
            <w:r>
              <w:rPr>
                <w:rFonts w:ascii="Arial" w:hAnsi="Arial" w:cs="Arial"/>
              </w:rPr>
              <w:t>4.7 Post-Installation Noise Verification</w:t>
            </w:r>
          </w:p>
        </w:tc>
        <w:tc>
          <w:tcPr>
            <w:tcW w:w="7886" w:type="dxa"/>
          </w:tcPr>
          <w:p w14:paraId="26A47A16" w14:textId="77777777" w:rsidR="00966C58" w:rsidRDefault="00966C58" w:rsidP="00E21CDB">
            <w:pPr>
              <w:rPr>
                <w:rFonts w:ascii="Arial" w:hAnsi="Arial" w:cs="Arial"/>
              </w:rPr>
            </w:pPr>
            <w:r w:rsidRPr="000457A2">
              <w:rPr>
                <w:rFonts w:ascii="Arial" w:hAnsi="Arial" w:cs="Arial"/>
              </w:rPr>
              <w:t>A spot noise measurement must be carried out within seven days of installation. This reading should be compared with the manufacturer’s declared data and any criteria specified in the site’s Noise Management Plan. If elevated noise is detected, the cause must be investigated and corrected, considering factors such as pump alignment, cavitation, faulty mounting, or other mechanical issues.</w:t>
            </w:r>
          </w:p>
        </w:tc>
      </w:tr>
    </w:tbl>
    <w:p w14:paraId="477390A8" w14:textId="77777777" w:rsidR="00966C58" w:rsidRPr="0084499B" w:rsidRDefault="00966C58" w:rsidP="0084499B"/>
    <w:sectPr w:rsidR="00966C58" w:rsidRPr="0084499B" w:rsidSect="00966C58">
      <w:headerReference w:type="default" r:id="rId18"/>
      <w:footerReference w:type="default" r:id="rId19"/>
      <w:pgSz w:w="11906" w:h="16838"/>
      <w:pgMar w:top="1440" w:right="1440" w:bottom="1440"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0AD8146" w14:textId="77777777" w:rsidR="00BF4868" w:rsidRDefault="00BF4868" w:rsidP="009B4A9F">
      <w:pPr>
        <w:spacing w:after="0" w:line="240" w:lineRule="auto"/>
      </w:pPr>
      <w:r>
        <w:separator/>
      </w:r>
    </w:p>
  </w:endnote>
  <w:endnote w:type="continuationSeparator" w:id="0">
    <w:p w14:paraId="3B8DEECF" w14:textId="77777777" w:rsidR="00BF4868" w:rsidRDefault="00BF4868" w:rsidP="009B4A9F">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ptos Display">
    <w:charset w:val="00"/>
    <w:family w:val="swiss"/>
    <w:pitch w:val="variable"/>
    <w:sig w:usb0="20000287" w:usb1="00000003" w:usb2="00000000" w:usb3="00000000" w:csb0="0000019F" w:csb1="00000000"/>
  </w:font>
  <w:font w:name="DengXian Light">
    <w:altName w:val="等线 Light"/>
    <w:panose1 w:val="02010600030101010101"/>
    <w:charset w:val="86"/>
    <w:family w:val="auto"/>
    <w:pitch w:val="variable"/>
    <w:sig w:usb0="A00002BF" w:usb1="38CF7CFA" w:usb2="00000016" w:usb3="00000000" w:csb0="0004000F" w:csb1="00000000"/>
  </w:font>
  <w:font w:name="Cambria Math">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mn-ea">
    <w:panose1 w:val="00000000000000000000"/>
    <w:charset w:val="00"/>
    <w:family w:val="roman"/>
    <w:notTrueType/>
    <w:pitch w:val="default"/>
  </w:font>
  <w:font w:name="Lucida Sans Unicode">
    <w:panose1 w:val="020B0602030504020204"/>
    <w:charset w:val="00"/>
    <w:family w:val="swiss"/>
    <w:pitch w:val="variable"/>
    <w:sig w:usb0="80000AFF" w:usb1="0000396B" w:usb2="00000000" w:usb3="00000000" w:csb0="000000B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6109946"/>
      <w:docPartObj>
        <w:docPartGallery w:val="Page Numbers (Bottom of Page)"/>
        <w:docPartUnique/>
      </w:docPartObj>
    </w:sdtPr>
    <w:sdtEndPr>
      <w:rPr>
        <w:noProof/>
      </w:rPr>
    </w:sdtEndPr>
    <w:sdtContent>
      <w:p w14:paraId="134A18A7" w14:textId="2ED02DB2" w:rsidR="00832031" w:rsidRDefault="00832031">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77B31DD5" w14:textId="7AFE9293" w:rsidR="00832031" w:rsidRDefault="0083203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Borders>
        <w:top w:val="single" w:sz="4" w:space="0" w:color="auto"/>
        <w:insideH w:val="single" w:sz="4" w:space="0" w:color="auto"/>
        <w:insideV w:val="single" w:sz="4" w:space="0" w:color="auto"/>
      </w:tblBorders>
      <w:tblLook w:val="04A0" w:firstRow="1" w:lastRow="0" w:firstColumn="1" w:lastColumn="0" w:noHBand="0" w:noVBand="1"/>
    </w:tblPr>
    <w:tblGrid>
      <w:gridCol w:w="9026"/>
    </w:tblGrid>
    <w:tr w:rsidR="00966C58" w14:paraId="4A46E8CF" w14:textId="77777777" w:rsidTr="00DB4B63">
      <w:trPr>
        <w:trHeight w:val="340"/>
      </w:trPr>
      <w:tc>
        <w:tcPr>
          <w:tcW w:w="22328" w:type="dxa"/>
          <w:vAlign w:val="center"/>
        </w:tcPr>
        <w:p w14:paraId="00189634" w14:textId="77777777" w:rsidR="00966C58" w:rsidRDefault="00966C58" w:rsidP="00D17E5B">
          <w:pPr>
            <w:pStyle w:val="Footer"/>
            <w:jc w:val="right"/>
          </w:pPr>
          <w:r w:rsidRPr="00362AF1">
            <w:rPr>
              <w:rStyle w:val="PageNumber"/>
              <w:rFonts w:ascii="Arial" w:hAnsi="Arial" w:cs="Arial"/>
              <w:sz w:val="16"/>
              <w:szCs w:val="16"/>
              <w:lang w:val="en-US"/>
            </w:rPr>
            <w:t xml:space="preserve">Page  </w:t>
          </w:r>
          <w:r w:rsidRPr="00362AF1">
            <w:rPr>
              <w:rStyle w:val="PageNumber"/>
              <w:rFonts w:ascii="Arial" w:hAnsi="Arial" w:cs="Arial"/>
              <w:sz w:val="16"/>
              <w:szCs w:val="16"/>
            </w:rPr>
            <w:fldChar w:fldCharType="begin"/>
          </w:r>
          <w:r w:rsidRPr="00362AF1">
            <w:rPr>
              <w:rStyle w:val="PageNumber"/>
              <w:rFonts w:ascii="Arial" w:hAnsi="Arial" w:cs="Arial"/>
              <w:sz w:val="16"/>
              <w:szCs w:val="16"/>
            </w:rPr>
            <w:instrText xml:space="preserve"> PAGE </w:instrText>
          </w:r>
          <w:r w:rsidRPr="00362AF1">
            <w:rPr>
              <w:rStyle w:val="PageNumber"/>
              <w:rFonts w:ascii="Arial" w:hAnsi="Arial" w:cs="Arial"/>
              <w:sz w:val="16"/>
              <w:szCs w:val="16"/>
            </w:rPr>
            <w:fldChar w:fldCharType="separate"/>
          </w:r>
          <w:r>
            <w:rPr>
              <w:rStyle w:val="PageNumber"/>
              <w:rFonts w:ascii="Arial" w:hAnsi="Arial" w:cs="Arial"/>
              <w:noProof/>
              <w:sz w:val="16"/>
              <w:szCs w:val="16"/>
            </w:rPr>
            <w:t>1</w:t>
          </w:r>
          <w:r w:rsidRPr="00362AF1">
            <w:rPr>
              <w:rStyle w:val="PageNumber"/>
              <w:rFonts w:ascii="Arial" w:hAnsi="Arial" w:cs="Arial"/>
              <w:sz w:val="16"/>
              <w:szCs w:val="16"/>
            </w:rPr>
            <w:fldChar w:fldCharType="end"/>
          </w:r>
          <w:r w:rsidRPr="00362AF1">
            <w:rPr>
              <w:rStyle w:val="PageNumber"/>
              <w:rFonts w:ascii="Arial" w:hAnsi="Arial" w:cs="Arial"/>
              <w:sz w:val="16"/>
              <w:szCs w:val="16"/>
            </w:rPr>
            <w:t xml:space="preserve">  of  </w:t>
          </w:r>
          <w:r>
            <w:rPr>
              <w:rStyle w:val="PageNumber"/>
              <w:rFonts w:ascii="Arial" w:hAnsi="Arial" w:cs="Arial"/>
              <w:sz w:val="16"/>
              <w:szCs w:val="16"/>
            </w:rPr>
            <w:t>1</w:t>
          </w:r>
        </w:p>
      </w:tc>
    </w:tr>
  </w:tbl>
  <w:p w14:paraId="1D5E3594" w14:textId="77777777" w:rsidR="00966C58" w:rsidRPr="006D15F7" w:rsidRDefault="00966C58" w:rsidP="006D15F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274F22B" w14:textId="77777777" w:rsidR="00BF4868" w:rsidRDefault="00BF4868" w:rsidP="009B4A9F">
      <w:pPr>
        <w:spacing w:after="0" w:line="240" w:lineRule="auto"/>
      </w:pPr>
      <w:r>
        <w:separator/>
      </w:r>
    </w:p>
  </w:footnote>
  <w:footnote w:type="continuationSeparator" w:id="0">
    <w:p w14:paraId="1450D87E" w14:textId="77777777" w:rsidR="00BF4868" w:rsidRDefault="00BF4868" w:rsidP="009B4A9F">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B6ED7D" w14:textId="56054F14" w:rsidR="009B4A9F" w:rsidRDefault="00CC4955">
    <w:pPr>
      <w:pStyle w:val="Header"/>
    </w:pPr>
    <w:r w:rsidRPr="00CC4955">
      <w:rPr>
        <w:noProof/>
      </w:rPr>
      <w:drawing>
        <wp:inline distT="0" distB="0" distL="0" distR="0" wp14:anchorId="52DB7196" wp14:editId="2BBEBBB0">
          <wp:extent cx="1285876" cy="474466"/>
          <wp:effectExtent l="0" t="0" r="0" b="1905"/>
          <wp:docPr id="94937022"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96421" cy="478357"/>
                  </a:xfrm>
                  <a:prstGeom prst="rect">
                    <a:avLst/>
                  </a:prstGeom>
                  <a:noFill/>
                  <a:ln>
                    <a:noFill/>
                  </a:ln>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578ACF" w14:textId="77777777" w:rsidR="0084499B" w:rsidRDefault="0084499B" w:rsidP="00A605B9">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696"/>
      <w:gridCol w:w="1134"/>
      <w:gridCol w:w="993"/>
      <w:gridCol w:w="1275"/>
      <w:gridCol w:w="2344"/>
      <w:gridCol w:w="1575"/>
    </w:tblGrid>
    <w:tr w:rsidR="00966C58" w:rsidRPr="00DB4B63" w14:paraId="1B551126" w14:textId="77777777" w:rsidTr="00B65CA3">
      <w:trPr>
        <w:trHeight w:val="340"/>
      </w:trPr>
      <w:tc>
        <w:tcPr>
          <w:tcW w:w="1696" w:type="dxa"/>
          <w:vMerge w:val="restart"/>
          <w:vAlign w:val="center"/>
        </w:tcPr>
        <w:p w14:paraId="5EAB4F3A" w14:textId="77777777" w:rsidR="00966C58" w:rsidRPr="00C722F4" w:rsidRDefault="00966C58" w:rsidP="009A582E">
          <w:pPr>
            <w:pStyle w:val="Header"/>
            <w:jc w:val="center"/>
            <w:rPr>
              <w:rFonts w:cs="Calibri"/>
              <w:b/>
              <w:i/>
              <w:sz w:val="20"/>
              <w:szCs w:val="20"/>
            </w:rPr>
          </w:pPr>
          <w:r w:rsidRPr="00C722F4">
            <w:rPr>
              <w:rFonts w:cs="Calibri"/>
              <w:b/>
              <w:i/>
              <w:color w:val="FF0000"/>
              <w:sz w:val="20"/>
              <w:szCs w:val="20"/>
            </w:rPr>
            <w:t>Saputo</w:t>
          </w:r>
          <w:r w:rsidRPr="00C722F4">
            <w:rPr>
              <w:rFonts w:cs="Calibri"/>
              <w:b/>
              <w:i/>
              <w:sz w:val="20"/>
              <w:szCs w:val="20"/>
            </w:rPr>
            <w:t xml:space="preserve"> Dairy UK </w:t>
          </w:r>
        </w:p>
        <w:p w14:paraId="6D0B4879" w14:textId="77777777" w:rsidR="00966C58" w:rsidRPr="00DB4B63" w:rsidRDefault="00966C58" w:rsidP="009A582E">
          <w:pPr>
            <w:pStyle w:val="Header"/>
            <w:jc w:val="center"/>
            <w:rPr>
              <w:rFonts w:cs="Calibri"/>
              <w:b/>
              <w:sz w:val="20"/>
              <w:szCs w:val="20"/>
            </w:rPr>
          </w:pPr>
          <w:r>
            <w:rPr>
              <w:rFonts w:cs="Calibri"/>
              <w:b/>
              <w:sz w:val="20"/>
              <w:szCs w:val="20"/>
            </w:rPr>
            <w:t>Davidstow Standard Operating Procedure (SOP)</w:t>
          </w:r>
        </w:p>
      </w:tc>
      <w:tc>
        <w:tcPr>
          <w:tcW w:w="1134" w:type="dxa"/>
          <w:vAlign w:val="center"/>
        </w:tcPr>
        <w:p w14:paraId="64E83314" w14:textId="77777777" w:rsidR="00966C58" w:rsidRPr="00DB4B63" w:rsidRDefault="00966C58" w:rsidP="009A582E">
          <w:pPr>
            <w:pStyle w:val="Header"/>
            <w:rPr>
              <w:rFonts w:cs="Calibri"/>
              <w:sz w:val="20"/>
              <w:szCs w:val="20"/>
            </w:rPr>
          </w:pPr>
          <w:r w:rsidRPr="00DB4B63">
            <w:rPr>
              <w:rFonts w:cs="Calibri"/>
              <w:b/>
              <w:sz w:val="20"/>
              <w:szCs w:val="20"/>
            </w:rPr>
            <w:t>Document Number:</w:t>
          </w:r>
        </w:p>
      </w:tc>
      <w:tc>
        <w:tcPr>
          <w:tcW w:w="993" w:type="dxa"/>
          <w:vAlign w:val="center"/>
        </w:tcPr>
        <w:p w14:paraId="3AFC8079" w14:textId="77777777" w:rsidR="00966C58" w:rsidRPr="00DB4B63" w:rsidRDefault="00966C58" w:rsidP="009A582E">
          <w:pPr>
            <w:pStyle w:val="Header"/>
            <w:rPr>
              <w:rFonts w:cs="Calibri"/>
              <w:sz w:val="20"/>
              <w:szCs w:val="20"/>
            </w:rPr>
          </w:pPr>
          <w:r>
            <w:rPr>
              <w:rFonts w:cs="Calibri"/>
              <w:sz w:val="20"/>
              <w:szCs w:val="20"/>
            </w:rPr>
            <w:t>DC-EMS-DAV-EMS-37</w:t>
          </w:r>
        </w:p>
      </w:tc>
      <w:tc>
        <w:tcPr>
          <w:tcW w:w="1275" w:type="dxa"/>
          <w:vAlign w:val="center"/>
        </w:tcPr>
        <w:p w14:paraId="03D9859E" w14:textId="77777777" w:rsidR="00966C58" w:rsidRPr="00DB4B63" w:rsidRDefault="00966C58" w:rsidP="009A582E">
          <w:pPr>
            <w:pStyle w:val="Header"/>
            <w:rPr>
              <w:rFonts w:cs="Calibri"/>
              <w:sz w:val="20"/>
              <w:szCs w:val="20"/>
            </w:rPr>
          </w:pPr>
          <w:r w:rsidRPr="00DB4B63">
            <w:rPr>
              <w:rFonts w:cs="Calibri"/>
              <w:b/>
              <w:sz w:val="20"/>
              <w:szCs w:val="20"/>
            </w:rPr>
            <w:t>Document Title:</w:t>
          </w:r>
        </w:p>
      </w:tc>
      <w:tc>
        <w:tcPr>
          <w:tcW w:w="2344" w:type="dxa"/>
          <w:vAlign w:val="center"/>
        </w:tcPr>
        <w:p w14:paraId="4AE7A1D7" w14:textId="77777777" w:rsidR="00966C58" w:rsidRPr="00DB4B63" w:rsidRDefault="00966C58" w:rsidP="009A582E">
          <w:pPr>
            <w:pStyle w:val="Header"/>
            <w:rPr>
              <w:rFonts w:cs="Calibri"/>
              <w:sz w:val="20"/>
              <w:szCs w:val="20"/>
            </w:rPr>
          </w:pPr>
          <w:r>
            <w:rPr>
              <w:rFonts w:cs="Calibri"/>
              <w:sz w:val="20"/>
              <w:szCs w:val="20"/>
            </w:rPr>
            <w:t>Procurement of Low-Noise Pumps and Motors</w:t>
          </w:r>
        </w:p>
      </w:tc>
      <w:tc>
        <w:tcPr>
          <w:tcW w:w="1575" w:type="dxa"/>
          <w:vMerge w:val="restart"/>
          <w:vAlign w:val="center"/>
        </w:tcPr>
        <w:p w14:paraId="33388BB9" w14:textId="77777777" w:rsidR="00966C58" w:rsidRPr="00DB4B63" w:rsidRDefault="00966C58" w:rsidP="009A582E">
          <w:pPr>
            <w:pStyle w:val="Header"/>
            <w:jc w:val="center"/>
            <w:rPr>
              <w:sz w:val="16"/>
              <w:szCs w:val="16"/>
            </w:rPr>
          </w:pPr>
          <w:r>
            <w:rPr>
              <w:noProof/>
              <w:sz w:val="16"/>
              <w:szCs w:val="16"/>
              <w:lang w:eastAsia="en-GB"/>
            </w:rPr>
            <w:drawing>
              <wp:inline distT="0" distB="0" distL="0" distR="0" wp14:anchorId="6DCC6856" wp14:editId="55CBA227">
                <wp:extent cx="860824" cy="322418"/>
                <wp:effectExtent l="0" t="0" r="0" b="1905"/>
                <wp:docPr id="359566520" name="Picture 359566520" descr="C:\Users\JLambie\AppData\Local\Microsoft\Windows\Temporary Internet Files\Content.IE5\RMHBFJSD\Logo_SaputoDairy-UK_RGB.Jpe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descr="C:\Users\JLambie\AppData\Local\Microsoft\Windows\Temporary Internet Files\Content.IE5\RMHBFJSD\Logo_SaputoDairy-UK_RGB.Jpe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60824" cy="322418"/>
                        </a:xfrm>
                        <a:prstGeom prst="rect">
                          <a:avLst/>
                        </a:prstGeom>
                        <a:noFill/>
                        <a:ln>
                          <a:noFill/>
                        </a:ln>
                      </pic:spPr>
                    </pic:pic>
                  </a:graphicData>
                </a:graphic>
              </wp:inline>
            </w:drawing>
          </w:r>
        </w:p>
      </w:tc>
    </w:tr>
    <w:tr w:rsidR="00966C58" w:rsidRPr="00DB4B63" w14:paraId="45C04150" w14:textId="77777777" w:rsidTr="00B65CA3">
      <w:trPr>
        <w:trHeight w:val="340"/>
      </w:trPr>
      <w:tc>
        <w:tcPr>
          <w:tcW w:w="1696" w:type="dxa"/>
          <w:vMerge/>
          <w:vAlign w:val="center"/>
        </w:tcPr>
        <w:p w14:paraId="297FA996" w14:textId="77777777" w:rsidR="00966C58" w:rsidRPr="00DB4B63" w:rsidRDefault="00966C58" w:rsidP="009A582E">
          <w:pPr>
            <w:pStyle w:val="Header"/>
            <w:rPr>
              <w:rFonts w:cs="Calibri"/>
              <w:b/>
              <w:sz w:val="20"/>
              <w:szCs w:val="20"/>
            </w:rPr>
          </w:pPr>
        </w:p>
      </w:tc>
      <w:tc>
        <w:tcPr>
          <w:tcW w:w="1134" w:type="dxa"/>
          <w:vAlign w:val="center"/>
        </w:tcPr>
        <w:p w14:paraId="21999D9C" w14:textId="77777777" w:rsidR="00966C58" w:rsidRPr="00DB4B63" w:rsidRDefault="00966C58" w:rsidP="009A582E">
          <w:pPr>
            <w:pStyle w:val="Header"/>
            <w:rPr>
              <w:rFonts w:cs="Calibri"/>
              <w:b/>
              <w:sz w:val="20"/>
              <w:szCs w:val="20"/>
            </w:rPr>
          </w:pPr>
          <w:r>
            <w:rPr>
              <w:rFonts w:cs="Calibri"/>
              <w:b/>
              <w:sz w:val="20"/>
              <w:szCs w:val="20"/>
            </w:rPr>
            <w:t>Version</w:t>
          </w:r>
          <w:r w:rsidRPr="00DB4B63">
            <w:rPr>
              <w:rFonts w:cs="Calibri"/>
              <w:b/>
              <w:sz w:val="20"/>
              <w:szCs w:val="20"/>
            </w:rPr>
            <w:t>:</w:t>
          </w:r>
        </w:p>
      </w:tc>
      <w:tc>
        <w:tcPr>
          <w:tcW w:w="993" w:type="dxa"/>
          <w:vAlign w:val="center"/>
        </w:tcPr>
        <w:p w14:paraId="1D403367" w14:textId="77777777" w:rsidR="00966C58" w:rsidRPr="00DB4B63" w:rsidRDefault="00966C58" w:rsidP="009A582E">
          <w:pPr>
            <w:pStyle w:val="Header"/>
            <w:rPr>
              <w:rFonts w:cs="Calibri"/>
              <w:b/>
              <w:sz w:val="20"/>
              <w:szCs w:val="20"/>
            </w:rPr>
          </w:pPr>
          <w:r>
            <w:rPr>
              <w:rFonts w:cs="Calibri"/>
              <w:sz w:val="20"/>
              <w:szCs w:val="20"/>
            </w:rPr>
            <w:t>1</w:t>
          </w:r>
        </w:p>
      </w:tc>
      <w:tc>
        <w:tcPr>
          <w:tcW w:w="1275" w:type="dxa"/>
          <w:vAlign w:val="center"/>
        </w:tcPr>
        <w:p w14:paraId="4300C611" w14:textId="77777777" w:rsidR="00966C58" w:rsidRPr="00DB4B63" w:rsidRDefault="00966C58" w:rsidP="009A582E">
          <w:pPr>
            <w:pStyle w:val="Header"/>
            <w:rPr>
              <w:rFonts w:cs="Calibri"/>
              <w:b/>
              <w:sz w:val="20"/>
              <w:szCs w:val="20"/>
            </w:rPr>
          </w:pPr>
          <w:r w:rsidRPr="00DB4B63">
            <w:rPr>
              <w:rFonts w:cs="Calibri"/>
              <w:b/>
              <w:sz w:val="20"/>
              <w:szCs w:val="20"/>
            </w:rPr>
            <w:t>Owner:</w:t>
          </w:r>
        </w:p>
      </w:tc>
      <w:tc>
        <w:tcPr>
          <w:tcW w:w="2344" w:type="dxa"/>
          <w:vAlign w:val="center"/>
        </w:tcPr>
        <w:p w14:paraId="0FBB573D" w14:textId="77777777" w:rsidR="00966C58" w:rsidRPr="00DB4B63" w:rsidRDefault="00966C58" w:rsidP="009A582E">
          <w:pPr>
            <w:pStyle w:val="Header"/>
            <w:rPr>
              <w:rFonts w:cs="Calibri"/>
              <w:sz w:val="20"/>
              <w:szCs w:val="20"/>
            </w:rPr>
          </w:pPr>
          <w:r>
            <w:rPr>
              <w:rFonts w:cs="Calibri"/>
              <w:sz w:val="20"/>
              <w:szCs w:val="20"/>
            </w:rPr>
            <w:t>Ellie Gregory</w:t>
          </w:r>
        </w:p>
      </w:tc>
      <w:tc>
        <w:tcPr>
          <w:tcW w:w="1575" w:type="dxa"/>
          <w:vMerge/>
        </w:tcPr>
        <w:p w14:paraId="210E8991" w14:textId="77777777" w:rsidR="00966C58" w:rsidRPr="00DB4B63" w:rsidRDefault="00966C58" w:rsidP="009A582E">
          <w:pPr>
            <w:pStyle w:val="Header"/>
            <w:rPr>
              <w:sz w:val="16"/>
              <w:szCs w:val="16"/>
            </w:rPr>
          </w:pPr>
        </w:p>
      </w:tc>
    </w:tr>
    <w:tr w:rsidR="00966C58" w:rsidRPr="00DB4B63" w14:paraId="2CD4A1AF" w14:textId="77777777" w:rsidTr="00B65CA3">
      <w:trPr>
        <w:trHeight w:val="340"/>
      </w:trPr>
      <w:tc>
        <w:tcPr>
          <w:tcW w:w="1696" w:type="dxa"/>
          <w:vMerge/>
          <w:vAlign w:val="center"/>
        </w:tcPr>
        <w:p w14:paraId="7B967865" w14:textId="77777777" w:rsidR="00966C58" w:rsidRPr="00DB4B63" w:rsidRDefault="00966C58" w:rsidP="009A582E">
          <w:pPr>
            <w:pStyle w:val="Header"/>
            <w:rPr>
              <w:rFonts w:cs="Calibri"/>
              <w:b/>
              <w:sz w:val="20"/>
              <w:szCs w:val="20"/>
            </w:rPr>
          </w:pPr>
        </w:p>
      </w:tc>
      <w:tc>
        <w:tcPr>
          <w:tcW w:w="1134" w:type="dxa"/>
          <w:vAlign w:val="center"/>
        </w:tcPr>
        <w:p w14:paraId="5695AED4" w14:textId="77777777" w:rsidR="00966C58" w:rsidRPr="00DB4B63" w:rsidRDefault="00966C58" w:rsidP="009A582E">
          <w:pPr>
            <w:pStyle w:val="Header"/>
            <w:rPr>
              <w:rFonts w:cs="Calibri"/>
              <w:sz w:val="20"/>
              <w:szCs w:val="20"/>
            </w:rPr>
          </w:pPr>
          <w:r>
            <w:rPr>
              <w:rFonts w:cs="Calibri"/>
              <w:b/>
              <w:sz w:val="20"/>
              <w:szCs w:val="20"/>
            </w:rPr>
            <w:t>Issue</w:t>
          </w:r>
          <w:r w:rsidRPr="00DB4B63">
            <w:rPr>
              <w:rFonts w:cs="Calibri"/>
              <w:b/>
              <w:sz w:val="20"/>
              <w:szCs w:val="20"/>
            </w:rPr>
            <w:t xml:space="preserve"> Date:</w:t>
          </w:r>
        </w:p>
      </w:tc>
      <w:tc>
        <w:tcPr>
          <w:tcW w:w="993" w:type="dxa"/>
          <w:vAlign w:val="center"/>
        </w:tcPr>
        <w:p w14:paraId="4760E9D6" w14:textId="77777777" w:rsidR="00966C58" w:rsidRPr="00ED2EB8" w:rsidRDefault="00966C58" w:rsidP="009A582E">
          <w:pPr>
            <w:pStyle w:val="Header"/>
            <w:rPr>
              <w:rFonts w:cs="Calibri"/>
              <w:sz w:val="20"/>
              <w:szCs w:val="20"/>
            </w:rPr>
          </w:pPr>
          <w:r>
            <w:rPr>
              <w:rFonts w:cs="Calibri"/>
              <w:sz w:val="20"/>
              <w:szCs w:val="20"/>
            </w:rPr>
            <w:t>17/12/2025</w:t>
          </w:r>
        </w:p>
      </w:tc>
      <w:tc>
        <w:tcPr>
          <w:tcW w:w="1275" w:type="dxa"/>
          <w:vAlign w:val="center"/>
        </w:tcPr>
        <w:p w14:paraId="6BF78304" w14:textId="77777777" w:rsidR="00966C58" w:rsidRPr="00DB4B63" w:rsidRDefault="00966C58" w:rsidP="009A582E">
          <w:pPr>
            <w:pStyle w:val="Header"/>
            <w:rPr>
              <w:rFonts w:cs="Calibri"/>
              <w:b/>
              <w:sz w:val="20"/>
              <w:szCs w:val="20"/>
            </w:rPr>
          </w:pPr>
          <w:r w:rsidRPr="00DB4B63">
            <w:rPr>
              <w:rFonts w:cs="Calibri"/>
              <w:b/>
              <w:sz w:val="20"/>
              <w:szCs w:val="20"/>
            </w:rPr>
            <w:t>Approver:</w:t>
          </w:r>
        </w:p>
      </w:tc>
      <w:tc>
        <w:tcPr>
          <w:tcW w:w="2344" w:type="dxa"/>
          <w:vAlign w:val="center"/>
        </w:tcPr>
        <w:p w14:paraId="116A2D36" w14:textId="77777777" w:rsidR="00966C58" w:rsidRPr="00F85763" w:rsidRDefault="00966C58" w:rsidP="009A582E">
          <w:pPr>
            <w:pStyle w:val="Header"/>
            <w:rPr>
              <w:rFonts w:cs="Calibri"/>
              <w:b/>
              <w:color w:val="FF0000"/>
              <w:sz w:val="20"/>
              <w:szCs w:val="20"/>
            </w:rPr>
          </w:pPr>
          <w:r>
            <w:rPr>
              <w:rFonts w:cs="Calibri"/>
              <w:b/>
              <w:color w:val="FF0000"/>
              <w:sz w:val="20"/>
              <w:szCs w:val="20"/>
            </w:rPr>
            <w:t>Rachael Barnett</w:t>
          </w:r>
        </w:p>
      </w:tc>
      <w:tc>
        <w:tcPr>
          <w:tcW w:w="1575" w:type="dxa"/>
          <w:vMerge/>
        </w:tcPr>
        <w:p w14:paraId="315534BA" w14:textId="77777777" w:rsidR="00966C58" w:rsidRPr="00DB4B63" w:rsidRDefault="00966C58" w:rsidP="009A582E">
          <w:pPr>
            <w:pStyle w:val="Header"/>
            <w:rPr>
              <w:sz w:val="16"/>
              <w:szCs w:val="16"/>
            </w:rPr>
          </w:pPr>
        </w:p>
      </w:tc>
    </w:tr>
    <w:tr w:rsidR="00966C58" w:rsidRPr="00DB4B63" w14:paraId="6D368D3E" w14:textId="77777777" w:rsidTr="00B65CA3">
      <w:trPr>
        <w:trHeight w:val="340"/>
      </w:trPr>
      <w:tc>
        <w:tcPr>
          <w:tcW w:w="1696" w:type="dxa"/>
          <w:vMerge/>
          <w:vAlign w:val="center"/>
        </w:tcPr>
        <w:p w14:paraId="744B6F71" w14:textId="77777777" w:rsidR="00966C58" w:rsidRPr="00DB4B63" w:rsidRDefault="00966C58" w:rsidP="009A582E">
          <w:pPr>
            <w:pStyle w:val="Header"/>
            <w:rPr>
              <w:rFonts w:cs="Calibri"/>
              <w:b/>
              <w:sz w:val="20"/>
              <w:szCs w:val="20"/>
            </w:rPr>
          </w:pPr>
        </w:p>
      </w:tc>
      <w:tc>
        <w:tcPr>
          <w:tcW w:w="1134" w:type="dxa"/>
          <w:vAlign w:val="center"/>
        </w:tcPr>
        <w:p w14:paraId="0CFF3D16" w14:textId="77777777" w:rsidR="00966C58" w:rsidRPr="00DB4B63" w:rsidRDefault="00966C58" w:rsidP="009A582E">
          <w:pPr>
            <w:pStyle w:val="Header"/>
            <w:rPr>
              <w:rFonts w:cs="Calibri"/>
              <w:b/>
              <w:sz w:val="20"/>
              <w:szCs w:val="20"/>
            </w:rPr>
          </w:pPr>
          <w:r>
            <w:rPr>
              <w:rFonts w:cs="Calibri"/>
              <w:b/>
              <w:sz w:val="20"/>
              <w:szCs w:val="20"/>
            </w:rPr>
            <w:t>Last Reviewed:</w:t>
          </w:r>
        </w:p>
      </w:tc>
      <w:tc>
        <w:tcPr>
          <w:tcW w:w="993" w:type="dxa"/>
          <w:vAlign w:val="center"/>
        </w:tcPr>
        <w:p w14:paraId="36D7325C" w14:textId="77777777" w:rsidR="00966C58" w:rsidRPr="00ED2EB8" w:rsidRDefault="00966C58" w:rsidP="009A582E">
          <w:pPr>
            <w:pStyle w:val="Header"/>
            <w:rPr>
              <w:rFonts w:cs="Calibri"/>
              <w:sz w:val="20"/>
              <w:szCs w:val="20"/>
            </w:rPr>
          </w:pPr>
          <w:r>
            <w:rPr>
              <w:rFonts w:cs="Calibri"/>
              <w:sz w:val="20"/>
              <w:szCs w:val="20"/>
            </w:rPr>
            <w:t>15/12/2025</w:t>
          </w:r>
        </w:p>
      </w:tc>
      <w:tc>
        <w:tcPr>
          <w:tcW w:w="1275" w:type="dxa"/>
          <w:vAlign w:val="center"/>
        </w:tcPr>
        <w:p w14:paraId="78B3C431" w14:textId="77777777" w:rsidR="00966C58" w:rsidRPr="00DB4B63" w:rsidRDefault="00966C58" w:rsidP="009A582E">
          <w:pPr>
            <w:pStyle w:val="Header"/>
            <w:rPr>
              <w:rFonts w:cs="Calibri"/>
              <w:b/>
              <w:sz w:val="20"/>
              <w:szCs w:val="20"/>
            </w:rPr>
          </w:pPr>
          <w:r>
            <w:rPr>
              <w:rFonts w:cs="Calibri"/>
              <w:b/>
              <w:sz w:val="20"/>
              <w:szCs w:val="20"/>
            </w:rPr>
            <w:t>Reviewed by:</w:t>
          </w:r>
        </w:p>
      </w:tc>
      <w:tc>
        <w:tcPr>
          <w:tcW w:w="2344" w:type="dxa"/>
          <w:vAlign w:val="center"/>
        </w:tcPr>
        <w:p w14:paraId="237A84AA" w14:textId="77777777" w:rsidR="00966C58" w:rsidRDefault="00966C58" w:rsidP="009A582E">
          <w:pPr>
            <w:pStyle w:val="Header"/>
            <w:rPr>
              <w:rFonts w:cs="Calibri"/>
              <w:sz w:val="20"/>
              <w:szCs w:val="20"/>
            </w:rPr>
          </w:pPr>
          <w:r>
            <w:rPr>
              <w:rFonts w:cs="Calibri"/>
              <w:sz w:val="20"/>
              <w:szCs w:val="20"/>
            </w:rPr>
            <w:t>Matt Bardell</w:t>
          </w:r>
        </w:p>
      </w:tc>
      <w:tc>
        <w:tcPr>
          <w:tcW w:w="1575" w:type="dxa"/>
          <w:vMerge/>
        </w:tcPr>
        <w:p w14:paraId="2E4020C9" w14:textId="77777777" w:rsidR="00966C58" w:rsidRPr="00DB4B63" w:rsidRDefault="00966C58" w:rsidP="009A582E">
          <w:pPr>
            <w:pStyle w:val="Header"/>
            <w:rPr>
              <w:sz w:val="16"/>
              <w:szCs w:val="16"/>
            </w:rPr>
          </w:pPr>
        </w:p>
      </w:tc>
    </w:tr>
  </w:tbl>
  <w:p w14:paraId="60D575A3" w14:textId="77777777" w:rsidR="00966C58" w:rsidRDefault="00966C58">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BEF02E6"/>
    <w:multiLevelType w:val="hybridMultilevel"/>
    <w:tmpl w:val="D84C5A6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10C45C5A"/>
    <w:multiLevelType w:val="hybridMultilevel"/>
    <w:tmpl w:val="614C149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1AE16854"/>
    <w:multiLevelType w:val="hybridMultilevel"/>
    <w:tmpl w:val="A692CEB6"/>
    <w:lvl w:ilvl="0" w:tplc="8C508368">
      <w:numFmt w:val="bullet"/>
      <w:lvlText w:val="•"/>
      <w:lvlJc w:val="left"/>
      <w:pPr>
        <w:ind w:left="720" w:hanging="360"/>
      </w:pPr>
      <w:rPr>
        <w:rFonts w:ascii="Aptos" w:eastAsiaTheme="minorEastAsia" w:hAnsi="Aptos"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251F4324"/>
    <w:multiLevelType w:val="hybridMultilevel"/>
    <w:tmpl w:val="DD7EAC4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32F35D5E"/>
    <w:multiLevelType w:val="hybridMultilevel"/>
    <w:tmpl w:val="47E24152"/>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5" w15:restartNumberingAfterBreak="0">
    <w:nsid w:val="33E931A4"/>
    <w:multiLevelType w:val="multilevel"/>
    <w:tmpl w:val="284A0878"/>
    <w:lvl w:ilvl="0">
      <w:start w:val="1"/>
      <w:numFmt w:val="decimal"/>
      <w:lvlText w:val="%1.0"/>
      <w:lvlJc w:val="left"/>
      <w:pPr>
        <w:ind w:left="600" w:hanging="600"/>
      </w:pPr>
      <w:rPr>
        <w:rFonts w:hint="default"/>
      </w:rPr>
    </w:lvl>
    <w:lvl w:ilvl="1">
      <w:start w:val="1"/>
      <w:numFmt w:val="decimal"/>
      <w:lvlText w:val="%1.%2"/>
      <w:lvlJc w:val="left"/>
      <w:pPr>
        <w:ind w:left="1320" w:hanging="60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3240" w:hanging="108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5040" w:hanging="144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840" w:hanging="1800"/>
      </w:pPr>
      <w:rPr>
        <w:rFonts w:hint="default"/>
      </w:rPr>
    </w:lvl>
    <w:lvl w:ilvl="8">
      <w:start w:val="1"/>
      <w:numFmt w:val="decimal"/>
      <w:lvlText w:val="%1.%2.%3.%4.%5.%6.%7.%8.%9"/>
      <w:lvlJc w:val="left"/>
      <w:pPr>
        <w:ind w:left="7560" w:hanging="1800"/>
      </w:pPr>
      <w:rPr>
        <w:rFonts w:hint="default"/>
      </w:rPr>
    </w:lvl>
  </w:abstractNum>
  <w:abstractNum w:abstractNumId="6" w15:restartNumberingAfterBreak="0">
    <w:nsid w:val="38E037AF"/>
    <w:multiLevelType w:val="hybridMultilevel"/>
    <w:tmpl w:val="2086FE8E"/>
    <w:lvl w:ilvl="0" w:tplc="78C81202">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396F0F9B"/>
    <w:multiLevelType w:val="multilevel"/>
    <w:tmpl w:val="BC2681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3BEE4E8A"/>
    <w:multiLevelType w:val="multilevel"/>
    <w:tmpl w:val="B49C35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43E738EC"/>
    <w:multiLevelType w:val="hybridMultilevel"/>
    <w:tmpl w:val="C9426C9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4666025A"/>
    <w:multiLevelType w:val="hybridMultilevel"/>
    <w:tmpl w:val="D408B9E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478502D1"/>
    <w:multiLevelType w:val="hybridMultilevel"/>
    <w:tmpl w:val="80A602B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4E7B1028"/>
    <w:multiLevelType w:val="hybridMultilevel"/>
    <w:tmpl w:val="8D4AE7B0"/>
    <w:lvl w:ilvl="0" w:tplc="A63CBD6C">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57A17907"/>
    <w:multiLevelType w:val="hybridMultilevel"/>
    <w:tmpl w:val="BBDC7BD0"/>
    <w:lvl w:ilvl="0" w:tplc="8C508368">
      <w:numFmt w:val="bullet"/>
      <w:lvlText w:val="•"/>
      <w:lvlJc w:val="left"/>
      <w:pPr>
        <w:ind w:left="720" w:hanging="360"/>
      </w:pPr>
      <w:rPr>
        <w:rFonts w:ascii="Aptos" w:eastAsiaTheme="minorEastAsia" w:hAnsi="Aptos"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59F547F9"/>
    <w:multiLevelType w:val="hybridMultilevel"/>
    <w:tmpl w:val="ABDA68C2"/>
    <w:lvl w:ilvl="0" w:tplc="8C508368">
      <w:numFmt w:val="bullet"/>
      <w:lvlText w:val="•"/>
      <w:lvlJc w:val="left"/>
      <w:pPr>
        <w:ind w:left="720" w:hanging="360"/>
      </w:pPr>
      <w:rPr>
        <w:rFonts w:ascii="Aptos" w:eastAsiaTheme="minorEastAsia" w:hAnsi="Aptos"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F0B7669"/>
    <w:multiLevelType w:val="multilevel"/>
    <w:tmpl w:val="B33218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6A2E37FF"/>
    <w:multiLevelType w:val="hybridMultilevel"/>
    <w:tmpl w:val="CC4E7EF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6ACF66A5"/>
    <w:multiLevelType w:val="multilevel"/>
    <w:tmpl w:val="7EE0CD84"/>
    <w:lvl w:ilvl="0">
      <w:start w:val="1"/>
      <w:numFmt w:val="decimal"/>
      <w:lvlText w:val="%1."/>
      <w:lvlJc w:val="left"/>
      <w:pPr>
        <w:ind w:left="360" w:hanging="360"/>
      </w:pPr>
      <w:rPr>
        <w:rFonts w:ascii="Arial" w:eastAsia="Calibri" w:hAnsi="Arial" w:cs="Arial"/>
      </w:rPr>
    </w:lvl>
    <w:lvl w:ilvl="1">
      <w:start w:val="1"/>
      <w:numFmt w:val="decimal"/>
      <w:isLgl/>
      <w:lvlText w:val="%1.%2"/>
      <w:lvlJc w:val="left"/>
      <w:pPr>
        <w:ind w:left="360" w:hanging="360"/>
      </w:pPr>
      <w:rPr>
        <w:rFonts w:hint="default"/>
        <w:b/>
      </w:rPr>
    </w:lvl>
    <w:lvl w:ilvl="2">
      <w:start w:val="1"/>
      <w:numFmt w:val="decimal"/>
      <w:isLgl/>
      <w:lvlText w:val="%1.%2.%3"/>
      <w:lvlJc w:val="left"/>
      <w:pPr>
        <w:ind w:left="720" w:hanging="720"/>
      </w:pPr>
      <w:rPr>
        <w:rFonts w:hint="default"/>
        <w:b/>
      </w:rPr>
    </w:lvl>
    <w:lvl w:ilvl="3">
      <w:start w:val="1"/>
      <w:numFmt w:val="decimal"/>
      <w:isLgl/>
      <w:lvlText w:val="%1.%2.%3.%4"/>
      <w:lvlJc w:val="left"/>
      <w:pPr>
        <w:ind w:left="720" w:hanging="720"/>
      </w:pPr>
      <w:rPr>
        <w:rFonts w:hint="default"/>
        <w:b/>
      </w:rPr>
    </w:lvl>
    <w:lvl w:ilvl="4">
      <w:start w:val="1"/>
      <w:numFmt w:val="decimal"/>
      <w:isLgl/>
      <w:lvlText w:val="%1.%2.%3.%4.%5"/>
      <w:lvlJc w:val="left"/>
      <w:pPr>
        <w:ind w:left="1080" w:hanging="1080"/>
      </w:pPr>
      <w:rPr>
        <w:rFonts w:hint="default"/>
        <w:b/>
      </w:rPr>
    </w:lvl>
    <w:lvl w:ilvl="5">
      <w:start w:val="1"/>
      <w:numFmt w:val="decimal"/>
      <w:isLgl/>
      <w:lvlText w:val="%1.%2.%3.%4.%5.%6"/>
      <w:lvlJc w:val="left"/>
      <w:pPr>
        <w:ind w:left="1080" w:hanging="1080"/>
      </w:pPr>
      <w:rPr>
        <w:rFonts w:hint="default"/>
        <w:b/>
      </w:rPr>
    </w:lvl>
    <w:lvl w:ilvl="6">
      <w:start w:val="1"/>
      <w:numFmt w:val="decimal"/>
      <w:isLgl/>
      <w:lvlText w:val="%1.%2.%3.%4.%5.%6.%7"/>
      <w:lvlJc w:val="left"/>
      <w:pPr>
        <w:ind w:left="1440" w:hanging="1440"/>
      </w:pPr>
      <w:rPr>
        <w:rFonts w:hint="default"/>
        <w:b/>
      </w:rPr>
    </w:lvl>
    <w:lvl w:ilvl="7">
      <w:start w:val="1"/>
      <w:numFmt w:val="decimal"/>
      <w:isLgl/>
      <w:lvlText w:val="%1.%2.%3.%4.%5.%6.%7.%8"/>
      <w:lvlJc w:val="left"/>
      <w:pPr>
        <w:ind w:left="1440" w:hanging="1440"/>
      </w:pPr>
      <w:rPr>
        <w:rFonts w:hint="default"/>
        <w:b/>
      </w:rPr>
    </w:lvl>
    <w:lvl w:ilvl="8">
      <w:start w:val="1"/>
      <w:numFmt w:val="decimal"/>
      <w:isLgl/>
      <w:lvlText w:val="%1.%2.%3.%4.%5.%6.%7.%8.%9"/>
      <w:lvlJc w:val="left"/>
      <w:pPr>
        <w:ind w:left="1800" w:hanging="1800"/>
      </w:pPr>
      <w:rPr>
        <w:rFonts w:hint="default"/>
        <w:b/>
      </w:rPr>
    </w:lvl>
  </w:abstractNum>
  <w:num w:numId="1" w16cid:durableId="1947346858">
    <w:abstractNumId w:val="14"/>
  </w:num>
  <w:num w:numId="2" w16cid:durableId="832527838">
    <w:abstractNumId w:val="13"/>
  </w:num>
  <w:num w:numId="3" w16cid:durableId="1624536045">
    <w:abstractNumId w:val="2"/>
  </w:num>
  <w:num w:numId="4" w16cid:durableId="767702139">
    <w:abstractNumId w:val="5"/>
  </w:num>
  <w:num w:numId="5" w16cid:durableId="1475174659">
    <w:abstractNumId w:val="16"/>
  </w:num>
  <w:num w:numId="6" w16cid:durableId="359088889">
    <w:abstractNumId w:val="0"/>
  </w:num>
  <w:num w:numId="7" w16cid:durableId="893196025">
    <w:abstractNumId w:val="1"/>
  </w:num>
  <w:num w:numId="8" w16cid:durableId="1409963467">
    <w:abstractNumId w:val="7"/>
  </w:num>
  <w:num w:numId="9" w16cid:durableId="927233113">
    <w:abstractNumId w:val="15"/>
  </w:num>
  <w:num w:numId="10" w16cid:durableId="663095766">
    <w:abstractNumId w:val="8"/>
  </w:num>
  <w:num w:numId="11" w16cid:durableId="935596216">
    <w:abstractNumId w:val="3"/>
  </w:num>
  <w:num w:numId="12" w16cid:durableId="2032609333">
    <w:abstractNumId w:val="9"/>
  </w:num>
  <w:num w:numId="13" w16cid:durableId="367149758">
    <w:abstractNumId w:val="11"/>
  </w:num>
  <w:num w:numId="14" w16cid:durableId="1148589438">
    <w:abstractNumId w:val="6"/>
  </w:num>
  <w:num w:numId="15" w16cid:durableId="117531706">
    <w:abstractNumId w:val="12"/>
  </w:num>
  <w:num w:numId="16" w16cid:durableId="443623057">
    <w:abstractNumId w:val="10"/>
  </w:num>
  <w:num w:numId="17" w16cid:durableId="1089079923">
    <w:abstractNumId w:val="17"/>
  </w:num>
  <w:num w:numId="18" w16cid:durableId="1932204394">
    <w:abstractNumId w:val="4"/>
  </w:num>
  <w:numIdMacAtCleanup w:val="1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6"/>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970B4"/>
    <w:rsid w:val="00010072"/>
    <w:rsid w:val="000117C8"/>
    <w:rsid w:val="000144C1"/>
    <w:rsid w:val="0002713E"/>
    <w:rsid w:val="0002767D"/>
    <w:rsid w:val="00027D92"/>
    <w:rsid w:val="00044507"/>
    <w:rsid w:val="000501C2"/>
    <w:rsid w:val="000524F5"/>
    <w:rsid w:val="0005272A"/>
    <w:rsid w:val="00053FA3"/>
    <w:rsid w:val="00056567"/>
    <w:rsid w:val="00063474"/>
    <w:rsid w:val="000659FF"/>
    <w:rsid w:val="00071F30"/>
    <w:rsid w:val="0007497A"/>
    <w:rsid w:val="00074A37"/>
    <w:rsid w:val="00074E0B"/>
    <w:rsid w:val="00085068"/>
    <w:rsid w:val="000868F1"/>
    <w:rsid w:val="00092C5B"/>
    <w:rsid w:val="000B2BC8"/>
    <w:rsid w:val="000B413C"/>
    <w:rsid w:val="000C2602"/>
    <w:rsid w:val="000C4F04"/>
    <w:rsid w:val="000E25E7"/>
    <w:rsid w:val="000F1F12"/>
    <w:rsid w:val="000F7F82"/>
    <w:rsid w:val="001037B8"/>
    <w:rsid w:val="00104663"/>
    <w:rsid w:val="001124E3"/>
    <w:rsid w:val="00114383"/>
    <w:rsid w:val="00122976"/>
    <w:rsid w:val="00142DF4"/>
    <w:rsid w:val="00156411"/>
    <w:rsid w:val="0015655C"/>
    <w:rsid w:val="001576DA"/>
    <w:rsid w:val="00160E6B"/>
    <w:rsid w:val="00167121"/>
    <w:rsid w:val="001719B1"/>
    <w:rsid w:val="0018468F"/>
    <w:rsid w:val="00184DC2"/>
    <w:rsid w:val="001869D7"/>
    <w:rsid w:val="00192DB0"/>
    <w:rsid w:val="001A0185"/>
    <w:rsid w:val="001C3199"/>
    <w:rsid w:val="001C463E"/>
    <w:rsid w:val="001D0CF6"/>
    <w:rsid w:val="001D2192"/>
    <w:rsid w:val="001E71A3"/>
    <w:rsid w:val="001F2230"/>
    <w:rsid w:val="001F3A93"/>
    <w:rsid w:val="001F443F"/>
    <w:rsid w:val="00202CE9"/>
    <w:rsid w:val="002066CB"/>
    <w:rsid w:val="00213CDD"/>
    <w:rsid w:val="00220D01"/>
    <w:rsid w:val="00222D3A"/>
    <w:rsid w:val="00223752"/>
    <w:rsid w:val="00237366"/>
    <w:rsid w:val="002422A3"/>
    <w:rsid w:val="00243E9F"/>
    <w:rsid w:val="002441E4"/>
    <w:rsid w:val="0025345B"/>
    <w:rsid w:val="00255340"/>
    <w:rsid w:val="00263CA0"/>
    <w:rsid w:val="00266C4C"/>
    <w:rsid w:val="0027138D"/>
    <w:rsid w:val="00274CEB"/>
    <w:rsid w:val="00286070"/>
    <w:rsid w:val="00293DDB"/>
    <w:rsid w:val="002970B4"/>
    <w:rsid w:val="002A2AB0"/>
    <w:rsid w:val="002B6093"/>
    <w:rsid w:val="002D1383"/>
    <w:rsid w:val="002D16D7"/>
    <w:rsid w:val="002D25DA"/>
    <w:rsid w:val="002D79E8"/>
    <w:rsid w:val="002E6398"/>
    <w:rsid w:val="002E6AE9"/>
    <w:rsid w:val="002E6F54"/>
    <w:rsid w:val="002E79B7"/>
    <w:rsid w:val="00304C0D"/>
    <w:rsid w:val="00325359"/>
    <w:rsid w:val="003268C6"/>
    <w:rsid w:val="00333916"/>
    <w:rsid w:val="00342C0E"/>
    <w:rsid w:val="00343675"/>
    <w:rsid w:val="00350172"/>
    <w:rsid w:val="00357C6A"/>
    <w:rsid w:val="00367362"/>
    <w:rsid w:val="0037025E"/>
    <w:rsid w:val="00371581"/>
    <w:rsid w:val="00371FDD"/>
    <w:rsid w:val="00373957"/>
    <w:rsid w:val="003766CE"/>
    <w:rsid w:val="003812C1"/>
    <w:rsid w:val="0038416B"/>
    <w:rsid w:val="003A10D9"/>
    <w:rsid w:val="003A129E"/>
    <w:rsid w:val="003A24C4"/>
    <w:rsid w:val="003A5325"/>
    <w:rsid w:val="003A791F"/>
    <w:rsid w:val="003B3736"/>
    <w:rsid w:val="003C0D19"/>
    <w:rsid w:val="003C3CD4"/>
    <w:rsid w:val="003C44E9"/>
    <w:rsid w:val="003C5713"/>
    <w:rsid w:val="003D2679"/>
    <w:rsid w:val="0041724A"/>
    <w:rsid w:val="00425298"/>
    <w:rsid w:val="0046409A"/>
    <w:rsid w:val="0046548F"/>
    <w:rsid w:val="0047757F"/>
    <w:rsid w:val="00492B54"/>
    <w:rsid w:val="004948E8"/>
    <w:rsid w:val="00494C43"/>
    <w:rsid w:val="004A218B"/>
    <w:rsid w:val="004A44B3"/>
    <w:rsid w:val="004B68D4"/>
    <w:rsid w:val="004D6B21"/>
    <w:rsid w:val="004E39C4"/>
    <w:rsid w:val="004E7D4B"/>
    <w:rsid w:val="004F3C6E"/>
    <w:rsid w:val="005028FA"/>
    <w:rsid w:val="0050549F"/>
    <w:rsid w:val="00514372"/>
    <w:rsid w:val="0052341E"/>
    <w:rsid w:val="005253B1"/>
    <w:rsid w:val="005262E8"/>
    <w:rsid w:val="00542243"/>
    <w:rsid w:val="0054242F"/>
    <w:rsid w:val="0054586A"/>
    <w:rsid w:val="00552E6B"/>
    <w:rsid w:val="00553B0D"/>
    <w:rsid w:val="005709D5"/>
    <w:rsid w:val="005725FD"/>
    <w:rsid w:val="00580BF8"/>
    <w:rsid w:val="00591B0F"/>
    <w:rsid w:val="00592908"/>
    <w:rsid w:val="00597EA6"/>
    <w:rsid w:val="005A161C"/>
    <w:rsid w:val="005B7932"/>
    <w:rsid w:val="005C3FC1"/>
    <w:rsid w:val="005C48FA"/>
    <w:rsid w:val="005D5052"/>
    <w:rsid w:val="005E2CE4"/>
    <w:rsid w:val="005E766D"/>
    <w:rsid w:val="005F0EE2"/>
    <w:rsid w:val="006112FB"/>
    <w:rsid w:val="00616ED2"/>
    <w:rsid w:val="00637152"/>
    <w:rsid w:val="006452A5"/>
    <w:rsid w:val="00646447"/>
    <w:rsid w:val="00657470"/>
    <w:rsid w:val="0068189B"/>
    <w:rsid w:val="00683671"/>
    <w:rsid w:val="0068411A"/>
    <w:rsid w:val="00693C19"/>
    <w:rsid w:val="00695CF2"/>
    <w:rsid w:val="006A1C3D"/>
    <w:rsid w:val="006A4A6D"/>
    <w:rsid w:val="006A53B7"/>
    <w:rsid w:val="006B30E1"/>
    <w:rsid w:val="006B6159"/>
    <w:rsid w:val="006C0C37"/>
    <w:rsid w:val="006C1A2D"/>
    <w:rsid w:val="006C4073"/>
    <w:rsid w:val="006C672F"/>
    <w:rsid w:val="006D2E8C"/>
    <w:rsid w:val="006E3880"/>
    <w:rsid w:val="006E7195"/>
    <w:rsid w:val="006F0A67"/>
    <w:rsid w:val="006F41D9"/>
    <w:rsid w:val="00713117"/>
    <w:rsid w:val="00717687"/>
    <w:rsid w:val="00722471"/>
    <w:rsid w:val="00725B02"/>
    <w:rsid w:val="00740458"/>
    <w:rsid w:val="00742A80"/>
    <w:rsid w:val="00754756"/>
    <w:rsid w:val="00765127"/>
    <w:rsid w:val="00765E1B"/>
    <w:rsid w:val="00776B33"/>
    <w:rsid w:val="00787EDF"/>
    <w:rsid w:val="00790318"/>
    <w:rsid w:val="00795A9F"/>
    <w:rsid w:val="007A3BB5"/>
    <w:rsid w:val="007A6F0B"/>
    <w:rsid w:val="007B7333"/>
    <w:rsid w:val="007B7FD4"/>
    <w:rsid w:val="007C22DA"/>
    <w:rsid w:val="007C5722"/>
    <w:rsid w:val="007D0725"/>
    <w:rsid w:val="007D2E6D"/>
    <w:rsid w:val="007D5683"/>
    <w:rsid w:val="007E23DB"/>
    <w:rsid w:val="007E3856"/>
    <w:rsid w:val="007F0396"/>
    <w:rsid w:val="00802297"/>
    <w:rsid w:val="00807366"/>
    <w:rsid w:val="00807852"/>
    <w:rsid w:val="0082720F"/>
    <w:rsid w:val="00830D41"/>
    <w:rsid w:val="00832031"/>
    <w:rsid w:val="00843054"/>
    <w:rsid w:val="008436E1"/>
    <w:rsid w:val="0084499B"/>
    <w:rsid w:val="00847FE9"/>
    <w:rsid w:val="00854BB3"/>
    <w:rsid w:val="00855A3E"/>
    <w:rsid w:val="00856657"/>
    <w:rsid w:val="00857141"/>
    <w:rsid w:val="0086571E"/>
    <w:rsid w:val="00871D52"/>
    <w:rsid w:val="00871FB2"/>
    <w:rsid w:val="00872B59"/>
    <w:rsid w:val="008750E6"/>
    <w:rsid w:val="0088363C"/>
    <w:rsid w:val="0088526A"/>
    <w:rsid w:val="00885D55"/>
    <w:rsid w:val="008907CE"/>
    <w:rsid w:val="00891F6A"/>
    <w:rsid w:val="00892B75"/>
    <w:rsid w:val="008A53FF"/>
    <w:rsid w:val="008B0961"/>
    <w:rsid w:val="008C70EB"/>
    <w:rsid w:val="008E17F8"/>
    <w:rsid w:val="008E3109"/>
    <w:rsid w:val="009069F3"/>
    <w:rsid w:val="00922156"/>
    <w:rsid w:val="009229EE"/>
    <w:rsid w:val="0092491F"/>
    <w:rsid w:val="00926D94"/>
    <w:rsid w:val="009271CE"/>
    <w:rsid w:val="009301A9"/>
    <w:rsid w:val="009363B4"/>
    <w:rsid w:val="00937638"/>
    <w:rsid w:val="00937D0C"/>
    <w:rsid w:val="00942A39"/>
    <w:rsid w:val="00951C2C"/>
    <w:rsid w:val="009621CA"/>
    <w:rsid w:val="00963D75"/>
    <w:rsid w:val="00965655"/>
    <w:rsid w:val="00966C58"/>
    <w:rsid w:val="009679F4"/>
    <w:rsid w:val="00967FA9"/>
    <w:rsid w:val="00970F70"/>
    <w:rsid w:val="0097228C"/>
    <w:rsid w:val="00975D84"/>
    <w:rsid w:val="00976B7B"/>
    <w:rsid w:val="009914F2"/>
    <w:rsid w:val="0099353E"/>
    <w:rsid w:val="00993BC5"/>
    <w:rsid w:val="00995157"/>
    <w:rsid w:val="009A1585"/>
    <w:rsid w:val="009A4F57"/>
    <w:rsid w:val="009B09F1"/>
    <w:rsid w:val="009B1BA2"/>
    <w:rsid w:val="009B4A9F"/>
    <w:rsid w:val="009B5CF3"/>
    <w:rsid w:val="009C0673"/>
    <w:rsid w:val="009C1FCE"/>
    <w:rsid w:val="009C457E"/>
    <w:rsid w:val="009C5BFE"/>
    <w:rsid w:val="009D772C"/>
    <w:rsid w:val="009E55DA"/>
    <w:rsid w:val="009F218A"/>
    <w:rsid w:val="009F3F9A"/>
    <w:rsid w:val="009F4559"/>
    <w:rsid w:val="009F4779"/>
    <w:rsid w:val="009F538D"/>
    <w:rsid w:val="00A03177"/>
    <w:rsid w:val="00A2144D"/>
    <w:rsid w:val="00A23202"/>
    <w:rsid w:val="00A260D2"/>
    <w:rsid w:val="00A33DC5"/>
    <w:rsid w:val="00A37619"/>
    <w:rsid w:val="00A4251D"/>
    <w:rsid w:val="00A46C7C"/>
    <w:rsid w:val="00A47F45"/>
    <w:rsid w:val="00A51350"/>
    <w:rsid w:val="00A56A8F"/>
    <w:rsid w:val="00A74046"/>
    <w:rsid w:val="00A76D20"/>
    <w:rsid w:val="00A919C6"/>
    <w:rsid w:val="00A970CC"/>
    <w:rsid w:val="00AA5DCD"/>
    <w:rsid w:val="00AA794C"/>
    <w:rsid w:val="00AB4DF0"/>
    <w:rsid w:val="00AB6CFE"/>
    <w:rsid w:val="00AC0D58"/>
    <w:rsid w:val="00AD54BE"/>
    <w:rsid w:val="00AE011B"/>
    <w:rsid w:val="00AE11EA"/>
    <w:rsid w:val="00B014BE"/>
    <w:rsid w:val="00B12B0D"/>
    <w:rsid w:val="00B1434F"/>
    <w:rsid w:val="00B14AD2"/>
    <w:rsid w:val="00B15D10"/>
    <w:rsid w:val="00B21216"/>
    <w:rsid w:val="00B227C6"/>
    <w:rsid w:val="00B51080"/>
    <w:rsid w:val="00B749C5"/>
    <w:rsid w:val="00B763B8"/>
    <w:rsid w:val="00B77425"/>
    <w:rsid w:val="00B857C0"/>
    <w:rsid w:val="00B86CF0"/>
    <w:rsid w:val="00BA38A0"/>
    <w:rsid w:val="00BA3E0E"/>
    <w:rsid w:val="00BD1584"/>
    <w:rsid w:val="00BD699A"/>
    <w:rsid w:val="00BE6134"/>
    <w:rsid w:val="00BF4868"/>
    <w:rsid w:val="00BF5270"/>
    <w:rsid w:val="00C12241"/>
    <w:rsid w:val="00C26AF9"/>
    <w:rsid w:val="00C36A48"/>
    <w:rsid w:val="00C36D2A"/>
    <w:rsid w:val="00C51D6A"/>
    <w:rsid w:val="00C51D7A"/>
    <w:rsid w:val="00C5235E"/>
    <w:rsid w:val="00C56A0A"/>
    <w:rsid w:val="00C67982"/>
    <w:rsid w:val="00C70966"/>
    <w:rsid w:val="00C73BC1"/>
    <w:rsid w:val="00C74935"/>
    <w:rsid w:val="00C81D12"/>
    <w:rsid w:val="00CA0524"/>
    <w:rsid w:val="00CA6542"/>
    <w:rsid w:val="00CB0018"/>
    <w:rsid w:val="00CB14A5"/>
    <w:rsid w:val="00CB1BC5"/>
    <w:rsid w:val="00CB1F50"/>
    <w:rsid w:val="00CB4467"/>
    <w:rsid w:val="00CC3283"/>
    <w:rsid w:val="00CC4857"/>
    <w:rsid w:val="00CC4955"/>
    <w:rsid w:val="00CD2261"/>
    <w:rsid w:val="00CD535A"/>
    <w:rsid w:val="00CE0A34"/>
    <w:rsid w:val="00CE54F9"/>
    <w:rsid w:val="00CE6BA2"/>
    <w:rsid w:val="00CF3DB3"/>
    <w:rsid w:val="00D11BC2"/>
    <w:rsid w:val="00D13180"/>
    <w:rsid w:val="00D2545A"/>
    <w:rsid w:val="00D40993"/>
    <w:rsid w:val="00D4405E"/>
    <w:rsid w:val="00D4466E"/>
    <w:rsid w:val="00D4541D"/>
    <w:rsid w:val="00D52A9E"/>
    <w:rsid w:val="00D53548"/>
    <w:rsid w:val="00D56564"/>
    <w:rsid w:val="00D66008"/>
    <w:rsid w:val="00D70C83"/>
    <w:rsid w:val="00D908E7"/>
    <w:rsid w:val="00D93B9F"/>
    <w:rsid w:val="00DB3A5B"/>
    <w:rsid w:val="00DB63A3"/>
    <w:rsid w:val="00DC147D"/>
    <w:rsid w:val="00DC45A5"/>
    <w:rsid w:val="00DD0695"/>
    <w:rsid w:val="00DD1E79"/>
    <w:rsid w:val="00E036E7"/>
    <w:rsid w:val="00E31FF1"/>
    <w:rsid w:val="00E32A41"/>
    <w:rsid w:val="00E34B1F"/>
    <w:rsid w:val="00E51711"/>
    <w:rsid w:val="00E54EF4"/>
    <w:rsid w:val="00E56014"/>
    <w:rsid w:val="00E5711A"/>
    <w:rsid w:val="00E60F51"/>
    <w:rsid w:val="00E611C0"/>
    <w:rsid w:val="00E67ADC"/>
    <w:rsid w:val="00E76FA5"/>
    <w:rsid w:val="00E92E0A"/>
    <w:rsid w:val="00EA12C2"/>
    <w:rsid w:val="00EA7402"/>
    <w:rsid w:val="00EB01DE"/>
    <w:rsid w:val="00EB3ADC"/>
    <w:rsid w:val="00EC0659"/>
    <w:rsid w:val="00EC1C4D"/>
    <w:rsid w:val="00EC3452"/>
    <w:rsid w:val="00EC4FD6"/>
    <w:rsid w:val="00ED01BA"/>
    <w:rsid w:val="00ED556F"/>
    <w:rsid w:val="00EE7A58"/>
    <w:rsid w:val="00F01FBA"/>
    <w:rsid w:val="00F05B3B"/>
    <w:rsid w:val="00F11A91"/>
    <w:rsid w:val="00F1301C"/>
    <w:rsid w:val="00F236B1"/>
    <w:rsid w:val="00F30FE3"/>
    <w:rsid w:val="00F4608C"/>
    <w:rsid w:val="00F63B1F"/>
    <w:rsid w:val="00F63EBC"/>
    <w:rsid w:val="00F74D21"/>
    <w:rsid w:val="00F75508"/>
    <w:rsid w:val="00F90220"/>
    <w:rsid w:val="00F93DCD"/>
    <w:rsid w:val="00F97D19"/>
    <w:rsid w:val="00FA0AA6"/>
    <w:rsid w:val="00FA6D98"/>
    <w:rsid w:val="00FC569D"/>
    <w:rsid w:val="00FD1D53"/>
    <w:rsid w:val="00FD2436"/>
    <w:rsid w:val="00FD7C11"/>
    <w:rsid w:val="00FE19E6"/>
    <w:rsid w:val="00FE6F34"/>
    <w:rsid w:val="00FF63EA"/>
    <w:rsid w:val="00FF65AB"/>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5E4FE18"/>
  <w15:chartTrackingRefBased/>
  <w15:docId w15:val="{96A6A504-FBF8-4477-9F22-2995BD3D809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C5713"/>
  </w:style>
  <w:style w:type="paragraph" w:styleId="Heading1">
    <w:name w:val="heading 1"/>
    <w:basedOn w:val="Normal"/>
    <w:next w:val="Normal"/>
    <w:link w:val="Heading1Char"/>
    <w:uiPriority w:val="9"/>
    <w:qFormat/>
    <w:rsid w:val="002970B4"/>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unhideWhenUsed/>
    <w:qFormat/>
    <w:rsid w:val="002970B4"/>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semiHidden/>
    <w:unhideWhenUsed/>
    <w:qFormat/>
    <w:rsid w:val="002970B4"/>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2970B4"/>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2970B4"/>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2970B4"/>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2970B4"/>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2970B4"/>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2970B4"/>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2970B4"/>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rsid w:val="002970B4"/>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2970B4"/>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2970B4"/>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2970B4"/>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2970B4"/>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2970B4"/>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2970B4"/>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2970B4"/>
    <w:rPr>
      <w:rFonts w:eastAsiaTheme="majorEastAsia" w:cstheme="majorBidi"/>
      <w:color w:val="272727" w:themeColor="text1" w:themeTint="D8"/>
    </w:rPr>
  </w:style>
  <w:style w:type="paragraph" w:styleId="Title">
    <w:name w:val="Title"/>
    <w:basedOn w:val="Normal"/>
    <w:next w:val="Normal"/>
    <w:link w:val="TitleChar"/>
    <w:uiPriority w:val="10"/>
    <w:qFormat/>
    <w:rsid w:val="002970B4"/>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2970B4"/>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2970B4"/>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2970B4"/>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2970B4"/>
    <w:pPr>
      <w:spacing w:before="160"/>
      <w:jc w:val="center"/>
    </w:pPr>
    <w:rPr>
      <w:i/>
      <w:iCs/>
      <w:color w:val="404040" w:themeColor="text1" w:themeTint="BF"/>
    </w:rPr>
  </w:style>
  <w:style w:type="character" w:customStyle="1" w:styleId="QuoteChar">
    <w:name w:val="Quote Char"/>
    <w:basedOn w:val="DefaultParagraphFont"/>
    <w:link w:val="Quote"/>
    <w:uiPriority w:val="29"/>
    <w:rsid w:val="002970B4"/>
    <w:rPr>
      <w:i/>
      <w:iCs/>
      <w:color w:val="404040" w:themeColor="text1" w:themeTint="BF"/>
    </w:rPr>
  </w:style>
  <w:style w:type="paragraph" w:styleId="ListParagraph">
    <w:name w:val="List Paragraph"/>
    <w:basedOn w:val="Normal"/>
    <w:uiPriority w:val="34"/>
    <w:qFormat/>
    <w:rsid w:val="002970B4"/>
    <w:pPr>
      <w:ind w:left="720"/>
      <w:contextualSpacing/>
    </w:pPr>
  </w:style>
  <w:style w:type="character" w:styleId="IntenseEmphasis">
    <w:name w:val="Intense Emphasis"/>
    <w:basedOn w:val="DefaultParagraphFont"/>
    <w:uiPriority w:val="21"/>
    <w:qFormat/>
    <w:rsid w:val="002970B4"/>
    <w:rPr>
      <w:i/>
      <w:iCs/>
      <w:color w:val="0F4761" w:themeColor="accent1" w:themeShade="BF"/>
    </w:rPr>
  </w:style>
  <w:style w:type="paragraph" w:styleId="IntenseQuote">
    <w:name w:val="Intense Quote"/>
    <w:basedOn w:val="Normal"/>
    <w:next w:val="Normal"/>
    <w:link w:val="IntenseQuoteChar"/>
    <w:uiPriority w:val="30"/>
    <w:qFormat/>
    <w:rsid w:val="002970B4"/>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2970B4"/>
    <w:rPr>
      <w:i/>
      <w:iCs/>
      <w:color w:val="0F4761" w:themeColor="accent1" w:themeShade="BF"/>
    </w:rPr>
  </w:style>
  <w:style w:type="character" w:styleId="IntenseReference">
    <w:name w:val="Intense Reference"/>
    <w:basedOn w:val="DefaultParagraphFont"/>
    <w:uiPriority w:val="32"/>
    <w:qFormat/>
    <w:rsid w:val="002970B4"/>
    <w:rPr>
      <w:b/>
      <w:bCs/>
      <w:smallCaps/>
      <w:color w:val="0F4761" w:themeColor="accent1" w:themeShade="BF"/>
      <w:spacing w:val="5"/>
    </w:rPr>
  </w:style>
  <w:style w:type="paragraph" w:styleId="TOCHeading">
    <w:name w:val="TOC Heading"/>
    <w:basedOn w:val="Heading1"/>
    <w:next w:val="Normal"/>
    <w:uiPriority w:val="39"/>
    <w:unhideWhenUsed/>
    <w:qFormat/>
    <w:rsid w:val="002970B4"/>
    <w:pPr>
      <w:spacing w:before="240" w:after="0" w:line="259" w:lineRule="auto"/>
      <w:outlineLvl w:val="9"/>
    </w:pPr>
    <w:rPr>
      <w:kern w:val="0"/>
      <w:sz w:val="32"/>
      <w:szCs w:val="32"/>
      <w:lang w:val="en-US" w:eastAsia="en-US"/>
      <w14:ligatures w14:val="none"/>
    </w:rPr>
  </w:style>
  <w:style w:type="paragraph" w:styleId="TOC1">
    <w:name w:val="toc 1"/>
    <w:basedOn w:val="Normal"/>
    <w:next w:val="Normal"/>
    <w:autoRedefine/>
    <w:uiPriority w:val="39"/>
    <w:unhideWhenUsed/>
    <w:rsid w:val="002970B4"/>
    <w:pPr>
      <w:spacing w:after="100"/>
    </w:pPr>
  </w:style>
  <w:style w:type="paragraph" w:styleId="TOC2">
    <w:name w:val="toc 2"/>
    <w:basedOn w:val="Normal"/>
    <w:next w:val="Normal"/>
    <w:autoRedefine/>
    <w:uiPriority w:val="39"/>
    <w:unhideWhenUsed/>
    <w:rsid w:val="002970B4"/>
    <w:pPr>
      <w:spacing w:after="100"/>
      <w:ind w:left="240"/>
    </w:pPr>
  </w:style>
  <w:style w:type="character" w:styleId="Hyperlink">
    <w:name w:val="Hyperlink"/>
    <w:basedOn w:val="DefaultParagraphFont"/>
    <w:uiPriority w:val="99"/>
    <w:unhideWhenUsed/>
    <w:rsid w:val="002970B4"/>
    <w:rPr>
      <w:color w:val="467886" w:themeColor="hyperlink"/>
      <w:u w:val="single"/>
    </w:rPr>
  </w:style>
  <w:style w:type="paragraph" w:styleId="Header">
    <w:name w:val="header"/>
    <w:basedOn w:val="Normal"/>
    <w:link w:val="HeaderChar"/>
    <w:uiPriority w:val="99"/>
    <w:unhideWhenUsed/>
    <w:rsid w:val="009B4A9F"/>
    <w:pPr>
      <w:tabs>
        <w:tab w:val="center" w:pos="4513"/>
        <w:tab w:val="right" w:pos="9026"/>
      </w:tabs>
      <w:spacing w:after="0" w:line="240" w:lineRule="auto"/>
    </w:pPr>
  </w:style>
  <w:style w:type="character" w:customStyle="1" w:styleId="HeaderChar">
    <w:name w:val="Header Char"/>
    <w:basedOn w:val="DefaultParagraphFont"/>
    <w:link w:val="Header"/>
    <w:uiPriority w:val="99"/>
    <w:rsid w:val="009B4A9F"/>
  </w:style>
  <w:style w:type="paragraph" w:styleId="Footer">
    <w:name w:val="footer"/>
    <w:basedOn w:val="Normal"/>
    <w:link w:val="FooterChar"/>
    <w:unhideWhenUsed/>
    <w:rsid w:val="009B4A9F"/>
    <w:pPr>
      <w:tabs>
        <w:tab w:val="center" w:pos="4513"/>
        <w:tab w:val="right" w:pos="9026"/>
      </w:tabs>
      <w:spacing w:after="0" w:line="240" w:lineRule="auto"/>
    </w:pPr>
  </w:style>
  <w:style w:type="character" w:customStyle="1" w:styleId="FooterChar">
    <w:name w:val="Footer Char"/>
    <w:basedOn w:val="DefaultParagraphFont"/>
    <w:link w:val="Footer"/>
    <w:rsid w:val="009B4A9F"/>
  </w:style>
  <w:style w:type="table" w:styleId="TableGrid">
    <w:name w:val="Table Grid"/>
    <w:basedOn w:val="TableNormal"/>
    <w:uiPriority w:val="59"/>
    <w:rsid w:val="008A53FF"/>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8A53FF"/>
    <w:pPr>
      <w:autoSpaceDE w:val="0"/>
      <w:autoSpaceDN w:val="0"/>
      <w:adjustRightInd w:val="0"/>
      <w:spacing w:after="0" w:line="240" w:lineRule="auto"/>
    </w:pPr>
    <w:rPr>
      <w:rFonts w:ascii="Calibri" w:hAnsi="Calibri" w:cs="Calibri"/>
      <w:color w:val="000000"/>
      <w:kern w:val="0"/>
    </w:rPr>
  </w:style>
  <w:style w:type="character" w:styleId="CommentReference">
    <w:name w:val="annotation reference"/>
    <w:basedOn w:val="DefaultParagraphFont"/>
    <w:uiPriority w:val="99"/>
    <w:semiHidden/>
    <w:unhideWhenUsed/>
    <w:rsid w:val="00371FDD"/>
    <w:rPr>
      <w:sz w:val="16"/>
      <w:szCs w:val="16"/>
    </w:rPr>
  </w:style>
  <w:style w:type="paragraph" w:styleId="CommentText">
    <w:name w:val="annotation text"/>
    <w:basedOn w:val="Normal"/>
    <w:link w:val="CommentTextChar"/>
    <w:uiPriority w:val="99"/>
    <w:unhideWhenUsed/>
    <w:rsid w:val="00371FDD"/>
    <w:pPr>
      <w:spacing w:line="240" w:lineRule="auto"/>
    </w:pPr>
    <w:rPr>
      <w:sz w:val="20"/>
      <w:szCs w:val="20"/>
    </w:rPr>
  </w:style>
  <w:style w:type="character" w:customStyle="1" w:styleId="CommentTextChar">
    <w:name w:val="Comment Text Char"/>
    <w:basedOn w:val="DefaultParagraphFont"/>
    <w:link w:val="CommentText"/>
    <w:uiPriority w:val="99"/>
    <w:rsid w:val="00371FDD"/>
    <w:rPr>
      <w:sz w:val="20"/>
      <w:szCs w:val="20"/>
    </w:rPr>
  </w:style>
  <w:style w:type="paragraph" w:styleId="CommentSubject">
    <w:name w:val="annotation subject"/>
    <w:basedOn w:val="CommentText"/>
    <w:next w:val="CommentText"/>
    <w:link w:val="CommentSubjectChar"/>
    <w:uiPriority w:val="99"/>
    <w:semiHidden/>
    <w:unhideWhenUsed/>
    <w:rsid w:val="00371FDD"/>
    <w:rPr>
      <w:b/>
      <w:bCs/>
    </w:rPr>
  </w:style>
  <w:style w:type="character" w:customStyle="1" w:styleId="CommentSubjectChar">
    <w:name w:val="Comment Subject Char"/>
    <w:basedOn w:val="CommentTextChar"/>
    <w:link w:val="CommentSubject"/>
    <w:uiPriority w:val="99"/>
    <w:semiHidden/>
    <w:rsid w:val="00371FDD"/>
    <w:rPr>
      <w:b/>
      <w:bCs/>
      <w:sz w:val="20"/>
      <w:szCs w:val="20"/>
    </w:rPr>
  </w:style>
  <w:style w:type="paragraph" w:customStyle="1" w:styleId="Guidance">
    <w:name w:val="Guidance"/>
    <w:basedOn w:val="Normal"/>
    <w:rsid w:val="00293DDB"/>
    <w:pPr>
      <w:shd w:val="clear" w:color="auto" w:fill="E2EFD9"/>
      <w:suppressAutoHyphens/>
      <w:autoSpaceDN w:val="0"/>
      <w:spacing w:after="120" w:line="276" w:lineRule="auto"/>
      <w:textAlignment w:val="baseline"/>
    </w:pPr>
    <w:rPr>
      <w:rFonts w:ascii="Arial" w:eastAsia="Calibri" w:hAnsi="Arial" w:cs="Times New Roman"/>
      <w:kern w:val="0"/>
      <w:lang w:eastAsia="en-US"/>
      <w14:ligatures w14:val="none"/>
    </w:rPr>
  </w:style>
  <w:style w:type="character" w:styleId="UnresolvedMention">
    <w:name w:val="Unresolved Mention"/>
    <w:basedOn w:val="DefaultParagraphFont"/>
    <w:uiPriority w:val="99"/>
    <w:semiHidden/>
    <w:unhideWhenUsed/>
    <w:rsid w:val="00E54EF4"/>
    <w:rPr>
      <w:color w:val="605E5C"/>
      <w:shd w:val="clear" w:color="auto" w:fill="E1DFDD"/>
    </w:rPr>
  </w:style>
  <w:style w:type="character" w:styleId="FollowedHyperlink">
    <w:name w:val="FollowedHyperlink"/>
    <w:basedOn w:val="DefaultParagraphFont"/>
    <w:uiPriority w:val="99"/>
    <w:semiHidden/>
    <w:unhideWhenUsed/>
    <w:rsid w:val="00255340"/>
    <w:rPr>
      <w:color w:val="96607D" w:themeColor="followedHyperlink"/>
      <w:u w:val="single"/>
    </w:rPr>
  </w:style>
  <w:style w:type="paragraph" w:styleId="NormalWeb">
    <w:name w:val="Normal (Web)"/>
    <w:basedOn w:val="Normal"/>
    <w:uiPriority w:val="99"/>
    <w:semiHidden/>
    <w:unhideWhenUsed/>
    <w:rsid w:val="00F1301C"/>
    <w:rPr>
      <w:rFonts w:ascii="Times New Roman" w:hAnsi="Times New Roman" w:cs="Times New Roman"/>
    </w:rPr>
  </w:style>
  <w:style w:type="character" w:styleId="PageNumber">
    <w:name w:val="page number"/>
    <w:rsid w:val="00966C58"/>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3650077">
      <w:bodyDiv w:val="1"/>
      <w:marLeft w:val="0"/>
      <w:marRight w:val="0"/>
      <w:marTop w:val="0"/>
      <w:marBottom w:val="0"/>
      <w:divBdr>
        <w:top w:val="none" w:sz="0" w:space="0" w:color="auto"/>
        <w:left w:val="none" w:sz="0" w:space="0" w:color="auto"/>
        <w:bottom w:val="none" w:sz="0" w:space="0" w:color="auto"/>
        <w:right w:val="none" w:sz="0" w:space="0" w:color="auto"/>
      </w:divBdr>
    </w:div>
    <w:div w:id="51733740">
      <w:bodyDiv w:val="1"/>
      <w:marLeft w:val="0"/>
      <w:marRight w:val="0"/>
      <w:marTop w:val="0"/>
      <w:marBottom w:val="0"/>
      <w:divBdr>
        <w:top w:val="none" w:sz="0" w:space="0" w:color="auto"/>
        <w:left w:val="none" w:sz="0" w:space="0" w:color="auto"/>
        <w:bottom w:val="none" w:sz="0" w:space="0" w:color="auto"/>
        <w:right w:val="none" w:sz="0" w:space="0" w:color="auto"/>
      </w:divBdr>
    </w:div>
    <w:div w:id="383452083">
      <w:bodyDiv w:val="1"/>
      <w:marLeft w:val="0"/>
      <w:marRight w:val="0"/>
      <w:marTop w:val="0"/>
      <w:marBottom w:val="0"/>
      <w:divBdr>
        <w:top w:val="none" w:sz="0" w:space="0" w:color="auto"/>
        <w:left w:val="none" w:sz="0" w:space="0" w:color="auto"/>
        <w:bottom w:val="none" w:sz="0" w:space="0" w:color="auto"/>
        <w:right w:val="none" w:sz="0" w:space="0" w:color="auto"/>
      </w:divBdr>
    </w:div>
    <w:div w:id="422914355">
      <w:bodyDiv w:val="1"/>
      <w:marLeft w:val="0"/>
      <w:marRight w:val="0"/>
      <w:marTop w:val="0"/>
      <w:marBottom w:val="0"/>
      <w:divBdr>
        <w:top w:val="none" w:sz="0" w:space="0" w:color="auto"/>
        <w:left w:val="none" w:sz="0" w:space="0" w:color="auto"/>
        <w:bottom w:val="none" w:sz="0" w:space="0" w:color="auto"/>
        <w:right w:val="none" w:sz="0" w:space="0" w:color="auto"/>
      </w:divBdr>
    </w:div>
    <w:div w:id="444275354">
      <w:bodyDiv w:val="1"/>
      <w:marLeft w:val="0"/>
      <w:marRight w:val="0"/>
      <w:marTop w:val="0"/>
      <w:marBottom w:val="0"/>
      <w:divBdr>
        <w:top w:val="none" w:sz="0" w:space="0" w:color="auto"/>
        <w:left w:val="none" w:sz="0" w:space="0" w:color="auto"/>
        <w:bottom w:val="none" w:sz="0" w:space="0" w:color="auto"/>
        <w:right w:val="none" w:sz="0" w:space="0" w:color="auto"/>
      </w:divBdr>
    </w:div>
    <w:div w:id="478616096">
      <w:bodyDiv w:val="1"/>
      <w:marLeft w:val="0"/>
      <w:marRight w:val="0"/>
      <w:marTop w:val="0"/>
      <w:marBottom w:val="0"/>
      <w:divBdr>
        <w:top w:val="none" w:sz="0" w:space="0" w:color="auto"/>
        <w:left w:val="none" w:sz="0" w:space="0" w:color="auto"/>
        <w:bottom w:val="none" w:sz="0" w:space="0" w:color="auto"/>
        <w:right w:val="none" w:sz="0" w:space="0" w:color="auto"/>
      </w:divBdr>
    </w:div>
    <w:div w:id="598293075">
      <w:bodyDiv w:val="1"/>
      <w:marLeft w:val="0"/>
      <w:marRight w:val="0"/>
      <w:marTop w:val="0"/>
      <w:marBottom w:val="0"/>
      <w:divBdr>
        <w:top w:val="none" w:sz="0" w:space="0" w:color="auto"/>
        <w:left w:val="none" w:sz="0" w:space="0" w:color="auto"/>
        <w:bottom w:val="none" w:sz="0" w:space="0" w:color="auto"/>
        <w:right w:val="none" w:sz="0" w:space="0" w:color="auto"/>
      </w:divBdr>
    </w:div>
    <w:div w:id="606695016">
      <w:bodyDiv w:val="1"/>
      <w:marLeft w:val="0"/>
      <w:marRight w:val="0"/>
      <w:marTop w:val="0"/>
      <w:marBottom w:val="0"/>
      <w:divBdr>
        <w:top w:val="none" w:sz="0" w:space="0" w:color="auto"/>
        <w:left w:val="none" w:sz="0" w:space="0" w:color="auto"/>
        <w:bottom w:val="none" w:sz="0" w:space="0" w:color="auto"/>
        <w:right w:val="none" w:sz="0" w:space="0" w:color="auto"/>
      </w:divBdr>
    </w:div>
    <w:div w:id="619577817">
      <w:bodyDiv w:val="1"/>
      <w:marLeft w:val="0"/>
      <w:marRight w:val="0"/>
      <w:marTop w:val="0"/>
      <w:marBottom w:val="0"/>
      <w:divBdr>
        <w:top w:val="none" w:sz="0" w:space="0" w:color="auto"/>
        <w:left w:val="none" w:sz="0" w:space="0" w:color="auto"/>
        <w:bottom w:val="none" w:sz="0" w:space="0" w:color="auto"/>
        <w:right w:val="none" w:sz="0" w:space="0" w:color="auto"/>
      </w:divBdr>
    </w:div>
    <w:div w:id="731393223">
      <w:bodyDiv w:val="1"/>
      <w:marLeft w:val="0"/>
      <w:marRight w:val="0"/>
      <w:marTop w:val="0"/>
      <w:marBottom w:val="0"/>
      <w:divBdr>
        <w:top w:val="none" w:sz="0" w:space="0" w:color="auto"/>
        <w:left w:val="none" w:sz="0" w:space="0" w:color="auto"/>
        <w:bottom w:val="none" w:sz="0" w:space="0" w:color="auto"/>
        <w:right w:val="none" w:sz="0" w:space="0" w:color="auto"/>
      </w:divBdr>
    </w:div>
    <w:div w:id="745692231">
      <w:bodyDiv w:val="1"/>
      <w:marLeft w:val="0"/>
      <w:marRight w:val="0"/>
      <w:marTop w:val="0"/>
      <w:marBottom w:val="0"/>
      <w:divBdr>
        <w:top w:val="none" w:sz="0" w:space="0" w:color="auto"/>
        <w:left w:val="none" w:sz="0" w:space="0" w:color="auto"/>
        <w:bottom w:val="none" w:sz="0" w:space="0" w:color="auto"/>
        <w:right w:val="none" w:sz="0" w:space="0" w:color="auto"/>
      </w:divBdr>
    </w:div>
    <w:div w:id="795945983">
      <w:bodyDiv w:val="1"/>
      <w:marLeft w:val="0"/>
      <w:marRight w:val="0"/>
      <w:marTop w:val="0"/>
      <w:marBottom w:val="0"/>
      <w:divBdr>
        <w:top w:val="none" w:sz="0" w:space="0" w:color="auto"/>
        <w:left w:val="none" w:sz="0" w:space="0" w:color="auto"/>
        <w:bottom w:val="none" w:sz="0" w:space="0" w:color="auto"/>
        <w:right w:val="none" w:sz="0" w:space="0" w:color="auto"/>
      </w:divBdr>
    </w:div>
    <w:div w:id="914361613">
      <w:bodyDiv w:val="1"/>
      <w:marLeft w:val="0"/>
      <w:marRight w:val="0"/>
      <w:marTop w:val="0"/>
      <w:marBottom w:val="0"/>
      <w:divBdr>
        <w:top w:val="none" w:sz="0" w:space="0" w:color="auto"/>
        <w:left w:val="none" w:sz="0" w:space="0" w:color="auto"/>
        <w:bottom w:val="none" w:sz="0" w:space="0" w:color="auto"/>
        <w:right w:val="none" w:sz="0" w:space="0" w:color="auto"/>
      </w:divBdr>
      <w:divsChild>
        <w:div w:id="1481770036">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944649284">
      <w:bodyDiv w:val="1"/>
      <w:marLeft w:val="0"/>
      <w:marRight w:val="0"/>
      <w:marTop w:val="0"/>
      <w:marBottom w:val="0"/>
      <w:divBdr>
        <w:top w:val="none" w:sz="0" w:space="0" w:color="auto"/>
        <w:left w:val="none" w:sz="0" w:space="0" w:color="auto"/>
        <w:bottom w:val="none" w:sz="0" w:space="0" w:color="auto"/>
        <w:right w:val="none" w:sz="0" w:space="0" w:color="auto"/>
      </w:divBdr>
      <w:divsChild>
        <w:div w:id="21396890">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204831170">
      <w:bodyDiv w:val="1"/>
      <w:marLeft w:val="0"/>
      <w:marRight w:val="0"/>
      <w:marTop w:val="0"/>
      <w:marBottom w:val="0"/>
      <w:divBdr>
        <w:top w:val="none" w:sz="0" w:space="0" w:color="auto"/>
        <w:left w:val="none" w:sz="0" w:space="0" w:color="auto"/>
        <w:bottom w:val="none" w:sz="0" w:space="0" w:color="auto"/>
        <w:right w:val="none" w:sz="0" w:space="0" w:color="auto"/>
      </w:divBdr>
    </w:div>
    <w:div w:id="1371882711">
      <w:bodyDiv w:val="1"/>
      <w:marLeft w:val="0"/>
      <w:marRight w:val="0"/>
      <w:marTop w:val="0"/>
      <w:marBottom w:val="0"/>
      <w:divBdr>
        <w:top w:val="none" w:sz="0" w:space="0" w:color="auto"/>
        <w:left w:val="none" w:sz="0" w:space="0" w:color="auto"/>
        <w:bottom w:val="none" w:sz="0" w:space="0" w:color="auto"/>
        <w:right w:val="none" w:sz="0" w:space="0" w:color="auto"/>
      </w:divBdr>
    </w:div>
    <w:div w:id="1492599739">
      <w:bodyDiv w:val="1"/>
      <w:marLeft w:val="0"/>
      <w:marRight w:val="0"/>
      <w:marTop w:val="0"/>
      <w:marBottom w:val="0"/>
      <w:divBdr>
        <w:top w:val="none" w:sz="0" w:space="0" w:color="auto"/>
        <w:left w:val="none" w:sz="0" w:space="0" w:color="auto"/>
        <w:bottom w:val="none" w:sz="0" w:space="0" w:color="auto"/>
        <w:right w:val="none" w:sz="0" w:space="0" w:color="auto"/>
      </w:divBdr>
    </w:div>
    <w:div w:id="1672171858">
      <w:bodyDiv w:val="1"/>
      <w:marLeft w:val="0"/>
      <w:marRight w:val="0"/>
      <w:marTop w:val="0"/>
      <w:marBottom w:val="0"/>
      <w:divBdr>
        <w:top w:val="none" w:sz="0" w:space="0" w:color="auto"/>
        <w:left w:val="none" w:sz="0" w:space="0" w:color="auto"/>
        <w:bottom w:val="none" w:sz="0" w:space="0" w:color="auto"/>
        <w:right w:val="none" w:sz="0" w:space="0" w:color="auto"/>
      </w:divBdr>
    </w:div>
    <w:div w:id="1745567498">
      <w:bodyDiv w:val="1"/>
      <w:marLeft w:val="0"/>
      <w:marRight w:val="0"/>
      <w:marTop w:val="0"/>
      <w:marBottom w:val="0"/>
      <w:divBdr>
        <w:top w:val="none" w:sz="0" w:space="0" w:color="auto"/>
        <w:left w:val="none" w:sz="0" w:space="0" w:color="auto"/>
        <w:bottom w:val="none" w:sz="0" w:space="0" w:color="auto"/>
        <w:right w:val="none" w:sz="0" w:space="0" w:color="auto"/>
      </w:divBdr>
    </w:div>
    <w:div w:id="1773472038">
      <w:bodyDiv w:val="1"/>
      <w:marLeft w:val="0"/>
      <w:marRight w:val="0"/>
      <w:marTop w:val="0"/>
      <w:marBottom w:val="0"/>
      <w:divBdr>
        <w:top w:val="none" w:sz="0" w:space="0" w:color="auto"/>
        <w:left w:val="none" w:sz="0" w:space="0" w:color="auto"/>
        <w:bottom w:val="none" w:sz="0" w:space="0" w:color="auto"/>
        <w:right w:val="none" w:sz="0" w:space="0" w:color="auto"/>
      </w:divBdr>
    </w:div>
    <w:div w:id="1814246988">
      <w:bodyDiv w:val="1"/>
      <w:marLeft w:val="0"/>
      <w:marRight w:val="0"/>
      <w:marTop w:val="0"/>
      <w:marBottom w:val="0"/>
      <w:divBdr>
        <w:top w:val="none" w:sz="0" w:space="0" w:color="auto"/>
        <w:left w:val="none" w:sz="0" w:space="0" w:color="auto"/>
        <w:bottom w:val="none" w:sz="0" w:space="0" w:color="auto"/>
        <w:right w:val="none" w:sz="0" w:space="0" w:color="auto"/>
      </w:divBdr>
    </w:div>
    <w:div w:id="1828326583">
      <w:bodyDiv w:val="1"/>
      <w:marLeft w:val="0"/>
      <w:marRight w:val="0"/>
      <w:marTop w:val="0"/>
      <w:marBottom w:val="0"/>
      <w:divBdr>
        <w:top w:val="none" w:sz="0" w:space="0" w:color="auto"/>
        <w:left w:val="none" w:sz="0" w:space="0" w:color="auto"/>
        <w:bottom w:val="none" w:sz="0" w:space="0" w:color="auto"/>
        <w:right w:val="none" w:sz="0" w:space="0" w:color="auto"/>
      </w:divBdr>
    </w:div>
    <w:div w:id="1905142422">
      <w:bodyDiv w:val="1"/>
      <w:marLeft w:val="0"/>
      <w:marRight w:val="0"/>
      <w:marTop w:val="0"/>
      <w:marBottom w:val="0"/>
      <w:divBdr>
        <w:top w:val="none" w:sz="0" w:space="0" w:color="auto"/>
        <w:left w:val="none" w:sz="0" w:space="0" w:color="auto"/>
        <w:bottom w:val="none" w:sz="0" w:space="0" w:color="auto"/>
        <w:right w:val="none" w:sz="0" w:space="0" w:color="auto"/>
      </w:divBdr>
    </w:div>
    <w:div w:id="2039694364">
      <w:bodyDiv w:val="1"/>
      <w:marLeft w:val="0"/>
      <w:marRight w:val="0"/>
      <w:marTop w:val="0"/>
      <w:marBottom w:val="0"/>
      <w:divBdr>
        <w:top w:val="none" w:sz="0" w:space="0" w:color="auto"/>
        <w:left w:val="none" w:sz="0" w:space="0" w:color="auto"/>
        <w:bottom w:val="none" w:sz="0" w:space="0" w:color="auto"/>
        <w:right w:val="none" w:sz="0" w:space="0" w:color="auto"/>
      </w:divBdr>
    </w:div>
    <w:div w:id="2074810174">
      <w:bodyDiv w:val="1"/>
      <w:marLeft w:val="0"/>
      <w:marRight w:val="0"/>
      <w:marTop w:val="0"/>
      <w:marBottom w:val="0"/>
      <w:divBdr>
        <w:top w:val="none" w:sz="0" w:space="0" w:color="auto"/>
        <w:left w:val="none" w:sz="0" w:space="0" w:color="auto"/>
        <w:bottom w:val="none" w:sz="0" w:space="0" w:color="auto"/>
        <w:right w:val="none" w:sz="0" w:space="0" w:color="auto"/>
      </w:divBdr>
    </w:div>
    <w:div w:id="209770408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header" Target="header1.xml"/><Relationship Id="rId13" Type="http://schemas.openxmlformats.org/officeDocument/2006/relationships/image" Target="media/image5.png"/><Relationship Id="rId18" Type="http://schemas.openxmlformats.org/officeDocument/2006/relationships/header" Target="header3.xml"/><Relationship Id="rId3" Type="http://schemas.openxmlformats.org/officeDocument/2006/relationships/styles" Target="styles.xml"/><Relationship Id="rId21" Type="http://schemas.openxmlformats.org/officeDocument/2006/relationships/theme" Target="theme/theme1.xml"/><Relationship Id="rId7" Type="http://schemas.openxmlformats.org/officeDocument/2006/relationships/endnotes" Target="endnotes.xml"/><Relationship Id="rId12" Type="http://schemas.openxmlformats.org/officeDocument/2006/relationships/image" Target="media/image4.png"/><Relationship Id="rId17" Type="http://schemas.openxmlformats.org/officeDocument/2006/relationships/image" Target="media/image8.jpeg"/><Relationship Id="rId2" Type="http://schemas.openxmlformats.org/officeDocument/2006/relationships/numbering" Target="numbering.xml"/><Relationship Id="rId16" Type="http://schemas.openxmlformats.org/officeDocument/2006/relationships/header" Target="header2.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image" Target="media/image3.png"/><Relationship Id="rId24" Type="http://schemas.openxmlformats.org/officeDocument/2006/relationships/customXml" Target="../customXml/item4.xml"/><Relationship Id="rId5" Type="http://schemas.openxmlformats.org/officeDocument/2006/relationships/webSettings" Target="webSettings.xml"/><Relationship Id="rId15" Type="http://schemas.openxmlformats.org/officeDocument/2006/relationships/image" Target="media/image7.png"/><Relationship Id="rId23" Type="http://schemas.openxmlformats.org/officeDocument/2006/relationships/customXml" Target="../customXml/item3.xml"/><Relationship Id="rId10" Type="http://schemas.openxmlformats.org/officeDocument/2006/relationships/image" Target="media/image2.png"/><Relationship Id="rId19" Type="http://schemas.openxmlformats.org/officeDocument/2006/relationships/footer" Target="footer2.xml"/><Relationship Id="rId4" Type="http://schemas.openxmlformats.org/officeDocument/2006/relationships/settings" Target="settings.xml"/><Relationship Id="rId9" Type="http://schemas.openxmlformats.org/officeDocument/2006/relationships/footer" Target="footer1.xml"/><Relationship Id="rId14" Type="http://schemas.openxmlformats.org/officeDocument/2006/relationships/image" Target="media/image6.png"/><Relationship Id="rId22" Type="http://schemas.openxmlformats.org/officeDocument/2006/relationships/customXml" Target="../customXml/item2.xml"/></Relationships>
</file>

<file path=word/_rels/header1.xml.rels><?xml version="1.0" encoding="UTF-8" standalone="yes"?>
<Relationships xmlns="http://schemas.openxmlformats.org/package/2006/relationships"><Relationship Id="rId1" Type="http://schemas.openxmlformats.org/officeDocument/2006/relationships/image" Target="media/image1.emf"/></Relationships>
</file>

<file path=word/_rels/header3.xml.rels><?xml version="1.0" encoding="UTF-8" standalone="yes"?>
<Relationships xmlns="http://schemas.openxmlformats.org/package/2006/relationships"><Relationship Id="rId1" Type="http://schemas.openxmlformats.org/officeDocument/2006/relationships/image" Target="media/image9.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Permit File" ma:contentTypeID="0x0101000E9AD557692E154F9D2697C8C6432F76006D4D92D51675A442A00CEFF055B17D24" ma:contentTypeVersion="47" ma:contentTypeDescription="Create a new document." ma:contentTypeScope="" ma:versionID="26acc6674aee07967c2d3d69ead09330">
  <xsd:schema xmlns:xsd="http://www.w3.org/2001/XMLSchema" xmlns:xs="http://www.w3.org/2001/XMLSchema" xmlns:p="http://schemas.microsoft.com/office/2006/metadata/properties" xmlns:ns2="8595a0ec-c146-4eeb-925a-270f4bc4be63" xmlns:ns3="662745e8-e224-48e8-a2e3-254862b8c2f5" xmlns:ns4="eebef177-55b5-4448-a5fb-28ea454417ee" xmlns:ns5="5ffd8e36-f429-4edc-ab50-c5be84842779" xmlns:ns6="f2b7f3ca-46f3-45f8-8338-025c3a7cf089" targetNamespace="http://schemas.microsoft.com/office/2006/metadata/properties" ma:root="true" ma:fieldsID="97dfe1ac631c29bddd4259cfe71274c0" ns2:_="" ns3:_="" ns4:_="" ns5:_="" ns6:_="">
    <xsd:import namespace="8595a0ec-c146-4eeb-925a-270f4bc4be63"/>
    <xsd:import namespace="662745e8-e224-48e8-a2e3-254862b8c2f5"/>
    <xsd:import namespace="eebef177-55b5-4448-a5fb-28ea454417ee"/>
    <xsd:import namespace="5ffd8e36-f429-4edc-ab50-c5be84842779"/>
    <xsd:import namespace="f2b7f3ca-46f3-45f8-8338-025c3a7cf089"/>
    <xsd:element name="properties">
      <xsd:complexType>
        <xsd:sequence>
          <xsd:element name="documentManagement">
            <xsd:complexType>
              <xsd:all>
                <xsd:element ref="ns2:d3564be703db47eda46ec138bc1ba091" minOccurs="0"/>
                <xsd:element ref="ns3:TaxCatchAll" minOccurs="0"/>
                <xsd:element ref="ns3:TaxCatchAllLabel" minOccurs="0"/>
                <xsd:element ref="ns4:DocumentDate"/>
                <xsd:element ref="ns4:EAReceivedDate"/>
                <xsd:element ref="ns4:ExternalAuthor"/>
                <xsd:element ref="ns2:c52c737aaa794145b5e1ab0b33580095" minOccurs="0"/>
                <xsd:element ref="ns2:ncb1594ff73b435992550f571a78c184" minOccurs="0"/>
                <xsd:element ref="ns2:p517ccc45a7e4674ae144f9410147bb3" minOccurs="0"/>
                <xsd:element ref="ns2:f91636ce86a943e5a85e589048b494b2" minOccurs="0"/>
                <xsd:element ref="ns4:PermitNumber"/>
                <xsd:element ref="ns4:OtherReference" minOccurs="0"/>
                <xsd:element ref="ns4:EPRNumber" minOccurs="0"/>
                <xsd:element ref="ns4:Customer_x002f_OperatorName"/>
                <xsd:element ref="ns4:SiteName"/>
                <xsd:element ref="ns4:FacilityAddress"/>
                <xsd:element ref="ns4:FacilityAddressPostcode"/>
                <xsd:element ref="ns2:ga477587807b4e8dbd9d142e03c014fa" minOccurs="0"/>
                <xsd:element ref="ns2:la34db7254a948be973d9738b9f07ba7" minOccurs="0"/>
                <xsd:element ref="ns2:bf174f8632e04660b372cf372c1956fe" minOccurs="0"/>
                <xsd:element ref="ns2:mb0b523b12654e57a98fd73f451222f6" minOccurs="0"/>
                <xsd:element ref="ns4:CessationDate" minOccurs="0"/>
                <xsd:element ref="ns4:NationalSecurity" minOccurs="0"/>
                <xsd:element ref="ns2:ed3cfd1978f244c4af5dc9d642a18018" minOccurs="0"/>
                <xsd:element ref="ns4:CurrentPermit" minOccurs="0"/>
                <xsd:element ref="ns5:EventLink" minOccurs="0"/>
                <xsd:element ref="ns2:m63bd5d2e6554c968a3f4ff9289590fe" minOccurs="0"/>
                <xsd:element ref="ns2:d22401b98bfe4ec6b8dacbec81c66a1e" minOccurs="0"/>
                <xsd:element ref="ns6:MediaServiceMetadata" minOccurs="0"/>
                <xsd:element ref="ns6:MediaServiceFastMetadata" minOccurs="0"/>
                <xsd:element ref="ns6:MediaServiceAutoKeyPoints" minOccurs="0"/>
                <xsd:element ref="ns6:MediaServiceKeyPoints" minOccurs="0"/>
                <xsd:element ref="ns6:MediaServiceAutoTags" minOccurs="0"/>
                <xsd:element ref="ns6:MediaServiceGenerationTime" minOccurs="0"/>
                <xsd:element ref="ns6:MediaServiceEventHashCode" minOccurs="0"/>
                <xsd:element ref="ns6:MediaServiceOCR" minOccurs="0"/>
                <xsd:element ref="ns6:MediaServiceDateTaken" minOccurs="0"/>
                <xsd:element ref="ns6:MediaServiceLocation" minOccurs="0"/>
                <xsd:element ref="ns6:MediaLengthInSeconds" minOccurs="0"/>
                <xsd:element ref="ns6:lcf76f155ced4ddcb4097134ff3c332f" minOccurs="0"/>
                <xsd:element ref="ns2:SharedWithUsers" minOccurs="0"/>
                <xsd:element ref="ns2:SharedWithDetails" minOccurs="0"/>
                <xsd:element ref="ns6:MediaServiceObjectDetectorVersions" minOccurs="0"/>
                <xsd:element ref="ns6: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595a0ec-c146-4eeb-925a-270f4bc4be63" elementFormDefault="qualified">
    <xsd:import namespace="http://schemas.microsoft.com/office/2006/documentManagement/types"/>
    <xsd:import namespace="http://schemas.microsoft.com/office/infopath/2007/PartnerControls"/>
    <xsd:element name="d3564be703db47eda46ec138bc1ba091" ma:index="8" ma:taxonomy="true" ma:internalName="d3564be703db47eda46ec138bc1ba091" ma:taxonomyFieldName="ActivityGrouping" ma:displayName="Activity Grouping" ma:default="8;#Unassigned|cb01650a-31a4-4ad3-af7c-01edd0cc5fa8" ma:fieldId="{d3564be7-03db-47ed-a46e-c138bc1ba091}" ma:sspId="d1117845-93f6-4da3-abaa-fcb4fa669c78" ma:termSetId="c26d6a6f-914d-4d0c-bc0a-7a709b431a10" ma:anchorId="00000000-0000-0000-0000-000000000000" ma:open="false" ma:isKeyword="false">
      <xsd:complexType>
        <xsd:sequence>
          <xsd:element ref="pc:Terms" minOccurs="0" maxOccurs="1"/>
        </xsd:sequence>
      </xsd:complexType>
    </xsd:element>
    <xsd:element name="c52c737aaa794145b5e1ab0b33580095" ma:index="15" ma:taxonomy="true" ma:internalName="c52c737aaa794145b5e1ab0b33580095" ma:taxonomyFieldName="DisclosureStatus" ma:displayName="Disclosure Status" ma:fieldId="{c52c737a-aa79-4145-b5e1-ab0b33580095}" ma:sspId="d1117845-93f6-4da3-abaa-fcb4fa669c78" ma:termSetId="be5a9b7f-442f-4603-a8b8-76f5f1ec70c3" ma:anchorId="00000000-0000-0000-0000-000000000000" ma:open="false" ma:isKeyword="false">
      <xsd:complexType>
        <xsd:sequence>
          <xsd:element ref="pc:Terms" minOccurs="0" maxOccurs="1"/>
        </xsd:sequence>
      </xsd:complexType>
    </xsd:element>
    <xsd:element name="ncb1594ff73b435992550f571a78c184" ma:index="17" ma:taxonomy="true" ma:internalName="ncb1594ff73b435992550f571a78c184" ma:taxonomyFieldName="Regime" ma:displayName="Regime" ma:fieldId="{7cb1594f-f73b-4359-9255-0f571a78c184}" ma:taxonomyMulti="true" ma:sspId="d1117845-93f6-4da3-abaa-fcb4fa669c78" ma:termSetId="79e1bcb8-4c43-4df4-ad15-4ec7b927a847" ma:anchorId="00000000-0000-0000-0000-000000000000" ma:open="false" ma:isKeyword="false">
      <xsd:complexType>
        <xsd:sequence>
          <xsd:element ref="pc:Terms" minOccurs="0" maxOccurs="1"/>
        </xsd:sequence>
      </xsd:complexType>
    </xsd:element>
    <xsd:element name="p517ccc45a7e4674ae144f9410147bb3" ma:index="19" ma:taxonomy="true" ma:internalName="p517ccc45a7e4674ae144f9410147bb3" ma:taxonomyFieldName="RegulatedActivityClass" ma:displayName="Regulated Activity Class" ma:fieldId="{9517ccc4-5a7e-4674-ae14-4f9410147bb3}" ma:taxonomyMulti="true" ma:sspId="d1117845-93f6-4da3-abaa-fcb4fa669c78" ma:termSetId="41ee975a-727d-4c90-bb75-bfa3c8eb72dc" ma:anchorId="00000000-0000-0000-0000-000000000000" ma:open="false" ma:isKeyword="false">
      <xsd:complexType>
        <xsd:sequence>
          <xsd:element ref="pc:Terms" minOccurs="0" maxOccurs="1"/>
        </xsd:sequence>
      </xsd:complexType>
    </xsd:element>
    <xsd:element name="f91636ce86a943e5a85e589048b494b2" ma:index="21" nillable="true" ma:taxonomy="true" ma:internalName="f91636ce86a943e5a85e589048b494b2" ma:taxonomyFieldName="RegulatedActivitySub_x002d_Class" ma:displayName="Regulated Activity Sub-Class" ma:fieldId="{f91636ce-86a9-43e5-a85e-589048b494b2}" ma:taxonomyMulti="true" ma:sspId="d1117845-93f6-4da3-abaa-fcb4fa669c78" ma:termSetId="3c5ee371-f842-4910-b55e-fca1c7c08571" ma:anchorId="00000000-0000-0000-0000-000000000000" ma:open="false" ma:isKeyword="false">
      <xsd:complexType>
        <xsd:sequence>
          <xsd:element ref="pc:Terms" minOccurs="0" maxOccurs="1"/>
        </xsd:sequence>
      </xsd:complexType>
    </xsd:element>
    <xsd:element name="ga477587807b4e8dbd9d142e03c014fa" ma:index="30" nillable="true" ma:taxonomy="true" ma:internalName="ga477587807b4e8dbd9d142e03c014fa" ma:taxonomyFieldName="Catchment" ma:displayName="Catchment" ma:fieldId="{0a477587-807b-4e8d-bd9d-142e03c014fa}" ma:sspId="d1117845-93f6-4da3-abaa-fcb4fa669c78" ma:termSetId="a3d7cc5e-3544-4097-ac09-3626e2dfc582" ma:anchorId="00000000-0000-0000-0000-000000000000" ma:open="false" ma:isKeyword="false">
      <xsd:complexType>
        <xsd:sequence>
          <xsd:element ref="pc:Terms" minOccurs="0" maxOccurs="1"/>
        </xsd:sequence>
      </xsd:complexType>
    </xsd:element>
    <xsd:element name="la34db7254a948be973d9738b9f07ba7" ma:index="32" ma:taxonomy="true" ma:internalName="la34db7254a948be973d9738b9f07ba7" ma:taxonomyFieldName="TypeofPermit" ma:displayName="Type of Permit" ma:default="9;#N/A - Do not select for New Permits|0430e4c2-ee0a-4b2d-9af6-df735aafbcb2" ma:fieldId="{5a34db72-54a9-48be-973d-9738b9f07ba7}" ma:taxonomyMulti="true" ma:sspId="d1117845-93f6-4da3-abaa-fcb4fa669c78" ma:termSetId="7d47b671-38b6-4716-ba29-cfb8e9b10e5f" ma:anchorId="00000000-0000-0000-0000-000000000000" ma:open="false" ma:isKeyword="false">
      <xsd:complexType>
        <xsd:sequence>
          <xsd:element ref="pc:Terms" minOccurs="0" maxOccurs="1"/>
        </xsd:sequence>
      </xsd:complexType>
    </xsd:element>
    <xsd:element name="bf174f8632e04660b372cf372c1956fe" ma:index="34" nillable="true" ma:taxonomy="true" ma:internalName="bf174f8632e04660b372cf372c1956fe" ma:taxonomyFieldName="StandardRulesID" ma:displayName="StandardRulesID" ma:fieldId="{bf174f86-32e0-4660-b372-cf372c1956fe}" ma:taxonomyMulti="true" ma:sspId="d1117845-93f6-4da3-abaa-fcb4fa669c78" ma:termSetId="8e138792-83d5-43de-b6e8-7ca5b827ccd8" ma:anchorId="00000000-0000-0000-0000-000000000000" ma:open="false" ma:isKeyword="false">
      <xsd:complexType>
        <xsd:sequence>
          <xsd:element ref="pc:Terms" minOccurs="0" maxOccurs="1"/>
        </xsd:sequence>
      </xsd:complexType>
    </xsd:element>
    <xsd:element name="mb0b523b12654e57a98fd73f451222f6" ma:index="36" nillable="true" ma:taxonomy="true" ma:internalName="mb0b523b12654e57a98fd73f451222f6" ma:taxonomyFieldName="CessationStatus" ma:displayName="Cessation Status" ma:fieldId="{6b0b523b-1265-4e57-a98f-d73f451222f6}" ma:sspId="d1117845-93f6-4da3-abaa-fcb4fa669c78" ma:termSetId="8efff926-82ca-4afb-81c6-bc22e4acfd61" ma:anchorId="00000000-0000-0000-0000-000000000000" ma:open="false" ma:isKeyword="false">
      <xsd:complexType>
        <xsd:sequence>
          <xsd:element ref="pc:Terms" minOccurs="0" maxOccurs="1"/>
        </xsd:sequence>
      </xsd:complexType>
    </xsd:element>
    <xsd:element name="ed3cfd1978f244c4af5dc9d642a18018" ma:index="40" nillable="true" ma:taxonomy="true" ma:internalName="ed3cfd1978f244c4af5dc9d642a18018" ma:taxonomyFieldName="MajorProjectID" ma:displayName="Major Project ID" ma:fieldId="{ed3cfd19-78f2-44c4-af5d-c9d642a18018}" ma:sspId="d1117845-93f6-4da3-abaa-fcb4fa669c78" ma:termSetId="d4a353e3-1bf8-453f-805b-242d6a6db91b" ma:anchorId="00000000-0000-0000-0000-000000000000" ma:open="false" ma:isKeyword="false">
      <xsd:complexType>
        <xsd:sequence>
          <xsd:element ref="pc:Terms" minOccurs="0" maxOccurs="1"/>
        </xsd:sequence>
      </xsd:complexType>
    </xsd:element>
    <xsd:element name="m63bd5d2e6554c968a3f4ff9289590fe" ma:index="44" nillable="true" ma:taxonomy="true" ma:internalName="m63bd5d2e6554c968a3f4ff9289590fe" ma:taxonomyFieldName="EventType1" ma:displayName="Event Type" ma:readOnly="false" ma:fieldId="{663bd5d2-e655-4c96-8a3f-4ff9289590fe}" ma:sspId="d1117845-93f6-4da3-abaa-fcb4fa669c78" ma:termSetId="6eb2a3b8-caae-450e-a142-afb8c0df3527" ma:anchorId="00000000-0000-0000-0000-000000000000" ma:open="false" ma:isKeyword="false">
      <xsd:complexType>
        <xsd:sequence>
          <xsd:element ref="pc:Terms" minOccurs="0" maxOccurs="1"/>
        </xsd:sequence>
      </xsd:complexType>
    </xsd:element>
    <xsd:element name="d22401b98bfe4ec6b8dacbec81c66a1e" ma:index="46" nillable="true" ma:taxonomy="true" ma:internalName="d22401b98bfe4ec6b8dacbec81c66a1e" ma:taxonomyFieldName="PermitDocumentType" ma:displayName="Permit Document Type" ma:readOnly="false" ma:fieldId="{d22401b9-8bfe-4ec6-b8da-cbec81c66a1e}" ma:sspId="d1117845-93f6-4da3-abaa-fcb4fa669c78" ma:termSetId="1e9654a3-ed8b-47e0-af9b-cd306150e83f" ma:anchorId="00000000-0000-0000-0000-000000000000" ma:open="false" ma:isKeyword="false">
      <xsd:complexType>
        <xsd:sequence>
          <xsd:element ref="pc:Terms" minOccurs="0" maxOccurs="1"/>
        </xsd:sequence>
      </xsd:complexType>
    </xsd:element>
    <xsd:element name="SharedWithUsers" ma:index="6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6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62745e8-e224-48e8-a2e3-254862b8c2f5"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92e41c19-1047-4874-acff-e817b08e966f}" ma:internalName="TaxCatchAll" ma:showField="CatchAllData" ma:web="8595a0ec-c146-4eeb-925a-270f4bc4be6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92e41c19-1047-4874-acff-e817b08e966f}" ma:internalName="TaxCatchAllLabel" ma:readOnly="true" ma:showField="CatchAllDataLabel" ma:web="8595a0ec-c146-4eeb-925a-270f4bc4be6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ebef177-55b5-4448-a5fb-28ea454417ee" elementFormDefault="qualified">
    <xsd:import namespace="http://schemas.microsoft.com/office/2006/documentManagement/types"/>
    <xsd:import namespace="http://schemas.microsoft.com/office/infopath/2007/PartnerControls"/>
    <xsd:element name="DocumentDate" ma:index="12" ma:displayName="Document Date" ma:format="DateOnly" ma:indexed="true" ma:internalName="DocumentDate">
      <xsd:simpleType>
        <xsd:restriction base="dms:DateTime"/>
      </xsd:simpleType>
    </xsd:element>
    <xsd:element name="EAReceivedDate" ma:index="13" ma:displayName="Received Date" ma:format="DateOnly" ma:internalName="EAReceivedDate">
      <xsd:simpleType>
        <xsd:restriction base="dms:DateTime"/>
      </xsd:simpleType>
    </xsd:element>
    <xsd:element name="ExternalAuthor" ma:index="14" ma:displayName="Document Author" ma:internalName="ExternalAuthor">
      <xsd:simpleType>
        <xsd:restriction base="dms:Text">
          <xsd:maxLength value="255"/>
        </xsd:restriction>
      </xsd:simpleType>
    </xsd:element>
    <xsd:element name="PermitNumber" ma:index="23" ma:displayName="Permit Number" ma:internalName="PermitNumber">
      <xsd:simpleType>
        <xsd:restriction base="dms:Text">
          <xsd:maxLength value="255"/>
        </xsd:restriction>
      </xsd:simpleType>
    </xsd:element>
    <xsd:element name="OtherReference" ma:index="24" nillable="true" ma:displayName="Other Reference" ma:internalName="OtherReference">
      <xsd:simpleType>
        <xsd:restriction base="dms:Text">
          <xsd:maxLength value="255"/>
        </xsd:restriction>
      </xsd:simpleType>
    </xsd:element>
    <xsd:element name="EPRNumber" ma:index="25" nillable="true" ma:displayName="EPR Number" ma:internalName="EPRNumber">
      <xsd:simpleType>
        <xsd:restriction base="dms:Text">
          <xsd:maxLength value="255"/>
        </xsd:restriction>
      </xsd:simpleType>
    </xsd:element>
    <xsd:element name="Customer_x002f_OperatorName" ma:index="26" ma:displayName="Customer / Operator Name" ma:internalName="Customer_x002F_OperatorName">
      <xsd:simpleType>
        <xsd:restriction base="dms:Text">
          <xsd:maxLength value="255"/>
        </xsd:restriction>
      </xsd:simpleType>
    </xsd:element>
    <xsd:element name="SiteName" ma:index="27" ma:displayName="Facility Name" ma:internalName="SiteName">
      <xsd:simpleType>
        <xsd:restriction base="dms:Text">
          <xsd:maxLength value="255"/>
        </xsd:restriction>
      </xsd:simpleType>
    </xsd:element>
    <xsd:element name="FacilityAddress" ma:index="28" ma:displayName="Facility Address" ma:internalName="FacilityAddress">
      <xsd:simpleType>
        <xsd:restriction base="dms:Note">
          <xsd:maxLength value="255"/>
        </xsd:restriction>
      </xsd:simpleType>
    </xsd:element>
    <xsd:element name="FacilityAddressPostcode" ma:index="29" ma:displayName="Facility Address Postcode" ma:internalName="FacilityAddressPostcode">
      <xsd:simpleType>
        <xsd:restriction base="dms:Text">
          <xsd:maxLength value="255"/>
        </xsd:restriction>
      </xsd:simpleType>
    </xsd:element>
    <xsd:element name="CessationDate" ma:index="38" nillable="true" ma:displayName="Cessation Date" ma:format="DateOnly" ma:internalName="CessationDate">
      <xsd:simpleType>
        <xsd:restriction base="dms:DateTime"/>
      </xsd:simpleType>
    </xsd:element>
    <xsd:element name="NationalSecurity" ma:index="39" nillable="true" ma:displayName="National Security" ma:default="No" ma:format="Dropdown" ma:internalName="NationalSecurity">
      <xsd:simpleType>
        <xsd:restriction base="dms:Choice">
          <xsd:enumeration value="Yes"/>
          <xsd:enumeration value="No"/>
        </xsd:restriction>
      </xsd:simpleType>
    </xsd:element>
    <xsd:element name="CurrentPermit" ma:index="42" nillable="true" ma:displayName="Current Permit" ma:default="N/A - Do not select for New Permits" ma:format="Dropdown" ma:internalName="CurrentPermit">
      <xsd:simpleType>
        <xsd:restriction base="dms:Choice">
          <xsd:enumeration value="Yes"/>
          <xsd:enumeration value="No"/>
          <xsd:enumeration value="N/A - Do not select for New Permits"/>
        </xsd:restriction>
      </xsd:simpleType>
    </xsd:element>
  </xsd:schema>
  <xsd:schema xmlns:xsd="http://www.w3.org/2001/XMLSchema" xmlns:xs="http://www.w3.org/2001/XMLSchema" xmlns:dms="http://schemas.microsoft.com/office/2006/documentManagement/types" xmlns:pc="http://schemas.microsoft.com/office/infopath/2007/PartnerControls" targetNamespace="5ffd8e36-f429-4edc-ab50-c5be84842779" elementFormDefault="qualified">
    <xsd:import namespace="http://schemas.microsoft.com/office/2006/documentManagement/types"/>
    <xsd:import namespace="http://schemas.microsoft.com/office/infopath/2007/PartnerControls"/>
    <xsd:element name="EventLink" ma:index="43" nillable="true" ma:displayName="Event Link" ma:internalName="EventLink">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2b7f3ca-46f3-45f8-8338-025c3a7cf089" elementFormDefault="qualified">
    <xsd:import namespace="http://schemas.microsoft.com/office/2006/documentManagement/types"/>
    <xsd:import namespace="http://schemas.microsoft.com/office/infopath/2007/PartnerControls"/>
    <xsd:element name="MediaServiceMetadata" ma:index="48" nillable="true" ma:displayName="MediaServiceMetadata" ma:hidden="true" ma:internalName="MediaServiceMetadata" ma:readOnly="true">
      <xsd:simpleType>
        <xsd:restriction base="dms:Note"/>
      </xsd:simpleType>
    </xsd:element>
    <xsd:element name="MediaServiceFastMetadata" ma:index="49" nillable="true" ma:displayName="MediaServiceFastMetadata" ma:hidden="true" ma:internalName="MediaServiceFastMetadata" ma:readOnly="true">
      <xsd:simpleType>
        <xsd:restriction base="dms:Note"/>
      </xsd:simpleType>
    </xsd:element>
    <xsd:element name="MediaServiceAutoKeyPoints" ma:index="50" nillable="true" ma:displayName="MediaServiceAutoKeyPoints" ma:hidden="true" ma:internalName="MediaServiceAutoKeyPoints" ma:readOnly="true">
      <xsd:simpleType>
        <xsd:restriction base="dms:Note"/>
      </xsd:simpleType>
    </xsd:element>
    <xsd:element name="MediaServiceKeyPoints" ma:index="51" nillable="true" ma:displayName="KeyPoints" ma:internalName="MediaServiceKeyPoints" ma:readOnly="true">
      <xsd:simpleType>
        <xsd:restriction base="dms:Note">
          <xsd:maxLength value="255"/>
        </xsd:restriction>
      </xsd:simpleType>
    </xsd:element>
    <xsd:element name="MediaServiceAutoTags" ma:index="52" nillable="true" ma:displayName="Tags" ma:internalName="MediaServiceAutoTags" ma:readOnly="true">
      <xsd:simpleType>
        <xsd:restriction base="dms:Text"/>
      </xsd:simpleType>
    </xsd:element>
    <xsd:element name="MediaServiceGenerationTime" ma:index="53" nillable="true" ma:displayName="MediaServiceGenerationTime" ma:hidden="true" ma:internalName="MediaServiceGenerationTime" ma:readOnly="true">
      <xsd:simpleType>
        <xsd:restriction base="dms:Text"/>
      </xsd:simpleType>
    </xsd:element>
    <xsd:element name="MediaServiceEventHashCode" ma:index="54" nillable="true" ma:displayName="MediaServiceEventHashCode" ma:hidden="true" ma:internalName="MediaServiceEventHashCode" ma:readOnly="true">
      <xsd:simpleType>
        <xsd:restriction base="dms:Text"/>
      </xsd:simpleType>
    </xsd:element>
    <xsd:element name="MediaServiceOCR" ma:index="55" nillable="true" ma:displayName="Extracted Text" ma:internalName="MediaServiceOCR" ma:readOnly="true">
      <xsd:simpleType>
        <xsd:restriction base="dms:Note">
          <xsd:maxLength value="255"/>
        </xsd:restriction>
      </xsd:simpleType>
    </xsd:element>
    <xsd:element name="MediaServiceDateTaken" ma:index="56" nillable="true" ma:displayName="MediaServiceDateTaken" ma:hidden="true" ma:internalName="MediaServiceDateTaken" ma:readOnly="true">
      <xsd:simpleType>
        <xsd:restriction base="dms:Text"/>
      </xsd:simpleType>
    </xsd:element>
    <xsd:element name="MediaServiceLocation" ma:index="57" nillable="true" ma:displayName="Location" ma:internalName="MediaServiceLocation" ma:readOnly="true">
      <xsd:simpleType>
        <xsd:restriction base="dms:Text"/>
      </xsd:simpleType>
    </xsd:element>
    <xsd:element name="MediaLengthInSeconds" ma:index="58" nillable="true" ma:displayName="MediaLengthInSeconds" ma:hidden="true" ma:internalName="MediaLengthInSeconds" ma:readOnly="true">
      <xsd:simpleType>
        <xsd:restriction base="dms:Unknown"/>
      </xsd:simpleType>
    </xsd:element>
    <xsd:element name="lcf76f155ced4ddcb4097134ff3c332f" ma:index="60" nillable="true" ma:taxonomy="true" ma:internalName="lcf76f155ced4ddcb4097134ff3c332f" ma:taxonomyFieldName="MediaServiceImageTags" ma:displayName="Image Tags" ma:readOnly="false" ma:fieldId="{5cf76f15-5ced-4ddc-b409-7134ff3c332f}" ma:taxonomyMulti="true" ma:sspId="d1117845-93f6-4da3-abaa-fcb4fa669c7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6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6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EAReceivedDate xmlns="eebef177-55b5-4448-a5fb-28ea454417ee">2026-01-24T00:00:00+00:00</EAReceivedDate>
    <c52c737aaa794145b5e1ab0b33580095 xmlns="8595a0ec-c146-4eeb-925a-270f4bc4be63">
      <Terms xmlns="http://schemas.microsoft.com/office/infopath/2007/PartnerControls">
        <TermInfo xmlns="http://schemas.microsoft.com/office/infopath/2007/PartnerControls">
          <TermName xmlns="http://schemas.microsoft.com/office/infopath/2007/PartnerControls">Public Register</TermName>
          <TermId xmlns="http://schemas.microsoft.com/office/infopath/2007/PartnerControls">f1fcf6a6-5d97-4f1d-964e-a2f916eb1f18</TermId>
        </TermInfo>
      </Terms>
    </c52c737aaa794145b5e1ab0b33580095>
    <PermitNumber xmlns="eebef177-55b5-4448-a5fb-28ea454417ee">epr-bn6137ik</PermitNumber>
    <la34db7254a948be973d9738b9f07ba7 xmlns="8595a0ec-c146-4eeb-925a-270f4bc4be63">
      <Terms xmlns="http://schemas.microsoft.com/office/infopath/2007/PartnerControls">
        <TermInfo xmlns="http://schemas.microsoft.com/office/infopath/2007/PartnerControls">
          <TermName xmlns="http://schemas.microsoft.com/office/infopath/2007/PartnerControls">Type Of Permit</TermName>
          <TermId xmlns="http://schemas.microsoft.com/office/infopath/2007/PartnerControls">0430e4c2-ee0a-4b2d-9af6-df735aafbcb2</TermId>
        </TermInfo>
      </Terms>
    </la34db7254a948be973d9738b9f07ba7>
    <CessationDate xmlns="eebef177-55b5-4448-a5fb-28ea454417ee" xsi:nil="true"/>
    <NationalSecurity xmlns="eebef177-55b5-4448-a5fb-28ea454417ee">No</NationalSecurity>
    <OtherReference xmlns="eebef177-55b5-4448-a5fb-28ea454417ee">BN6137IK</OtherReference>
    <EventLink xmlns="5ffd8e36-f429-4edc-ab50-c5be84842779" xsi:nil="true"/>
    <d22401b98bfe4ec6b8dacbec81c66a1e xmlns="8595a0ec-c146-4eeb-925a-270f4bc4be63">
      <Terms xmlns="http://schemas.microsoft.com/office/infopath/2007/PartnerControls"/>
    </d22401b98bfe4ec6b8dacbec81c66a1e>
    <Customer_x002f_OperatorName xmlns="eebef177-55b5-4448-a5fb-28ea454417ee">Dairy Crest Ltd</Customer_x002f_OperatorName>
    <ncb1594ff73b435992550f571a78c184 xmlns="8595a0ec-c146-4eeb-925a-270f4bc4be63">
      <Terms xmlns="http://schemas.microsoft.com/office/infopath/2007/PartnerControls">
        <TermInfo xmlns="http://schemas.microsoft.com/office/infopath/2007/PartnerControls">
          <TermName xmlns="http://schemas.microsoft.com/office/infopath/2007/PartnerControls">EPR</TermName>
          <TermId xmlns="http://schemas.microsoft.com/office/infopath/2007/PartnerControls">0e5af97d-1a8c-4d8f-a20b-528a11cab1f6</TermId>
        </TermInfo>
      </Terms>
    </ncb1594ff73b435992550f571a78c184>
    <DocumentDate xmlns="eebef177-55b5-4448-a5fb-28ea454417ee">2025-12-24T00:00:00+00:00</DocumentDate>
    <f91636ce86a943e5a85e589048b494b2 xmlns="8595a0ec-c146-4eeb-925a-270f4bc4be63">
      <Terms xmlns="http://schemas.microsoft.com/office/infopath/2007/PartnerControls"/>
    </f91636ce86a943e5a85e589048b494b2>
    <bf174f8632e04660b372cf372c1956fe xmlns="8595a0ec-c146-4eeb-925a-270f4bc4be63">
      <Terms xmlns="http://schemas.microsoft.com/office/infopath/2007/PartnerControls"/>
    </bf174f8632e04660b372cf372c1956fe>
    <mb0b523b12654e57a98fd73f451222f6 xmlns="8595a0ec-c146-4eeb-925a-270f4bc4be63">
      <Terms xmlns="http://schemas.microsoft.com/office/infopath/2007/PartnerControls"/>
    </mb0b523b12654e57a98fd73f451222f6>
    <CurrentPermit xmlns="eebef177-55b5-4448-a5fb-28ea454417ee">N/A - Do not select for New Permits</CurrentPermit>
    <EPRNumber xmlns="eebef177-55b5-4448-a5fb-28ea454417ee">-</EPRNumber>
    <ed3cfd1978f244c4af5dc9d642a18018 xmlns="8595a0ec-c146-4eeb-925a-270f4bc4be63">
      <Terms xmlns="http://schemas.microsoft.com/office/infopath/2007/PartnerControls"/>
    </ed3cfd1978f244c4af5dc9d642a18018>
    <d3564be703db47eda46ec138bc1ba091 xmlns="8595a0ec-c146-4eeb-925a-270f4bc4be63">
      <Terms xmlns="http://schemas.microsoft.com/office/infopath/2007/PartnerControls">
        <TermInfo xmlns="http://schemas.microsoft.com/office/infopath/2007/PartnerControls">
          <TermName xmlns="http://schemas.microsoft.com/office/infopath/2007/PartnerControls">Application ＆ Associated Docs</TermName>
          <TermId xmlns="http://schemas.microsoft.com/office/infopath/2007/PartnerControls">5eadfd3c-6deb-44e1-b7e1-16accd427bec</TermId>
        </TermInfo>
      </Terms>
    </d3564be703db47eda46ec138bc1ba091>
    <FacilityAddressPostcode xmlns="eebef177-55b5-4448-a5fb-28ea454417ee">PL32 9XW</FacilityAddressPostcode>
    <TaxCatchAll xmlns="662745e8-e224-48e8-a2e3-254862b8c2f5">
      <Value>181</Value>
      <Value>12</Value>
      <Value>10</Value>
      <Value>9</Value>
      <Value>38</Value>
    </TaxCatchAll>
    <ExternalAuthor xmlns="eebef177-55b5-4448-a5fb-28ea454417ee">Applicant</ExternalAuthor>
    <SiteName xmlns="eebef177-55b5-4448-a5fb-28ea454417ee">Davidstow Creamery</SiteName>
    <m63bd5d2e6554c968a3f4ff9289590fe xmlns="8595a0ec-c146-4eeb-925a-270f4bc4be63">
      <Terms xmlns="http://schemas.microsoft.com/office/infopath/2007/PartnerControls"/>
    </m63bd5d2e6554c968a3f4ff9289590fe>
    <p517ccc45a7e4674ae144f9410147bb3 xmlns="8595a0ec-c146-4eeb-925a-270f4bc4be63">
      <Terms xmlns="http://schemas.microsoft.com/office/infopath/2007/PartnerControls">
        <TermInfo xmlns="http://schemas.microsoft.com/office/infopath/2007/PartnerControls">
          <TermName xmlns="http://schemas.microsoft.com/office/infopath/2007/PartnerControls">Installations</TermName>
          <TermId xmlns="http://schemas.microsoft.com/office/infopath/2007/PartnerControls">645f1c9c-65df-490a-9ce3-4a2aa7c5ff7f</TermId>
        </TermInfo>
      </Terms>
    </p517ccc45a7e4674ae144f9410147bb3>
    <lcf76f155ced4ddcb4097134ff3c332f xmlns="f2b7f3ca-46f3-45f8-8338-025c3a7cf089">
      <Terms xmlns="http://schemas.microsoft.com/office/infopath/2007/PartnerControls"/>
    </lcf76f155ced4ddcb4097134ff3c332f>
    <ga477587807b4e8dbd9d142e03c014fa xmlns="8595a0ec-c146-4eeb-925a-270f4bc4be63">
      <Terms xmlns="http://schemas.microsoft.com/office/infopath/2007/PartnerControls"/>
    </ga477587807b4e8dbd9d142e03c014fa>
    <FacilityAddress xmlns="eebef177-55b5-4448-a5fb-28ea454417ee">Davidstow Creamery  Davidstow   Camelford  Cornwall   PL32 9XW</FacilityAddress>
  </documentManagement>
</p:properties>
</file>

<file path=customXml/itemProps1.xml><?xml version="1.0" encoding="utf-8"?>
<ds:datastoreItem xmlns:ds="http://schemas.openxmlformats.org/officeDocument/2006/customXml" ds:itemID="{B2D7F889-208F-4397-AF72-917057976D2A}">
  <ds:schemaRefs>
    <ds:schemaRef ds:uri="http://schemas.openxmlformats.org/officeDocument/2006/bibliography"/>
  </ds:schemaRefs>
</ds:datastoreItem>
</file>

<file path=customXml/itemProps2.xml><?xml version="1.0" encoding="utf-8"?>
<ds:datastoreItem xmlns:ds="http://schemas.openxmlformats.org/officeDocument/2006/customXml" ds:itemID="{5634668C-4188-4CFF-A8B2-FDBB0247BF20}"/>
</file>

<file path=customXml/itemProps3.xml><?xml version="1.0" encoding="utf-8"?>
<ds:datastoreItem xmlns:ds="http://schemas.openxmlformats.org/officeDocument/2006/customXml" ds:itemID="{6F8841DA-E045-4621-815D-577003ED349B}"/>
</file>

<file path=customXml/itemProps4.xml><?xml version="1.0" encoding="utf-8"?>
<ds:datastoreItem xmlns:ds="http://schemas.openxmlformats.org/officeDocument/2006/customXml" ds:itemID="{849F9ADF-4202-4DA0-9C8B-DB01D994F513}"/>
</file>

<file path=docMetadata/LabelInfo.xml><?xml version="1.0" encoding="utf-8"?>
<clbl:labelList xmlns:clbl="http://schemas.microsoft.com/office/2020/mipLabelMetadata">
  <clbl:label id="{db04bd20-72f3-411d-9324-63094fc42163}" enabled="1" method="Standard" siteId="{0b6a780e-a9c6-4482-97dc-2aecb06ee1ba}" removed="0"/>
</clbl:labelList>
</file>

<file path=docProps/app.xml><?xml version="1.0" encoding="utf-8"?>
<Properties xmlns="http://schemas.openxmlformats.org/officeDocument/2006/extended-properties" xmlns:vt="http://schemas.openxmlformats.org/officeDocument/2006/docPropsVTypes">
  <Template>Normal</Template>
  <TotalTime>1</TotalTime>
  <Pages>23</Pages>
  <Words>5672</Words>
  <Characters>31716</Characters>
  <Application>Microsoft Office Word</Application>
  <DocSecurity>0</DocSecurity>
  <Lines>1032</Lines>
  <Paragraphs>522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37134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Gregory, Ellie</dc:creator>
  <cp:keywords/>
  <dc:description/>
  <cp:lastModifiedBy>Gregory, Ellie</cp:lastModifiedBy>
  <cp:revision>2</cp:revision>
  <cp:lastPrinted>2025-12-19T14:28:00Z</cp:lastPrinted>
  <dcterms:created xsi:type="dcterms:W3CDTF">2025-12-24T12:11:00Z</dcterms:created>
  <dcterms:modified xsi:type="dcterms:W3CDTF">2025-12-24T12:11:00Z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0x0101000E9AD557692E154F9D2697C8C6432F76006D4D92D51675A442A00CEFF055B17D24</vt:lpwstr>
  </property>
  <property fmtid="{D5CDD505-2E9C-101B-9397-08002B2CF9AE}" pid="3" name="PermitDocumentType">
    <vt:lpwstr/>
  </property>
  <property fmtid="{D5CDD505-2E9C-101B-9397-08002B2CF9AE}" pid="4" name="MediaServiceImageTags">
    <vt:lpwstr/>
  </property>
  <property fmtid="{D5CDD505-2E9C-101B-9397-08002B2CF9AE}" pid="5" name="TypeofPermit">
    <vt:lpwstr>9;#Type Of Permit|0430e4c2-ee0a-4b2d-9af6-df735aafbcb2</vt:lpwstr>
  </property>
  <property fmtid="{D5CDD505-2E9C-101B-9397-08002B2CF9AE}" pid="6" name="DisclosureStatus">
    <vt:lpwstr>181;#Public Register|f1fcf6a6-5d97-4f1d-964e-a2f916eb1f18</vt:lpwstr>
  </property>
  <property fmtid="{D5CDD505-2E9C-101B-9397-08002B2CF9AE}" pid="7" name="EventType1">
    <vt:lpwstr/>
  </property>
  <property fmtid="{D5CDD505-2E9C-101B-9397-08002B2CF9AE}" pid="8" name="ActivityGrouping">
    <vt:lpwstr>12;#Application ＆ Associated Docs|5eadfd3c-6deb-44e1-b7e1-16accd427bec</vt:lpwstr>
  </property>
  <property fmtid="{D5CDD505-2E9C-101B-9397-08002B2CF9AE}" pid="9" name="RegulatedActivityClass">
    <vt:lpwstr>38;#Installations|645f1c9c-65df-490a-9ce3-4a2aa7c5ff7f</vt:lpwstr>
  </property>
  <property fmtid="{D5CDD505-2E9C-101B-9397-08002B2CF9AE}" pid="10" name="Catchment">
    <vt:lpwstr/>
  </property>
  <property fmtid="{D5CDD505-2E9C-101B-9397-08002B2CF9AE}" pid="11" name="MajorProjectID">
    <vt:lpwstr/>
  </property>
  <property fmtid="{D5CDD505-2E9C-101B-9397-08002B2CF9AE}" pid="12" name="StandardRulesID">
    <vt:lpwstr/>
  </property>
  <property fmtid="{D5CDD505-2E9C-101B-9397-08002B2CF9AE}" pid="13" name="CessationStatus">
    <vt:lpwstr/>
  </property>
  <property fmtid="{D5CDD505-2E9C-101B-9397-08002B2CF9AE}" pid="14" name="Regime">
    <vt:lpwstr>10;#EPR|0e5af97d-1a8c-4d8f-a20b-528a11cab1f6</vt:lpwstr>
  </property>
  <property fmtid="{D5CDD505-2E9C-101B-9397-08002B2CF9AE}" pid="15" name="RegulatedActivitySub_x002d_Class">
    <vt:lpwstr/>
  </property>
  <property fmtid="{D5CDD505-2E9C-101B-9397-08002B2CF9AE}" pid="16" name="RegulatedActivitySub-Class">
    <vt:lpwstr/>
  </property>
</Properties>
</file>