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5.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otnotes.xml" ContentType="application/vnd.openxmlformats-officedocument.wordprocessingml.footnotes+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4.xml" ContentType="application/vnd.openxmlformats-officedocument.customXmlProperties+xml"/>
  <Override PartName="/word/fontTable.xml" ContentType="application/vnd.openxmlformats-officedocument.wordprocessingml.fontTable+xml"/>
  <Override PartName="/word/numbering.xml" ContentType="application/vnd.openxmlformats-officedocument.wordprocessingml.numbering+xml"/>
  <Override PartName="/docProps/core.xml" ContentType="application/vnd.openxmlformats-package.core-properties+xml"/>
  <Override PartName="/docProps/app.xml" ContentType="application/vnd.openxmlformats-officedocument.extended-properties+xml"/>
  <Override PartName="/word/styles.xml" ContentType="application/vnd.openxmlformats-officedocument.wordprocessingml.styles+xml"/>
  <Override PartName="/docMetadata/LabelInfo.xml" ContentType="application/vnd.ms-office.classificationlabels+xml"/>
  <Override PartName="/word/webSettings.xml" ContentType="application/vnd.openxmlformats-officedocument.wordprocessingml.webSettings+xml"/>
  <Override PartName="/customXml/itemProps3.xml" ContentType="application/vnd.openxmlformats-officedocument.customXml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E1741A2" w14:textId="77777777" w:rsidR="00F450D9" w:rsidRDefault="00D2788E" w:rsidP="005E787C">
      <w:pPr>
        <w:autoSpaceDE/>
        <w:autoSpaceDN/>
        <w:adjustRightInd/>
        <w:spacing w:before="0" w:after="0"/>
        <w:jc w:val="center"/>
        <w:rPr>
          <w:rStyle w:val="TitleChar"/>
          <w:color w:val="7F7F7F" w:themeColor="text1" w:themeTint="80"/>
        </w:rPr>
      </w:pPr>
      <w:bookmarkStart w:id="0" w:name="_Toc279133267"/>
      <w:r>
        <w:rPr>
          <w:lang w:val="en-US"/>
        </w:rPr>
        <w:pict w14:anchorId="5C451A47">
          <v:rect id="_x0000_i1025" style="width:484.75pt;height:3pt" o:hralign="center" o:hrstd="t" o:hrnoshade="t" o:hr="t" fillcolor="#ffc000" stroked="f"/>
        </w:pict>
      </w:r>
    </w:p>
    <w:p w14:paraId="7D3DB299" w14:textId="77777777" w:rsidR="006F70ED" w:rsidRDefault="00863DA2" w:rsidP="005E787C">
      <w:pPr>
        <w:autoSpaceDE/>
        <w:autoSpaceDN/>
        <w:adjustRightInd/>
        <w:spacing w:before="0" w:after="0"/>
        <w:jc w:val="center"/>
        <w:rPr>
          <w:rFonts w:asciiTheme="minorHAnsi" w:hAnsiTheme="minorHAnsi"/>
          <w:color w:val="404040" w:themeColor="text1" w:themeTint="BF"/>
          <w:sz w:val="72"/>
          <w:szCs w:val="72"/>
        </w:rPr>
      </w:pPr>
      <w:r>
        <w:rPr>
          <w:rStyle w:val="TitleChar"/>
          <w:color w:val="7F7F7F" w:themeColor="text1" w:themeTint="80"/>
        </w:rPr>
        <w:t>ODOUR MANAGEMENT PLAN</w:t>
      </w:r>
      <w:r w:rsidR="00A82F62">
        <w:rPr>
          <w:rStyle w:val="TitleChar"/>
          <w:color w:val="7F7F7F" w:themeColor="text1" w:themeTint="80"/>
        </w:rPr>
        <w:t xml:space="preserve"> (OMP)</w:t>
      </w:r>
    </w:p>
    <w:p w14:paraId="42F9941D" w14:textId="77777777" w:rsidR="005E787C" w:rsidRPr="00617B8C" w:rsidRDefault="00D2788E" w:rsidP="005E787C">
      <w:pPr>
        <w:autoSpaceDE/>
        <w:autoSpaceDN/>
        <w:adjustRightInd/>
        <w:spacing w:before="0" w:after="0"/>
        <w:jc w:val="center"/>
      </w:pPr>
      <w:r>
        <w:rPr>
          <w:lang w:val="en-US"/>
        </w:rPr>
        <w:pict w14:anchorId="620DEFDB">
          <v:rect id="_x0000_i1026" style="width:484.75pt;height:3pt" o:hralign="center" o:hrstd="t" o:hrnoshade="t" o:hr="t" fillcolor="#ffc000" stroked="f"/>
        </w:pict>
      </w:r>
    </w:p>
    <w:p w14:paraId="7BB3F22D" w14:textId="108115D4" w:rsidR="005C2EAB" w:rsidRDefault="005C2EAB" w:rsidP="00027AF4">
      <w:pPr>
        <w:rPr>
          <w:rFonts w:asciiTheme="minorHAnsi" w:hAnsiTheme="minorHAnsi" w:cstheme="minorHAnsi"/>
          <w:b/>
          <w:szCs w:val="20"/>
        </w:rPr>
      </w:pPr>
    </w:p>
    <w:p w14:paraId="444797F0" w14:textId="657381F6" w:rsidR="00D728AD" w:rsidRDefault="00D728AD" w:rsidP="00D728AD">
      <w:pPr>
        <w:rPr>
          <w:rStyle w:val="Hyperlink"/>
          <w:rFonts w:asciiTheme="minorHAnsi" w:hAnsiTheme="minorHAnsi"/>
          <w:b/>
          <w:bCs/>
          <w:caps/>
          <w:smallCaps/>
          <w:szCs w:val="20"/>
        </w:rPr>
      </w:pPr>
    </w:p>
    <w:p w14:paraId="05DF3EBE" w14:textId="42914332" w:rsidR="0063694E" w:rsidRPr="0063694E" w:rsidRDefault="0063694E" w:rsidP="0063694E">
      <w:pPr>
        <w:rPr>
          <w:rStyle w:val="Hyperlink"/>
          <w:rFonts w:asciiTheme="minorHAnsi" w:hAnsiTheme="minorHAnsi"/>
          <w:caps/>
          <w:smallCaps/>
          <w:color w:val="auto"/>
          <w:szCs w:val="20"/>
          <w:u w:val="none"/>
        </w:rPr>
      </w:pPr>
      <w:r w:rsidRPr="0063694E">
        <w:rPr>
          <w:rStyle w:val="Hyperlink"/>
          <w:rFonts w:asciiTheme="minorHAnsi" w:hAnsiTheme="minorHAnsi"/>
          <w:caps/>
          <w:smallCaps/>
          <w:color w:val="auto"/>
          <w:szCs w:val="20"/>
          <w:u w:val="none"/>
        </w:rPr>
        <w:t>1.</w:t>
      </w:r>
      <w:r w:rsidRPr="0063694E">
        <w:rPr>
          <w:rStyle w:val="Hyperlink"/>
          <w:rFonts w:asciiTheme="minorHAnsi" w:hAnsiTheme="minorHAnsi"/>
          <w:caps/>
          <w:smallCaps/>
          <w:color w:val="auto"/>
          <w:szCs w:val="20"/>
          <w:u w:val="none"/>
        </w:rPr>
        <w:tab/>
      </w:r>
      <w:r w:rsidRPr="00E22F59">
        <w:rPr>
          <w:rStyle w:val="Hyperlink"/>
          <w:rFonts w:asciiTheme="minorHAnsi" w:hAnsiTheme="minorHAnsi"/>
          <w:b/>
          <w:bCs/>
          <w:caps/>
          <w:smallCaps/>
          <w:color w:val="auto"/>
          <w:sz w:val="22"/>
          <w:szCs w:val="22"/>
          <w:u w:val="none"/>
        </w:rPr>
        <w:t>INTRODUCTION</w:t>
      </w:r>
      <w:r w:rsidRPr="0063694E">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sidRPr="0063694E">
        <w:rPr>
          <w:rStyle w:val="Hyperlink"/>
          <w:rFonts w:asciiTheme="minorHAnsi" w:hAnsiTheme="minorHAnsi"/>
          <w:caps/>
          <w:smallCaps/>
          <w:color w:val="auto"/>
          <w:szCs w:val="20"/>
          <w:u w:val="none"/>
        </w:rPr>
        <w:t>2</w:t>
      </w:r>
    </w:p>
    <w:p w14:paraId="6076AD54" w14:textId="502895E0" w:rsidR="0063694E" w:rsidRPr="0063694E" w:rsidRDefault="0063694E" w:rsidP="00E22F59">
      <w:pPr>
        <w:ind w:firstLine="284"/>
        <w:rPr>
          <w:rStyle w:val="Hyperlink"/>
          <w:rFonts w:asciiTheme="minorHAnsi" w:hAnsiTheme="minorHAnsi"/>
          <w:caps/>
          <w:smallCaps/>
          <w:color w:val="auto"/>
          <w:szCs w:val="20"/>
          <w:u w:val="none"/>
        </w:rPr>
      </w:pPr>
      <w:r w:rsidRPr="0063694E">
        <w:rPr>
          <w:rStyle w:val="Hyperlink"/>
          <w:rFonts w:asciiTheme="minorHAnsi" w:hAnsiTheme="minorHAnsi"/>
          <w:caps/>
          <w:smallCaps/>
          <w:color w:val="auto"/>
          <w:szCs w:val="20"/>
          <w:u w:val="none"/>
        </w:rPr>
        <w:t xml:space="preserve">1.1 </w:t>
      </w:r>
      <w:r w:rsidRPr="0063694E">
        <w:rPr>
          <w:rStyle w:val="Hyperlink"/>
          <w:rFonts w:asciiTheme="minorHAnsi" w:hAnsiTheme="minorHAnsi"/>
          <w:caps/>
          <w:smallCaps/>
          <w:color w:val="auto"/>
          <w:szCs w:val="20"/>
          <w:u w:val="none"/>
        </w:rPr>
        <w:tab/>
        <w:t>Site Description</w:t>
      </w:r>
      <w:r w:rsidRPr="0063694E">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sidRPr="0063694E">
        <w:rPr>
          <w:rStyle w:val="Hyperlink"/>
          <w:rFonts w:asciiTheme="minorHAnsi" w:hAnsiTheme="minorHAnsi"/>
          <w:caps/>
          <w:smallCaps/>
          <w:color w:val="auto"/>
          <w:szCs w:val="20"/>
          <w:u w:val="none"/>
        </w:rPr>
        <w:t>2</w:t>
      </w:r>
    </w:p>
    <w:p w14:paraId="43E45318" w14:textId="25756938" w:rsidR="0063694E" w:rsidRPr="0063694E" w:rsidRDefault="0063694E" w:rsidP="00E22F59">
      <w:pPr>
        <w:ind w:firstLine="284"/>
        <w:rPr>
          <w:rStyle w:val="Hyperlink"/>
          <w:rFonts w:asciiTheme="minorHAnsi" w:hAnsiTheme="minorHAnsi"/>
          <w:caps/>
          <w:smallCaps/>
          <w:color w:val="auto"/>
          <w:szCs w:val="20"/>
          <w:u w:val="none"/>
        </w:rPr>
      </w:pPr>
      <w:r w:rsidRPr="0063694E">
        <w:rPr>
          <w:rStyle w:val="Hyperlink"/>
          <w:rFonts w:asciiTheme="minorHAnsi" w:hAnsiTheme="minorHAnsi"/>
          <w:caps/>
          <w:smallCaps/>
          <w:color w:val="auto"/>
          <w:szCs w:val="20"/>
          <w:u w:val="none"/>
        </w:rPr>
        <w:t>1.2</w:t>
      </w:r>
      <w:r w:rsidRPr="0063694E">
        <w:rPr>
          <w:rStyle w:val="Hyperlink"/>
          <w:rFonts w:asciiTheme="minorHAnsi" w:hAnsiTheme="minorHAnsi"/>
          <w:caps/>
          <w:smallCaps/>
          <w:color w:val="auto"/>
          <w:szCs w:val="20"/>
          <w:u w:val="none"/>
        </w:rPr>
        <w:tab/>
        <w:t>Maintenance and review of the OMP</w:t>
      </w:r>
      <w:r w:rsidRPr="0063694E">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sidRPr="0063694E">
        <w:rPr>
          <w:rStyle w:val="Hyperlink"/>
          <w:rFonts w:asciiTheme="minorHAnsi" w:hAnsiTheme="minorHAnsi"/>
          <w:caps/>
          <w:smallCaps/>
          <w:color w:val="auto"/>
          <w:szCs w:val="20"/>
          <w:u w:val="none"/>
        </w:rPr>
        <w:t>2</w:t>
      </w:r>
    </w:p>
    <w:p w14:paraId="2954A8EB" w14:textId="39197561" w:rsidR="0063694E" w:rsidRPr="0063694E" w:rsidRDefault="0063694E" w:rsidP="00E22F59">
      <w:pPr>
        <w:ind w:firstLine="284"/>
        <w:rPr>
          <w:rStyle w:val="Hyperlink"/>
          <w:rFonts w:asciiTheme="minorHAnsi" w:hAnsiTheme="minorHAnsi"/>
          <w:caps/>
          <w:smallCaps/>
          <w:color w:val="auto"/>
          <w:szCs w:val="20"/>
          <w:u w:val="none"/>
        </w:rPr>
      </w:pPr>
      <w:r w:rsidRPr="0063694E">
        <w:rPr>
          <w:rStyle w:val="Hyperlink"/>
          <w:rFonts w:asciiTheme="minorHAnsi" w:hAnsiTheme="minorHAnsi"/>
          <w:caps/>
          <w:smallCaps/>
          <w:color w:val="auto"/>
          <w:szCs w:val="20"/>
          <w:u w:val="none"/>
        </w:rPr>
        <w:t>1.3</w:t>
      </w:r>
      <w:r w:rsidRPr="0063694E">
        <w:rPr>
          <w:rStyle w:val="Hyperlink"/>
          <w:rFonts w:asciiTheme="minorHAnsi" w:hAnsiTheme="minorHAnsi"/>
          <w:caps/>
          <w:smallCaps/>
          <w:color w:val="auto"/>
          <w:szCs w:val="20"/>
          <w:u w:val="none"/>
        </w:rPr>
        <w:tab/>
        <w:t>Relevant sector guidance on which this OMP is based</w:t>
      </w:r>
      <w:r w:rsidRPr="0063694E">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sidRPr="0063694E">
        <w:rPr>
          <w:rStyle w:val="Hyperlink"/>
          <w:rFonts w:asciiTheme="minorHAnsi" w:hAnsiTheme="minorHAnsi"/>
          <w:caps/>
          <w:smallCaps/>
          <w:color w:val="auto"/>
          <w:szCs w:val="20"/>
          <w:u w:val="none"/>
        </w:rPr>
        <w:t>3</w:t>
      </w:r>
    </w:p>
    <w:p w14:paraId="2FE11A1C" w14:textId="2BC834FF" w:rsidR="0063694E" w:rsidRPr="0063694E" w:rsidRDefault="0063694E" w:rsidP="00E22F59">
      <w:pPr>
        <w:ind w:firstLine="284"/>
        <w:rPr>
          <w:rStyle w:val="Hyperlink"/>
          <w:rFonts w:asciiTheme="minorHAnsi" w:hAnsiTheme="minorHAnsi"/>
          <w:caps/>
          <w:smallCaps/>
          <w:color w:val="auto"/>
          <w:szCs w:val="20"/>
          <w:u w:val="none"/>
        </w:rPr>
      </w:pPr>
      <w:r w:rsidRPr="0063694E">
        <w:rPr>
          <w:rStyle w:val="Hyperlink"/>
          <w:rFonts w:asciiTheme="minorHAnsi" w:hAnsiTheme="minorHAnsi"/>
          <w:caps/>
          <w:smallCaps/>
          <w:color w:val="auto"/>
          <w:szCs w:val="20"/>
          <w:u w:val="none"/>
        </w:rPr>
        <w:t>1.4</w:t>
      </w:r>
      <w:r w:rsidRPr="0063694E">
        <w:rPr>
          <w:rStyle w:val="Hyperlink"/>
          <w:rFonts w:asciiTheme="minorHAnsi" w:hAnsiTheme="minorHAnsi"/>
          <w:caps/>
          <w:smallCaps/>
          <w:color w:val="auto"/>
          <w:szCs w:val="20"/>
          <w:u w:val="none"/>
        </w:rPr>
        <w:tab/>
        <w:t>Version Control</w:t>
      </w:r>
      <w:r w:rsidRPr="0063694E">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sidRPr="0063694E">
        <w:rPr>
          <w:rStyle w:val="Hyperlink"/>
          <w:rFonts w:asciiTheme="minorHAnsi" w:hAnsiTheme="minorHAnsi"/>
          <w:caps/>
          <w:smallCaps/>
          <w:color w:val="auto"/>
          <w:szCs w:val="20"/>
          <w:u w:val="none"/>
        </w:rPr>
        <w:t>3</w:t>
      </w:r>
    </w:p>
    <w:p w14:paraId="69B37CBC" w14:textId="407DA7F9" w:rsidR="0063694E" w:rsidRPr="0063694E" w:rsidRDefault="0063694E" w:rsidP="0063694E">
      <w:pPr>
        <w:rPr>
          <w:rStyle w:val="Hyperlink"/>
          <w:rFonts w:asciiTheme="minorHAnsi" w:hAnsiTheme="minorHAnsi"/>
          <w:caps/>
          <w:smallCaps/>
          <w:color w:val="auto"/>
          <w:szCs w:val="20"/>
          <w:u w:val="none"/>
        </w:rPr>
      </w:pPr>
      <w:r w:rsidRPr="0063694E">
        <w:rPr>
          <w:rStyle w:val="Hyperlink"/>
          <w:rFonts w:asciiTheme="minorHAnsi" w:hAnsiTheme="minorHAnsi"/>
          <w:caps/>
          <w:smallCaps/>
          <w:color w:val="auto"/>
          <w:szCs w:val="20"/>
          <w:u w:val="none"/>
        </w:rPr>
        <w:t xml:space="preserve">2. </w:t>
      </w:r>
      <w:r w:rsidRPr="0063694E">
        <w:rPr>
          <w:rStyle w:val="Hyperlink"/>
          <w:rFonts w:asciiTheme="minorHAnsi" w:hAnsiTheme="minorHAnsi"/>
          <w:caps/>
          <w:smallCaps/>
          <w:color w:val="auto"/>
          <w:szCs w:val="20"/>
          <w:u w:val="none"/>
        </w:rPr>
        <w:tab/>
      </w:r>
      <w:r w:rsidRPr="00E22F59">
        <w:rPr>
          <w:rStyle w:val="Hyperlink"/>
          <w:rFonts w:asciiTheme="minorHAnsi" w:hAnsiTheme="minorHAnsi"/>
          <w:b/>
          <w:bCs/>
          <w:caps/>
          <w:smallCaps/>
          <w:color w:val="auto"/>
          <w:sz w:val="22"/>
          <w:szCs w:val="22"/>
          <w:u w:val="none"/>
        </w:rPr>
        <w:t>RECEPTORS</w:t>
      </w:r>
      <w:r w:rsidRPr="0063694E">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sidRPr="0063694E">
        <w:rPr>
          <w:rStyle w:val="Hyperlink"/>
          <w:rFonts w:asciiTheme="minorHAnsi" w:hAnsiTheme="minorHAnsi"/>
          <w:caps/>
          <w:smallCaps/>
          <w:color w:val="auto"/>
          <w:szCs w:val="20"/>
          <w:u w:val="none"/>
        </w:rPr>
        <w:t>4</w:t>
      </w:r>
    </w:p>
    <w:p w14:paraId="25C52CF6" w14:textId="59CD3E4B" w:rsidR="0063694E" w:rsidRPr="0063694E" w:rsidRDefault="0063694E" w:rsidP="00E22F59">
      <w:pPr>
        <w:ind w:firstLine="284"/>
        <w:rPr>
          <w:rStyle w:val="Hyperlink"/>
          <w:rFonts w:asciiTheme="minorHAnsi" w:hAnsiTheme="minorHAnsi"/>
          <w:caps/>
          <w:smallCaps/>
          <w:color w:val="auto"/>
          <w:szCs w:val="20"/>
          <w:u w:val="none"/>
        </w:rPr>
      </w:pPr>
      <w:r w:rsidRPr="0063694E">
        <w:rPr>
          <w:rStyle w:val="Hyperlink"/>
          <w:rFonts w:asciiTheme="minorHAnsi" w:hAnsiTheme="minorHAnsi"/>
          <w:caps/>
          <w:smallCaps/>
          <w:color w:val="auto"/>
          <w:szCs w:val="20"/>
          <w:u w:val="none"/>
        </w:rPr>
        <w:t xml:space="preserve">2.1 </w:t>
      </w:r>
      <w:r w:rsidRPr="0063694E">
        <w:rPr>
          <w:rStyle w:val="Hyperlink"/>
          <w:rFonts w:asciiTheme="minorHAnsi" w:hAnsiTheme="minorHAnsi"/>
          <w:caps/>
          <w:smallCaps/>
          <w:color w:val="auto"/>
          <w:szCs w:val="20"/>
          <w:u w:val="none"/>
        </w:rPr>
        <w:tab/>
        <w:t>Receptor List and Map</w:t>
      </w:r>
      <w:r w:rsidRPr="0063694E">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sidRPr="0063694E">
        <w:rPr>
          <w:rStyle w:val="Hyperlink"/>
          <w:rFonts w:asciiTheme="minorHAnsi" w:hAnsiTheme="minorHAnsi"/>
          <w:caps/>
          <w:smallCaps/>
          <w:color w:val="auto"/>
          <w:szCs w:val="20"/>
          <w:u w:val="none"/>
        </w:rPr>
        <w:t>4</w:t>
      </w:r>
    </w:p>
    <w:p w14:paraId="185AAC17" w14:textId="2E60B8E0" w:rsidR="0063694E" w:rsidRPr="0063694E" w:rsidRDefault="0063694E" w:rsidP="00E22F59">
      <w:pPr>
        <w:ind w:firstLine="284"/>
        <w:rPr>
          <w:rStyle w:val="Hyperlink"/>
          <w:rFonts w:asciiTheme="minorHAnsi" w:hAnsiTheme="minorHAnsi"/>
          <w:caps/>
          <w:smallCaps/>
          <w:color w:val="auto"/>
          <w:szCs w:val="20"/>
          <w:u w:val="none"/>
        </w:rPr>
      </w:pPr>
      <w:r w:rsidRPr="0063694E">
        <w:rPr>
          <w:rStyle w:val="Hyperlink"/>
          <w:rFonts w:asciiTheme="minorHAnsi" w:hAnsiTheme="minorHAnsi"/>
          <w:caps/>
          <w:smallCaps/>
          <w:color w:val="auto"/>
          <w:szCs w:val="20"/>
          <w:u w:val="none"/>
        </w:rPr>
        <w:t>2.2</w:t>
      </w:r>
      <w:r w:rsidRPr="0063694E">
        <w:rPr>
          <w:rStyle w:val="Hyperlink"/>
          <w:rFonts w:asciiTheme="minorHAnsi" w:hAnsiTheme="minorHAnsi"/>
          <w:caps/>
          <w:smallCaps/>
          <w:color w:val="auto"/>
          <w:szCs w:val="20"/>
          <w:u w:val="none"/>
        </w:rPr>
        <w:tab/>
        <w:t>Wind Rose and Source of Weather Data</w:t>
      </w:r>
      <w:r w:rsidRPr="0063694E">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sidRPr="0063694E">
        <w:rPr>
          <w:rStyle w:val="Hyperlink"/>
          <w:rFonts w:asciiTheme="minorHAnsi" w:hAnsiTheme="minorHAnsi"/>
          <w:caps/>
          <w:smallCaps/>
          <w:color w:val="auto"/>
          <w:szCs w:val="20"/>
          <w:u w:val="none"/>
        </w:rPr>
        <w:t>5</w:t>
      </w:r>
    </w:p>
    <w:p w14:paraId="6988B636" w14:textId="71F6B473" w:rsidR="0063694E" w:rsidRPr="0063694E" w:rsidRDefault="0063694E" w:rsidP="0063694E">
      <w:pPr>
        <w:rPr>
          <w:rStyle w:val="Hyperlink"/>
          <w:rFonts w:asciiTheme="minorHAnsi" w:hAnsiTheme="minorHAnsi"/>
          <w:caps/>
          <w:smallCaps/>
          <w:color w:val="auto"/>
          <w:szCs w:val="20"/>
          <w:u w:val="none"/>
        </w:rPr>
      </w:pPr>
      <w:r w:rsidRPr="0063694E">
        <w:rPr>
          <w:rStyle w:val="Hyperlink"/>
          <w:rFonts w:asciiTheme="minorHAnsi" w:hAnsiTheme="minorHAnsi"/>
          <w:caps/>
          <w:smallCaps/>
          <w:color w:val="auto"/>
          <w:szCs w:val="20"/>
          <w:u w:val="none"/>
        </w:rPr>
        <w:t>3.</w:t>
      </w:r>
      <w:r w:rsidRPr="0063694E">
        <w:rPr>
          <w:rStyle w:val="Hyperlink"/>
          <w:rFonts w:asciiTheme="minorHAnsi" w:hAnsiTheme="minorHAnsi"/>
          <w:caps/>
          <w:smallCaps/>
          <w:color w:val="auto"/>
          <w:szCs w:val="20"/>
          <w:u w:val="none"/>
        </w:rPr>
        <w:tab/>
      </w:r>
      <w:r w:rsidRPr="00E22F59">
        <w:rPr>
          <w:rStyle w:val="Hyperlink"/>
          <w:rFonts w:asciiTheme="minorHAnsi" w:hAnsiTheme="minorHAnsi"/>
          <w:b/>
          <w:bCs/>
          <w:caps/>
          <w:smallCaps/>
          <w:color w:val="auto"/>
          <w:sz w:val="22"/>
          <w:szCs w:val="22"/>
          <w:u w:val="none"/>
        </w:rPr>
        <w:t>SOURCES OF ODOUR AND SITE PROCESSES</w:t>
      </w:r>
      <w:r w:rsidRPr="00E22F59">
        <w:rPr>
          <w:rStyle w:val="Hyperlink"/>
          <w:rFonts w:asciiTheme="minorHAnsi" w:hAnsiTheme="minorHAnsi"/>
          <w:b/>
          <w:bCs/>
          <w:caps/>
          <w:smallCaps/>
          <w:color w:val="auto"/>
          <w:sz w:val="22"/>
          <w:szCs w:val="22"/>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sidRPr="0063694E">
        <w:rPr>
          <w:rStyle w:val="Hyperlink"/>
          <w:rFonts w:asciiTheme="minorHAnsi" w:hAnsiTheme="minorHAnsi"/>
          <w:caps/>
          <w:smallCaps/>
          <w:color w:val="auto"/>
          <w:szCs w:val="20"/>
          <w:u w:val="none"/>
        </w:rPr>
        <w:t>7</w:t>
      </w:r>
    </w:p>
    <w:p w14:paraId="3CC316E0" w14:textId="0D99F5B8" w:rsidR="0063694E" w:rsidRPr="0063694E" w:rsidRDefault="0063694E" w:rsidP="00E22F59">
      <w:pPr>
        <w:ind w:firstLine="142"/>
        <w:rPr>
          <w:rStyle w:val="Hyperlink"/>
          <w:rFonts w:asciiTheme="minorHAnsi" w:hAnsiTheme="minorHAnsi"/>
          <w:caps/>
          <w:smallCaps/>
          <w:color w:val="auto"/>
          <w:szCs w:val="20"/>
          <w:u w:val="none"/>
        </w:rPr>
      </w:pPr>
      <w:r w:rsidRPr="0063694E">
        <w:rPr>
          <w:rStyle w:val="Hyperlink"/>
          <w:rFonts w:asciiTheme="minorHAnsi" w:hAnsiTheme="minorHAnsi"/>
          <w:caps/>
          <w:smallCaps/>
          <w:color w:val="auto"/>
          <w:szCs w:val="20"/>
          <w:u w:val="none"/>
        </w:rPr>
        <w:t>3.1</w:t>
      </w:r>
      <w:r w:rsidRPr="0063694E">
        <w:rPr>
          <w:rStyle w:val="Hyperlink"/>
          <w:rFonts w:asciiTheme="minorHAnsi" w:hAnsiTheme="minorHAnsi"/>
          <w:caps/>
          <w:smallCaps/>
          <w:color w:val="auto"/>
          <w:szCs w:val="20"/>
          <w:u w:val="none"/>
        </w:rPr>
        <w:tab/>
        <w:t>Odorous Materials Entering and Leaving Site</w:t>
      </w:r>
      <w:r w:rsidRPr="0063694E">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sidRPr="0063694E">
        <w:rPr>
          <w:rStyle w:val="Hyperlink"/>
          <w:rFonts w:asciiTheme="minorHAnsi" w:hAnsiTheme="minorHAnsi"/>
          <w:caps/>
          <w:smallCaps/>
          <w:color w:val="auto"/>
          <w:szCs w:val="20"/>
          <w:u w:val="none"/>
        </w:rPr>
        <w:t>7</w:t>
      </w:r>
    </w:p>
    <w:p w14:paraId="23516060" w14:textId="7899CE9B" w:rsidR="0063694E" w:rsidRPr="0063694E" w:rsidRDefault="0063694E" w:rsidP="00E22F59">
      <w:pPr>
        <w:ind w:firstLine="142"/>
        <w:rPr>
          <w:rStyle w:val="Hyperlink"/>
          <w:rFonts w:asciiTheme="minorHAnsi" w:hAnsiTheme="minorHAnsi"/>
          <w:caps/>
          <w:smallCaps/>
          <w:color w:val="auto"/>
          <w:szCs w:val="20"/>
          <w:u w:val="none"/>
        </w:rPr>
      </w:pPr>
      <w:r w:rsidRPr="0063694E">
        <w:rPr>
          <w:rStyle w:val="Hyperlink"/>
          <w:rFonts w:asciiTheme="minorHAnsi" w:hAnsiTheme="minorHAnsi"/>
          <w:caps/>
          <w:smallCaps/>
          <w:color w:val="auto"/>
          <w:szCs w:val="20"/>
          <w:u w:val="none"/>
        </w:rPr>
        <w:t>3.2</w:t>
      </w:r>
      <w:r w:rsidRPr="0063694E">
        <w:rPr>
          <w:rStyle w:val="Hyperlink"/>
          <w:rFonts w:asciiTheme="minorHAnsi" w:hAnsiTheme="minorHAnsi"/>
          <w:caps/>
          <w:smallCaps/>
          <w:color w:val="auto"/>
          <w:szCs w:val="20"/>
          <w:u w:val="none"/>
        </w:rPr>
        <w:tab/>
        <w:t>Odorous Materials</w:t>
      </w:r>
      <w:r w:rsidRPr="0063694E">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sidRPr="0063694E">
        <w:rPr>
          <w:rStyle w:val="Hyperlink"/>
          <w:rFonts w:asciiTheme="minorHAnsi" w:hAnsiTheme="minorHAnsi"/>
          <w:caps/>
          <w:smallCaps/>
          <w:color w:val="auto"/>
          <w:szCs w:val="20"/>
          <w:u w:val="none"/>
        </w:rPr>
        <w:t>8</w:t>
      </w:r>
    </w:p>
    <w:p w14:paraId="03EB03EB" w14:textId="5B5DA868" w:rsidR="0063694E" w:rsidRPr="0063694E" w:rsidRDefault="0063694E" w:rsidP="00E22F59">
      <w:pPr>
        <w:ind w:firstLine="142"/>
        <w:rPr>
          <w:rStyle w:val="Hyperlink"/>
          <w:rFonts w:asciiTheme="minorHAnsi" w:hAnsiTheme="minorHAnsi"/>
          <w:caps/>
          <w:smallCaps/>
          <w:color w:val="auto"/>
          <w:szCs w:val="20"/>
          <w:u w:val="none"/>
        </w:rPr>
      </w:pPr>
      <w:r w:rsidRPr="0063694E">
        <w:rPr>
          <w:rStyle w:val="Hyperlink"/>
          <w:rFonts w:asciiTheme="minorHAnsi" w:hAnsiTheme="minorHAnsi"/>
          <w:caps/>
          <w:smallCaps/>
          <w:color w:val="auto"/>
          <w:szCs w:val="20"/>
          <w:u w:val="none"/>
        </w:rPr>
        <w:t xml:space="preserve">3.3 </w:t>
      </w:r>
      <w:r w:rsidRPr="0063694E">
        <w:rPr>
          <w:rStyle w:val="Hyperlink"/>
          <w:rFonts w:asciiTheme="minorHAnsi" w:hAnsiTheme="minorHAnsi"/>
          <w:caps/>
          <w:smallCaps/>
          <w:color w:val="auto"/>
          <w:szCs w:val="20"/>
          <w:u w:val="none"/>
        </w:rPr>
        <w:tab/>
        <w:t>Overview of odorous processes and emissions</w:t>
      </w:r>
      <w:r w:rsidRPr="0063694E">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sidR="00831400">
        <w:rPr>
          <w:rStyle w:val="Hyperlink"/>
          <w:rFonts w:asciiTheme="minorHAnsi" w:hAnsiTheme="minorHAnsi"/>
          <w:caps/>
          <w:smallCaps/>
          <w:color w:val="auto"/>
          <w:szCs w:val="20"/>
          <w:u w:val="none"/>
        </w:rPr>
        <w:t>10</w:t>
      </w:r>
    </w:p>
    <w:p w14:paraId="6A01F4F5" w14:textId="67C8B1D1" w:rsidR="0063694E" w:rsidRPr="0063694E" w:rsidRDefault="0063694E" w:rsidP="0063694E">
      <w:pPr>
        <w:rPr>
          <w:rStyle w:val="Hyperlink"/>
          <w:rFonts w:asciiTheme="minorHAnsi" w:hAnsiTheme="minorHAnsi"/>
          <w:caps/>
          <w:smallCaps/>
          <w:color w:val="auto"/>
          <w:szCs w:val="20"/>
          <w:u w:val="none"/>
        </w:rPr>
      </w:pPr>
      <w:r w:rsidRPr="0063694E">
        <w:rPr>
          <w:rStyle w:val="Hyperlink"/>
          <w:rFonts w:asciiTheme="minorHAnsi" w:hAnsiTheme="minorHAnsi"/>
          <w:caps/>
          <w:smallCaps/>
          <w:color w:val="auto"/>
          <w:szCs w:val="20"/>
          <w:u w:val="none"/>
        </w:rPr>
        <w:t>4.</w:t>
      </w:r>
      <w:r w:rsidRPr="0063694E">
        <w:rPr>
          <w:rStyle w:val="Hyperlink"/>
          <w:rFonts w:asciiTheme="minorHAnsi" w:hAnsiTheme="minorHAnsi"/>
          <w:caps/>
          <w:smallCaps/>
          <w:color w:val="auto"/>
          <w:szCs w:val="20"/>
          <w:u w:val="none"/>
        </w:rPr>
        <w:tab/>
      </w:r>
      <w:r w:rsidRPr="00E22F59">
        <w:rPr>
          <w:rStyle w:val="Hyperlink"/>
          <w:rFonts w:asciiTheme="minorHAnsi" w:hAnsiTheme="minorHAnsi"/>
          <w:b/>
          <w:bCs/>
          <w:caps/>
          <w:smallCaps/>
          <w:color w:val="auto"/>
          <w:sz w:val="22"/>
          <w:szCs w:val="22"/>
          <w:u w:val="none"/>
        </w:rPr>
        <w:t>CONTROL MEASURES AND PROCESS MONITORING</w:t>
      </w:r>
      <w:r w:rsidRPr="00E22F59">
        <w:rPr>
          <w:rStyle w:val="Hyperlink"/>
          <w:rFonts w:asciiTheme="minorHAnsi" w:hAnsiTheme="minorHAnsi"/>
          <w:b/>
          <w:bCs/>
          <w:caps/>
          <w:smallCaps/>
          <w:color w:val="auto"/>
          <w:sz w:val="22"/>
          <w:szCs w:val="22"/>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sidRPr="0063694E">
        <w:rPr>
          <w:rStyle w:val="Hyperlink"/>
          <w:rFonts w:asciiTheme="minorHAnsi" w:hAnsiTheme="minorHAnsi"/>
          <w:caps/>
          <w:smallCaps/>
          <w:color w:val="auto"/>
          <w:szCs w:val="20"/>
          <w:u w:val="none"/>
        </w:rPr>
        <w:t>1</w:t>
      </w:r>
      <w:r w:rsidR="00831400">
        <w:rPr>
          <w:rStyle w:val="Hyperlink"/>
          <w:rFonts w:asciiTheme="minorHAnsi" w:hAnsiTheme="minorHAnsi"/>
          <w:caps/>
          <w:smallCaps/>
          <w:color w:val="auto"/>
          <w:szCs w:val="20"/>
          <w:u w:val="none"/>
        </w:rPr>
        <w:t>3</w:t>
      </w:r>
    </w:p>
    <w:p w14:paraId="681F49BF" w14:textId="43BA309E" w:rsidR="0063694E" w:rsidRPr="0063694E" w:rsidRDefault="0063694E" w:rsidP="00E22F59">
      <w:pPr>
        <w:ind w:firstLine="142"/>
        <w:rPr>
          <w:rStyle w:val="Hyperlink"/>
          <w:rFonts w:asciiTheme="minorHAnsi" w:hAnsiTheme="minorHAnsi"/>
          <w:caps/>
          <w:smallCaps/>
          <w:color w:val="auto"/>
          <w:szCs w:val="20"/>
          <w:u w:val="none"/>
        </w:rPr>
      </w:pPr>
      <w:r w:rsidRPr="0063694E">
        <w:rPr>
          <w:rStyle w:val="Hyperlink"/>
          <w:rFonts w:asciiTheme="minorHAnsi" w:hAnsiTheme="minorHAnsi"/>
          <w:caps/>
          <w:smallCaps/>
          <w:color w:val="auto"/>
          <w:szCs w:val="20"/>
          <w:u w:val="none"/>
        </w:rPr>
        <w:t xml:space="preserve">4.1 </w:t>
      </w:r>
      <w:r w:rsidRPr="0063694E">
        <w:rPr>
          <w:rStyle w:val="Hyperlink"/>
          <w:rFonts w:asciiTheme="minorHAnsi" w:hAnsiTheme="minorHAnsi"/>
          <w:caps/>
          <w:smallCaps/>
          <w:color w:val="auto"/>
          <w:szCs w:val="20"/>
          <w:u w:val="none"/>
        </w:rPr>
        <w:tab/>
        <w:t>APPROPRIATE MEASURES AND BEST AVAILABLE TECHNIQUES (BAT)</w:t>
      </w:r>
      <w:r w:rsidRPr="0063694E">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sidRPr="0063694E">
        <w:rPr>
          <w:rStyle w:val="Hyperlink"/>
          <w:rFonts w:asciiTheme="minorHAnsi" w:hAnsiTheme="minorHAnsi"/>
          <w:caps/>
          <w:smallCaps/>
          <w:color w:val="auto"/>
          <w:szCs w:val="20"/>
          <w:u w:val="none"/>
        </w:rPr>
        <w:t>1</w:t>
      </w:r>
      <w:r w:rsidR="00831400">
        <w:rPr>
          <w:rStyle w:val="Hyperlink"/>
          <w:rFonts w:asciiTheme="minorHAnsi" w:hAnsiTheme="minorHAnsi"/>
          <w:caps/>
          <w:smallCaps/>
          <w:color w:val="auto"/>
          <w:szCs w:val="20"/>
          <w:u w:val="none"/>
        </w:rPr>
        <w:t>3</w:t>
      </w:r>
    </w:p>
    <w:p w14:paraId="135D1010" w14:textId="5782FFA1" w:rsidR="0063694E" w:rsidRPr="0063694E" w:rsidRDefault="0063694E" w:rsidP="0063694E">
      <w:pPr>
        <w:rPr>
          <w:rStyle w:val="Hyperlink"/>
          <w:rFonts w:asciiTheme="minorHAnsi" w:hAnsiTheme="minorHAnsi"/>
          <w:caps/>
          <w:smallCaps/>
          <w:color w:val="auto"/>
          <w:szCs w:val="20"/>
          <w:u w:val="none"/>
        </w:rPr>
      </w:pPr>
      <w:r w:rsidRPr="0063694E">
        <w:rPr>
          <w:rStyle w:val="Hyperlink"/>
          <w:rFonts w:asciiTheme="minorHAnsi" w:hAnsiTheme="minorHAnsi"/>
          <w:caps/>
          <w:smallCaps/>
          <w:color w:val="auto"/>
          <w:szCs w:val="20"/>
          <w:u w:val="none"/>
        </w:rPr>
        <w:t>5.</w:t>
      </w:r>
      <w:r w:rsidRPr="0063694E">
        <w:rPr>
          <w:rStyle w:val="Hyperlink"/>
          <w:rFonts w:asciiTheme="minorHAnsi" w:hAnsiTheme="minorHAnsi"/>
          <w:caps/>
          <w:smallCaps/>
          <w:color w:val="auto"/>
          <w:szCs w:val="20"/>
          <w:u w:val="none"/>
        </w:rPr>
        <w:tab/>
      </w:r>
      <w:r w:rsidRPr="00E22F59">
        <w:rPr>
          <w:rStyle w:val="Hyperlink"/>
          <w:rFonts w:asciiTheme="minorHAnsi" w:hAnsiTheme="minorHAnsi"/>
          <w:b/>
          <w:bCs/>
          <w:caps/>
          <w:smallCaps/>
          <w:color w:val="auto"/>
          <w:sz w:val="22"/>
          <w:szCs w:val="22"/>
          <w:u w:val="none"/>
        </w:rPr>
        <w:t>ODOUR REPORTING</w:t>
      </w:r>
      <w:r w:rsidRPr="00E22F59">
        <w:rPr>
          <w:rStyle w:val="Hyperlink"/>
          <w:rFonts w:asciiTheme="minorHAnsi" w:hAnsiTheme="minorHAnsi"/>
          <w:b/>
          <w:bCs/>
          <w:caps/>
          <w:smallCaps/>
          <w:color w:val="auto"/>
          <w:sz w:val="22"/>
          <w:szCs w:val="22"/>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sidRPr="0063694E">
        <w:rPr>
          <w:rStyle w:val="Hyperlink"/>
          <w:rFonts w:asciiTheme="minorHAnsi" w:hAnsiTheme="minorHAnsi"/>
          <w:caps/>
          <w:smallCaps/>
          <w:color w:val="auto"/>
          <w:szCs w:val="20"/>
          <w:u w:val="none"/>
        </w:rPr>
        <w:t>1</w:t>
      </w:r>
      <w:r w:rsidR="00831400">
        <w:rPr>
          <w:rStyle w:val="Hyperlink"/>
          <w:rFonts w:asciiTheme="minorHAnsi" w:hAnsiTheme="minorHAnsi"/>
          <w:caps/>
          <w:smallCaps/>
          <w:color w:val="auto"/>
          <w:szCs w:val="20"/>
          <w:u w:val="none"/>
        </w:rPr>
        <w:t>7</w:t>
      </w:r>
    </w:p>
    <w:p w14:paraId="743DE9F6" w14:textId="25C962C3" w:rsidR="0063694E" w:rsidRPr="0063694E" w:rsidRDefault="0063694E" w:rsidP="00E22F59">
      <w:pPr>
        <w:ind w:firstLine="142"/>
        <w:rPr>
          <w:rStyle w:val="Hyperlink"/>
          <w:rFonts w:asciiTheme="minorHAnsi" w:hAnsiTheme="minorHAnsi"/>
          <w:caps/>
          <w:smallCaps/>
          <w:color w:val="auto"/>
          <w:szCs w:val="20"/>
          <w:u w:val="none"/>
        </w:rPr>
      </w:pPr>
      <w:r w:rsidRPr="0063694E">
        <w:rPr>
          <w:rStyle w:val="Hyperlink"/>
          <w:rFonts w:asciiTheme="minorHAnsi" w:hAnsiTheme="minorHAnsi"/>
          <w:caps/>
          <w:smallCaps/>
          <w:color w:val="auto"/>
          <w:szCs w:val="20"/>
          <w:u w:val="none"/>
        </w:rPr>
        <w:t>5.1</w:t>
      </w:r>
      <w:r w:rsidRPr="0063694E">
        <w:rPr>
          <w:rStyle w:val="Hyperlink"/>
          <w:rFonts w:asciiTheme="minorHAnsi" w:hAnsiTheme="minorHAnsi"/>
          <w:caps/>
          <w:smallCaps/>
          <w:color w:val="auto"/>
          <w:szCs w:val="20"/>
          <w:u w:val="none"/>
        </w:rPr>
        <w:tab/>
        <w:t>COMPLAINTS REPORTING</w:t>
      </w:r>
      <w:r w:rsidRPr="0063694E">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sidRPr="0063694E">
        <w:rPr>
          <w:rStyle w:val="Hyperlink"/>
          <w:rFonts w:asciiTheme="minorHAnsi" w:hAnsiTheme="minorHAnsi"/>
          <w:caps/>
          <w:smallCaps/>
          <w:color w:val="auto"/>
          <w:szCs w:val="20"/>
          <w:u w:val="none"/>
        </w:rPr>
        <w:t>1</w:t>
      </w:r>
      <w:r w:rsidR="00831400">
        <w:rPr>
          <w:rStyle w:val="Hyperlink"/>
          <w:rFonts w:asciiTheme="minorHAnsi" w:hAnsiTheme="minorHAnsi"/>
          <w:caps/>
          <w:smallCaps/>
          <w:color w:val="auto"/>
          <w:szCs w:val="20"/>
          <w:u w:val="none"/>
        </w:rPr>
        <w:t>7</w:t>
      </w:r>
    </w:p>
    <w:p w14:paraId="06456C65" w14:textId="2B436709" w:rsidR="0063694E" w:rsidRPr="0063694E" w:rsidRDefault="0063694E" w:rsidP="00E22F59">
      <w:pPr>
        <w:ind w:firstLine="142"/>
        <w:rPr>
          <w:rStyle w:val="Hyperlink"/>
          <w:rFonts w:asciiTheme="minorHAnsi" w:hAnsiTheme="minorHAnsi"/>
          <w:caps/>
          <w:smallCaps/>
          <w:color w:val="auto"/>
          <w:szCs w:val="20"/>
          <w:u w:val="none"/>
        </w:rPr>
      </w:pPr>
      <w:r w:rsidRPr="0063694E">
        <w:rPr>
          <w:rStyle w:val="Hyperlink"/>
          <w:rFonts w:asciiTheme="minorHAnsi" w:hAnsiTheme="minorHAnsi"/>
          <w:caps/>
          <w:smallCaps/>
          <w:color w:val="auto"/>
          <w:szCs w:val="20"/>
          <w:u w:val="none"/>
        </w:rPr>
        <w:t>5.2</w:t>
      </w:r>
      <w:r w:rsidRPr="0063694E">
        <w:rPr>
          <w:rStyle w:val="Hyperlink"/>
          <w:rFonts w:asciiTheme="minorHAnsi" w:hAnsiTheme="minorHAnsi"/>
          <w:caps/>
          <w:smallCaps/>
          <w:color w:val="auto"/>
          <w:szCs w:val="20"/>
          <w:u w:val="none"/>
        </w:rPr>
        <w:tab/>
        <w:t>COMMUNITY ENGAGEMENT</w:t>
      </w:r>
      <w:r w:rsidRPr="0063694E">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sidRPr="0063694E">
        <w:rPr>
          <w:rStyle w:val="Hyperlink"/>
          <w:rFonts w:asciiTheme="minorHAnsi" w:hAnsiTheme="minorHAnsi"/>
          <w:caps/>
          <w:smallCaps/>
          <w:color w:val="auto"/>
          <w:szCs w:val="20"/>
          <w:u w:val="none"/>
        </w:rPr>
        <w:t>1</w:t>
      </w:r>
      <w:r w:rsidR="00831400">
        <w:rPr>
          <w:rStyle w:val="Hyperlink"/>
          <w:rFonts w:asciiTheme="minorHAnsi" w:hAnsiTheme="minorHAnsi"/>
          <w:caps/>
          <w:smallCaps/>
          <w:color w:val="auto"/>
          <w:szCs w:val="20"/>
          <w:u w:val="none"/>
        </w:rPr>
        <w:t>7</w:t>
      </w:r>
    </w:p>
    <w:p w14:paraId="305C1311" w14:textId="1CE81F2F" w:rsidR="0063694E" w:rsidRPr="0063694E" w:rsidRDefault="0063694E" w:rsidP="00E22F59">
      <w:pPr>
        <w:ind w:firstLine="142"/>
        <w:rPr>
          <w:rStyle w:val="Hyperlink"/>
          <w:rFonts w:asciiTheme="minorHAnsi" w:hAnsiTheme="minorHAnsi"/>
          <w:caps/>
          <w:smallCaps/>
          <w:color w:val="auto"/>
          <w:szCs w:val="20"/>
          <w:u w:val="none"/>
        </w:rPr>
      </w:pPr>
      <w:r w:rsidRPr="0063694E">
        <w:rPr>
          <w:rStyle w:val="Hyperlink"/>
          <w:rFonts w:asciiTheme="minorHAnsi" w:hAnsiTheme="minorHAnsi"/>
          <w:caps/>
          <w:smallCaps/>
          <w:color w:val="auto"/>
          <w:szCs w:val="20"/>
          <w:u w:val="none"/>
        </w:rPr>
        <w:t>5.3</w:t>
      </w:r>
      <w:r w:rsidRPr="0063694E">
        <w:rPr>
          <w:rStyle w:val="Hyperlink"/>
          <w:rFonts w:asciiTheme="minorHAnsi" w:hAnsiTheme="minorHAnsi"/>
          <w:caps/>
          <w:smallCaps/>
          <w:color w:val="auto"/>
          <w:szCs w:val="20"/>
          <w:u w:val="none"/>
        </w:rPr>
        <w:tab/>
        <w:t>PRO-ACTIVE ODOUR MONITORING</w:t>
      </w:r>
      <w:r w:rsidRPr="0063694E">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sidRPr="0063694E">
        <w:rPr>
          <w:rStyle w:val="Hyperlink"/>
          <w:rFonts w:asciiTheme="minorHAnsi" w:hAnsiTheme="minorHAnsi"/>
          <w:caps/>
          <w:smallCaps/>
          <w:color w:val="auto"/>
          <w:szCs w:val="20"/>
          <w:u w:val="none"/>
        </w:rPr>
        <w:t>1</w:t>
      </w:r>
      <w:r w:rsidR="00831400">
        <w:rPr>
          <w:rStyle w:val="Hyperlink"/>
          <w:rFonts w:asciiTheme="minorHAnsi" w:hAnsiTheme="minorHAnsi"/>
          <w:caps/>
          <w:smallCaps/>
          <w:color w:val="auto"/>
          <w:szCs w:val="20"/>
          <w:u w:val="none"/>
        </w:rPr>
        <w:t>7</w:t>
      </w:r>
    </w:p>
    <w:p w14:paraId="57544BBD" w14:textId="15BE80B2" w:rsidR="0063694E" w:rsidRPr="0063694E" w:rsidRDefault="0063694E" w:rsidP="00E22F59">
      <w:pPr>
        <w:ind w:firstLine="142"/>
        <w:rPr>
          <w:rStyle w:val="Hyperlink"/>
          <w:rFonts w:asciiTheme="minorHAnsi" w:hAnsiTheme="minorHAnsi"/>
          <w:caps/>
          <w:smallCaps/>
          <w:color w:val="auto"/>
          <w:szCs w:val="20"/>
          <w:u w:val="none"/>
        </w:rPr>
      </w:pPr>
      <w:r w:rsidRPr="0063694E">
        <w:rPr>
          <w:rStyle w:val="Hyperlink"/>
          <w:rFonts w:asciiTheme="minorHAnsi" w:hAnsiTheme="minorHAnsi"/>
          <w:caps/>
          <w:smallCaps/>
          <w:color w:val="auto"/>
          <w:szCs w:val="20"/>
          <w:u w:val="none"/>
        </w:rPr>
        <w:t>5.4</w:t>
      </w:r>
      <w:r w:rsidRPr="0063694E">
        <w:rPr>
          <w:rStyle w:val="Hyperlink"/>
          <w:rFonts w:asciiTheme="minorHAnsi" w:hAnsiTheme="minorHAnsi"/>
          <w:caps/>
          <w:smallCaps/>
          <w:color w:val="auto"/>
          <w:szCs w:val="20"/>
          <w:u w:val="none"/>
        </w:rPr>
        <w:tab/>
        <w:t>REACTIVE ODOUR MONITORING</w:t>
      </w:r>
      <w:r w:rsidRPr="0063694E">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sidRPr="0063694E">
        <w:rPr>
          <w:rStyle w:val="Hyperlink"/>
          <w:rFonts w:asciiTheme="minorHAnsi" w:hAnsiTheme="minorHAnsi"/>
          <w:caps/>
          <w:smallCaps/>
          <w:color w:val="auto"/>
          <w:szCs w:val="20"/>
          <w:u w:val="none"/>
        </w:rPr>
        <w:t>1</w:t>
      </w:r>
      <w:r w:rsidR="00831400">
        <w:rPr>
          <w:rStyle w:val="Hyperlink"/>
          <w:rFonts w:asciiTheme="minorHAnsi" w:hAnsiTheme="minorHAnsi"/>
          <w:caps/>
          <w:smallCaps/>
          <w:color w:val="auto"/>
          <w:szCs w:val="20"/>
          <w:u w:val="none"/>
        </w:rPr>
        <w:t>7</w:t>
      </w:r>
    </w:p>
    <w:p w14:paraId="57EA8653" w14:textId="066DC55E" w:rsidR="0063694E" w:rsidRPr="0063694E" w:rsidRDefault="0063694E" w:rsidP="0063694E">
      <w:pPr>
        <w:rPr>
          <w:rStyle w:val="Hyperlink"/>
          <w:rFonts w:asciiTheme="minorHAnsi" w:hAnsiTheme="minorHAnsi"/>
          <w:caps/>
          <w:smallCaps/>
          <w:color w:val="auto"/>
          <w:szCs w:val="20"/>
          <w:u w:val="none"/>
        </w:rPr>
      </w:pPr>
      <w:r w:rsidRPr="0063694E">
        <w:rPr>
          <w:rStyle w:val="Hyperlink"/>
          <w:rFonts w:asciiTheme="minorHAnsi" w:hAnsiTheme="minorHAnsi"/>
          <w:caps/>
          <w:smallCaps/>
          <w:color w:val="auto"/>
          <w:szCs w:val="20"/>
          <w:u w:val="none"/>
        </w:rPr>
        <w:t>6.</w:t>
      </w:r>
      <w:r w:rsidRPr="0063694E">
        <w:rPr>
          <w:rStyle w:val="Hyperlink"/>
          <w:rFonts w:asciiTheme="minorHAnsi" w:hAnsiTheme="minorHAnsi"/>
          <w:caps/>
          <w:smallCaps/>
          <w:color w:val="auto"/>
          <w:szCs w:val="20"/>
          <w:u w:val="none"/>
        </w:rPr>
        <w:tab/>
      </w:r>
      <w:r w:rsidRPr="00E22F59">
        <w:rPr>
          <w:rStyle w:val="Hyperlink"/>
          <w:rFonts w:asciiTheme="minorHAnsi" w:hAnsiTheme="minorHAnsi"/>
          <w:b/>
          <w:bCs/>
          <w:caps/>
          <w:smallCaps/>
          <w:color w:val="auto"/>
          <w:sz w:val="22"/>
          <w:szCs w:val="22"/>
          <w:u w:val="none"/>
        </w:rPr>
        <w:t>ABNORMAL EVENTS</w:t>
      </w:r>
      <w:r w:rsidRPr="0063694E">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sidRPr="0063694E">
        <w:rPr>
          <w:rStyle w:val="Hyperlink"/>
          <w:rFonts w:asciiTheme="minorHAnsi" w:hAnsiTheme="minorHAnsi"/>
          <w:caps/>
          <w:smallCaps/>
          <w:color w:val="auto"/>
          <w:szCs w:val="20"/>
          <w:u w:val="none"/>
        </w:rPr>
        <w:t>1</w:t>
      </w:r>
      <w:r w:rsidR="00831400">
        <w:rPr>
          <w:rStyle w:val="Hyperlink"/>
          <w:rFonts w:asciiTheme="minorHAnsi" w:hAnsiTheme="minorHAnsi"/>
          <w:caps/>
          <w:smallCaps/>
          <w:color w:val="auto"/>
          <w:szCs w:val="20"/>
          <w:u w:val="none"/>
        </w:rPr>
        <w:t>8</w:t>
      </w:r>
    </w:p>
    <w:p w14:paraId="474AEF8B" w14:textId="77777777" w:rsidR="00E22F59" w:rsidRDefault="00E22F59" w:rsidP="0063694E">
      <w:pPr>
        <w:rPr>
          <w:rStyle w:val="Hyperlink"/>
          <w:rFonts w:asciiTheme="minorHAnsi" w:hAnsiTheme="minorHAnsi"/>
          <w:b/>
          <w:bCs/>
          <w:caps/>
          <w:smallCaps/>
          <w:color w:val="auto"/>
          <w:sz w:val="22"/>
          <w:szCs w:val="22"/>
          <w:u w:val="none"/>
        </w:rPr>
      </w:pPr>
    </w:p>
    <w:p w14:paraId="1B4D99C1" w14:textId="52536906" w:rsidR="0063694E" w:rsidRPr="0063694E" w:rsidRDefault="0063694E" w:rsidP="0063694E">
      <w:pPr>
        <w:rPr>
          <w:rStyle w:val="Hyperlink"/>
          <w:rFonts w:asciiTheme="minorHAnsi" w:hAnsiTheme="minorHAnsi"/>
          <w:caps/>
          <w:smallCaps/>
          <w:color w:val="auto"/>
          <w:szCs w:val="20"/>
          <w:u w:val="none"/>
        </w:rPr>
      </w:pPr>
      <w:r w:rsidRPr="00E22F59">
        <w:rPr>
          <w:rStyle w:val="Hyperlink"/>
          <w:rFonts w:asciiTheme="minorHAnsi" w:hAnsiTheme="minorHAnsi"/>
          <w:b/>
          <w:bCs/>
          <w:caps/>
          <w:smallCaps/>
          <w:color w:val="auto"/>
          <w:sz w:val="22"/>
          <w:szCs w:val="22"/>
          <w:u w:val="none"/>
        </w:rPr>
        <w:t>APPENDIX 1 OFF SITE ODOUR MONITORING RECORD</w:t>
      </w:r>
      <w:r w:rsidRPr="00E22F59">
        <w:rPr>
          <w:rStyle w:val="Hyperlink"/>
          <w:rFonts w:asciiTheme="minorHAnsi" w:hAnsiTheme="minorHAnsi"/>
          <w:b/>
          <w:bCs/>
          <w:caps/>
          <w:smallCaps/>
          <w:color w:val="auto"/>
          <w:sz w:val="22"/>
          <w:szCs w:val="22"/>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Pr>
          <w:rStyle w:val="Hyperlink"/>
          <w:rFonts w:asciiTheme="minorHAnsi" w:hAnsiTheme="minorHAnsi"/>
          <w:caps/>
          <w:smallCaps/>
          <w:color w:val="auto"/>
          <w:szCs w:val="20"/>
          <w:u w:val="none"/>
        </w:rPr>
        <w:tab/>
      </w:r>
      <w:r w:rsidR="00831400">
        <w:rPr>
          <w:rStyle w:val="Hyperlink"/>
          <w:rFonts w:asciiTheme="minorHAnsi" w:hAnsiTheme="minorHAnsi"/>
          <w:caps/>
          <w:smallCaps/>
          <w:color w:val="auto"/>
          <w:szCs w:val="20"/>
          <w:u w:val="none"/>
        </w:rPr>
        <w:t>19</w:t>
      </w:r>
    </w:p>
    <w:p w14:paraId="60BC730E" w14:textId="3896C0F8" w:rsidR="0063694E" w:rsidRDefault="0063694E" w:rsidP="00D728AD">
      <w:pPr>
        <w:rPr>
          <w:rStyle w:val="Hyperlink"/>
          <w:rFonts w:asciiTheme="minorHAnsi" w:hAnsiTheme="minorHAnsi"/>
          <w:b/>
          <w:bCs/>
          <w:caps/>
          <w:smallCaps/>
          <w:szCs w:val="20"/>
        </w:rPr>
      </w:pPr>
    </w:p>
    <w:p w14:paraId="0A75BE9E" w14:textId="77777777" w:rsidR="0063694E" w:rsidRDefault="0063694E" w:rsidP="00D728AD">
      <w:pPr>
        <w:rPr>
          <w:rFonts w:asciiTheme="minorHAnsi" w:hAnsiTheme="minorHAnsi" w:cstheme="minorHAnsi"/>
          <w:bCs/>
          <w:color w:val="auto"/>
          <w:sz w:val="24"/>
          <w:szCs w:val="24"/>
        </w:rPr>
      </w:pPr>
    </w:p>
    <w:p w14:paraId="69427F50" w14:textId="0A06DC8C" w:rsidR="00D728AD" w:rsidRPr="00D728AD" w:rsidRDefault="00D728AD" w:rsidP="00D728AD">
      <w:pPr>
        <w:rPr>
          <w:rFonts w:asciiTheme="minorHAnsi" w:hAnsiTheme="minorHAnsi" w:cstheme="minorHAnsi"/>
          <w:bCs/>
          <w:color w:val="auto"/>
          <w:sz w:val="24"/>
          <w:szCs w:val="24"/>
        </w:rPr>
      </w:pPr>
      <w:r w:rsidRPr="00D728AD">
        <w:rPr>
          <w:rFonts w:asciiTheme="minorHAnsi" w:hAnsiTheme="minorHAnsi" w:cstheme="minorHAnsi"/>
          <w:bCs/>
          <w:color w:val="auto"/>
          <w:sz w:val="24"/>
          <w:szCs w:val="24"/>
        </w:rPr>
        <w:t>Davidstow Creamery, Camelford Cornwall, PL32 9XW</w:t>
      </w:r>
    </w:p>
    <w:p w14:paraId="371AFED9" w14:textId="77777777" w:rsidR="00D728AD" w:rsidRPr="00D728AD" w:rsidRDefault="00D728AD" w:rsidP="00D728AD">
      <w:pPr>
        <w:rPr>
          <w:rFonts w:asciiTheme="minorHAnsi" w:hAnsiTheme="minorHAnsi" w:cstheme="minorHAnsi"/>
          <w:bCs/>
          <w:color w:val="auto"/>
          <w:sz w:val="24"/>
          <w:szCs w:val="24"/>
        </w:rPr>
      </w:pPr>
      <w:r w:rsidRPr="00D728AD">
        <w:rPr>
          <w:bCs/>
          <w:color w:val="auto"/>
          <w:sz w:val="24"/>
          <w:szCs w:val="24"/>
        </w:rPr>
        <w:t>Environmental Permit number:  BN6137IK</w:t>
      </w:r>
    </w:p>
    <w:p w14:paraId="4AFC57F8" w14:textId="77777777" w:rsidR="00D728AD" w:rsidRPr="00617B8C" w:rsidRDefault="00D728AD">
      <w:pPr>
        <w:autoSpaceDE/>
        <w:autoSpaceDN/>
        <w:adjustRightInd/>
        <w:spacing w:before="0" w:after="0"/>
      </w:pPr>
    </w:p>
    <w:p w14:paraId="21FDFE43" w14:textId="77777777" w:rsidR="00E04700" w:rsidRDefault="00E04700">
      <w:pPr>
        <w:autoSpaceDE/>
        <w:autoSpaceDN/>
        <w:adjustRightInd/>
        <w:spacing w:before="0" w:after="0"/>
        <w:jc w:val="left"/>
        <w:rPr>
          <w:rFonts w:ascii="Arial" w:hAnsi="Arial"/>
          <w:b/>
          <w:bCs/>
          <w:iCs/>
          <w:color w:val="000000" w:themeColor="text1"/>
          <w:sz w:val="32"/>
          <w:szCs w:val="32"/>
          <w:lang w:val="en-US"/>
        </w:rPr>
      </w:pPr>
      <w:bookmarkStart w:id="1" w:name="_QSP_4.2.3_Document"/>
      <w:bookmarkStart w:id="2" w:name="_9.4_Abbreviations_&amp;"/>
      <w:bookmarkStart w:id="3" w:name="_Toc283194680"/>
      <w:bookmarkStart w:id="4" w:name="_Toc295055139"/>
      <w:bookmarkStart w:id="5" w:name="_Toc295071412"/>
      <w:bookmarkStart w:id="6" w:name="_Toc295138510"/>
      <w:bookmarkStart w:id="7" w:name="_Toc295214562"/>
      <w:bookmarkStart w:id="8" w:name="_Toc295405669"/>
      <w:bookmarkStart w:id="9" w:name="_Toc141334636"/>
      <w:bookmarkStart w:id="10" w:name="_Toc279133346"/>
      <w:bookmarkStart w:id="11" w:name="_Toc282526625"/>
      <w:bookmarkEnd w:id="0"/>
      <w:bookmarkEnd w:id="1"/>
      <w:bookmarkEnd w:id="2"/>
      <w:r>
        <w:br w:type="page"/>
      </w:r>
    </w:p>
    <w:bookmarkEnd w:id="3"/>
    <w:bookmarkEnd w:id="4"/>
    <w:bookmarkEnd w:id="5"/>
    <w:bookmarkEnd w:id="6"/>
    <w:bookmarkEnd w:id="7"/>
    <w:bookmarkEnd w:id="8"/>
    <w:p w14:paraId="5C2B171B" w14:textId="34F2A711" w:rsidR="00FE611C" w:rsidRPr="00B838B1" w:rsidRDefault="00642588" w:rsidP="0063694E">
      <w:pPr>
        <w:pStyle w:val="Heading1"/>
      </w:pPr>
      <w:r>
        <w:lastRenderedPageBreak/>
        <w:t>Who this Plan is for</w:t>
      </w:r>
      <w:bookmarkEnd w:id="9"/>
    </w:p>
    <w:p w14:paraId="7C2241FE" w14:textId="1532227C" w:rsidR="0039616C" w:rsidRPr="00C44413" w:rsidRDefault="00A82F62" w:rsidP="00A82F62">
      <w:pPr>
        <w:rPr>
          <w:sz w:val="22"/>
          <w:szCs w:val="22"/>
        </w:rPr>
      </w:pPr>
      <w:bookmarkStart w:id="12" w:name="_Toc283194681"/>
      <w:bookmarkStart w:id="13" w:name="_Toc295055140"/>
      <w:bookmarkStart w:id="14" w:name="_Toc295071413"/>
      <w:bookmarkStart w:id="15" w:name="_Toc295138511"/>
      <w:bookmarkStart w:id="16" w:name="_Toc295214563"/>
      <w:bookmarkStart w:id="17" w:name="_Toc295405670"/>
      <w:r w:rsidRPr="00C44413">
        <w:rPr>
          <w:sz w:val="22"/>
          <w:szCs w:val="22"/>
        </w:rPr>
        <w:t xml:space="preserve">This </w:t>
      </w:r>
      <w:r w:rsidR="00D728AD">
        <w:rPr>
          <w:sz w:val="22"/>
          <w:szCs w:val="22"/>
        </w:rPr>
        <w:t>Odour Management Plan (</w:t>
      </w:r>
      <w:r w:rsidRPr="00C44413">
        <w:rPr>
          <w:sz w:val="22"/>
          <w:szCs w:val="22"/>
        </w:rPr>
        <w:t>OMP</w:t>
      </w:r>
      <w:r w:rsidR="00D728AD">
        <w:rPr>
          <w:sz w:val="22"/>
          <w:szCs w:val="22"/>
        </w:rPr>
        <w:t>)</w:t>
      </w:r>
      <w:r w:rsidR="001E7E4C">
        <w:rPr>
          <w:sz w:val="22"/>
          <w:szCs w:val="22"/>
        </w:rPr>
        <w:t xml:space="preserve"> has been prepared by Dairy Crest Limited (trading as Saputo Dairy UK) (hereafter referred to as “SDUK”)</w:t>
      </w:r>
      <w:r w:rsidR="00642588">
        <w:rPr>
          <w:sz w:val="22"/>
          <w:szCs w:val="22"/>
        </w:rPr>
        <w:t xml:space="preserve"> to support the Davidstow Creamery and </w:t>
      </w:r>
      <w:r w:rsidR="001E7E4C">
        <w:rPr>
          <w:sz w:val="22"/>
          <w:szCs w:val="22"/>
        </w:rPr>
        <w:t>Water Processing Facility (“</w:t>
      </w:r>
      <w:r w:rsidR="00642588">
        <w:rPr>
          <w:sz w:val="22"/>
          <w:szCs w:val="22"/>
        </w:rPr>
        <w:t>WPF</w:t>
      </w:r>
      <w:r w:rsidR="001E7E4C">
        <w:rPr>
          <w:sz w:val="22"/>
          <w:szCs w:val="22"/>
        </w:rPr>
        <w:t>”)</w:t>
      </w:r>
      <w:r w:rsidR="00642588">
        <w:rPr>
          <w:sz w:val="22"/>
          <w:szCs w:val="22"/>
        </w:rPr>
        <w:t xml:space="preserve"> teams in</w:t>
      </w:r>
      <w:r w:rsidR="005B2178">
        <w:rPr>
          <w:sz w:val="22"/>
          <w:szCs w:val="22"/>
        </w:rPr>
        <w:t>:</w:t>
      </w:r>
    </w:p>
    <w:p w14:paraId="494AAFA6" w14:textId="35D9C4BD" w:rsidR="00A82F62" w:rsidRPr="00C44413" w:rsidRDefault="00FB72D1" w:rsidP="00970323">
      <w:pPr>
        <w:pStyle w:val="ListParagraph"/>
        <w:numPr>
          <w:ilvl w:val="0"/>
          <w:numId w:val="2"/>
        </w:numPr>
        <w:ind w:left="567" w:hanging="567"/>
        <w:rPr>
          <w:sz w:val="22"/>
          <w:szCs w:val="22"/>
        </w:rPr>
      </w:pPr>
      <w:r>
        <w:rPr>
          <w:sz w:val="22"/>
          <w:szCs w:val="22"/>
        </w:rPr>
        <w:t>monitoring and contingencies</w:t>
      </w:r>
      <w:r w:rsidR="00A82F62" w:rsidRPr="00C44413">
        <w:rPr>
          <w:sz w:val="22"/>
          <w:szCs w:val="22"/>
        </w:rPr>
        <w:t xml:space="preserve"> to control and minimise odour pollution</w:t>
      </w:r>
      <w:r>
        <w:rPr>
          <w:sz w:val="22"/>
          <w:szCs w:val="22"/>
        </w:rPr>
        <w:t xml:space="preserve"> during normal and abnormal</w:t>
      </w:r>
      <w:r w:rsidR="00C20FED">
        <w:rPr>
          <w:sz w:val="22"/>
          <w:szCs w:val="22"/>
        </w:rPr>
        <w:t xml:space="preserve"> operation</w:t>
      </w:r>
      <w:r w:rsidR="00C41BA5">
        <w:rPr>
          <w:sz w:val="22"/>
          <w:szCs w:val="22"/>
        </w:rPr>
        <w:t>,</w:t>
      </w:r>
    </w:p>
    <w:p w14:paraId="51414F3E" w14:textId="6AD06BF4" w:rsidR="00A82F62" w:rsidRDefault="00A82F62" w:rsidP="00970323">
      <w:pPr>
        <w:pStyle w:val="ListParagraph"/>
        <w:numPr>
          <w:ilvl w:val="0"/>
          <w:numId w:val="2"/>
        </w:numPr>
        <w:ind w:left="567" w:hanging="567"/>
        <w:rPr>
          <w:sz w:val="22"/>
          <w:szCs w:val="22"/>
        </w:rPr>
      </w:pPr>
      <w:r w:rsidRPr="00C44413">
        <w:rPr>
          <w:sz w:val="22"/>
          <w:szCs w:val="22"/>
        </w:rPr>
        <w:t>prevent</w:t>
      </w:r>
      <w:r w:rsidR="005B2178">
        <w:rPr>
          <w:sz w:val="22"/>
          <w:szCs w:val="22"/>
        </w:rPr>
        <w:t xml:space="preserve">ing </w:t>
      </w:r>
      <w:r w:rsidRPr="00C44413">
        <w:rPr>
          <w:sz w:val="22"/>
          <w:szCs w:val="22"/>
        </w:rPr>
        <w:t xml:space="preserve">unacceptable </w:t>
      </w:r>
      <w:r w:rsidR="00FB72D1">
        <w:rPr>
          <w:sz w:val="22"/>
          <w:szCs w:val="22"/>
        </w:rPr>
        <w:t xml:space="preserve">off-site </w:t>
      </w:r>
      <w:r w:rsidRPr="00C44413">
        <w:rPr>
          <w:sz w:val="22"/>
          <w:szCs w:val="22"/>
        </w:rPr>
        <w:t>odour pollution</w:t>
      </w:r>
      <w:r w:rsidR="00FB72D1">
        <w:rPr>
          <w:sz w:val="22"/>
          <w:szCs w:val="22"/>
        </w:rPr>
        <w:t xml:space="preserve"> as described by the Environmental Permit</w:t>
      </w:r>
      <w:r w:rsidR="001E7E4C">
        <w:rPr>
          <w:sz w:val="22"/>
          <w:szCs w:val="22"/>
        </w:rPr>
        <w:t xml:space="preserve"> </w:t>
      </w:r>
      <w:r w:rsidR="00946CCE">
        <w:rPr>
          <w:sz w:val="22"/>
          <w:szCs w:val="22"/>
        </w:rPr>
        <w:t>BN6137IK</w:t>
      </w:r>
      <w:r w:rsidR="00C41BA5">
        <w:rPr>
          <w:sz w:val="22"/>
          <w:szCs w:val="22"/>
        </w:rPr>
        <w:t>, and</w:t>
      </w:r>
    </w:p>
    <w:p w14:paraId="028B2352" w14:textId="50C9AEFA" w:rsidR="00C41BA5" w:rsidRPr="00C44413" w:rsidRDefault="00C41BA5" w:rsidP="00970323">
      <w:pPr>
        <w:pStyle w:val="ListParagraph"/>
        <w:numPr>
          <w:ilvl w:val="0"/>
          <w:numId w:val="2"/>
        </w:numPr>
        <w:ind w:left="567" w:hanging="567"/>
        <w:rPr>
          <w:sz w:val="22"/>
          <w:szCs w:val="22"/>
        </w:rPr>
      </w:pPr>
      <w:r>
        <w:rPr>
          <w:sz w:val="22"/>
          <w:szCs w:val="22"/>
        </w:rPr>
        <w:t>undertaking odour surveys and responding to external complaints</w:t>
      </w:r>
      <w:r w:rsidR="009B1212">
        <w:rPr>
          <w:sz w:val="22"/>
          <w:szCs w:val="22"/>
        </w:rPr>
        <w:t>.</w:t>
      </w:r>
    </w:p>
    <w:p w14:paraId="0C0236C3" w14:textId="50797765" w:rsidR="00642588" w:rsidRPr="00C44413" w:rsidRDefault="00642588" w:rsidP="00642588">
      <w:pPr>
        <w:rPr>
          <w:sz w:val="22"/>
          <w:szCs w:val="22"/>
        </w:rPr>
      </w:pPr>
      <w:r w:rsidRPr="00C44413">
        <w:rPr>
          <w:sz w:val="22"/>
          <w:szCs w:val="22"/>
        </w:rPr>
        <w:t xml:space="preserve">This </w:t>
      </w:r>
      <w:r>
        <w:rPr>
          <w:sz w:val="22"/>
          <w:szCs w:val="22"/>
        </w:rPr>
        <w:t>OMP</w:t>
      </w:r>
      <w:r w:rsidRPr="00C44413">
        <w:rPr>
          <w:sz w:val="22"/>
          <w:szCs w:val="22"/>
        </w:rPr>
        <w:t xml:space="preserve"> </w:t>
      </w:r>
      <w:r>
        <w:rPr>
          <w:sz w:val="22"/>
          <w:szCs w:val="22"/>
        </w:rPr>
        <w:t>will be communicated directly to those</w:t>
      </w:r>
      <w:r w:rsidR="001E7E4C">
        <w:rPr>
          <w:sz w:val="22"/>
          <w:szCs w:val="22"/>
        </w:rPr>
        <w:t xml:space="preserve"> SDUK employees</w:t>
      </w:r>
      <w:r>
        <w:rPr>
          <w:sz w:val="22"/>
          <w:szCs w:val="22"/>
        </w:rPr>
        <w:t xml:space="preserve"> involved in managing odour emissions, undertaking off-site odour </w:t>
      </w:r>
      <w:proofErr w:type="gramStart"/>
      <w:r>
        <w:rPr>
          <w:sz w:val="22"/>
          <w:szCs w:val="22"/>
        </w:rPr>
        <w:t>surveys</w:t>
      </w:r>
      <w:proofErr w:type="gramEnd"/>
      <w:r>
        <w:rPr>
          <w:sz w:val="22"/>
          <w:szCs w:val="22"/>
        </w:rPr>
        <w:t xml:space="preserve"> and responding to complaints.</w:t>
      </w:r>
    </w:p>
    <w:p w14:paraId="67F06291" w14:textId="77777777" w:rsidR="00642588" w:rsidRPr="00642588" w:rsidRDefault="00642588" w:rsidP="00642588">
      <w:pPr>
        <w:rPr>
          <w:sz w:val="12"/>
          <w:szCs w:val="12"/>
        </w:rPr>
      </w:pPr>
    </w:p>
    <w:p w14:paraId="689E8398" w14:textId="423CC966" w:rsidR="00642588" w:rsidRDefault="00667788" w:rsidP="0063694E">
      <w:pPr>
        <w:pStyle w:val="Heading1"/>
      </w:pPr>
      <w:bookmarkStart w:id="18" w:name="_Toc141334637"/>
      <w:r>
        <w:t>1</w:t>
      </w:r>
      <w:r w:rsidR="00642588">
        <w:t>.</w:t>
      </w:r>
      <w:r w:rsidR="00642588">
        <w:tab/>
        <w:t>Introduction</w:t>
      </w:r>
      <w:bookmarkEnd w:id="18"/>
    </w:p>
    <w:p w14:paraId="45C340D2" w14:textId="2E17A2AB" w:rsidR="00D728AD" w:rsidRDefault="00667788" w:rsidP="00D728AD">
      <w:pPr>
        <w:pStyle w:val="Heading3"/>
      </w:pPr>
      <w:bookmarkStart w:id="19" w:name="_Toc141334638"/>
      <w:r>
        <w:t>1</w:t>
      </w:r>
      <w:r w:rsidR="00642588">
        <w:t xml:space="preserve">.1 </w:t>
      </w:r>
      <w:r w:rsidR="00642588">
        <w:tab/>
      </w:r>
      <w:r w:rsidR="00D728AD">
        <w:t>Site Description</w:t>
      </w:r>
      <w:bookmarkEnd w:id="19"/>
    </w:p>
    <w:p w14:paraId="728127BB" w14:textId="77777777" w:rsidR="00910C2E" w:rsidRDefault="00910C2E" w:rsidP="00910C2E">
      <w:pPr>
        <w:rPr>
          <w:sz w:val="22"/>
          <w:szCs w:val="22"/>
          <w:lang w:val="en-US"/>
        </w:rPr>
      </w:pPr>
      <w:r>
        <w:rPr>
          <w:sz w:val="22"/>
          <w:szCs w:val="22"/>
          <w:lang w:val="en-US"/>
        </w:rPr>
        <w:t>In summary, SDUK’s Davidstow facility comprises:</w:t>
      </w:r>
    </w:p>
    <w:p w14:paraId="28144F5C" w14:textId="11AEDA02" w:rsidR="00910C2E" w:rsidRPr="00910C2E" w:rsidRDefault="00910C2E" w:rsidP="00970323">
      <w:pPr>
        <w:pStyle w:val="ListParagraph"/>
        <w:numPr>
          <w:ilvl w:val="0"/>
          <w:numId w:val="6"/>
        </w:numPr>
        <w:ind w:left="426" w:hanging="426"/>
        <w:rPr>
          <w:sz w:val="22"/>
          <w:szCs w:val="22"/>
          <w:lang w:val="en-US"/>
        </w:rPr>
      </w:pPr>
      <w:r w:rsidRPr="00910C2E">
        <w:rPr>
          <w:sz w:val="22"/>
          <w:szCs w:val="22"/>
          <w:lang w:val="en-US"/>
        </w:rPr>
        <w:t>a Creamery receiving milk</w:t>
      </w:r>
      <w:r w:rsidR="001E7E4C">
        <w:rPr>
          <w:sz w:val="22"/>
          <w:szCs w:val="22"/>
          <w:lang w:val="en-US"/>
        </w:rPr>
        <w:t xml:space="preserve">, </w:t>
      </w:r>
      <w:proofErr w:type="gramStart"/>
      <w:r w:rsidR="001E7E4C">
        <w:rPr>
          <w:sz w:val="22"/>
          <w:szCs w:val="22"/>
          <w:lang w:val="en-US"/>
        </w:rPr>
        <w:t xml:space="preserve">on a daily </w:t>
      </w:r>
      <w:r w:rsidR="0099145D">
        <w:rPr>
          <w:sz w:val="22"/>
          <w:szCs w:val="22"/>
          <w:lang w:val="en-US"/>
        </w:rPr>
        <w:t>basis</w:t>
      </w:r>
      <w:proofErr w:type="gramEnd"/>
      <w:r w:rsidR="0099145D">
        <w:rPr>
          <w:sz w:val="22"/>
          <w:szCs w:val="22"/>
          <w:lang w:val="en-US"/>
        </w:rPr>
        <w:t>,</w:t>
      </w:r>
      <w:r w:rsidR="0099145D" w:rsidRPr="00910C2E">
        <w:rPr>
          <w:sz w:val="22"/>
          <w:szCs w:val="22"/>
          <w:lang w:val="en-US"/>
        </w:rPr>
        <w:t xml:space="preserve"> which</w:t>
      </w:r>
      <w:r w:rsidRPr="00910C2E">
        <w:rPr>
          <w:sz w:val="22"/>
          <w:szCs w:val="22"/>
          <w:lang w:val="en-US"/>
        </w:rPr>
        <w:t xml:space="preserve"> it pasteurises and processes into cheese.  Whey from the cheese making process is used to manufacture whey cream, </w:t>
      </w:r>
      <w:proofErr w:type="spellStart"/>
      <w:r w:rsidRPr="00910C2E">
        <w:rPr>
          <w:sz w:val="22"/>
          <w:szCs w:val="22"/>
          <w:lang w:val="en-US"/>
        </w:rPr>
        <w:t>demineralised</w:t>
      </w:r>
      <w:proofErr w:type="spellEnd"/>
      <w:r w:rsidRPr="00910C2E">
        <w:rPr>
          <w:sz w:val="22"/>
          <w:szCs w:val="22"/>
          <w:lang w:val="en-US"/>
        </w:rPr>
        <w:t xml:space="preserve"> whey powder and whey protein concentrate.  Lactose powder is processed to produce </w:t>
      </w:r>
      <w:proofErr w:type="spellStart"/>
      <w:r w:rsidRPr="00910C2E">
        <w:rPr>
          <w:sz w:val="22"/>
          <w:szCs w:val="22"/>
          <w:lang w:val="en-US"/>
        </w:rPr>
        <w:t>galacto</w:t>
      </w:r>
      <w:proofErr w:type="spellEnd"/>
      <w:r w:rsidRPr="00910C2E">
        <w:rPr>
          <w:sz w:val="22"/>
          <w:szCs w:val="22"/>
          <w:lang w:val="en-US"/>
        </w:rPr>
        <w:t>-oligosaccharide (GOS), a prebiotic syrup, and</w:t>
      </w:r>
    </w:p>
    <w:p w14:paraId="00E7E62A" w14:textId="380DBC4D" w:rsidR="00910C2E" w:rsidRPr="00910C2E" w:rsidRDefault="00910C2E" w:rsidP="00970323">
      <w:pPr>
        <w:pStyle w:val="ListParagraph"/>
        <w:numPr>
          <w:ilvl w:val="0"/>
          <w:numId w:val="6"/>
        </w:numPr>
        <w:ind w:left="426" w:hanging="426"/>
        <w:rPr>
          <w:sz w:val="22"/>
          <w:szCs w:val="22"/>
          <w:lang w:val="en-US"/>
        </w:rPr>
      </w:pPr>
      <w:r w:rsidRPr="00910C2E">
        <w:rPr>
          <w:sz w:val="22"/>
          <w:szCs w:val="22"/>
          <w:lang w:val="en-US"/>
        </w:rPr>
        <w:t xml:space="preserve">A Water Processing Facility (WPF) which receives process waste water from the Creamery and employs </w:t>
      </w:r>
      <w:proofErr w:type="spellStart"/>
      <w:r w:rsidRPr="00910C2E">
        <w:rPr>
          <w:sz w:val="22"/>
          <w:szCs w:val="22"/>
          <w:lang w:val="en-US"/>
        </w:rPr>
        <w:t>physico</w:t>
      </w:r>
      <w:proofErr w:type="spellEnd"/>
      <w:r w:rsidRPr="00910C2E">
        <w:rPr>
          <w:sz w:val="22"/>
          <w:szCs w:val="22"/>
          <w:lang w:val="en-US"/>
        </w:rPr>
        <w:t xml:space="preserve">-chemical, biological and membrane processes to treat water for subsequent discharge to the </w:t>
      </w:r>
      <w:proofErr w:type="gramStart"/>
      <w:r w:rsidR="001E7E4C">
        <w:rPr>
          <w:sz w:val="22"/>
          <w:szCs w:val="22"/>
          <w:lang w:val="en-US"/>
        </w:rPr>
        <w:t>R</w:t>
      </w:r>
      <w:r w:rsidRPr="00910C2E">
        <w:rPr>
          <w:sz w:val="22"/>
          <w:szCs w:val="22"/>
          <w:lang w:val="en-US"/>
        </w:rPr>
        <w:t>iver</w:t>
      </w:r>
      <w:proofErr w:type="gramEnd"/>
      <w:r w:rsidRPr="00910C2E">
        <w:rPr>
          <w:sz w:val="22"/>
          <w:szCs w:val="22"/>
          <w:lang w:val="en-US"/>
        </w:rPr>
        <w:t xml:space="preserve"> Inny </w:t>
      </w:r>
      <w:r w:rsidR="001E7E4C">
        <w:rPr>
          <w:sz w:val="22"/>
          <w:szCs w:val="22"/>
          <w:lang w:val="en-US"/>
        </w:rPr>
        <w:t xml:space="preserve">(in accordance with the Permit conditions) </w:t>
      </w:r>
      <w:r w:rsidRPr="00910C2E">
        <w:rPr>
          <w:sz w:val="22"/>
          <w:szCs w:val="22"/>
          <w:lang w:val="en-US"/>
        </w:rPr>
        <w:t>or reuse within the Creamery</w:t>
      </w:r>
      <w:r w:rsidR="009B1212">
        <w:rPr>
          <w:sz w:val="22"/>
          <w:szCs w:val="22"/>
          <w:lang w:val="en-US"/>
        </w:rPr>
        <w:t>.</w:t>
      </w:r>
    </w:p>
    <w:p w14:paraId="2963D8EC" w14:textId="7217C97B" w:rsidR="009500B4" w:rsidRDefault="009500B4" w:rsidP="002269A0">
      <w:pPr>
        <w:rPr>
          <w:sz w:val="22"/>
          <w:szCs w:val="22"/>
          <w:lang w:val="en-US"/>
        </w:rPr>
      </w:pPr>
      <w:r>
        <w:rPr>
          <w:sz w:val="22"/>
          <w:szCs w:val="22"/>
          <w:lang w:val="en-US"/>
        </w:rPr>
        <w:t xml:space="preserve">The Creamery and WPF operate for approximately 358 days per year, 24 hours per day (other than an annual maintenance shut down around October/ November).   Operation is relatively consistent during the year with some variation in site throughput associated with peak milk volume receipts referred to as the ‘spring flush’. </w:t>
      </w:r>
    </w:p>
    <w:p w14:paraId="53C30722" w14:textId="2870ACD1" w:rsidR="002269A0" w:rsidRPr="002269A0" w:rsidRDefault="00910C2E" w:rsidP="002269A0">
      <w:pPr>
        <w:rPr>
          <w:sz w:val="22"/>
          <w:szCs w:val="22"/>
          <w:lang w:val="en-US"/>
        </w:rPr>
      </w:pPr>
      <w:r w:rsidRPr="00910C2E">
        <w:rPr>
          <w:sz w:val="22"/>
          <w:szCs w:val="22"/>
          <w:lang w:val="en-US"/>
        </w:rPr>
        <w:t xml:space="preserve">Davidstow Creamery </w:t>
      </w:r>
      <w:proofErr w:type="gramStart"/>
      <w:r w:rsidRPr="00910C2E">
        <w:rPr>
          <w:sz w:val="22"/>
          <w:szCs w:val="22"/>
          <w:lang w:val="en-US"/>
        </w:rPr>
        <w:t>is located in</w:t>
      </w:r>
      <w:proofErr w:type="gramEnd"/>
      <w:r w:rsidRPr="00910C2E">
        <w:rPr>
          <w:sz w:val="22"/>
          <w:szCs w:val="22"/>
          <w:lang w:val="en-US"/>
        </w:rPr>
        <w:t xml:space="preserve"> a predominantly rural location; the nearest villages to the site are Trewassa, Davidstow and </w:t>
      </w:r>
      <w:proofErr w:type="spellStart"/>
      <w:r w:rsidRPr="00910C2E">
        <w:rPr>
          <w:sz w:val="22"/>
          <w:szCs w:val="22"/>
          <w:lang w:val="en-US"/>
        </w:rPr>
        <w:t>Tremail</w:t>
      </w:r>
      <w:proofErr w:type="spellEnd"/>
      <w:r>
        <w:rPr>
          <w:sz w:val="22"/>
          <w:szCs w:val="22"/>
          <w:lang w:val="en-US"/>
        </w:rPr>
        <w:t xml:space="preserve"> with other smaller residential areas such as Treworra</w:t>
      </w:r>
      <w:r w:rsidR="000A1B44">
        <w:rPr>
          <w:sz w:val="22"/>
          <w:szCs w:val="22"/>
          <w:lang w:val="en-US"/>
        </w:rPr>
        <w:t xml:space="preserve"> nearby</w:t>
      </w:r>
      <w:r w:rsidR="0099145D" w:rsidRPr="00910C2E">
        <w:rPr>
          <w:sz w:val="22"/>
          <w:szCs w:val="22"/>
          <w:lang w:val="en-US"/>
        </w:rPr>
        <w:t xml:space="preserve">. </w:t>
      </w:r>
      <w:r w:rsidR="002269A0" w:rsidRPr="00524CC9">
        <w:rPr>
          <w:sz w:val="22"/>
          <w:szCs w:val="22"/>
          <w:lang w:val="en-US"/>
        </w:rPr>
        <w:t xml:space="preserve">The land use surrounding the </w:t>
      </w:r>
      <w:r w:rsidR="009B1212">
        <w:rPr>
          <w:sz w:val="22"/>
          <w:szCs w:val="22"/>
          <w:lang w:val="en-US"/>
        </w:rPr>
        <w:t>C</w:t>
      </w:r>
      <w:r w:rsidR="002269A0" w:rsidRPr="00524CC9">
        <w:rPr>
          <w:sz w:val="22"/>
          <w:szCs w:val="22"/>
          <w:lang w:val="en-US"/>
        </w:rPr>
        <w:t xml:space="preserve">reamery and WPF is predominantly rural and agricultural, with a low population density.  </w:t>
      </w:r>
      <w:r w:rsidR="00524CC9" w:rsidRPr="00524CC9">
        <w:rPr>
          <w:sz w:val="22"/>
          <w:szCs w:val="22"/>
          <w:lang w:val="en-US"/>
        </w:rPr>
        <w:t>T</w:t>
      </w:r>
      <w:r w:rsidR="002269A0" w:rsidRPr="00524CC9">
        <w:rPr>
          <w:sz w:val="22"/>
          <w:szCs w:val="22"/>
          <w:lang w:val="en-US"/>
        </w:rPr>
        <w:t>here is potential for seasonal and/or intermittent odour releases from local farming practices</w:t>
      </w:r>
      <w:r w:rsidR="00524CC9" w:rsidRPr="00524CC9">
        <w:rPr>
          <w:sz w:val="22"/>
          <w:szCs w:val="22"/>
          <w:lang w:val="en-US"/>
        </w:rPr>
        <w:t xml:space="preserve"> and a f</w:t>
      </w:r>
      <w:r w:rsidR="002269A0" w:rsidRPr="00524CC9">
        <w:rPr>
          <w:sz w:val="22"/>
          <w:szCs w:val="22"/>
          <w:lang w:val="en-US"/>
        </w:rPr>
        <w:t>allen stock facility</w:t>
      </w:r>
      <w:r w:rsidR="00524CC9" w:rsidRPr="00524CC9">
        <w:rPr>
          <w:sz w:val="22"/>
          <w:szCs w:val="22"/>
          <w:lang w:val="en-US"/>
        </w:rPr>
        <w:t xml:space="preserve"> located to the south of the Creamery.</w:t>
      </w:r>
    </w:p>
    <w:p w14:paraId="01E02CB7" w14:textId="0CCD941F" w:rsidR="00D728AD" w:rsidRDefault="00667788" w:rsidP="00D728AD">
      <w:pPr>
        <w:pStyle w:val="Heading3"/>
      </w:pPr>
      <w:bookmarkStart w:id="20" w:name="_Toc141334639"/>
      <w:r>
        <w:t>1</w:t>
      </w:r>
      <w:r w:rsidR="00642588">
        <w:t>.2</w:t>
      </w:r>
      <w:r w:rsidR="00642588">
        <w:tab/>
      </w:r>
      <w:r w:rsidR="00D728AD" w:rsidRPr="00D728AD">
        <w:t xml:space="preserve">Maintenance and </w:t>
      </w:r>
      <w:r w:rsidR="00D83660">
        <w:t>R</w:t>
      </w:r>
      <w:r w:rsidR="00D728AD" w:rsidRPr="00D728AD">
        <w:t>eview of the OMP</w:t>
      </w:r>
      <w:bookmarkEnd w:id="20"/>
    </w:p>
    <w:p w14:paraId="30885067" w14:textId="211A29B4" w:rsidR="00D96F53" w:rsidRPr="007C381C" w:rsidRDefault="00D35983" w:rsidP="007C381C">
      <w:pPr>
        <w:rPr>
          <w:sz w:val="22"/>
          <w:szCs w:val="22"/>
          <w:lang w:val="en-US"/>
        </w:rPr>
      </w:pPr>
      <w:r w:rsidRPr="007C381C">
        <w:rPr>
          <w:sz w:val="22"/>
          <w:szCs w:val="22"/>
          <w:lang w:val="en-US"/>
        </w:rPr>
        <w:t xml:space="preserve">The </w:t>
      </w:r>
      <w:r w:rsidR="000A1B44">
        <w:rPr>
          <w:sz w:val="22"/>
          <w:szCs w:val="22"/>
          <w:lang w:val="en-US"/>
        </w:rPr>
        <w:t xml:space="preserve">Davidstow </w:t>
      </w:r>
      <w:r w:rsidRPr="007C381C">
        <w:rPr>
          <w:sz w:val="22"/>
          <w:szCs w:val="22"/>
          <w:lang w:val="en-US"/>
        </w:rPr>
        <w:t>Environment and Sustainabi</w:t>
      </w:r>
      <w:r w:rsidR="00D96F53" w:rsidRPr="007C381C">
        <w:rPr>
          <w:sz w:val="22"/>
          <w:szCs w:val="22"/>
          <w:lang w:val="en-US"/>
        </w:rPr>
        <w:t>l</w:t>
      </w:r>
      <w:r w:rsidRPr="007C381C">
        <w:rPr>
          <w:sz w:val="22"/>
          <w:szCs w:val="22"/>
          <w:lang w:val="en-US"/>
        </w:rPr>
        <w:t>ity Manager is responsible for developing</w:t>
      </w:r>
      <w:r w:rsidR="000A1B44">
        <w:rPr>
          <w:sz w:val="22"/>
          <w:szCs w:val="22"/>
          <w:lang w:val="en-US"/>
        </w:rPr>
        <w:t>,</w:t>
      </w:r>
      <w:r w:rsidRPr="007C381C">
        <w:rPr>
          <w:sz w:val="22"/>
          <w:szCs w:val="22"/>
          <w:lang w:val="en-US"/>
        </w:rPr>
        <w:t xml:space="preserve"> </w:t>
      </w:r>
      <w:proofErr w:type="gramStart"/>
      <w:r w:rsidRPr="007C381C">
        <w:rPr>
          <w:sz w:val="22"/>
          <w:szCs w:val="22"/>
          <w:lang w:val="en-US"/>
        </w:rPr>
        <w:t>maintaining</w:t>
      </w:r>
      <w:proofErr w:type="gramEnd"/>
      <w:r w:rsidR="000A1B44">
        <w:rPr>
          <w:sz w:val="22"/>
          <w:szCs w:val="22"/>
          <w:lang w:val="en-US"/>
        </w:rPr>
        <w:t xml:space="preserve"> and updating</w:t>
      </w:r>
      <w:r w:rsidRPr="007C381C">
        <w:rPr>
          <w:sz w:val="22"/>
          <w:szCs w:val="22"/>
          <w:lang w:val="en-US"/>
        </w:rPr>
        <w:t xml:space="preserve"> the OMP.</w:t>
      </w:r>
      <w:r w:rsidR="00D96F53" w:rsidRPr="007C381C">
        <w:rPr>
          <w:sz w:val="22"/>
          <w:szCs w:val="22"/>
          <w:lang w:val="en-US"/>
        </w:rPr>
        <w:t xml:space="preserve">    Reviews of the OMP are typically undertaken on an annual basis or following significant change on site that has </w:t>
      </w:r>
      <w:r w:rsidR="000A1B44">
        <w:rPr>
          <w:sz w:val="22"/>
          <w:szCs w:val="22"/>
          <w:lang w:val="en-US"/>
        </w:rPr>
        <w:t xml:space="preserve">the </w:t>
      </w:r>
      <w:r w:rsidR="00D96F53" w:rsidRPr="007C381C">
        <w:rPr>
          <w:sz w:val="22"/>
          <w:szCs w:val="22"/>
          <w:lang w:val="en-US"/>
        </w:rPr>
        <w:t xml:space="preserve">potential to affect odour emissions sources </w:t>
      </w:r>
      <w:r w:rsidR="009B1212">
        <w:rPr>
          <w:sz w:val="22"/>
          <w:szCs w:val="22"/>
          <w:lang w:val="en-US"/>
        </w:rPr>
        <w:t>and/or</w:t>
      </w:r>
      <w:r w:rsidR="00D96F53" w:rsidRPr="007C381C">
        <w:rPr>
          <w:sz w:val="22"/>
          <w:szCs w:val="22"/>
          <w:lang w:val="en-US"/>
        </w:rPr>
        <w:t xml:space="preserve"> control of emissions.</w:t>
      </w:r>
    </w:p>
    <w:p w14:paraId="3CBD83D7" w14:textId="0E7239B5" w:rsidR="00D35983" w:rsidRPr="007C381C" w:rsidRDefault="00D96F53" w:rsidP="007C381C">
      <w:pPr>
        <w:rPr>
          <w:sz w:val="22"/>
          <w:szCs w:val="22"/>
          <w:lang w:val="en-US"/>
        </w:rPr>
      </w:pPr>
      <w:r w:rsidRPr="007C381C">
        <w:rPr>
          <w:sz w:val="22"/>
          <w:szCs w:val="22"/>
          <w:lang w:val="en-US"/>
        </w:rPr>
        <w:t>The OMP forms part of Davidstow’s Environmental Management System (EMS) and is filed under EMS/ Davidstow/ 8.1 Operational Control</w:t>
      </w:r>
      <w:r w:rsidR="00A97DD1">
        <w:rPr>
          <w:sz w:val="22"/>
          <w:szCs w:val="22"/>
          <w:lang w:val="en-US"/>
        </w:rPr>
        <w:t>.</w:t>
      </w:r>
    </w:p>
    <w:p w14:paraId="465FAB88" w14:textId="77777777" w:rsidR="00D96F53" w:rsidRPr="007C381C" w:rsidRDefault="00D35983" w:rsidP="007C381C">
      <w:pPr>
        <w:rPr>
          <w:sz w:val="22"/>
          <w:szCs w:val="22"/>
          <w:lang w:val="en-US"/>
        </w:rPr>
      </w:pPr>
      <w:r w:rsidRPr="007C381C">
        <w:rPr>
          <w:sz w:val="22"/>
          <w:szCs w:val="22"/>
          <w:lang w:val="en-US"/>
        </w:rPr>
        <w:t xml:space="preserve">The Creamery and Water Processing Facility (WPF) </w:t>
      </w:r>
      <w:r w:rsidR="00D96F53" w:rsidRPr="007C381C">
        <w:rPr>
          <w:sz w:val="22"/>
          <w:szCs w:val="22"/>
          <w:lang w:val="en-US"/>
        </w:rPr>
        <w:t>O</w:t>
      </w:r>
      <w:r w:rsidRPr="007C381C">
        <w:rPr>
          <w:sz w:val="22"/>
          <w:szCs w:val="22"/>
          <w:lang w:val="en-US"/>
        </w:rPr>
        <w:t xml:space="preserve">perations </w:t>
      </w:r>
      <w:r w:rsidR="00D96F53" w:rsidRPr="007C381C">
        <w:rPr>
          <w:sz w:val="22"/>
          <w:szCs w:val="22"/>
          <w:lang w:val="en-US"/>
        </w:rPr>
        <w:t>M</w:t>
      </w:r>
      <w:r w:rsidRPr="007C381C">
        <w:rPr>
          <w:sz w:val="22"/>
          <w:szCs w:val="22"/>
          <w:lang w:val="en-US"/>
        </w:rPr>
        <w:t>anage</w:t>
      </w:r>
      <w:r w:rsidR="00D96F53" w:rsidRPr="007C381C">
        <w:rPr>
          <w:sz w:val="22"/>
          <w:szCs w:val="22"/>
          <w:lang w:val="en-US"/>
        </w:rPr>
        <w:t>rs</w:t>
      </w:r>
      <w:r w:rsidRPr="007C381C">
        <w:rPr>
          <w:sz w:val="22"/>
          <w:szCs w:val="22"/>
          <w:lang w:val="en-US"/>
        </w:rPr>
        <w:t xml:space="preserve"> </w:t>
      </w:r>
      <w:r w:rsidR="00D96F53" w:rsidRPr="007C381C">
        <w:rPr>
          <w:sz w:val="22"/>
          <w:szCs w:val="22"/>
          <w:lang w:val="en-US"/>
        </w:rPr>
        <w:t xml:space="preserve">(supported by the Environment and Sustainability Manager) </w:t>
      </w:r>
      <w:r w:rsidRPr="007C381C">
        <w:rPr>
          <w:sz w:val="22"/>
          <w:szCs w:val="22"/>
          <w:lang w:val="en-US"/>
        </w:rPr>
        <w:t xml:space="preserve">are responsible for training relevant people in their teams.   </w:t>
      </w:r>
    </w:p>
    <w:p w14:paraId="45A1C8C4" w14:textId="5CD40AB4" w:rsidR="00D35983" w:rsidRDefault="00D35983" w:rsidP="007C381C">
      <w:pPr>
        <w:rPr>
          <w:sz w:val="22"/>
          <w:szCs w:val="22"/>
          <w:lang w:val="en-US"/>
        </w:rPr>
      </w:pPr>
      <w:r w:rsidRPr="007C381C">
        <w:rPr>
          <w:sz w:val="22"/>
          <w:szCs w:val="22"/>
          <w:lang w:val="en-US"/>
        </w:rPr>
        <w:t xml:space="preserve">All personnel undertaking off-site odour surveys will be trained in completion of </w:t>
      </w:r>
      <w:r w:rsidR="001A5CCA">
        <w:rPr>
          <w:sz w:val="22"/>
          <w:szCs w:val="22"/>
          <w:lang w:val="en-US"/>
        </w:rPr>
        <w:t xml:space="preserve">the </w:t>
      </w:r>
      <w:r w:rsidRPr="007C381C">
        <w:rPr>
          <w:sz w:val="22"/>
          <w:szCs w:val="22"/>
          <w:lang w:val="en-US"/>
        </w:rPr>
        <w:t xml:space="preserve">odour survey </w:t>
      </w:r>
      <w:r w:rsidR="00D96F53" w:rsidRPr="007C381C">
        <w:rPr>
          <w:sz w:val="22"/>
          <w:szCs w:val="22"/>
          <w:lang w:val="en-US"/>
        </w:rPr>
        <w:t>reporting form</w:t>
      </w:r>
      <w:r w:rsidRPr="007C381C">
        <w:rPr>
          <w:sz w:val="22"/>
          <w:szCs w:val="22"/>
          <w:lang w:val="en-US"/>
        </w:rPr>
        <w:t xml:space="preserve"> shown in Appendix </w:t>
      </w:r>
      <w:r w:rsidR="00D83660">
        <w:rPr>
          <w:sz w:val="22"/>
          <w:szCs w:val="22"/>
          <w:lang w:val="en-US"/>
        </w:rPr>
        <w:t>1</w:t>
      </w:r>
      <w:r w:rsidR="00D96F53" w:rsidRPr="007C381C">
        <w:rPr>
          <w:sz w:val="22"/>
          <w:szCs w:val="22"/>
          <w:lang w:val="en-US"/>
        </w:rPr>
        <w:t>.</w:t>
      </w:r>
    </w:p>
    <w:p w14:paraId="1E70EB79" w14:textId="042F5A8A" w:rsidR="000A1B44" w:rsidRPr="007C381C" w:rsidRDefault="000A1B44" w:rsidP="007C381C">
      <w:pPr>
        <w:rPr>
          <w:sz w:val="22"/>
          <w:szCs w:val="22"/>
          <w:lang w:val="en-US"/>
        </w:rPr>
      </w:pPr>
    </w:p>
    <w:p w14:paraId="0C725AFC" w14:textId="210082F3" w:rsidR="00D728AD" w:rsidRPr="0063694E" w:rsidRDefault="00667788" w:rsidP="00D35983">
      <w:pPr>
        <w:pStyle w:val="Heading3"/>
      </w:pPr>
      <w:bookmarkStart w:id="21" w:name="_Toc141334640"/>
      <w:r>
        <w:t>1</w:t>
      </w:r>
      <w:r w:rsidR="00642588">
        <w:t>.3</w:t>
      </w:r>
      <w:r w:rsidR="00642588">
        <w:tab/>
      </w:r>
      <w:r w:rsidR="00D728AD">
        <w:t xml:space="preserve">Relevant </w:t>
      </w:r>
      <w:r w:rsidR="009B1212">
        <w:t>S</w:t>
      </w:r>
      <w:r w:rsidR="00D728AD">
        <w:t xml:space="preserve">ector </w:t>
      </w:r>
      <w:r w:rsidR="009B1212">
        <w:t>G</w:t>
      </w:r>
      <w:r w:rsidR="00D728AD">
        <w:t xml:space="preserve">uidance on which this OMP is </w:t>
      </w:r>
      <w:proofErr w:type="gramStart"/>
      <w:r w:rsidR="00D728AD">
        <w:t>based</w:t>
      </w:r>
      <w:bookmarkEnd w:id="21"/>
      <w:proofErr w:type="gramEnd"/>
    </w:p>
    <w:p w14:paraId="3311EC6B" w14:textId="48FA8F1E" w:rsidR="00D728AD" w:rsidRPr="00C41BA5" w:rsidRDefault="00D728AD" w:rsidP="00970323">
      <w:pPr>
        <w:pStyle w:val="ListParagraph"/>
        <w:numPr>
          <w:ilvl w:val="0"/>
          <w:numId w:val="2"/>
        </w:numPr>
        <w:ind w:left="567" w:hanging="567"/>
        <w:rPr>
          <w:sz w:val="22"/>
          <w:szCs w:val="22"/>
        </w:rPr>
      </w:pPr>
      <w:r w:rsidRPr="00D728AD">
        <w:rPr>
          <w:sz w:val="22"/>
          <w:szCs w:val="22"/>
        </w:rPr>
        <w:t>Environment Agency’s Technical Guidance Note H4 ‘Odour Management’</w:t>
      </w:r>
    </w:p>
    <w:p w14:paraId="4F514F55" w14:textId="216BDA14" w:rsidR="00D728AD" w:rsidRPr="000A1B44" w:rsidRDefault="00D728AD" w:rsidP="00970323">
      <w:pPr>
        <w:pStyle w:val="ListParagraph"/>
        <w:numPr>
          <w:ilvl w:val="0"/>
          <w:numId w:val="2"/>
        </w:numPr>
        <w:ind w:left="567" w:hanging="567"/>
        <w:rPr>
          <w:sz w:val="22"/>
          <w:szCs w:val="22"/>
          <w:lang w:val="en-US"/>
        </w:rPr>
      </w:pPr>
      <w:r>
        <w:rPr>
          <w:sz w:val="22"/>
          <w:szCs w:val="22"/>
        </w:rPr>
        <w:t xml:space="preserve">EA’s </w:t>
      </w:r>
      <w:r w:rsidRPr="00D728AD">
        <w:rPr>
          <w:sz w:val="22"/>
          <w:szCs w:val="22"/>
        </w:rPr>
        <w:t>Environment Agency Odour Management Plan Template Final V2 05/05/21</w:t>
      </w:r>
    </w:p>
    <w:p w14:paraId="4199F8F9" w14:textId="77777777" w:rsidR="000A1B44" w:rsidRPr="00D83660" w:rsidRDefault="000A1B44" w:rsidP="000A1B44">
      <w:pPr>
        <w:pStyle w:val="ListParagraph"/>
        <w:ind w:left="567"/>
        <w:rPr>
          <w:sz w:val="22"/>
          <w:szCs w:val="22"/>
          <w:lang w:val="en-US"/>
        </w:rPr>
      </w:pPr>
    </w:p>
    <w:p w14:paraId="19254201" w14:textId="7792A231" w:rsidR="00642588" w:rsidRPr="00D83660" w:rsidRDefault="00667788" w:rsidP="00E04700">
      <w:pPr>
        <w:pStyle w:val="Heading3"/>
      </w:pPr>
      <w:bookmarkStart w:id="22" w:name="_Toc141334641"/>
      <w:r>
        <w:t>1</w:t>
      </w:r>
      <w:r w:rsidR="00642588">
        <w:t>.</w:t>
      </w:r>
      <w:r w:rsidR="00D35983">
        <w:t>4</w:t>
      </w:r>
      <w:r w:rsidR="00642588">
        <w:tab/>
        <w:t>Version Control</w:t>
      </w:r>
      <w:bookmarkEnd w:id="22"/>
    </w:p>
    <w:tbl>
      <w:tblPr>
        <w:tblStyle w:val="TableGrid"/>
        <w:tblW w:w="0" w:type="auto"/>
        <w:tblLook w:val="04A0" w:firstRow="1" w:lastRow="0" w:firstColumn="1" w:lastColumn="0" w:noHBand="0" w:noVBand="1"/>
      </w:tblPr>
      <w:tblGrid>
        <w:gridCol w:w="988"/>
        <w:gridCol w:w="2976"/>
        <w:gridCol w:w="1985"/>
        <w:gridCol w:w="1984"/>
        <w:gridCol w:w="1752"/>
      </w:tblGrid>
      <w:tr w:rsidR="00D35983" w14:paraId="403ADDCA" w14:textId="77777777" w:rsidTr="005334B5">
        <w:tc>
          <w:tcPr>
            <w:tcW w:w="988" w:type="dxa"/>
          </w:tcPr>
          <w:p w14:paraId="77092B68" w14:textId="66FBA332" w:rsidR="00D35983" w:rsidRPr="00E04700" w:rsidRDefault="00D35983" w:rsidP="00E1553B">
            <w:pPr>
              <w:snapToGrid w:val="0"/>
              <w:spacing w:before="0" w:after="60"/>
              <w:rPr>
                <w:b/>
                <w:bCs/>
                <w:szCs w:val="20"/>
              </w:rPr>
            </w:pPr>
            <w:r w:rsidRPr="00E04700">
              <w:rPr>
                <w:b/>
                <w:bCs/>
                <w:szCs w:val="20"/>
              </w:rPr>
              <w:t>Rev</w:t>
            </w:r>
          </w:p>
        </w:tc>
        <w:tc>
          <w:tcPr>
            <w:tcW w:w="2976" w:type="dxa"/>
          </w:tcPr>
          <w:p w14:paraId="6C3C1675" w14:textId="37BBB1CA" w:rsidR="00D35983" w:rsidRPr="00E04700" w:rsidRDefault="00D35983" w:rsidP="00E1553B">
            <w:pPr>
              <w:snapToGrid w:val="0"/>
              <w:spacing w:before="0" w:after="60"/>
              <w:rPr>
                <w:b/>
                <w:bCs/>
                <w:szCs w:val="20"/>
              </w:rPr>
            </w:pPr>
            <w:r w:rsidRPr="00E04700">
              <w:rPr>
                <w:b/>
                <w:bCs/>
                <w:szCs w:val="20"/>
              </w:rPr>
              <w:t>Purpose for Revision</w:t>
            </w:r>
          </w:p>
        </w:tc>
        <w:tc>
          <w:tcPr>
            <w:tcW w:w="1985" w:type="dxa"/>
          </w:tcPr>
          <w:p w14:paraId="35D32ED7" w14:textId="025B0FFE" w:rsidR="00D35983" w:rsidRPr="00E04700" w:rsidRDefault="00D35983" w:rsidP="00E1553B">
            <w:pPr>
              <w:snapToGrid w:val="0"/>
              <w:spacing w:before="0" w:after="60"/>
              <w:rPr>
                <w:b/>
                <w:bCs/>
                <w:szCs w:val="20"/>
              </w:rPr>
            </w:pPr>
            <w:r w:rsidRPr="00E04700">
              <w:rPr>
                <w:b/>
                <w:bCs/>
                <w:szCs w:val="20"/>
              </w:rPr>
              <w:t>Authorised By</w:t>
            </w:r>
          </w:p>
        </w:tc>
        <w:tc>
          <w:tcPr>
            <w:tcW w:w="1984" w:type="dxa"/>
          </w:tcPr>
          <w:p w14:paraId="01B8C3E7" w14:textId="7A812836" w:rsidR="00D35983" w:rsidRPr="00E04700" w:rsidRDefault="00D35983" w:rsidP="00E1553B">
            <w:pPr>
              <w:snapToGrid w:val="0"/>
              <w:spacing w:before="0" w:after="60"/>
              <w:jc w:val="left"/>
              <w:rPr>
                <w:b/>
                <w:bCs/>
                <w:szCs w:val="20"/>
              </w:rPr>
            </w:pPr>
            <w:r w:rsidRPr="00E04700">
              <w:rPr>
                <w:b/>
                <w:bCs/>
                <w:szCs w:val="20"/>
              </w:rPr>
              <w:t>Submitted to EA</w:t>
            </w:r>
          </w:p>
        </w:tc>
        <w:tc>
          <w:tcPr>
            <w:tcW w:w="1752" w:type="dxa"/>
          </w:tcPr>
          <w:p w14:paraId="28402792" w14:textId="47F08E83" w:rsidR="00D35983" w:rsidRPr="00E04700" w:rsidRDefault="00D35983" w:rsidP="00E1553B">
            <w:pPr>
              <w:snapToGrid w:val="0"/>
              <w:spacing w:before="0" w:after="60"/>
              <w:rPr>
                <w:b/>
                <w:bCs/>
                <w:szCs w:val="20"/>
              </w:rPr>
            </w:pPr>
            <w:r w:rsidRPr="00E04700">
              <w:rPr>
                <w:b/>
                <w:bCs/>
                <w:szCs w:val="20"/>
              </w:rPr>
              <w:t>Owner</w:t>
            </w:r>
          </w:p>
        </w:tc>
      </w:tr>
      <w:tr w:rsidR="00254121" w14:paraId="10749FFF" w14:textId="77777777" w:rsidTr="005334B5">
        <w:tc>
          <w:tcPr>
            <w:tcW w:w="988" w:type="dxa"/>
          </w:tcPr>
          <w:p w14:paraId="177CA80C" w14:textId="0AE6F3AA" w:rsidR="00254121" w:rsidRPr="00E04700" w:rsidRDefault="00254121" w:rsidP="00254121">
            <w:pPr>
              <w:snapToGrid w:val="0"/>
              <w:spacing w:before="0" w:after="60"/>
              <w:rPr>
                <w:szCs w:val="20"/>
              </w:rPr>
            </w:pPr>
            <w:r>
              <w:rPr>
                <w:szCs w:val="20"/>
              </w:rPr>
              <w:t>5</w:t>
            </w:r>
          </w:p>
        </w:tc>
        <w:tc>
          <w:tcPr>
            <w:tcW w:w="2976" w:type="dxa"/>
          </w:tcPr>
          <w:p w14:paraId="24478C68" w14:textId="31A1F79E" w:rsidR="00254121" w:rsidRDefault="00254121" w:rsidP="00254121">
            <w:pPr>
              <w:snapToGrid w:val="0"/>
              <w:spacing w:before="0" w:after="60"/>
              <w:rPr>
                <w:szCs w:val="20"/>
              </w:rPr>
            </w:pPr>
            <w:r>
              <w:rPr>
                <w:szCs w:val="20"/>
              </w:rPr>
              <w:t>Clarification of EA questions</w:t>
            </w:r>
            <w:r w:rsidR="007102DE">
              <w:rPr>
                <w:szCs w:val="20"/>
              </w:rPr>
              <w:t xml:space="preserve">.  Changes from previous version in </w:t>
            </w:r>
            <w:r w:rsidR="007102DE" w:rsidRPr="007102DE">
              <w:rPr>
                <w:color w:val="0070C0"/>
                <w:szCs w:val="20"/>
              </w:rPr>
              <w:t>blue font</w:t>
            </w:r>
          </w:p>
        </w:tc>
        <w:tc>
          <w:tcPr>
            <w:tcW w:w="1985" w:type="dxa"/>
          </w:tcPr>
          <w:p w14:paraId="67E24686" w14:textId="6D6999B6" w:rsidR="00254121" w:rsidRPr="00E04700" w:rsidRDefault="00254121" w:rsidP="00254121">
            <w:pPr>
              <w:snapToGrid w:val="0"/>
              <w:spacing w:before="0" w:after="60"/>
              <w:rPr>
                <w:szCs w:val="20"/>
              </w:rPr>
            </w:pPr>
            <w:r w:rsidRPr="00E04700">
              <w:rPr>
                <w:szCs w:val="20"/>
              </w:rPr>
              <w:t>C Appleton</w:t>
            </w:r>
          </w:p>
        </w:tc>
        <w:tc>
          <w:tcPr>
            <w:tcW w:w="1984" w:type="dxa"/>
          </w:tcPr>
          <w:p w14:paraId="6EB86D3A" w14:textId="2ADDACF3" w:rsidR="00254121" w:rsidRDefault="00254121" w:rsidP="00254121">
            <w:pPr>
              <w:snapToGrid w:val="0"/>
              <w:spacing w:before="0" w:after="60"/>
              <w:rPr>
                <w:szCs w:val="20"/>
              </w:rPr>
            </w:pPr>
            <w:r>
              <w:rPr>
                <w:szCs w:val="20"/>
              </w:rPr>
              <w:t>Jan</w:t>
            </w:r>
            <w:r>
              <w:rPr>
                <w:szCs w:val="20"/>
              </w:rPr>
              <w:t xml:space="preserve"> </w:t>
            </w:r>
            <w:r w:rsidRPr="00E04700">
              <w:rPr>
                <w:szCs w:val="20"/>
              </w:rPr>
              <w:t>202</w:t>
            </w:r>
            <w:r>
              <w:rPr>
                <w:szCs w:val="20"/>
              </w:rPr>
              <w:t>4</w:t>
            </w:r>
          </w:p>
        </w:tc>
        <w:tc>
          <w:tcPr>
            <w:tcW w:w="1752" w:type="dxa"/>
          </w:tcPr>
          <w:p w14:paraId="34432F26" w14:textId="6B4B37AC" w:rsidR="00254121" w:rsidRDefault="00254121" w:rsidP="00254121">
            <w:pPr>
              <w:snapToGrid w:val="0"/>
              <w:spacing w:before="0" w:after="60"/>
              <w:rPr>
                <w:szCs w:val="20"/>
              </w:rPr>
            </w:pPr>
            <w:r>
              <w:rPr>
                <w:szCs w:val="20"/>
              </w:rPr>
              <w:t>M Bardell</w:t>
            </w:r>
          </w:p>
        </w:tc>
      </w:tr>
      <w:tr w:rsidR="00254121" w14:paraId="5C600ED7" w14:textId="77777777" w:rsidTr="005334B5">
        <w:tc>
          <w:tcPr>
            <w:tcW w:w="988" w:type="dxa"/>
          </w:tcPr>
          <w:p w14:paraId="2D5B5F62" w14:textId="552B9510" w:rsidR="00254121" w:rsidRPr="00E04700" w:rsidRDefault="00254121" w:rsidP="00254121">
            <w:pPr>
              <w:snapToGrid w:val="0"/>
              <w:spacing w:before="0" w:after="60"/>
              <w:rPr>
                <w:szCs w:val="20"/>
              </w:rPr>
            </w:pPr>
            <w:r w:rsidRPr="00E04700">
              <w:rPr>
                <w:szCs w:val="20"/>
              </w:rPr>
              <w:t xml:space="preserve">4 </w:t>
            </w:r>
          </w:p>
        </w:tc>
        <w:tc>
          <w:tcPr>
            <w:tcW w:w="2976" w:type="dxa"/>
          </w:tcPr>
          <w:p w14:paraId="79184FEF" w14:textId="77777777" w:rsidR="00254121" w:rsidRDefault="00254121" w:rsidP="00254121">
            <w:pPr>
              <w:snapToGrid w:val="0"/>
              <w:spacing w:before="0" w:after="60"/>
              <w:rPr>
                <w:szCs w:val="20"/>
              </w:rPr>
            </w:pPr>
            <w:r>
              <w:rPr>
                <w:szCs w:val="20"/>
              </w:rPr>
              <w:t>Routine update and a</w:t>
            </w:r>
            <w:r w:rsidRPr="00E04700">
              <w:rPr>
                <w:szCs w:val="20"/>
              </w:rPr>
              <w:t>doption of EA template</w:t>
            </w:r>
            <w:r>
              <w:rPr>
                <w:szCs w:val="20"/>
              </w:rPr>
              <w:t xml:space="preserve"> for OMPs</w:t>
            </w:r>
          </w:p>
          <w:p w14:paraId="3ADE2D56" w14:textId="1ED05221" w:rsidR="00254121" w:rsidRPr="00E04700" w:rsidRDefault="00254121" w:rsidP="00254121">
            <w:pPr>
              <w:snapToGrid w:val="0"/>
              <w:spacing w:before="0" w:after="60"/>
              <w:jc w:val="left"/>
              <w:rPr>
                <w:szCs w:val="20"/>
              </w:rPr>
            </w:pPr>
            <w:r w:rsidRPr="00831400">
              <w:rPr>
                <w:color w:val="auto"/>
                <w:szCs w:val="20"/>
              </w:rPr>
              <w:t>Updated with EA comments during determination of application for Permit Variation</w:t>
            </w:r>
          </w:p>
        </w:tc>
        <w:tc>
          <w:tcPr>
            <w:tcW w:w="1985" w:type="dxa"/>
          </w:tcPr>
          <w:p w14:paraId="2566F3A4" w14:textId="41981240" w:rsidR="00254121" w:rsidRPr="00E04700" w:rsidRDefault="00254121" w:rsidP="00254121">
            <w:pPr>
              <w:snapToGrid w:val="0"/>
              <w:spacing w:before="0" w:after="60"/>
              <w:rPr>
                <w:szCs w:val="20"/>
              </w:rPr>
            </w:pPr>
            <w:r w:rsidRPr="00E04700">
              <w:rPr>
                <w:szCs w:val="20"/>
              </w:rPr>
              <w:t>C Appleton</w:t>
            </w:r>
          </w:p>
        </w:tc>
        <w:tc>
          <w:tcPr>
            <w:tcW w:w="1984" w:type="dxa"/>
          </w:tcPr>
          <w:p w14:paraId="799DA787" w14:textId="3B2BBD7F" w:rsidR="00254121" w:rsidRPr="00E04700" w:rsidRDefault="00254121" w:rsidP="00254121">
            <w:pPr>
              <w:snapToGrid w:val="0"/>
              <w:spacing w:before="0" w:after="60"/>
              <w:rPr>
                <w:szCs w:val="20"/>
              </w:rPr>
            </w:pPr>
            <w:r>
              <w:rPr>
                <w:szCs w:val="20"/>
              </w:rPr>
              <w:t xml:space="preserve">Dec </w:t>
            </w:r>
            <w:r w:rsidRPr="00E04700">
              <w:rPr>
                <w:szCs w:val="20"/>
              </w:rPr>
              <w:t>2023</w:t>
            </w:r>
          </w:p>
        </w:tc>
        <w:tc>
          <w:tcPr>
            <w:tcW w:w="1752" w:type="dxa"/>
          </w:tcPr>
          <w:p w14:paraId="3030D4CA" w14:textId="1725EAF0" w:rsidR="00254121" w:rsidRPr="00E04700" w:rsidRDefault="00254121" w:rsidP="00254121">
            <w:pPr>
              <w:snapToGrid w:val="0"/>
              <w:spacing w:before="0" w:after="60"/>
              <w:rPr>
                <w:szCs w:val="20"/>
              </w:rPr>
            </w:pPr>
            <w:r>
              <w:rPr>
                <w:szCs w:val="20"/>
              </w:rPr>
              <w:t>G Jones</w:t>
            </w:r>
          </w:p>
        </w:tc>
      </w:tr>
      <w:tr w:rsidR="00254121" w14:paraId="0047D4B4" w14:textId="77777777" w:rsidTr="005334B5">
        <w:tc>
          <w:tcPr>
            <w:tcW w:w="988" w:type="dxa"/>
          </w:tcPr>
          <w:p w14:paraId="0805AFF4" w14:textId="36A05EF6" w:rsidR="00254121" w:rsidRPr="00E04700" w:rsidRDefault="00254121" w:rsidP="00254121">
            <w:pPr>
              <w:snapToGrid w:val="0"/>
              <w:spacing w:before="0" w:after="60"/>
              <w:rPr>
                <w:szCs w:val="20"/>
              </w:rPr>
            </w:pPr>
            <w:r w:rsidRPr="00E04700">
              <w:rPr>
                <w:szCs w:val="20"/>
              </w:rPr>
              <w:t>3</w:t>
            </w:r>
          </w:p>
        </w:tc>
        <w:tc>
          <w:tcPr>
            <w:tcW w:w="2976" w:type="dxa"/>
          </w:tcPr>
          <w:p w14:paraId="18D70D28" w14:textId="592BB096" w:rsidR="00254121" w:rsidRPr="00E04700" w:rsidRDefault="00254121" w:rsidP="00254121">
            <w:pPr>
              <w:snapToGrid w:val="0"/>
              <w:spacing w:before="0" w:after="60"/>
              <w:rPr>
                <w:szCs w:val="20"/>
              </w:rPr>
            </w:pPr>
            <w:r w:rsidRPr="00E04700">
              <w:rPr>
                <w:szCs w:val="20"/>
              </w:rPr>
              <w:t>Routine update</w:t>
            </w:r>
          </w:p>
        </w:tc>
        <w:tc>
          <w:tcPr>
            <w:tcW w:w="1985" w:type="dxa"/>
          </w:tcPr>
          <w:p w14:paraId="5D3BE4FA" w14:textId="020107D5" w:rsidR="00254121" w:rsidRPr="00E04700" w:rsidRDefault="00254121" w:rsidP="00254121">
            <w:pPr>
              <w:snapToGrid w:val="0"/>
              <w:spacing w:before="0" w:after="60"/>
              <w:rPr>
                <w:szCs w:val="20"/>
              </w:rPr>
            </w:pPr>
            <w:r w:rsidRPr="00E04700">
              <w:rPr>
                <w:szCs w:val="20"/>
              </w:rPr>
              <w:t>S Cook</w:t>
            </w:r>
          </w:p>
        </w:tc>
        <w:tc>
          <w:tcPr>
            <w:tcW w:w="1984" w:type="dxa"/>
          </w:tcPr>
          <w:p w14:paraId="5DCC33A5" w14:textId="15943ABD" w:rsidR="00254121" w:rsidRPr="00E04700" w:rsidRDefault="00254121" w:rsidP="00254121">
            <w:pPr>
              <w:snapToGrid w:val="0"/>
              <w:spacing w:before="0" w:after="60"/>
              <w:rPr>
                <w:szCs w:val="20"/>
              </w:rPr>
            </w:pPr>
            <w:r w:rsidRPr="00E04700">
              <w:rPr>
                <w:szCs w:val="20"/>
              </w:rPr>
              <w:t>2021</w:t>
            </w:r>
          </w:p>
        </w:tc>
        <w:tc>
          <w:tcPr>
            <w:tcW w:w="1752" w:type="dxa"/>
          </w:tcPr>
          <w:p w14:paraId="7DE61F33" w14:textId="18D5EBCD" w:rsidR="00254121" w:rsidRPr="00E04700" w:rsidRDefault="00254121" w:rsidP="00254121">
            <w:pPr>
              <w:snapToGrid w:val="0"/>
              <w:spacing w:before="0" w:after="60"/>
              <w:rPr>
                <w:szCs w:val="20"/>
              </w:rPr>
            </w:pPr>
            <w:r w:rsidRPr="00E04700">
              <w:rPr>
                <w:szCs w:val="20"/>
              </w:rPr>
              <w:t>S Magor</w:t>
            </w:r>
          </w:p>
        </w:tc>
      </w:tr>
      <w:tr w:rsidR="00254121" w14:paraId="4834546C" w14:textId="77777777" w:rsidTr="005334B5">
        <w:tc>
          <w:tcPr>
            <w:tcW w:w="988" w:type="dxa"/>
          </w:tcPr>
          <w:p w14:paraId="502EB16A" w14:textId="4167CF45" w:rsidR="00254121" w:rsidRPr="00E04700" w:rsidRDefault="00254121" w:rsidP="00254121">
            <w:pPr>
              <w:snapToGrid w:val="0"/>
              <w:spacing w:before="0" w:after="60"/>
              <w:rPr>
                <w:szCs w:val="20"/>
              </w:rPr>
            </w:pPr>
            <w:r w:rsidRPr="00E04700">
              <w:rPr>
                <w:szCs w:val="20"/>
              </w:rPr>
              <w:t>2</w:t>
            </w:r>
          </w:p>
        </w:tc>
        <w:tc>
          <w:tcPr>
            <w:tcW w:w="2976" w:type="dxa"/>
          </w:tcPr>
          <w:p w14:paraId="30FDAEA8" w14:textId="47550329" w:rsidR="00254121" w:rsidRPr="00E04700" w:rsidRDefault="00254121" w:rsidP="00254121">
            <w:pPr>
              <w:snapToGrid w:val="0"/>
              <w:spacing w:before="0" w:after="60"/>
              <w:jc w:val="left"/>
              <w:rPr>
                <w:szCs w:val="20"/>
              </w:rPr>
            </w:pPr>
            <w:r w:rsidRPr="00E04700">
              <w:rPr>
                <w:szCs w:val="20"/>
              </w:rPr>
              <w:t>New format with olfactometry results</w:t>
            </w:r>
          </w:p>
        </w:tc>
        <w:tc>
          <w:tcPr>
            <w:tcW w:w="1985" w:type="dxa"/>
          </w:tcPr>
          <w:p w14:paraId="2A591BDB" w14:textId="26274F19" w:rsidR="00254121" w:rsidRPr="00E04700" w:rsidRDefault="00254121" w:rsidP="00254121">
            <w:pPr>
              <w:snapToGrid w:val="0"/>
              <w:spacing w:before="0" w:after="60"/>
              <w:rPr>
                <w:szCs w:val="20"/>
              </w:rPr>
            </w:pPr>
            <w:r>
              <w:rPr>
                <w:szCs w:val="20"/>
              </w:rPr>
              <w:t>M Youds</w:t>
            </w:r>
          </w:p>
        </w:tc>
        <w:tc>
          <w:tcPr>
            <w:tcW w:w="1984" w:type="dxa"/>
          </w:tcPr>
          <w:p w14:paraId="378E6D10" w14:textId="641E5C90" w:rsidR="00254121" w:rsidRPr="00E04700" w:rsidRDefault="00254121" w:rsidP="00254121">
            <w:pPr>
              <w:snapToGrid w:val="0"/>
              <w:spacing w:before="0" w:after="60"/>
              <w:rPr>
                <w:szCs w:val="20"/>
              </w:rPr>
            </w:pPr>
            <w:r w:rsidRPr="00E04700">
              <w:rPr>
                <w:szCs w:val="20"/>
              </w:rPr>
              <w:t>2018</w:t>
            </w:r>
          </w:p>
        </w:tc>
        <w:tc>
          <w:tcPr>
            <w:tcW w:w="1752" w:type="dxa"/>
          </w:tcPr>
          <w:p w14:paraId="6DFAC3BE" w14:textId="739E3CC8" w:rsidR="00254121" w:rsidRPr="00E04700" w:rsidRDefault="00254121" w:rsidP="00254121">
            <w:pPr>
              <w:snapToGrid w:val="0"/>
              <w:spacing w:before="0" w:after="60"/>
              <w:rPr>
                <w:szCs w:val="20"/>
              </w:rPr>
            </w:pPr>
            <w:r>
              <w:rPr>
                <w:szCs w:val="20"/>
              </w:rPr>
              <w:t>M Bardell</w:t>
            </w:r>
          </w:p>
        </w:tc>
      </w:tr>
      <w:tr w:rsidR="00254121" w14:paraId="77BB916A" w14:textId="77777777" w:rsidTr="005334B5">
        <w:tc>
          <w:tcPr>
            <w:tcW w:w="988" w:type="dxa"/>
          </w:tcPr>
          <w:p w14:paraId="3F204CD4" w14:textId="468763FB" w:rsidR="00254121" w:rsidRPr="00E04700" w:rsidRDefault="00254121" w:rsidP="00254121">
            <w:pPr>
              <w:snapToGrid w:val="0"/>
              <w:spacing w:before="0" w:after="60"/>
              <w:rPr>
                <w:szCs w:val="20"/>
              </w:rPr>
            </w:pPr>
            <w:r w:rsidRPr="00E04700">
              <w:rPr>
                <w:szCs w:val="20"/>
              </w:rPr>
              <w:t>1</w:t>
            </w:r>
          </w:p>
        </w:tc>
        <w:tc>
          <w:tcPr>
            <w:tcW w:w="2976" w:type="dxa"/>
          </w:tcPr>
          <w:p w14:paraId="2E0A99C2" w14:textId="1E59136A" w:rsidR="00254121" w:rsidRPr="00E04700" w:rsidRDefault="00254121" w:rsidP="00254121">
            <w:pPr>
              <w:snapToGrid w:val="0"/>
              <w:spacing w:before="0" w:after="60"/>
              <w:rPr>
                <w:szCs w:val="20"/>
              </w:rPr>
            </w:pPr>
            <w:r w:rsidRPr="00E04700">
              <w:rPr>
                <w:szCs w:val="20"/>
              </w:rPr>
              <w:t>First issue</w:t>
            </w:r>
          </w:p>
        </w:tc>
        <w:tc>
          <w:tcPr>
            <w:tcW w:w="1985" w:type="dxa"/>
          </w:tcPr>
          <w:p w14:paraId="55304977" w14:textId="4F584657" w:rsidR="00254121" w:rsidRPr="00E04700" w:rsidRDefault="00254121" w:rsidP="00254121">
            <w:pPr>
              <w:snapToGrid w:val="0"/>
              <w:spacing w:before="0" w:after="60"/>
              <w:rPr>
                <w:szCs w:val="20"/>
              </w:rPr>
            </w:pPr>
            <w:r>
              <w:rPr>
                <w:szCs w:val="20"/>
              </w:rPr>
              <w:t>M Bardell</w:t>
            </w:r>
          </w:p>
        </w:tc>
        <w:tc>
          <w:tcPr>
            <w:tcW w:w="1984" w:type="dxa"/>
          </w:tcPr>
          <w:p w14:paraId="387F3C03" w14:textId="64E9BF61" w:rsidR="00254121" w:rsidRPr="00E04700" w:rsidRDefault="00254121" w:rsidP="00254121">
            <w:pPr>
              <w:snapToGrid w:val="0"/>
              <w:spacing w:before="0" w:after="60"/>
              <w:rPr>
                <w:szCs w:val="20"/>
              </w:rPr>
            </w:pPr>
            <w:r w:rsidRPr="00E04700">
              <w:rPr>
                <w:szCs w:val="20"/>
              </w:rPr>
              <w:t>2016</w:t>
            </w:r>
          </w:p>
        </w:tc>
        <w:tc>
          <w:tcPr>
            <w:tcW w:w="1752" w:type="dxa"/>
          </w:tcPr>
          <w:p w14:paraId="042E1A82" w14:textId="2FEE96B5" w:rsidR="00254121" w:rsidRPr="00E04700" w:rsidRDefault="00254121" w:rsidP="00254121">
            <w:pPr>
              <w:snapToGrid w:val="0"/>
              <w:spacing w:before="0" w:after="60"/>
              <w:rPr>
                <w:szCs w:val="20"/>
              </w:rPr>
            </w:pPr>
            <w:r w:rsidRPr="00E04700">
              <w:rPr>
                <w:szCs w:val="20"/>
              </w:rPr>
              <w:t>AMP</w:t>
            </w:r>
          </w:p>
        </w:tc>
      </w:tr>
    </w:tbl>
    <w:p w14:paraId="582874E9" w14:textId="77777777" w:rsidR="003B0C5D" w:rsidRDefault="003B0C5D" w:rsidP="007D5DA6">
      <w:pPr>
        <w:pStyle w:val="Heading2"/>
      </w:pPr>
      <w:bookmarkStart w:id="23" w:name="_Toc141334642"/>
    </w:p>
    <w:p w14:paraId="465571DC" w14:textId="77777777" w:rsidR="00946CCE" w:rsidRDefault="00946CCE">
      <w:pPr>
        <w:autoSpaceDE/>
        <w:autoSpaceDN/>
        <w:adjustRightInd/>
        <w:spacing w:before="0" w:after="0"/>
        <w:jc w:val="left"/>
        <w:rPr>
          <w:rFonts w:ascii="Arial" w:hAnsi="Arial"/>
          <w:b/>
          <w:bCs/>
          <w:iCs/>
          <w:color w:val="000000" w:themeColor="text1"/>
          <w:sz w:val="32"/>
          <w:szCs w:val="32"/>
          <w:lang w:val="en-US"/>
        </w:rPr>
      </w:pPr>
      <w:r>
        <w:br w:type="page"/>
      </w:r>
    </w:p>
    <w:p w14:paraId="6C4944CE" w14:textId="230307F8" w:rsidR="007D5DA6" w:rsidRDefault="007D5DA6" w:rsidP="0063694E">
      <w:pPr>
        <w:pStyle w:val="Heading1"/>
      </w:pPr>
      <w:r w:rsidRPr="007D5DA6">
        <w:lastRenderedPageBreak/>
        <w:t xml:space="preserve">2. </w:t>
      </w:r>
      <w:r>
        <w:tab/>
      </w:r>
      <w:r w:rsidRPr="007D5DA6">
        <w:t>Receptors</w:t>
      </w:r>
      <w:bookmarkEnd w:id="23"/>
    </w:p>
    <w:p w14:paraId="15D20020" w14:textId="71BA9C18" w:rsidR="00FA6192" w:rsidRDefault="00F07651" w:rsidP="00FA6192">
      <w:pPr>
        <w:pStyle w:val="Heading3"/>
      </w:pPr>
      <w:bookmarkStart w:id="24" w:name="_Toc141334643"/>
      <w:r>
        <w:t xml:space="preserve">2.1 </w:t>
      </w:r>
      <w:r>
        <w:tab/>
        <w:t>Receptor List and Map</w:t>
      </w:r>
      <w:bookmarkEnd w:id="24"/>
    </w:p>
    <w:p w14:paraId="1F03278D" w14:textId="4F1C7C64" w:rsidR="00FA6192" w:rsidRPr="00134A59" w:rsidRDefault="00FA6192" w:rsidP="00FA6192">
      <w:pPr>
        <w:rPr>
          <w:sz w:val="22"/>
          <w:szCs w:val="22"/>
          <w:lang w:val="en-US"/>
        </w:rPr>
      </w:pPr>
      <w:r w:rsidRPr="00134A59">
        <w:rPr>
          <w:sz w:val="22"/>
          <w:szCs w:val="22"/>
          <w:lang w:val="en-US"/>
        </w:rPr>
        <w:t>As described in Section 3, the principal sources of odour are within the WPF</w:t>
      </w:r>
      <w:r w:rsidR="000A1B44">
        <w:rPr>
          <w:sz w:val="22"/>
          <w:szCs w:val="22"/>
          <w:lang w:val="en-US"/>
        </w:rPr>
        <w:t>. The</w:t>
      </w:r>
      <w:r w:rsidRPr="00134A59">
        <w:rPr>
          <w:sz w:val="22"/>
          <w:szCs w:val="22"/>
          <w:lang w:val="en-US"/>
        </w:rPr>
        <w:t xml:space="preserve"> location of </w:t>
      </w:r>
      <w:r w:rsidR="000A1B44">
        <w:rPr>
          <w:sz w:val="22"/>
          <w:szCs w:val="22"/>
          <w:lang w:val="en-US"/>
        </w:rPr>
        <w:t xml:space="preserve">each </w:t>
      </w:r>
      <w:r w:rsidRPr="00134A59">
        <w:rPr>
          <w:sz w:val="22"/>
          <w:szCs w:val="22"/>
          <w:lang w:val="en-US"/>
        </w:rPr>
        <w:t>receptor is described relative to the WPF.</w:t>
      </w:r>
    </w:p>
    <w:tbl>
      <w:tblPr>
        <w:tblStyle w:val="TableGrid"/>
        <w:tblW w:w="0" w:type="auto"/>
        <w:tblLook w:val="04A0" w:firstRow="1" w:lastRow="0" w:firstColumn="1" w:lastColumn="0" w:noHBand="0" w:noVBand="1"/>
      </w:tblPr>
      <w:tblGrid>
        <w:gridCol w:w="881"/>
        <w:gridCol w:w="2658"/>
        <w:gridCol w:w="992"/>
        <w:gridCol w:w="1467"/>
        <w:gridCol w:w="3495"/>
      </w:tblGrid>
      <w:tr w:rsidR="00D83660" w:rsidRPr="00D35983" w14:paraId="2A7E9332" w14:textId="77777777" w:rsidTr="00134A59">
        <w:tc>
          <w:tcPr>
            <w:tcW w:w="881" w:type="dxa"/>
          </w:tcPr>
          <w:p w14:paraId="2BFF88DB" w14:textId="59D0C828" w:rsidR="007D5DA6" w:rsidRPr="0027736E" w:rsidRDefault="00F07651" w:rsidP="001A5CCA">
            <w:pPr>
              <w:snapToGrid w:val="0"/>
              <w:spacing w:before="0" w:after="40"/>
              <w:rPr>
                <w:b/>
                <w:bCs/>
                <w:szCs w:val="20"/>
              </w:rPr>
            </w:pPr>
            <w:r w:rsidRPr="0027736E">
              <w:rPr>
                <w:b/>
                <w:bCs/>
                <w:szCs w:val="20"/>
              </w:rPr>
              <w:t>Ref.</w:t>
            </w:r>
          </w:p>
        </w:tc>
        <w:tc>
          <w:tcPr>
            <w:tcW w:w="2658" w:type="dxa"/>
          </w:tcPr>
          <w:p w14:paraId="0531F940" w14:textId="7E3E51DF" w:rsidR="007D5DA6" w:rsidRPr="0027736E" w:rsidRDefault="00F07651" w:rsidP="001A5CCA">
            <w:pPr>
              <w:snapToGrid w:val="0"/>
              <w:spacing w:before="0" w:after="40"/>
              <w:jc w:val="left"/>
              <w:rPr>
                <w:b/>
                <w:bCs/>
                <w:szCs w:val="20"/>
              </w:rPr>
            </w:pPr>
            <w:r w:rsidRPr="0027736E">
              <w:rPr>
                <w:b/>
                <w:bCs/>
                <w:szCs w:val="20"/>
              </w:rPr>
              <w:t>Receptor Type</w:t>
            </w:r>
          </w:p>
        </w:tc>
        <w:tc>
          <w:tcPr>
            <w:tcW w:w="992" w:type="dxa"/>
          </w:tcPr>
          <w:p w14:paraId="6933CEDC" w14:textId="4B4E3DCC" w:rsidR="007D5DA6" w:rsidRPr="0027736E" w:rsidRDefault="00F07651" w:rsidP="001A5CCA">
            <w:pPr>
              <w:snapToGrid w:val="0"/>
              <w:spacing w:before="0" w:after="40"/>
              <w:jc w:val="center"/>
              <w:rPr>
                <w:b/>
                <w:bCs/>
                <w:szCs w:val="20"/>
              </w:rPr>
            </w:pPr>
            <w:r w:rsidRPr="0027736E">
              <w:rPr>
                <w:b/>
                <w:bCs/>
                <w:szCs w:val="20"/>
              </w:rPr>
              <w:t xml:space="preserve">Direction </w:t>
            </w:r>
            <w:r w:rsidR="00FA6192">
              <w:rPr>
                <w:b/>
                <w:bCs/>
                <w:szCs w:val="20"/>
              </w:rPr>
              <w:t>f</w:t>
            </w:r>
            <w:r w:rsidRPr="0027736E">
              <w:rPr>
                <w:b/>
                <w:bCs/>
                <w:szCs w:val="20"/>
              </w:rPr>
              <w:t xml:space="preserve">rom </w:t>
            </w:r>
            <w:r w:rsidR="00FA6192">
              <w:rPr>
                <w:b/>
                <w:bCs/>
                <w:szCs w:val="20"/>
              </w:rPr>
              <w:t>WPF</w:t>
            </w:r>
          </w:p>
        </w:tc>
        <w:tc>
          <w:tcPr>
            <w:tcW w:w="1467" w:type="dxa"/>
          </w:tcPr>
          <w:p w14:paraId="0393BA1F" w14:textId="637C5D9C" w:rsidR="007D5DA6" w:rsidRPr="0027736E" w:rsidRDefault="00F07651" w:rsidP="001A5CCA">
            <w:pPr>
              <w:pStyle w:val="TableNormal1"/>
              <w:snapToGrid w:val="0"/>
              <w:spacing w:after="40"/>
              <w:jc w:val="center"/>
              <w:rPr>
                <w:rFonts w:ascii="Calibri" w:hAnsi="Calibri" w:cs="Arial"/>
                <w:b/>
                <w:bCs/>
                <w:color w:val="000000"/>
                <w:sz w:val="20"/>
                <w:lang w:eastAsia="en-GB"/>
              </w:rPr>
            </w:pPr>
            <w:r w:rsidRPr="0027736E">
              <w:rPr>
                <w:rFonts w:ascii="Calibri" w:hAnsi="Calibri" w:cs="Arial"/>
                <w:b/>
                <w:bCs/>
                <w:color w:val="000000"/>
                <w:sz w:val="20"/>
                <w:lang w:eastAsia="en-GB"/>
              </w:rPr>
              <w:t xml:space="preserve">Approx       </w:t>
            </w:r>
            <w:r w:rsidR="00FA6192">
              <w:rPr>
                <w:rFonts w:ascii="Calibri" w:hAnsi="Calibri" w:cs="Arial"/>
                <w:b/>
                <w:bCs/>
                <w:color w:val="000000"/>
                <w:sz w:val="20"/>
                <w:lang w:eastAsia="en-GB"/>
              </w:rPr>
              <w:t>D</w:t>
            </w:r>
            <w:r w:rsidRPr="0027736E">
              <w:rPr>
                <w:rFonts w:ascii="Calibri" w:hAnsi="Calibri" w:cs="Arial"/>
                <w:b/>
                <w:bCs/>
                <w:color w:val="000000"/>
                <w:sz w:val="20"/>
                <w:lang w:eastAsia="en-GB"/>
              </w:rPr>
              <w:t xml:space="preserve">istance to </w:t>
            </w:r>
            <w:r w:rsidR="00FA6192">
              <w:rPr>
                <w:rFonts w:ascii="Calibri" w:hAnsi="Calibri" w:cs="Arial"/>
                <w:b/>
                <w:bCs/>
                <w:color w:val="000000"/>
                <w:sz w:val="20"/>
                <w:lang w:eastAsia="en-GB"/>
              </w:rPr>
              <w:t>S</w:t>
            </w:r>
            <w:r w:rsidRPr="0027736E">
              <w:rPr>
                <w:rFonts w:ascii="Calibri" w:hAnsi="Calibri" w:cs="Arial"/>
                <w:b/>
                <w:bCs/>
                <w:color w:val="000000"/>
                <w:sz w:val="20"/>
                <w:lang w:eastAsia="en-GB"/>
              </w:rPr>
              <w:t xml:space="preserve">ite </w:t>
            </w:r>
            <w:r w:rsidR="00FA6192">
              <w:rPr>
                <w:rFonts w:ascii="Calibri" w:hAnsi="Calibri" w:cs="Arial"/>
                <w:b/>
                <w:bCs/>
                <w:color w:val="000000"/>
                <w:sz w:val="20"/>
              </w:rPr>
              <w:t>B</w:t>
            </w:r>
            <w:r w:rsidRPr="0027736E">
              <w:rPr>
                <w:rFonts w:ascii="Calibri" w:hAnsi="Calibri" w:cs="Arial"/>
                <w:b/>
                <w:bCs/>
                <w:sz w:val="20"/>
              </w:rPr>
              <w:t>oundary (m)</w:t>
            </w:r>
          </w:p>
        </w:tc>
        <w:tc>
          <w:tcPr>
            <w:tcW w:w="3495" w:type="dxa"/>
          </w:tcPr>
          <w:p w14:paraId="11CA9651" w14:textId="77777777" w:rsidR="00F07651" w:rsidRPr="0027736E" w:rsidRDefault="00F07651" w:rsidP="001A5CCA">
            <w:pPr>
              <w:pStyle w:val="TableNormal1"/>
              <w:snapToGrid w:val="0"/>
              <w:spacing w:after="40"/>
              <w:rPr>
                <w:rFonts w:ascii="Calibri" w:hAnsi="Calibri" w:cs="Arial"/>
                <w:b/>
                <w:bCs/>
                <w:color w:val="000000"/>
                <w:sz w:val="20"/>
                <w:lang w:eastAsia="en-GB"/>
              </w:rPr>
            </w:pPr>
            <w:r w:rsidRPr="0027736E">
              <w:rPr>
                <w:rFonts w:ascii="Calibri" w:hAnsi="Calibri" w:cs="Arial"/>
                <w:b/>
                <w:bCs/>
                <w:color w:val="000000"/>
                <w:sz w:val="20"/>
                <w:lang w:eastAsia="en-GB"/>
              </w:rPr>
              <w:t>Sensitivity to odour</w:t>
            </w:r>
          </w:p>
          <w:p w14:paraId="23F557C1" w14:textId="77777777" w:rsidR="00F07651" w:rsidRPr="001A5CCA" w:rsidRDefault="00F07651" w:rsidP="001A5CCA">
            <w:pPr>
              <w:pStyle w:val="TableNormal1"/>
              <w:numPr>
                <w:ilvl w:val="0"/>
                <w:numId w:val="7"/>
              </w:numPr>
              <w:snapToGrid w:val="0"/>
              <w:spacing w:after="40"/>
              <w:ind w:left="180" w:hanging="142"/>
              <w:rPr>
                <w:rFonts w:ascii="Calibri" w:hAnsi="Calibri" w:cs="Arial"/>
                <w:color w:val="000000"/>
                <w:sz w:val="20"/>
                <w:lang w:eastAsia="en-GB"/>
              </w:rPr>
            </w:pPr>
            <w:r w:rsidRPr="001A5CCA">
              <w:rPr>
                <w:rFonts w:ascii="Calibri" w:hAnsi="Calibri" w:cs="Arial"/>
                <w:color w:val="000000"/>
                <w:sz w:val="20"/>
                <w:lang w:eastAsia="en-GB"/>
              </w:rPr>
              <w:t>Low (</w:t>
            </w:r>
            <w:proofErr w:type="gramStart"/>
            <w:r w:rsidRPr="001A5CCA">
              <w:rPr>
                <w:rFonts w:ascii="Calibri" w:hAnsi="Calibri" w:cs="Arial"/>
                <w:color w:val="000000"/>
                <w:sz w:val="20"/>
                <w:lang w:eastAsia="en-GB"/>
              </w:rPr>
              <w:t>e.g.</w:t>
            </w:r>
            <w:proofErr w:type="gramEnd"/>
            <w:r w:rsidRPr="001A5CCA">
              <w:rPr>
                <w:rFonts w:ascii="Calibri" w:hAnsi="Calibri" w:cs="Arial"/>
                <w:color w:val="000000"/>
                <w:sz w:val="20"/>
                <w:lang w:eastAsia="en-GB"/>
              </w:rPr>
              <w:t xml:space="preserve"> footpath/road)</w:t>
            </w:r>
          </w:p>
          <w:p w14:paraId="49731711" w14:textId="0DAC1772" w:rsidR="00F07651" w:rsidRPr="001A5CCA" w:rsidRDefault="00F07651" w:rsidP="001A5CCA">
            <w:pPr>
              <w:pStyle w:val="TableNormal1"/>
              <w:numPr>
                <w:ilvl w:val="0"/>
                <w:numId w:val="7"/>
              </w:numPr>
              <w:snapToGrid w:val="0"/>
              <w:spacing w:after="40"/>
              <w:ind w:left="180" w:hanging="142"/>
              <w:rPr>
                <w:rFonts w:ascii="Calibri" w:hAnsi="Calibri" w:cs="Arial"/>
                <w:color w:val="000000"/>
                <w:sz w:val="20"/>
                <w:lang w:eastAsia="en-GB"/>
              </w:rPr>
            </w:pPr>
            <w:r w:rsidRPr="001A5CCA">
              <w:rPr>
                <w:rFonts w:ascii="Calibri" w:hAnsi="Calibri" w:cs="Arial"/>
                <w:color w:val="000000"/>
                <w:sz w:val="20"/>
                <w:lang w:eastAsia="en-GB"/>
              </w:rPr>
              <w:t>Medium (</w:t>
            </w:r>
            <w:proofErr w:type="gramStart"/>
            <w:r w:rsidRPr="001A5CCA">
              <w:rPr>
                <w:rFonts w:ascii="Calibri" w:hAnsi="Calibri" w:cs="Arial"/>
                <w:color w:val="000000"/>
                <w:sz w:val="20"/>
                <w:lang w:eastAsia="en-GB"/>
              </w:rPr>
              <w:t>e.g.</w:t>
            </w:r>
            <w:proofErr w:type="gramEnd"/>
            <w:r w:rsidRPr="001A5CCA">
              <w:rPr>
                <w:rFonts w:ascii="Calibri" w:hAnsi="Calibri" w:cs="Arial"/>
                <w:color w:val="000000"/>
                <w:sz w:val="20"/>
                <w:lang w:eastAsia="en-GB"/>
              </w:rPr>
              <w:t xml:space="preserve"> industrial/ workplace)</w:t>
            </w:r>
          </w:p>
          <w:p w14:paraId="5557F5D3" w14:textId="57DCB75C" w:rsidR="007D5DA6" w:rsidRPr="0027736E" w:rsidRDefault="00F07651" w:rsidP="001A5CCA">
            <w:pPr>
              <w:pStyle w:val="TableNormal1"/>
              <w:numPr>
                <w:ilvl w:val="0"/>
                <w:numId w:val="7"/>
              </w:numPr>
              <w:snapToGrid w:val="0"/>
              <w:spacing w:after="40"/>
              <w:ind w:left="180" w:hanging="142"/>
              <w:rPr>
                <w:rFonts w:ascii="Calibri" w:hAnsi="Calibri" w:cs="Arial"/>
                <w:b/>
                <w:bCs/>
                <w:color w:val="000000"/>
                <w:sz w:val="20"/>
                <w:lang w:eastAsia="en-GB"/>
              </w:rPr>
            </w:pPr>
            <w:r w:rsidRPr="001A5CCA">
              <w:rPr>
                <w:rFonts w:ascii="Calibri" w:hAnsi="Calibri" w:cs="Arial"/>
                <w:sz w:val="20"/>
              </w:rPr>
              <w:t>High (</w:t>
            </w:r>
            <w:proofErr w:type="gramStart"/>
            <w:r w:rsidRPr="001A5CCA">
              <w:rPr>
                <w:rFonts w:ascii="Calibri" w:hAnsi="Calibri" w:cs="Arial"/>
                <w:sz w:val="20"/>
              </w:rPr>
              <w:t>e.g.</w:t>
            </w:r>
            <w:proofErr w:type="gramEnd"/>
            <w:r w:rsidRPr="001A5CCA">
              <w:rPr>
                <w:rFonts w:ascii="Calibri" w:hAnsi="Calibri" w:cs="Arial"/>
                <w:sz w:val="20"/>
              </w:rPr>
              <w:t xml:space="preserve"> housing / pub / hotel etc.)</w:t>
            </w:r>
          </w:p>
        </w:tc>
      </w:tr>
      <w:tr w:rsidR="00860E9E" w:rsidRPr="001A5CCA" w14:paraId="563AADF9" w14:textId="77777777" w:rsidTr="00134A59">
        <w:tc>
          <w:tcPr>
            <w:tcW w:w="881" w:type="dxa"/>
            <w:vAlign w:val="center"/>
          </w:tcPr>
          <w:p w14:paraId="5B64B4C6" w14:textId="3ECB8732" w:rsidR="00860E9E" w:rsidRPr="001A5CCA" w:rsidRDefault="00860E9E"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1</w:t>
            </w:r>
          </w:p>
        </w:tc>
        <w:tc>
          <w:tcPr>
            <w:tcW w:w="2658" w:type="dxa"/>
            <w:vAlign w:val="bottom"/>
          </w:tcPr>
          <w:p w14:paraId="41780232" w14:textId="2A8B981F" w:rsidR="00860E9E" w:rsidRPr="001A5CCA" w:rsidRDefault="00860E9E" w:rsidP="001A5CCA">
            <w:pPr>
              <w:snapToGrid w:val="0"/>
              <w:spacing w:before="0" w:after="40"/>
              <w:jc w:val="left"/>
              <w:rPr>
                <w:rFonts w:asciiTheme="minorHAnsi" w:hAnsiTheme="minorHAnsi" w:cstheme="minorHAnsi"/>
                <w:szCs w:val="20"/>
              </w:rPr>
            </w:pPr>
            <w:r w:rsidRPr="001A5CCA">
              <w:rPr>
                <w:rFonts w:asciiTheme="minorHAnsi" w:hAnsiTheme="minorHAnsi" w:cstheme="minorHAnsi"/>
                <w:szCs w:val="20"/>
              </w:rPr>
              <w:t xml:space="preserve">Residential properties on </w:t>
            </w:r>
            <w:proofErr w:type="spellStart"/>
            <w:r w:rsidRPr="001A5CCA">
              <w:rPr>
                <w:rFonts w:asciiTheme="minorHAnsi" w:hAnsiTheme="minorHAnsi" w:cstheme="minorHAnsi"/>
                <w:szCs w:val="20"/>
              </w:rPr>
              <w:t>Blacka</w:t>
            </w:r>
            <w:proofErr w:type="spellEnd"/>
            <w:r w:rsidRPr="001A5CCA">
              <w:rPr>
                <w:rFonts w:asciiTheme="minorHAnsi" w:hAnsiTheme="minorHAnsi" w:cstheme="minorHAnsi"/>
                <w:szCs w:val="20"/>
              </w:rPr>
              <w:t xml:space="preserve"> Lane local to Creamery (north)</w:t>
            </w:r>
          </w:p>
        </w:tc>
        <w:tc>
          <w:tcPr>
            <w:tcW w:w="992" w:type="dxa"/>
          </w:tcPr>
          <w:p w14:paraId="33F91214" w14:textId="1FB18E25" w:rsidR="00860E9E" w:rsidRPr="001A5CCA" w:rsidRDefault="00FA6192"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W</w:t>
            </w:r>
          </w:p>
        </w:tc>
        <w:tc>
          <w:tcPr>
            <w:tcW w:w="1467" w:type="dxa"/>
          </w:tcPr>
          <w:p w14:paraId="753761E7" w14:textId="47101AAB" w:rsidR="00860E9E" w:rsidRPr="001A5CCA" w:rsidRDefault="00FA6192"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1,000</w:t>
            </w:r>
          </w:p>
        </w:tc>
        <w:tc>
          <w:tcPr>
            <w:tcW w:w="3495" w:type="dxa"/>
          </w:tcPr>
          <w:p w14:paraId="68B3D68C" w14:textId="490FCF59" w:rsidR="00860E9E" w:rsidRPr="001A5CCA" w:rsidRDefault="00FA6192"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High</w:t>
            </w:r>
          </w:p>
        </w:tc>
      </w:tr>
      <w:tr w:rsidR="00FA6192" w:rsidRPr="001A5CCA" w14:paraId="42E29E4E" w14:textId="77777777" w:rsidTr="00134A59">
        <w:tc>
          <w:tcPr>
            <w:tcW w:w="881" w:type="dxa"/>
            <w:vAlign w:val="center"/>
          </w:tcPr>
          <w:p w14:paraId="5F09DDC3" w14:textId="2EA7A755" w:rsidR="00FA6192" w:rsidRPr="001A5CCA" w:rsidRDefault="00FA6192"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2</w:t>
            </w:r>
          </w:p>
        </w:tc>
        <w:tc>
          <w:tcPr>
            <w:tcW w:w="2658" w:type="dxa"/>
            <w:vAlign w:val="bottom"/>
          </w:tcPr>
          <w:p w14:paraId="188D5BFB" w14:textId="0ABC8734" w:rsidR="00FA6192" w:rsidRPr="001A5CCA" w:rsidRDefault="00FA6192" w:rsidP="001A5CCA">
            <w:pPr>
              <w:snapToGrid w:val="0"/>
              <w:spacing w:before="0" w:after="40"/>
              <w:jc w:val="left"/>
              <w:rPr>
                <w:rFonts w:asciiTheme="minorHAnsi" w:hAnsiTheme="minorHAnsi" w:cstheme="minorHAnsi"/>
                <w:szCs w:val="20"/>
              </w:rPr>
            </w:pPr>
            <w:r w:rsidRPr="001A5CCA">
              <w:rPr>
                <w:rFonts w:asciiTheme="minorHAnsi" w:hAnsiTheme="minorHAnsi" w:cstheme="minorHAnsi"/>
                <w:szCs w:val="20"/>
              </w:rPr>
              <w:t>Trewassa –residential properties &amp; maintenance workshop</w:t>
            </w:r>
          </w:p>
        </w:tc>
        <w:tc>
          <w:tcPr>
            <w:tcW w:w="992" w:type="dxa"/>
          </w:tcPr>
          <w:p w14:paraId="020E735F" w14:textId="46334EC9" w:rsidR="00FA6192" w:rsidRPr="001A5CCA" w:rsidRDefault="00FA6192"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NW</w:t>
            </w:r>
          </w:p>
        </w:tc>
        <w:tc>
          <w:tcPr>
            <w:tcW w:w="1467" w:type="dxa"/>
          </w:tcPr>
          <w:p w14:paraId="7F6CA60D" w14:textId="010BBD3F" w:rsidR="00FA6192" w:rsidRPr="001A5CCA" w:rsidRDefault="00FA6192"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300</w:t>
            </w:r>
          </w:p>
        </w:tc>
        <w:tc>
          <w:tcPr>
            <w:tcW w:w="3495" w:type="dxa"/>
          </w:tcPr>
          <w:p w14:paraId="062B36D1" w14:textId="23CE1DAD" w:rsidR="00FA6192" w:rsidRPr="001A5CCA" w:rsidRDefault="00FA6192"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High</w:t>
            </w:r>
          </w:p>
        </w:tc>
      </w:tr>
      <w:tr w:rsidR="00FA6192" w:rsidRPr="001A5CCA" w14:paraId="5FB69279" w14:textId="77777777" w:rsidTr="00134A59">
        <w:tc>
          <w:tcPr>
            <w:tcW w:w="881" w:type="dxa"/>
            <w:vAlign w:val="center"/>
          </w:tcPr>
          <w:p w14:paraId="1FB8A2F4" w14:textId="223B0A8D" w:rsidR="00FA6192" w:rsidRPr="001A5CCA" w:rsidRDefault="00FA6192"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3</w:t>
            </w:r>
          </w:p>
        </w:tc>
        <w:tc>
          <w:tcPr>
            <w:tcW w:w="2658" w:type="dxa"/>
            <w:vAlign w:val="bottom"/>
          </w:tcPr>
          <w:p w14:paraId="09502ED4" w14:textId="51F4B833" w:rsidR="00FA6192" w:rsidRPr="001A5CCA" w:rsidRDefault="00FA6192" w:rsidP="001A5CCA">
            <w:pPr>
              <w:snapToGrid w:val="0"/>
              <w:spacing w:before="0" w:after="40"/>
              <w:jc w:val="left"/>
              <w:rPr>
                <w:rFonts w:asciiTheme="minorHAnsi" w:hAnsiTheme="minorHAnsi" w:cstheme="minorHAnsi"/>
                <w:szCs w:val="20"/>
              </w:rPr>
            </w:pPr>
            <w:r w:rsidRPr="001A5CCA">
              <w:rPr>
                <w:rFonts w:asciiTheme="minorHAnsi" w:hAnsiTheme="minorHAnsi" w:cstheme="minorHAnsi"/>
                <w:szCs w:val="20"/>
              </w:rPr>
              <w:t xml:space="preserve">Treworra – residential properties </w:t>
            </w:r>
          </w:p>
        </w:tc>
        <w:tc>
          <w:tcPr>
            <w:tcW w:w="992" w:type="dxa"/>
          </w:tcPr>
          <w:p w14:paraId="642139BB" w14:textId="100F4F60" w:rsidR="00FA6192" w:rsidRPr="001A5CCA" w:rsidRDefault="00FA6192"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E</w:t>
            </w:r>
          </w:p>
        </w:tc>
        <w:tc>
          <w:tcPr>
            <w:tcW w:w="1467" w:type="dxa"/>
          </w:tcPr>
          <w:p w14:paraId="69B0960B" w14:textId="04BEF593" w:rsidR="00FA6192" w:rsidRPr="001A5CCA" w:rsidRDefault="00FA6192"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500</w:t>
            </w:r>
          </w:p>
        </w:tc>
        <w:tc>
          <w:tcPr>
            <w:tcW w:w="3495" w:type="dxa"/>
          </w:tcPr>
          <w:p w14:paraId="36791F67" w14:textId="35553F6E" w:rsidR="00FA6192" w:rsidRPr="001A5CCA" w:rsidRDefault="00FA6192"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High</w:t>
            </w:r>
          </w:p>
        </w:tc>
      </w:tr>
      <w:tr w:rsidR="00FA6192" w:rsidRPr="001A5CCA" w14:paraId="314BA926" w14:textId="77777777" w:rsidTr="00134A59">
        <w:tc>
          <w:tcPr>
            <w:tcW w:w="881" w:type="dxa"/>
            <w:vAlign w:val="center"/>
          </w:tcPr>
          <w:p w14:paraId="22E71167" w14:textId="7E84F778" w:rsidR="00FA6192" w:rsidRPr="001A5CCA" w:rsidRDefault="00FA6192"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4</w:t>
            </w:r>
          </w:p>
        </w:tc>
        <w:tc>
          <w:tcPr>
            <w:tcW w:w="2658" w:type="dxa"/>
            <w:vAlign w:val="bottom"/>
          </w:tcPr>
          <w:p w14:paraId="15936DA5" w14:textId="344B6773" w:rsidR="00FA6192" w:rsidRPr="001A5CCA" w:rsidRDefault="00FA6192" w:rsidP="001A5CCA">
            <w:pPr>
              <w:snapToGrid w:val="0"/>
              <w:spacing w:before="0" w:after="40"/>
              <w:jc w:val="left"/>
              <w:rPr>
                <w:rFonts w:asciiTheme="minorHAnsi" w:hAnsiTheme="minorHAnsi" w:cstheme="minorHAnsi"/>
                <w:szCs w:val="20"/>
              </w:rPr>
            </w:pPr>
            <w:proofErr w:type="spellStart"/>
            <w:r w:rsidRPr="001A5CCA">
              <w:rPr>
                <w:rFonts w:asciiTheme="minorHAnsi" w:hAnsiTheme="minorHAnsi" w:cstheme="minorHAnsi"/>
                <w:szCs w:val="20"/>
              </w:rPr>
              <w:t>Tremail</w:t>
            </w:r>
            <w:proofErr w:type="spellEnd"/>
            <w:r w:rsidRPr="001A5CCA">
              <w:rPr>
                <w:rFonts w:asciiTheme="minorHAnsi" w:hAnsiTheme="minorHAnsi" w:cstheme="minorHAnsi"/>
                <w:szCs w:val="20"/>
              </w:rPr>
              <w:t xml:space="preserve"> - residential properties</w:t>
            </w:r>
          </w:p>
        </w:tc>
        <w:tc>
          <w:tcPr>
            <w:tcW w:w="992" w:type="dxa"/>
          </w:tcPr>
          <w:p w14:paraId="53E20285" w14:textId="1A846682" w:rsidR="00FA6192" w:rsidRPr="001A5CCA" w:rsidRDefault="00FA6192"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E</w:t>
            </w:r>
          </w:p>
        </w:tc>
        <w:tc>
          <w:tcPr>
            <w:tcW w:w="1467" w:type="dxa"/>
          </w:tcPr>
          <w:p w14:paraId="20878F45" w14:textId="16DC2887" w:rsidR="00FA6192" w:rsidRPr="001A5CCA" w:rsidRDefault="00FA6192"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2,000</w:t>
            </w:r>
          </w:p>
        </w:tc>
        <w:tc>
          <w:tcPr>
            <w:tcW w:w="3495" w:type="dxa"/>
          </w:tcPr>
          <w:p w14:paraId="0B901393" w14:textId="226F20AD" w:rsidR="00FA6192" w:rsidRPr="001A5CCA" w:rsidRDefault="00FA6192"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High</w:t>
            </w:r>
          </w:p>
        </w:tc>
      </w:tr>
      <w:tr w:rsidR="00FA6192" w:rsidRPr="001A5CCA" w14:paraId="6A014759" w14:textId="77777777" w:rsidTr="00134A59">
        <w:tc>
          <w:tcPr>
            <w:tcW w:w="881" w:type="dxa"/>
            <w:vAlign w:val="center"/>
          </w:tcPr>
          <w:p w14:paraId="787E7633" w14:textId="40F8F235" w:rsidR="00FA6192" w:rsidRPr="001A5CCA" w:rsidRDefault="00FA6192"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5</w:t>
            </w:r>
          </w:p>
        </w:tc>
        <w:tc>
          <w:tcPr>
            <w:tcW w:w="2658" w:type="dxa"/>
            <w:vAlign w:val="bottom"/>
          </w:tcPr>
          <w:p w14:paraId="26896968" w14:textId="73214FC2" w:rsidR="00FA6192" w:rsidRPr="001A5CCA" w:rsidRDefault="00FA6192" w:rsidP="001A5CCA">
            <w:pPr>
              <w:snapToGrid w:val="0"/>
              <w:spacing w:before="0" w:after="40"/>
              <w:jc w:val="left"/>
              <w:rPr>
                <w:rFonts w:asciiTheme="minorHAnsi" w:hAnsiTheme="minorHAnsi" w:cstheme="minorHAnsi"/>
                <w:szCs w:val="20"/>
              </w:rPr>
            </w:pPr>
            <w:r w:rsidRPr="001A5CCA">
              <w:rPr>
                <w:rFonts w:asciiTheme="minorHAnsi" w:hAnsiTheme="minorHAnsi" w:cstheme="minorHAnsi"/>
                <w:szCs w:val="20"/>
              </w:rPr>
              <w:t>Airfield</w:t>
            </w:r>
          </w:p>
        </w:tc>
        <w:tc>
          <w:tcPr>
            <w:tcW w:w="992" w:type="dxa"/>
          </w:tcPr>
          <w:p w14:paraId="009D7D66" w14:textId="77C7CBDA" w:rsidR="00FA6192" w:rsidRPr="001A5CCA" w:rsidRDefault="00FA6192"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S</w:t>
            </w:r>
          </w:p>
        </w:tc>
        <w:tc>
          <w:tcPr>
            <w:tcW w:w="1467" w:type="dxa"/>
          </w:tcPr>
          <w:p w14:paraId="34E05187" w14:textId="170B7C37" w:rsidR="00FA6192" w:rsidRPr="001A5CCA" w:rsidRDefault="00FA6192"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1,500</w:t>
            </w:r>
          </w:p>
        </w:tc>
        <w:tc>
          <w:tcPr>
            <w:tcW w:w="3495" w:type="dxa"/>
          </w:tcPr>
          <w:p w14:paraId="1CA4669D" w14:textId="1C454BCA" w:rsidR="00FA6192" w:rsidRPr="001A5CCA" w:rsidRDefault="00FA6192"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High</w:t>
            </w:r>
          </w:p>
        </w:tc>
      </w:tr>
      <w:tr w:rsidR="00FA6192" w:rsidRPr="001A5CCA" w14:paraId="302D1E07" w14:textId="77777777" w:rsidTr="00134A59">
        <w:tc>
          <w:tcPr>
            <w:tcW w:w="881" w:type="dxa"/>
            <w:vAlign w:val="center"/>
          </w:tcPr>
          <w:p w14:paraId="1EC1C039" w14:textId="355DA2D4" w:rsidR="00FA6192" w:rsidRPr="001A5CCA" w:rsidRDefault="00FA6192"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6</w:t>
            </w:r>
          </w:p>
        </w:tc>
        <w:tc>
          <w:tcPr>
            <w:tcW w:w="2658" w:type="dxa"/>
            <w:vAlign w:val="bottom"/>
          </w:tcPr>
          <w:p w14:paraId="09F80681" w14:textId="15A6FA23" w:rsidR="00FA6192" w:rsidRPr="001A5CCA" w:rsidRDefault="00FA6192" w:rsidP="001A5CCA">
            <w:pPr>
              <w:snapToGrid w:val="0"/>
              <w:spacing w:before="0" w:after="40"/>
              <w:jc w:val="left"/>
              <w:rPr>
                <w:rFonts w:asciiTheme="minorHAnsi" w:hAnsiTheme="minorHAnsi" w:cstheme="minorHAnsi"/>
                <w:szCs w:val="20"/>
              </w:rPr>
            </w:pPr>
            <w:r w:rsidRPr="001A5CCA">
              <w:rPr>
                <w:rFonts w:asciiTheme="minorHAnsi" w:hAnsiTheme="minorHAnsi" w:cstheme="minorHAnsi"/>
                <w:szCs w:val="20"/>
              </w:rPr>
              <w:t>Inny Vale – residential &amp; holiday properties</w:t>
            </w:r>
          </w:p>
        </w:tc>
        <w:tc>
          <w:tcPr>
            <w:tcW w:w="992" w:type="dxa"/>
          </w:tcPr>
          <w:p w14:paraId="0B1E3465" w14:textId="258C0A5E" w:rsidR="00FA6192" w:rsidRPr="001A5CCA" w:rsidRDefault="00FA6192"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ENE</w:t>
            </w:r>
          </w:p>
        </w:tc>
        <w:tc>
          <w:tcPr>
            <w:tcW w:w="1467" w:type="dxa"/>
          </w:tcPr>
          <w:p w14:paraId="20CCBCA4" w14:textId="367E623E" w:rsidR="00FA6192" w:rsidRPr="001A5CCA" w:rsidRDefault="00134A59"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1,500</w:t>
            </w:r>
          </w:p>
        </w:tc>
        <w:tc>
          <w:tcPr>
            <w:tcW w:w="3495" w:type="dxa"/>
          </w:tcPr>
          <w:p w14:paraId="696DB106" w14:textId="29794E0A" w:rsidR="00FA6192" w:rsidRPr="001A5CCA" w:rsidRDefault="00FA6192"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High</w:t>
            </w:r>
          </w:p>
        </w:tc>
      </w:tr>
      <w:tr w:rsidR="00FA6192" w:rsidRPr="001A5CCA" w14:paraId="30B070FE" w14:textId="77777777" w:rsidTr="00134A59">
        <w:tc>
          <w:tcPr>
            <w:tcW w:w="881" w:type="dxa"/>
            <w:vAlign w:val="center"/>
          </w:tcPr>
          <w:p w14:paraId="40B94CFD" w14:textId="643C5E8E" w:rsidR="00FA6192" w:rsidRPr="001A5CCA" w:rsidRDefault="00FA6192"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7</w:t>
            </w:r>
          </w:p>
        </w:tc>
        <w:tc>
          <w:tcPr>
            <w:tcW w:w="2658" w:type="dxa"/>
            <w:vAlign w:val="bottom"/>
          </w:tcPr>
          <w:p w14:paraId="1FCB5855" w14:textId="10B5D1BB" w:rsidR="00FA6192" w:rsidRPr="001A5CCA" w:rsidRDefault="00FA6192" w:rsidP="001A5CCA">
            <w:pPr>
              <w:snapToGrid w:val="0"/>
              <w:spacing w:before="0" w:after="40"/>
              <w:jc w:val="left"/>
              <w:rPr>
                <w:rFonts w:asciiTheme="minorHAnsi" w:hAnsiTheme="minorHAnsi" w:cstheme="minorHAnsi"/>
                <w:szCs w:val="20"/>
              </w:rPr>
            </w:pPr>
            <w:r w:rsidRPr="001A5CCA">
              <w:rPr>
                <w:rFonts w:asciiTheme="minorHAnsi" w:hAnsiTheme="minorHAnsi" w:cstheme="minorHAnsi"/>
                <w:szCs w:val="20"/>
              </w:rPr>
              <w:t>Air Museum</w:t>
            </w:r>
          </w:p>
        </w:tc>
        <w:tc>
          <w:tcPr>
            <w:tcW w:w="992" w:type="dxa"/>
          </w:tcPr>
          <w:p w14:paraId="57088739" w14:textId="696CE5DC" w:rsidR="00FA6192" w:rsidRPr="001A5CCA" w:rsidRDefault="00FA6192"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W</w:t>
            </w:r>
          </w:p>
        </w:tc>
        <w:tc>
          <w:tcPr>
            <w:tcW w:w="1467" w:type="dxa"/>
          </w:tcPr>
          <w:p w14:paraId="7D388772" w14:textId="4512C335" w:rsidR="00FA6192" w:rsidRPr="001A5CCA" w:rsidRDefault="00134A59"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1,500</w:t>
            </w:r>
          </w:p>
        </w:tc>
        <w:tc>
          <w:tcPr>
            <w:tcW w:w="3495" w:type="dxa"/>
          </w:tcPr>
          <w:p w14:paraId="7CB11646" w14:textId="29A5D7E3" w:rsidR="00FA6192" w:rsidRPr="001A5CCA" w:rsidRDefault="00FA6192"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Medium</w:t>
            </w:r>
          </w:p>
        </w:tc>
      </w:tr>
      <w:tr w:rsidR="00FA6192" w:rsidRPr="001A5CCA" w14:paraId="416055B8" w14:textId="77777777" w:rsidTr="00134A59">
        <w:tc>
          <w:tcPr>
            <w:tcW w:w="881" w:type="dxa"/>
            <w:vAlign w:val="center"/>
          </w:tcPr>
          <w:p w14:paraId="2790680B" w14:textId="7B04489F" w:rsidR="00FA6192" w:rsidRPr="001A5CCA" w:rsidRDefault="00FA6192"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8</w:t>
            </w:r>
          </w:p>
        </w:tc>
        <w:tc>
          <w:tcPr>
            <w:tcW w:w="2658" w:type="dxa"/>
            <w:vAlign w:val="bottom"/>
          </w:tcPr>
          <w:p w14:paraId="69F424C4" w14:textId="200118EC" w:rsidR="00FA6192" w:rsidRPr="001A5CCA" w:rsidRDefault="00FA6192" w:rsidP="001A5CCA">
            <w:pPr>
              <w:snapToGrid w:val="0"/>
              <w:spacing w:before="0" w:after="40"/>
              <w:jc w:val="left"/>
              <w:rPr>
                <w:rFonts w:asciiTheme="minorHAnsi" w:hAnsiTheme="minorHAnsi" w:cstheme="minorHAnsi"/>
                <w:szCs w:val="20"/>
              </w:rPr>
            </w:pPr>
            <w:r w:rsidRPr="001A5CCA">
              <w:rPr>
                <w:rFonts w:asciiTheme="minorHAnsi" w:hAnsiTheme="minorHAnsi" w:cstheme="minorHAnsi"/>
                <w:szCs w:val="20"/>
              </w:rPr>
              <w:t>St Kitts Farm – residential and commercial</w:t>
            </w:r>
          </w:p>
        </w:tc>
        <w:tc>
          <w:tcPr>
            <w:tcW w:w="992" w:type="dxa"/>
          </w:tcPr>
          <w:p w14:paraId="56336AF0" w14:textId="11BB1DAA" w:rsidR="00FA6192" w:rsidRPr="001A5CCA" w:rsidRDefault="00FA6192"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W</w:t>
            </w:r>
          </w:p>
        </w:tc>
        <w:tc>
          <w:tcPr>
            <w:tcW w:w="1467" w:type="dxa"/>
          </w:tcPr>
          <w:p w14:paraId="0D9A5D12" w14:textId="06B416B6" w:rsidR="00FA6192" w:rsidRPr="001A5CCA" w:rsidRDefault="00134A59"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2,000</w:t>
            </w:r>
          </w:p>
        </w:tc>
        <w:tc>
          <w:tcPr>
            <w:tcW w:w="3495" w:type="dxa"/>
          </w:tcPr>
          <w:p w14:paraId="75F133E2" w14:textId="5ECD443E" w:rsidR="00FA6192" w:rsidRPr="001A5CCA" w:rsidRDefault="00FA6192"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High</w:t>
            </w:r>
          </w:p>
        </w:tc>
      </w:tr>
      <w:tr w:rsidR="00FA6192" w:rsidRPr="001A5CCA" w14:paraId="4E4EF8EA" w14:textId="77777777" w:rsidTr="00134A59">
        <w:tc>
          <w:tcPr>
            <w:tcW w:w="881" w:type="dxa"/>
            <w:vAlign w:val="center"/>
          </w:tcPr>
          <w:p w14:paraId="719C6FA4" w14:textId="6E62F033" w:rsidR="00FA6192" w:rsidRPr="001A5CCA" w:rsidRDefault="00FA6192"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9</w:t>
            </w:r>
          </w:p>
        </w:tc>
        <w:tc>
          <w:tcPr>
            <w:tcW w:w="2658" w:type="dxa"/>
            <w:vAlign w:val="bottom"/>
          </w:tcPr>
          <w:p w14:paraId="1973CEF5" w14:textId="5DF50C7B" w:rsidR="00FA6192" w:rsidRPr="001A5CCA" w:rsidRDefault="00FA6192" w:rsidP="001A5CCA">
            <w:pPr>
              <w:snapToGrid w:val="0"/>
              <w:spacing w:before="0" w:after="40"/>
              <w:jc w:val="left"/>
              <w:rPr>
                <w:rFonts w:asciiTheme="minorHAnsi" w:hAnsiTheme="minorHAnsi" w:cstheme="minorHAnsi"/>
                <w:szCs w:val="20"/>
              </w:rPr>
            </w:pPr>
            <w:r w:rsidRPr="001A5CCA">
              <w:rPr>
                <w:rFonts w:asciiTheme="minorHAnsi" w:hAnsiTheme="minorHAnsi" w:cstheme="minorHAnsi"/>
                <w:szCs w:val="20"/>
              </w:rPr>
              <w:t>Fallen Stock Yard – commercial</w:t>
            </w:r>
          </w:p>
        </w:tc>
        <w:tc>
          <w:tcPr>
            <w:tcW w:w="992" w:type="dxa"/>
          </w:tcPr>
          <w:p w14:paraId="0AD74188" w14:textId="53BA1A33" w:rsidR="00FA6192" w:rsidRPr="001A5CCA" w:rsidRDefault="00FA6192"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ESE</w:t>
            </w:r>
          </w:p>
        </w:tc>
        <w:tc>
          <w:tcPr>
            <w:tcW w:w="1467" w:type="dxa"/>
          </w:tcPr>
          <w:p w14:paraId="7EF9BE8B" w14:textId="69BE9DAE" w:rsidR="00FA6192" w:rsidRPr="001A5CCA" w:rsidRDefault="00134A59"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1,500</w:t>
            </w:r>
          </w:p>
        </w:tc>
        <w:tc>
          <w:tcPr>
            <w:tcW w:w="3495" w:type="dxa"/>
          </w:tcPr>
          <w:p w14:paraId="4E0FC6EB" w14:textId="11E2D5DE" w:rsidR="00FA6192" w:rsidRPr="001A5CCA" w:rsidRDefault="00FA6192"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Low</w:t>
            </w:r>
          </w:p>
        </w:tc>
      </w:tr>
      <w:tr w:rsidR="00FA6192" w:rsidRPr="001A5CCA" w14:paraId="3CBBA995" w14:textId="77777777" w:rsidTr="00134A59">
        <w:tc>
          <w:tcPr>
            <w:tcW w:w="881" w:type="dxa"/>
            <w:vAlign w:val="center"/>
          </w:tcPr>
          <w:p w14:paraId="3D24C78C" w14:textId="44B18BCA" w:rsidR="00FA6192" w:rsidRPr="001A5CCA" w:rsidRDefault="00FA6192"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10</w:t>
            </w:r>
          </w:p>
        </w:tc>
        <w:tc>
          <w:tcPr>
            <w:tcW w:w="2658" w:type="dxa"/>
            <w:vAlign w:val="bottom"/>
          </w:tcPr>
          <w:p w14:paraId="4708094B" w14:textId="1721EC4D" w:rsidR="00FA6192" w:rsidRPr="001A5CCA" w:rsidRDefault="00FA6192" w:rsidP="001A5CCA">
            <w:pPr>
              <w:snapToGrid w:val="0"/>
              <w:spacing w:before="0" w:after="40"/>
              <w:jc w:val="left"/>
              <w:rPr>
                <w:rFonts w:asciiTheme="minorHAnsi" w:hAnsiTheme="minorHAnsi" w:cstheme="minorHAnsi"/>
                <w:szCs w:val="20"/>
              </w:rPr>
            </w:pPr>
            <w:r w:rsidRPr="001A5CCA">
              <w:rPr>
                <w:rFonts w:asciiTheme="minorHAnsi" w:hAnsiTheme="minorHAnsi" w:cstheme="minorHAnsi"/>
                <w:szCs w:val="20"/>
              </w:rPr>
              <w:t>Davidstow Church &amp; The Pines (residential)</w:t>
            </w:r>
          </w:p>
        </w:tc>
        <w:tc>
          <w:tcPr>
            <w:tcW w:w="992" w:type="dxa"/>
          </w:tcPr>
          <w:p w14:paraId="1A596E5F" w14:textId="08768AF3" w:rsidR="00FA6192" w:rsidRPr="001A5CCA" w:rsidRDefault="00FA6192"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N</w:t>
            </w:r>
          </w:p>
        </w:tc>
        <w:tc>
          <w:tcPr>
            <w:tcW w:w="1467" w:type="dxa"/>
          </w:tcPr>
          <w:p w14:paraId="73EBEA1B" w14:textId="180E4F33" w:rsidR="00FA6192" w:rsidRPr="001A5CCA" w:rsidRDefault="00134A59"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1,000</w:t>
            </w:r>
          </w:p>
        </w:tc>
        <w:tc>
          <w:tcPr>
            <w:tcW w:w="3495" w:type="dxa"/>
          </w:tcPr>
          <w:p w14:paraId="3C810578" w14:textId="753D7287" w:rsidR="00FA6192" w:rsidRPr="001A5CCA" w:rsidRDefault="00FA6192"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High</w:t>
            </w:r>
          </w:p>
        </w:tc>
      </w:tr>
      <w:tr w:rsidR="00FA6192" w:rsidRPr="001A5CCA" w14:paraId="3F345F91" w14:textId="77777777" w:rsidTr="00134A59">
        <w:tc>
          <w:tcPr>
            <w:tcW w:w="881" w:type="dxa"/>
            <w:vAlign w:val="center"/>
          </w:tcPr>
          <w:p w14:paraId="0AFFD35C" w14:textId="191F59B7" w:rsidR="00FA6192" w:rsidRPr="001A5CCA" w:rsidRDefault="00FA6192"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11</w:t>
            </w:r>
          </w:p>
        </w:tc>
        <w:tc>
          <w:tcPr>
            <w:tcW w:w="2658" w:type="dxa"/>
            <w:vAlign w:val="bottom"/>
          </w:tcPr>
          <w:p w14:paraId="135C14B1" w14:textId="15326644" w:rsidR="00FA6192" w:rsidRPr="001A5CCA" w:rsidRDefault="00FA6192" w:rsidP="001A5CCA">
            <w:pPr>
              <w:snapToGrid w:val="0"/>
              <w:spacing w:before="0" w:after="40"/>
              <w:jc w:val="left"/>
              <w:rPr>
                <w:rFonts w:asciiTheme="minorHAnsi" w:hAnsiTheme="minorHAnsi" w:cstheme="minorHAnsi"/>
                <w:szCs w:val="20"/>
              </w:rPr>
            </w:pPr>
            <w:r w:rsidRPr="001A5CCA">
              <w:rPr>
                <w:rFonts w:asciiTheme="minorHAnsi" w:hAnsiTheme="minorHAnsi" w:cstheme="minorHAnsi"/>
                <w:szCs w:val="20"/>
              </w:rPr>
              <w:t xml:space="preserve">Residential properties – Pendragon House, </w:t>
            </w:r>
            <w:proofErr w:type="spellStart"/>
            <w:r w:rsidRPr="001A5CCA">
              <w:rPr>
                <w:rFonts w:asciiTheme="minorHAnsi" w:hAnsiTheme="minorHAnsi" w:cstheme="minorHAnsi"/>
                <w:szCs w:val="20"/>
              </w:rPr>
              <w:t>Trehane</w:t>
            </w:r>
            <w:proofErr w:type="spellEnd"/>
            <w:r w:rsidRPr="001A5CCA">
              <w:rPr>
                <w:rFonts w:asciiTheme="minorHAnsi" w:hAnsiTheme="minorHAnsi" w:cstheme="minorHAnsi"/>
                <w:szCs w:val="20"/>
              </w:rPr>
              <w:t xml:space="preserve"> House and Bungalow</w:t>
            </w:r>
          </w:p>
        </w:tc>
        <w:tc>
          <w:tcPr>
            <w:tcW w:w="992" w:type="dxa"/>
          </w:tcPr>
          <w:p w14:paraId="4E927A7B" w14:textId="639D13CB" w:rsidR="00FA6192" w:rsidRPr="001A5CCA" w:rsidRDefault="00FA6192"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NW</w:t>
            </w:r>
          </w:p>
        </w:tc>
        <w:tc>
          <w:tcPr>
            <w:tcW w:w="1467" w:type="dxa"/>
          </w:tcPr>
          <w:p w14:paraId="647192A7" w14:textId="48A5C1F7" w:rsidR="00FA6192" w:rsidRPr="001A5CCA" w:rsidRDefault="00134A59"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2,000</w:t>
            </w:r>
          </w:p>
        </w:tc>
        <w:tc>
          <w:tcPr>
            <w:tcW w:w="3495" w:type="dxa"/>
          </w:tcPr>
          <w:p w14:paraId="741405EE" w14:textId="515F97FB" w:rsidR="00FA6192" w:rsidRPr="001A5CCA" w:rsidRDefault="00FA6192"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High</w:t>
            </w:r>
          </w:p>
        </w:tc>
      </w:tr>
      <w:tr w:rsidR="00FA6192" w:rsidRPr="001A5CCA" w14:paraId="6F27D2F1" w14:textId="77777777" w:rsidTr="00134A59">
        <w:tc>
          <w:tcPr>
            <w:tcW w:w="881" w:type="dxa"/>
            <w:vAlign w:val="center"/>
          </w:tcPr>
          <w:p w14:paraId="6859C1EC" w14:textId="373CD84D" w:rsidR="00FA6192" w:rsidRPr="001A5CCA" w:rsidRDefault="00FA6192"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12</w:t>
            </w:r>
          </w:p>
        </w:tc>
        <w:tc>
          <w:tcPr>
            <w:tcW w:w="2658" w:type="dxa"/>
            <w:vAlign w:val="bottom"/>
          </w:tcPr>
          <w:p w14:paraId="56717A30" w14:textId="2C1C75E4" w:rsidR="00FA6192" w:rsidRPr="001A5CCA" w:rsidRDefault="00FA6192" w:rsidP="001A5CCA">
            <w:pPr>
              <w:snapToGrid w:val="0"/>
              <w:spacing w:before="0" w:after="40"/>
              <w:jc w:val="left"/>
              <w:rPr>
                <w:rFonts w:asciiTheme="minorHAnsi" w:hAnsiTheme="minorHAnsi" w:cstheme="minorHAnsi"/>
                <w:szCs w:val="20"/>
              </w:rPr>
            </w:pPr>
            <w:proofErr w:type="spellStart"/>
            <w:r w:rsidRPr="001A5CCA">
              <w:rPr>
                <w:rFonts w:asciiTheme="minorHAnsi" w:hAnsiTheme="minorHAnsi" w:cstheme="minorHAnsi"/>
                <w:szCs w:val="20"/>
              </w:rPr>
              <w:t>Barnpark</w:t>
            </w:r>
            <w:proofErr w:type="spellEnd"/>
            <w:r w:rsidRPr="001A5CCA">
              <w:rPr>
                <w:rFonts w:asciiTheme="minorHAnsi" w:hAnsiTheme="minorHAnsi" w:cstheme="minorHAnsi"/>
                <w:szCs w:val="20"/>
              </w:rPr>
              <w:t xml:space="preserve"> Farm</w:t>
            </w:r>
          </w:p>
        </w:tc>
        <w:tc>
          <w:tcPr>
            <w:tcW w:w="992" w:type="dxa"/>
          </w:tcPr>
          <w:p w14:paraId="5A695C27" w14:textId="3C9D0D9C" w:rsidR="00FA6192" w:rsidRPr="001A5CCA" w:rsidRDefault="00FA6192"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WSW</w:t>
            </w:r>
          </w:p>
        </w:tc>
        <w:tc>
          <w:tcPr>
            <w:tcW w:w="1467" w:type="dxa"/>
          </w:tcPr>
          <w:p w14:paraId="17012068" w14:textId="7A22238D" w:rsidR="00FA6192" w:rsidRPr="001A5CCA" w:rsidRDefault="00134A59"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500</w:t>
            </w:r>
          </w:p>
        </w:tc>
        <w:tc>
          <w:tcPr>
            <w:tcW w:w="3495" w:type="dxa"/>
          </w:tcPr>
          <w:p w14:paraId="21450043" w14:textId="7226DA49" w:rsidR="00FA6192" w:rsidRPr="001A5CCA" w:rsidRDefault="00FA6192"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Medium</w:t>
            </w:r>
          </w:p>
        </w:tc>
      </w:tr>
      <w:tr w:rsidR="00FA6192" w:rsidRPr="001A5CCA" w14:paraId="0FEB892F" w14:textId="77777777" w:rsidTr="00134A59">
        <w:tc>
          <w:tcPr>
            <w:tcW w:w="881" w:type="dxa"/>
            <w:vAlign w:val="center"/>
          </w:tcPr>
          <w:p w14:paraId="0F61ED16" w14:textId="00FDCE83" w:rsidR="00FA6192" w:rsidRPr="001A5CCA" w:rsidRDefault="00FA6192"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13</w:t>
            </w:r>
          </w:p>
        </w:tc>
        <w:tc>
          <w:tcPr>
            <w:tcW w:w="2658" w:type="dxa"/>
            <w:vAlign w:val="bottom"/>
          </w:tcPr>
          <w:p w14:paraId="3AD124C2" w14:textId="010C5270" w:rsidR="00FA6192" w:rsidRPr="001A5CCA" w:rsidRDefault="00FA6192" w:rsidP="001A5CCA">
            <w:pPr>
              <w:snapToGrid w:val="0"/>
              <w:spacing w:before="0" w:after="40"/>
              <w:jc w:val="left"/>
              <w:rPr>
                <w:rFonts w:asciiTheme="minorHAnsi" w:hAnsiTheme="minorHAnsi" w:cstheme="minorHAnsi"/>
                <w:szCs w:val="20"/>
              </w:rPr>
            </w:pPr>
            <w:r w:rsidRPr="001A5CCA">
              <w:rPr>
                <w:rFonts w:asciiTheme="minorHAnsi" w:hAnsiTheme="minorHAnsi" w:cstheme="minorHAnsi"/>
                <w:szCs w:val="20"/>
              </w:rPr>
              <w:t xml:space="preserve">Residential properties on </w:t>
            </w:r>
            <w:proofErr w:type="spellStart"/>
            <w:r w:rsidRPr="001A5CCA">
              <w:rPr>
                <w:rFonts w:asciiTheme="minorHAnsi" w:hAnsiTheme="minorHAnsi" w:cstheme="minorHAnsi"/>
                <w:szCs w:val="20"/>
              </w:rPr>
              <w:t>Blacka</w:t>
            </w:r>
            <w:proofErr w:type="spellEnd"/>
            <w:r w:rsidRPr="001A5CCA">
              <w:rPr>
                <w:rFonts w:asciiTheme="minorHAnsi" w:hAnsiTheme="minorHAnsi" w:cstheme="minorHAnsi"/>
                <w:szCs w:val="20"/>
              </w:rPr>
              <w:t xml:space="preserve"> Lane local to Creamery (south)</w:t>
            </w:r>
          </w:p>
        </w:tc>
        <w:tc>
          <w:tcPr>
            <w:tcW w:w="992" w:type="dxa"/>
          </w:tcPr>
          <w:p w14:paraId="047BF00F" w14:textId="1F365167" w:rsidR="00FA6192" w:rsidRPr="001A5CCA" w:rsidRDefault="00FA6192"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WSW</w:t>
            </w:r>
          </w:p>
        </w:tc>
        <w:tc>
          <w:tcPr>
            <w:tcW w:w="1467" w:type="dxa"/>
          </w:tcPr>
          <w:p w14:paraId="21B5312A" w14:textId="70A5AF71" w:rsidR="00FA6192" w:rsidRPr="001A5CCA" w:rsidRDefault="00134A59" w:rsidP="001A5CCA">
            <w:pPr>
              <w:snapToGrid w:val="0"/>
              <w:spacing w:before="0" w:after="40"/>
              <w:jc w:val="center"/>
              <w:rPr>
                <w:rFonts w:asciiTheme="minorHAnsi" w:hAnsiTheme="minorHAnsi" w:cstheme="minorHAnsi"/>
                <w:szCs w:val="20"/>
              </w:rPr>
            </w:pPr>
            <w:r w:rsidRPr="001A5CCA">
              <w:rPr>
                <w:rFonts w:asciiTheme="minorHAnsi" w:hAnsiTheme="minorHAnsi" w:cstheme="minorHAnsi"/>
                <w:szCs w:val="20"/>
              </w:rPr>
              <w:t>1,500</w:t>
            </w:r>
          </w:p>
        </w:tc>
        <w:tc>
          <w:tcPr>
            <w:tcW w:w="3495" w:type="dxa"/>
          </w:tcPr>
          <w:p w14:paraId="3F2BD733" w14:textId="1D44576F" w:rsidR="00FA6192" w:rsidRPr="001A5CCA" w:rsidRDefault="00FA6192" w:rsidP="001A5CCA">
            <w:pPr>
              <w:snapToGrid w:val="0"/>
              <w:spacing w:before="0" w:after="40"/>
              <w:rPr>
                <w:rFonts w:asciiTheme="minorHAnsi" w:hAnsiTheme="minorHAnsi" w:cstheme="minorHAnsi"/>
                <w:szCs w:val="20"/>
              </w:rPr>
            </w:pPr>
            <w:r w:rsidRPr="001A5CCA">
              <w:rPr>
                <w:rFonts w:asciiTheme="minorHAnsi" w:hAnsiTheme="minorHAnsi" w:cstheme="minorHAnsi"/>
                <w:szCs w:val="20"/>
              </w:rPr>
              <w:t>High</w:t>
            </w:r>
          </w:p>
        </w:tc>
      </w:tr>
    </w:tbl>
    <w:p w14:paraId="13F86205" w14:textId="77777777" w:rsidR="0027736E" w:rsidRDefault="0027736E" w:rsidP="000B2DB3">
      <w:pPr>
        <w:pStyle w:val="TableNormal1"/>
        <w:snapToGrid w:val="0"/>
        <w:spacing w:after="60"/>
        <w:rPr>
          <w:rFonts w:ascii="Calibri" w:hAnsi="Calibri" w:cs="Arial"/>
          <w:b/>
          <w:bCs/>
          <w:color w:val="000000"/>
          <w:szCs w:val="22"/>
          <w:lang w:eastAsia="en-GB"/>
        </w:rPr>
      </w:pPr>
    </w:p>
    <w:p w14:paraId="2E201909" w14:textId="2319F752" w:rsidR="000B2DB3" w:rsidRPr="007D5DA6" w:rsidRDefault="00134A59" w:rsidP="003B0C5D">
      <w:pPr>
        <w:pStyle w:val="Heading3"/>
      </w:pPr>
      <w:bookmarkStart w:id="25" w:name="_Toc141334644"/>
      <w:r>
        <w:br w:type="page"/>
      </w:r>
      <w:r w:rsidR="000B2DB3">
        <w:lastRenderedPageBreak/>
        <w:t>2.2</w:t>
      </w:r>
      <w:r w:rsidR="000B2DB3">
        <w:tab/>
      </w:r>
      <w:r w:rsidR="000B2DB3" w:rsidRPr="00F07651">
        <w:t xml:space="preserve">Wind </w:t>
      </w:r>
      <w:r w:rsidR="000B2DB3">
        <w:t>R</w:t>
      </w:r>
      <w:r w:rsidR="000B2DB3" w:rsidRPr="00F07651">
        <w:t xml:space="preserve">ose and </w:t>
      </w:r>
      <w:r w:rsidR="000B2DB3">
        <w:t>S</w:t>
      </w:r>
      <w:r w:rsidR="000B2DB3" w:rsidRPr="00F07651">
        <w:t xml:space="preserve">ource of </w:t>
      </w:r>
      <w:r w:rsidR="000B2DB3">
        <w:t>W</w:t>
      </w:r>
      <w:r w:rsidR="000B2DB3" w:rsidRPr="00F07651">
        <w:t xml:space="preserve">eather </w:t>
      </w:r>
      <w:r w:rsidR="000B2DB3">
        <w:t>D</w:t>
      </w:r>
      <w:r w:rsidR="000B2DB3" w:rsidRPr="00F07651">
        <w:t>ata</w:t>
      </w:r>
      <w:bookmarkEnd w:id="25"/>
    </w:p>
    <w:p w14:paraId="3409CD99" w14:textId="079D1D4D" w:rsidR="00134A59" w:rsidRPr="00134A59" w:rsidRDefault="00134A59" w:rsidP="000B2DB3">
      <w:pPr>
        <w:autoSpaceDE/>
        <w:autoSpaceDN/>
        <w:adjustRightInd/>
        <w:spacing w:before="0" w:after="0"/>
        <w:jc w:val="left"/>
        <w:rPr>
          <w:sz w:val="22"/>
          <w:szCs w:val="22"/>
          <w:lang w:val="en-US"/>
        </w:rPr>
      </w:pPr>
      <w:r w:rsidRPr="00134A59">
        <w:rPr>
          <w:sz w:val="22"/>
          <w:szCs w:val="22"/>
          <w:lang w:val="en-US"/>
        </w:rPr>
        <w:t>M</w:t>
      </w:r>
      <w:r w:rsidR="000B2DB3" w:rsidRPr="00134A59">
        <w:rPr>
          <w:sz w:val="22"/>
          <w:szCs w:val="22"/>
          <w:lang w:val="en-US"/>
        </w:rPr>
        <w:t xml:space="preserve">eteorological data </w:t>
      </w:r>
      <w:r w:rsidRPr="00134A59">
        <w:rPr>
          <w:sz w:val="22"/>
          <w:szCs w:val="22"/>
          <w:lang w:val="en-US"/>
        </w:rPr>
        <w:t xml:space="preserve">has been </w:t>
      </w:r>
      <w:r w:rsidR="000B2DB3" w:rsidRPr="00134A59">
        <w:rPr>
          <w:sz w:val="22"/>
          <w:szCs w:val="22"/>
          <w:lang w:val="en-US"/>
        </w:rPr>
        <w:t xml:space="preserve">obtained from </w:t>
      </w:r>
      <w:proofErr w:type="spellStart"/>
      <w:r w:rsidR="000B2DB3" w:rsidRPr="00134A59">
        <w:rPr>
          <w:sz w:val="22"/>
          <w:szCs w:val="22"/>
          <w:lang w:val="en-US"/>
        </w:rPr>
        <w:t>Cardinham</w:t>
      </w:r>
      <w:proofErr w:type="spellEnd"/>
      <w:r w:rsidR="000B2DB3" w:rsidRPr="00134A59">
        <w:rPr>
          <w:sz w:val="22"/>
          <w:szCs w:val="22"/>
          <w:lang w:val="en-US"/>
        </w:rPr>
        <w:t xml:space="preserve"> weather station</w:t>
      </w:r>
      <w:r w:rsidR="003B1FE5">
        <w:rPr>
          <w:sz w:val="22"/>
          <w:szCs w:val="22"/>
          <w:lang w:val="en-US"/>
        </w:rPr>
        <w:t xml:space="preserve"> near </w:t>
      </w:r>
      <w:proofErr w:type="spellStart"/>
      <w:r w:rsidR="003B1FE5">
        <w:rPr>
          <w:sz w:val="22"/>
          <w:szCs w:val="22"/>
          <w:lang w:val="en-US"/>
        </w:rPr>
        <w:t>Bodmin</w:t>
      </w:r>
      <w:proofErr w:type="spellEnd"/>
      <w:r w:rsidR="003B1FE5">
        <w:rPr>
          <w:sz w:val="22"/>
          <w:szCs w:val="22"/>
          <w:lang w:val="en-US"/>
        </w:rPr>
        <w:t xml:space="preserve"> to the south of Davidstow and the receptors identified in section 2</w:t>
      </w:r>
      <w:r w:rsidRPr="00134A59">
        <w:rPr>
          <w:sz w:val="22"/>
          <w:szCs w:val="22"/>
          <w:lang w:val="en-US"/>
        </w:rPr>
        <w:t xml:space="preserve">.  A wind rose is </w:t>
      </w:r>
      <w:r w:rsidRPr="00831400">
        <w:rPr>
          <w:color w:val="auto"/>
          <w:sz w:val="22"/>
          <w:szCs w:val="22"/>
          <w:lang w:val="en-US"/>
        </w:rPr>
        <w:t>shown below</w:t>
      </w:r>
      <w:r w:rsidR="009D28C2" w:rsidRPr="00831400">
        <w:rPr>
          <w:color w:val="auto"/>
          <w:sz w:val="22"/>
          <w:szCs w:val="22"/>
          <w:lang w:val="en-US"/>
        </w:rPr>
        <w:t xml:space="preserve"> for</w:t>
      </w:r>
      <w:r w:rsidRPr="00831400">
        <w:rPr>
          <w:color w:val="auto"/>
          <w:sz w:val="22"/>
          <w:szCs w:val="22"/>
          <w:lang w:val="en-US"/>
        </w:rPr>
        <w:t xml:space="preserve"> </w:t>
      </w:r>
      <w:r w:rsidR="009D28C2" w:rsidRPr="00831400">
        <w:rPr>
          <w:color w:val="auto"/>
          <w:sz w:val="22"/>
          <w:szCs w:val="22"/>
          <w:lang w:val="en-US"/>
        </w:rPr>
        <w:t xml:space="preserve">2019 </w:t>
      </w:r>
      <w:r w:rsidRPr="00831400">
        <w:rPr>
          <w:color w:val="auto"/>
          <w:sz w:val="22"/>
          <w:szCs w:val="22"/>
          <w:lang w:val="en-US"/>
        </w:rPr>
        <w:t xml:space="preserve">which </w:t>
      </w:r>
      <w:r w:rsidRPr="00134A59">
        <w:rPr>
          <w:sz w:val="22"/>
          <w:szCs w:val="22"/>
          <w:lang w:val="en-US"/>
        </w:rPr>
        <w:t>is representative of all years of data assessed.</w:t>
      </w:r>
    </w:p>
    <w:p w14:paraId="06D6F22C" w14:textId="77777777" w:rsidR="00134A59" w:rsidRDefault="00134A59" w:rsidP="000B2DB3">
      <w:pPr>
        <w:autoSpaceDE/>
        <w:autoSpaceDN/>
        <w:adjustRightInd/>
        <w:spacing w:before="0" w:after="0"/>
        <w:jc w:val="left"/>
        <w:rPr>
          <w:sz w:val="22"/>
          <w:szCs w:val="22"/>
          <w:highlight w:val="yellow"/>
          <w:lang w:val="en-US"/>
        </w:rPr>
      </w:pPr>
    </w:p>
    <w:p w14:paraId="2A981789" w14:textId="27CBB3C5" w:rsidR="00134A59" w:rsidRDefault="00134A59" w:rsidP="00134A59">
      <w:pPr>
        <w:autoSpaceDE/>
        <w:autoSpaceDN/>
        <w:adjustRightInd/>
        <w:spacing w:before="0" w:after="0"/>
        <w:jc w:val="center"/>
        <w:rPr>
          <w:sz w:val="22"/>
          <w:szCs w:val="22"/>
          <w:highlight w:val="yellow"/>
          <w:lang w:val="en-US"/>
        </w:rPr>
      </w:pPr>
      <w:r w:rsidRPr="000B72D0">
        <w:rPr>
          <w:b/>
          <w:noProof/>
          <w:szCs w:val="20"/>
        </w:rPr>
        <w:drawing>
          <wp:inline distT="0" distB="0" distL="0" distR="0" wp14:anchorId="4CBC4D9B" wp14:editId="69A746F3">
            <wp:extent cx="3264535" cy="3264535"/>
            <wp:effectExtent l="19050" t="19050" r="12065" b="12065"/>
            <wp:docPr id="36"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3264651" cy="3264651"/>
                    </a:xfrm>
                    <a:prstGeom prst="rect">
                      <a:avLst/>
                    </a:prstGeom>
                    <a:noFill/>
                    <a:ln>
                      <a:solidFill>
                        <a:schemeClr val="tx1"/>
                      </a:solidFill>
                    </a:ln>
                  </pic:spPr>
                </pic:pic>
              </a:graphicData>
            </a:graphic>
          </wp:inline>
        </w:drawing>
      </w:r>
    </w:p>
    <w:p w14:paraId="1CBFAD9F" w14:textId="77777777" w:rsidR="00134A59" w:rsidRDefault="00134A59" w:rsidP="000B2DB3">
      <w:pPr>
        <w:autoSpaceDE/>
        <w:autoSpaceDN/>
        <w:adjustRightInd/>
        <w:spacing w:before="0" w:after="0"/>
        <w:jc w:val="left"/>
        <w:rPr>
          <w:sz w:val="22"/>
          <w:szCs w:val="22"/>
          <w:highlight w:val="yellow"/>
          <w:lang w:val="en-US"/>
        </w:rPr>
      </w:pPr>
    </w:p>
    <w:p w14:paraId="0BF8D1B2" w14:textId="722C210E" w:rsidR="00134A59" w:rsidRPr="00134A59" w:rsidRDefault="00134A59" w:rsidP="000B2DB3">
      <w:pPr>
        <w:autoSpaceDE/>
        <w:autoSpaceDN/>
        <w:adjustRightInd/>
        <w:spacing w:before="0" w:after="0"/>
        <w:jc w:val="left"/>
        <w:rPr>
          <w:sz w:val="22"/>
          <w:szCs w:val="22"/>
          <w:lang w:val="en-US"/>
        </w:rPr>
      </w:pPr>
      <w:r w:rsidRPr="00134A59">
        <w:rPr>
          <w:sz w:val="22"/>
          <w:szCs w:val="22"/>
          <w:lang w:val="en-US"/>
        </w:rPr>
        <w:t xml:space="preserve">A meteorological station recording wind speed and direction </w:t>
      </w:r>
      <w:r w:rsidR="00946CCE">
        <w:rPr>
          <w:sz w:val="22"/>
          <w:szCs w:val="22"/>
          <w:lang w:val="en-US"/>
        </w:rPr>
        <w:t xml:space="preserve">as part of the Envirosuite monitoring system </w:t>
      </w:r>
      <w:r w:rsidRPr="00134A59">
        <w:rPr>
          <w:sz w:val="22"/>
          <w:szCs w:val="22"/>
          <w:lang w:val="en-US"/>
        </w:rPr>
        <w:t>is located at the WPF and is used to assess off site impacts and during complaint investigation.</w:t>
      </w:r>
      <w:r w:rsidR="006E021A">
        <w:rPr>
          <w:sz w:val="22"/>
          <w:szCs w:val="22"/>
          <w:lang w:val="en-US"/>
        </w:rPr>
        <w:t xml:space="preserve"> </w:t>
      </w:r>
    </w:p>
    <w:p w14:paraId="5B73D6C8" w14:textId="77777777" w:rsidR="00134A59" w:rsidRPr="00134A59" w:rsidRDefault="00134A59" w:rsidP="000B2DB3">
      <w:pPr>
        <w:autoSpaceDE/>
        <w:autoSpaceDN/>
        <w:adjustRightInd/>
        <w:spacing w:before="0" w:after="0"/>
        <w:jc w:val="left"/>
        <w:rPr>
          <w:sz w:val="22"/>
          <w:szCs w:val="22"/>
          <w:lang w:val="en-US"/>
        </w:rPr>
      </w:pPr>
    </w:p>
    <w:p w14:paraId="166A9C1A" w14:textId="007462A4" w:rsidR="00134A59" w:rsidRPr="00134A59" w:rsidRDefault="00134A59" w:rsidP="000B2DB3">
      <w:pPr>
        <w:autoSpaceDE/>
        <w:autoSpaceDN/>
        <w:adjustRightInd/>
        <w:spacing w:before="0" w:after="0"/>
        <w:jc w:val="left"/>
        <w:rPr>
          <w:sz w:val="22"/>
          <w:szCs w:val="22"/>
          <w:lang w:val="en-US"/>
        </w:rPr>
      </w:pPr>
      <w:r w:rsidRPr="00134A59">
        <w:rPr>
          <w:sz w:val="22"/>
          <w:szCs w:val="22"/>
          <w:lang w:val="en-US"/>
        </w:rPr>
        <w:t>T</w:t>
      </w:r>
      <w:r w:rsidR="000B2DB3" w:rsidRPr="00134A59">
        <w:rPr>
          <w:sz w:val="22"/>
          <w:szCs w:val="22"/>
          <w:lang w:val="en-US"/>
        </w:rPr>
        <w:t xml:space="preserve">he prevailing winds within the region are from the west-southwest, west and northwest, with a secondary component from the southeast and relatively minor frequency of winds from the south and southwest.  </w:t>
      </w:r>
    </w:p>
    <w:p w14:paraId="4B0261F0" w14:textId="0FB6BDC9" w:rsidR="000B2DB3" w:rsidRDefault="00134A59" w:rsidP="000B2DB3">
      <w:pPr>
        <w:autoSpaceDE/>
        <w:autoSpaceDN/>
        <w:adjustRightInd/>
        <w:spacing w:before="0" w:after="0"/>
        <w:jc w:val="left"/>
        <w:rPr>
          <w:sz w:val="22"/>
          <w:szCs w:val="22"/>
          <w:lang w:val="en-US"/>
        </w:rPr>
      </w:pPr>
      <w:proofErr w:type="gramStart"/>
      <w:r w:rsidRPr="00134A59">
        <w:rPr>
          <w:sz w:val="22"/>
          <w:szCs w:val="22"/>
          <w:lang w:val="en-US"/>
        </w:rPr>
        <w:t>T</w:t>
      </w:r>
      <w:r w:rsidR="000B2DB3" w:rsidRPr="00134A59">
        <w:rPr>
          <w:sz w:val="22"/>
          <w:szCs w:val="22"/>
          <w:lang w:val="en-US"/>
        </w:rPr>
        <w:t>he majority of</w:t>
      </w:r>
      <w:proofErr w:type="gramEnd"/>
      <w:r w:rsidR="000B2DB3" w:rsidRPr="00134A59">
        <w:rPr>
          <w:sz w:val="22"/>
          <w:szCs w:val="22"/>
          <w:lang w:val="en-US"/>
        </w:rPr>
        <w:t xml:space="preserve"> odour complaints relating to </w:t>
      </w:r>
      <w:r w:rsidR="006E021A">
        <w:rPr>
          <w:sz w:val="22"/>
          <w:szCs w:val="22"/>
          <w:lang w:val="en-US"/>
        </w:rPr>
        <w:t>SDUK’s</w:t>
      </w:r>
      <w:r w:rsidR="000B2DB3" w:rsidRPr="00134A59">
        <w:rPr>
          <w:sz w:val="22"/>
          <w:szCs w:val="22"/>
          <w:lang w:val="en-US"/>
        </w:rPr>
        <w:t xml:space="preserve"> operations </w:t>
      </w:r>
      <w:r w:rsidRPr="00134A59">
        <w:rPr>
          <w:sz w:val="22"/>
          <w:szCs w:val="22"/>
          <w:lang w:val="en-US"/>
        </w:rPr>
        <w:t>have been</w:t>
      </w:r>
      <w:r w:rsidR="000B2DB3" w:rsidRPr="00134A59">
        <w:rPr>
          <w:sz w:val="22"/>
          <w:szCs w:val="22"/>
          <w:lang w:val="en-US"/>
        </w:rPr>
        <w:t xml:space="preserve"> received from residents in Trewassa to the northwest of the WPF and Treworra to the east-northeast, </w:t>
      </w:r>
      <w:r w:rsidRPr="00134A59">
        <w:rPr>
          <w:sz w:val="22"/>
          <w:szCs w:val="22"/>
          <w:lang w:val="en-US"/>
        </w:rPr>
        <w:t xml:space="preserve">hence </w:t>
      </w:r>
      <w:r w:rsidR="000B2DB3" w:rsidRPr="00134A59">
        <w:rPr>
          <w:sz w:val="22"/>
          <w:szCs w:val="22"/>
          <w:lang w:val="en-US"/>
        </w:rPr>
        <w:t xml:space="preserve">the wind frequencies from the southeast and west-southwest are </w:t>
      </w:r>
      <w:r w:rsidR="00946CCE">
        <w:rPr>
          <w:sz w:val="22"/>
          <w:szCs w:val="22"/>
          <w:lang w:val="en-US"/>
        </w:rPr>
        <w:t xml:space="preserve">typically </w:t>
      </w:r>
      <w:r w:rsidR="000B2DB3" w:rsidRPr="00134A59">
        <w:rPr>
          <w:sz w:val="22"/>
          <w:szCs w:val="22"/>
          <w:lang w:val="en-US"/>
        </w:rPr>
        <w:t>responsible for transporting any odours from the WPF to the sensitive properti</w:t>
      </w:r>
      <w:r w:rsidRPr="00134A59">
        <w:rPr>
          <w:sz w:val="22"/>
          <w:szCs w:val="22"/>
          <w:lang w:val="en-US"/>
        </w:rPr>
        <w:t>es.</w:t>
      </w:r>
    </w:p>
    <w:p w14:paraId="0380ADB7" w14:textId="77777777" w:rsidR="00860E9E" w:rsidRDefault="00860E9E" w:rsidP="000B2DB3">
      <w:pPr>
        <w:autoSpaceDE/>
        <w:autoSpaceDN/>
        <w:adjustRightInd/>
        <w:spacing w:before="0" w:after="0"/>
        <w:jc w:val="left"/>
        <w:rPr>
          <w:sz w:val="22"/>
          <w:szCs w:val="22"/>
          <w:lang w:val="en-US"/>
        </w:rPr>
      </w:pPr>
    </w:p>
    <w:p w14:paraId="364EF6B1" w14:textId="77777777" w:rsidR="00134A59" w:rsidRDefault="00134A59" w:rsidP="000B2DB3">
      <w:pPr>
        <w:autoSpaceDE/>
        <w:autoSpaceDN/>
        <w:adjustRightInd/>
        <w:spacing w:before="0" w:after="0"/>
        <w:jc w:val="left"/>
        <w:rPr>
          <w:sz w:val="22"/>
          <w:szCs w:val="22"/>
          <w:lang w:val="en-US"/>
        </w:rPr>
      </w:pPr>
    </w:p>
    <w:p w14:paraId="186E3C2E" w14:textId="7AA56635" w:rsidR="00134A59" w:rsidRPr="000B2DB3" w:rsidRDefault="00134A59" w:rsidP="000B2DB3">
      <w:pPr>
        <w:autoSpaceDE/>
        <w:autoSpaceDN/>
        <w:adjustRightInd/>
        <w:spacing w:before="0" w:after="0"/>
        <w:jc w:val="left"/>
        <w:rPr>
          <w:sz w:val="22"/>
          <w:szCs w:val="22"/>
          <w:lang w:val="en-US"/>
        </w:rPr>
        <w:sectPr w:rsidR="00134A59" w:rsidRPr="000B2DB3" w:rsidSect="0072081C">
          <w:headerReference w:type="even" r:id="rId12"/>
          <w:headerReference w:type="default" r:id="rId13"/>
          <w:footerReference w:type="default" r:id="rId14"/>
          <w:headerReference w:type="first" r:id="rId15"/>
          <w:footerReference w:type="first" r:id="rId16"/>
          <w:type w:val="continuous"/>
          <w:pgSz w:w="11906" w:h="16838" w:code="9"/>
          <w:pgMar w:top="680" w:right="680" w:bottom="680" w:left="680" w:header="567" w:footer="283" w:gutter="851"/>
          <w:cols w:space="708"/>
          <w:titlePg/>
          <w:docGrid w:linePitch="360"/>
        </w:sectPr>
      </w:pPr>
    </w:p>
    <w:p w14:paraId="2C12DD8D" w14:textId="0641FCBB" w:rsidR="000B2DB3" w:rsidRDefault="00D83660" w:rsidP="00FA6192">
      <w:pPr>
        <w:pStyle w:val="TableNormal1"/>
        <w:snapToGrid w:val="0"/>
        <w:rPr>
          <w:rFonts w:ascii="Calibri" w:hAnsi="Calibri" w:cs="Arial"/>
          <w:b/>
          <w:bCs/>
          <w:color w:val="000000"/>
          <w:szCs w:val="22"/>
          <w:lang w:eastAsia="en-GB"/>
        </w:rPr>
      </w:pPr>
      <w:r w:rsidRPr="00D83660">
        <w:rPr>
          <w:rFonts w:ascii="Calibri" w:hAnsi="Calibri" w:cs="Arial"/>
          <w:b/>
          <w:bCs/>
          <w:color w:val="000000"/>
          <w:szCs w:val="22"/>
          <w:lang w:eastAsia="en-GB"/>
        </w:rPr>
        <w:lastRenderedPageBreak/>
        <w:t xml:space="preserve">Location of </w:t>
      </w:r>
      <w:r w:rsidR="001D141C">
        <w:rPr>
          <w:rFonts w:ascii="Calibri" w:hAnsi="Calibri" w:cs="Arial"/>
          <w:b/>
          <w:bCs/>
          <w:color w:val="000000"/>
          <w:szCs w:val="22"/>
          <w:lang w:eastAsia="en-GB"/>
        </w:rPr>
        <w:t>r</w:t>
      </w:r>
      <w:r w:rsidRPr="00D83660">
        <w:rPr>
          <w:rFonts w:ascii="Calibri" w:hAnsi="Calibri" w:cs="Arial"/>
          <w:b/>
          <w:bCs/>
          <w:color w:val="000000"/>
          <w:szCs w:val="22"/>
          <w:lang w:eastAsia="en-GB"/>
        </w:rPr>
        <w:t>eceptors</w:t>
      </w:r>
      <w:r w:rsidR="004461D4">
        <w:rPr>
          <w:rFonts w:ascii="Calibri" w:hAnsi="Calibri" w:cs="Arial"/>
          <w:b/>
          <w:bCs/>
          <w:color w:val="000000"/>
          <w:szCs w:val="22"/>
          <w:lang w:eastAsia="en-GB"/>
        </w:rPr>
        <w:t xml:space="preserve"> </w:t>
      </w:r>
      <w:r w:rsidR="001A5CCA">
        <w:rPr>
          <w:rFonts w:ascii="Calibri" w:hAnsi="Calibri" w:cs="Arial"/>
          <w:b/>
          <w:bCs/>
          <w:color w:val="000000"/>
          <w:szCs w:val="22"/>
          <w:lang w:eastAsia="en-GB"/>
        </w:rPr>
        <w:t>s</w:t>
      </w:r>
      <w:r w:rsidR="004461D4">
        <w:rPr>
          <w:rFonts w:ascii="Calibri" w:hAnsi="Calibri" w:cs="Arial"/>
          <w:b/>
          <w:bCs/>
          <w:color w:val="000000"/>
          <w:szCs w:val="22"/>
          <w:lang w:eastAsia="en-GB"/>
        </w:rPr>
        <w:t xml:space="preserve">hown in the </w:t>
      </w:r>
      <w:r w:rsidR="001A5CCA">
        <w:rPr>
          <w:rFonts w:ascii="Calibri" w:hAnsi="Calibri" w:cs="Arial"/>
          <w:b/>
          <w:bCs/>
          <w:color w:val="000000"/>
          <w:szCs w:val="22"/>
          <w:lang w:eastAsia="en-GB"/>
        </w:rPr>
        <w:t>t</w:t>
      </w:r>
      <w:r w:rsidR="004461D4">
        <w:rPr>
          <w:rFonts w:ascii="Calibri" w:hAnsi="Calibri" w:cs="Arial"/>
          <w:b/>
          <w:bCs/>
          <w:color w:val="000000"/>
          <w:szCs w:val="22"/>
          <w:lang w:eastAsia="en-GB"/>
        </w:rPr>
        <w:t xml:space="preserve">able </w:t>
      </w:r>
      <w:r w:rsidR="001A5CCA">
        <w:rPr>
          <w:rFonts w:ascii="Calibri" w:hAnsi="Calibri" w:cs="Arial"/>
          <w:b/>
          <w:bCs/>
          <w:color w:val="000000"/>
          <w:szCs w:val="22"/>
          <w:lang w:eastAsia="en-GB"/>
        </w:rPr>
        <w:t>a</w:t>
      </w:r>
      <w:r w:rsidR="004461D4">
        <w:rPr>
          <w:rFonts w:ascii="Calibri" w:hAnsi="Calibri" w:cs="Arial"/>
          <w:b/>
          <w:bCs/>
          <w:color w:val="000000"/>
          <w:szCs w:val="22"/>
          <w:lang w:eastAsia="en-GB"/>
        </w:rPr>
        <w:t>bove</w:t>
      </w:r>
    </w:p>
    <w:p w14:paraId="3F0DFEAE" w14:textId="77777777" w:rsidR="004461D4" w:rsidRDefault="004461D4" w:rsidP="00FA6192">
      <w:pPr>
        <w:pStyle w:val="TableNormal1"/>
        <w:snapToGrid w:val="0"/>
        <w:rPr>
          <w:rFonts w:ascii="Calibri" w:hAnsi="Calibri" w:cs="Arial"/>
          <w:b/>
          <w:bCs/>
          <w:color w:val="000000"/>
          <w:szCs w:val="22"/>
          <w:lang w:eastAsia="en-GB"/>
        </w:rPr>
      </w:pPr>
    </w:p>
    <w:p w14:paraId="5FACC96F" w14:textId="77777777" w:rsidR="000B2DB3" w:rsidRDefault="00FA6192" w:rsidP="00FA6192">
      <w:pPr>
        <w:pStyle w:val="TableNormal1"/>
        <w:jc w:val="center"/>
        <w:rPr>
          <w:rFonts w:ascii="Calibri" w:hAnsi="Calibri" w:cs="Arial"/>
          <w:b/>
          <w:bCs/>
          <w:color w:val="000000"/>
          <w:szCs w:val="22"/>
          <w:lang w:eastAsia="en-GB"/>
        </w:rPr>
      </w:pPr>
      <w:r>
        <w:rPr>
          <w:noProof/>
        </w:rPr>
        <w:drawing>
          <wp:inline distT="0" distB="0" distL="0" distR="0" wp14:anchorId="6A3E600E" wp14:editId="2164A766">
            <wp:extent cx="8954733" cy="4984750"/>
            <wp:effectExtent l="0" t="0" r="0" b="635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7"/>
                    <a:stretch>
                      <a:fillRect/>
                    </a:stretch>
                  </pic:blipFill>
                  <pic:spPr>
                    <a:xfrm>
                      <a:off x="0" y="0"/>
                      <a:ext cx="8983899" cy="5000986"/>
                    </a:xfrm>
                    <a:prstGeom prst="rect">
                      <a:avLst/>
                    </a:prstGeom>
                  </pic:spPr>
                </pic:pic>
              </a:graphicData>
            </a:graphic>
          </wp:inline>
        </w:drawing>
      </w:r>
    </w:p>
    <w:p w14:paraId="1B9F49E8" w14:textId="44753963" w:rsidR="000B2DB3" w:rsidRDefault="000B2DB3" w:rsidP="00D83660">
      <w:pPr>
        <w:pStyle w:val="TableNormal1"/>
        <w:rPr>
          <w:rFonts w:ascii="Calibri" w:hAnsi="Calibri" w:cs="Arial"/>
          <w:b/>
          <w:bCs/>
          <w:color w:val="000000"/>
          <w:szCs w:val="22"/>
          <w:lang w:eastAsia="en-GB"/>
        </w:rPr>
        <w:sectPr w:rsidR="000B2DB3" w:rsidSect="00FA6192">
          <w:pgSz w:w="16838" w:h="11906" w:orient="landscape" w:code="9"/>
          <w:pgMar w:top="284" w:right="680" w:bottom="284" w:left="680" w:header="567" w:footer="284" w:gutter="851"/>
          <w:cols w:space="708"/>
          <w:titlePg/>
          <w:docGrid w:linePitch="360"/>
        </w:sectPr>
      </w:pPr>
    </w:p>
    <w:p w14:paraId="2FC36CE2" w14:textId="799F7923" w:rsidR="00F07651" w:rsidRDefault="00F07651" w:rsidP="0025083D">
      <w:pPr>
        <w:pStyle w:val="Heading1"/>
        <w:spacing w:before="120"/>
      </w:pPr>
      <w:bookmarkStart w:id="26" w:name="_Toc71271161"/>
      <w:bookmarkStart w:id="27" w:name="_Toc141334645"/>
      <w:r>
        <w:lastRenderedPageBreak/>
        <w:t>3.</w:t>
      </w:r>
      <w:r w:rsidR="00B817BF">
        <w:tab/>
      </w:r>
      <w:r>
        <w:t>Sources of Odour and Site Processes</w:t>
      </w:r>
      <w:bookmarkEnd w:id="26"/>
      <w:bookmarkEnd w:id="27"/>
    </w:p>
    <w:p w14:paraId="0D78398F" w14:textId="311D4A2B" w:rsidR="00F07651" w:rsidRPr="00F07651" w:rsidRDefault="00F07651" w:rsidP="00F07651">
      <w:pPr>
        <w:pStyle w:val="Heading3"/>
      </w:pPr>
      <w:bookmarkStart w:id="28" w:name="_Toc141334646"/>
      <w:r>
        <w:t>3.1</w:t>
      </w:r>
      <w:r>
        <w:tab/>
      </w:r>
      <w:r w:rsidRPr="00F07651">
        <w:t xml:space="preserve">Odorous </w:t>
      </w:r>
      <w:r>
        <w:t>M</w:t>
      </w:r>
      <w:r w:rsidRPr="00F07651">
        <w:t xml:space="preserve">aterials </w:t>
      </w:r>
      <w:r>
        <w:t>E</w:t>
      </w:r>
      <w:r w:rsidRPr="00F07651">
        <w:t xml:space="preserve">ntering and </w:t>
      </w:r>
      <w:r>
        <w:t>L</w:t>
      </w:r>
      <w:r w:rsidRPr="00F07651">
        <w:t xml:space="preserve">eaving </w:t>
      </w:r>
      <w:r>
        <w:t>S</w:t>
      </w:r>
      <w:r w:rsidRPr="00F07651">
        <w:t>ite</w:t>
      </w:r>
      <w:bookmarkEnd w:id="28"/>
    </w:p>
    <w:p w14:paraId="053DAD2E" w14:textId="39A25487" w:rsidR="00F07651" w:rsidRPr="00831400" w:rsidRDefault="00134A59" w:rsidP="001A3306">
      <w:pPr>
        <w:autoSpaceDE/>
        <w:autoSpaceDN/>
        <w:adjustRightInd/>
        <w:snapToGrid w:val="0"/>
        <w:spacing w:before="0"/>
        <w:jc w:val="left"/>
        <w:rPr>
          <w:color w:val="auto"/>
          <w:sz w:val="22"/>
          <w:szCs w:val="22"/>
          <w:lang w:val="en-US"/>
        </w:rPr>
      </w:pPr>
      <w:r w:rsidRPr="00831400">
        <w:rPr>
          <w:color w:val="auto"/>
          <w:sz w:val="22"/>
          <w:szCs w:val="22"/>
          <w:lang w:val="en-US"/>
        </w:rPr>
        <w:t xml:space="preserve">The raw materials </w:t>
      </w:r>
      <w:r w:rsidR="001A3306" w:rsidRPr="00831400">
        <w:rPr>
          <w:color w:val="auto"/>
          <w:sz w:val="22"/>
          <w:szCs w:val="22"/>
          <w:lang w:val="en-US"/>
        </w:rPr>
        <w:t xml:space="preserve">delivered </w:t>
      </w:r>
      <w:r w:rsidR="001A5CCA" w:rsidRPr="00831400">
        <w:rPr>
          <w:color w:val="auto"/>
          <w:sz w:val="22"/>
          <w:szCs w:val="22"/>
          <w:lang w:val="en-US"/>
        </w:rPr>
        <w:t xml:space="preserve">to </w:t>
      </w:r>
      <w:r w:rsidR="001A3306" w:rsidRPr="00831400">
        <w:rPr>
          <w:color w:val="auto"/>
          <w:sz w:val="22"/>
          <w:szCs w:val="22"/>
          <w:lang w:val="en-US"/>
        </w:rPr>
        <w:t xml:space="preserve">and </w:t>
      </w:r>
      <w:r w:rsidRPr="00831400">
        <w:rPr>
          <w:color w:val="auto"/>
          <w:sz w:val="22"/>
          <w:szCs w:val="22"/>
          <w:lang w:val="en-US"/>
        </w:rPr>
        <w:t xml:space="preserve">received at the Creamery </w:t>
      </w:r>
      <w:r w:rsidR="006E021A" w:rsidRPr="00831400">
        <w:rPr>
          <w:color w:val="auto"/>
          <w:sz w:val="22"/>
          <w:szCs w:val="22"/>
          <w:lang w:val="en-US"/>
        </w:rPr>
        <w:t xml:space="preserve">and WPF </w:t>
      </w:r>
      <w:r w:rsidR="005E5CEC" w:rsidRPr="00831400">
        <w:rPr>
          <w:color w:val="auto"/>
          <w:sz w:val="22"/>
          <w:szCs w:val="22"/>
          <w:lang w:val="en-US"/>
        </w:rPr>
        <w:t xml:space="preserve">(including untreated fresh waste water) </w:t>
      </w:r>
      <w:r w:rsidRPr="00831400">
        <w:rPr>
          <w:color w:val="auto"/>
          <w:sz w:val="22"/>
          <w:szCs w:val="22"/>
          <w:lang w:val="en-US"/>
        </w:rPr>
        <w:t>are of inherently low odour potential.</w:t>
      </w:r>
    </w:p>
    <w:p w14:paraId="633D00B2" w14:textId="5E0185CD" w:rsidR="00134A59" w:rsidRPr="00831400" w:rsidRDefault="00134A59" w:rsidP="001A3306">
      <w:pPr>
        <w:autoSpaceDE/>
        <w:autoSpaceDN/>
        <w:adjustRightInd/>
        <w:snapToGrid w:val="0"/>
        <w:spacing w:before="0"/>
        <w:jc w:val="left"/>
        <w:rPr>
          <w:color w:val="auto"/>
          <w:sz w:val="22"/>
          <w:szCs w:val="22"/>
          <w:lang w:val="en-US"/>
        </w:rPr>
      </w:pPr>
      <w:r w:rsidRPr="00831400">
        <w:rPr>
          <w:color w:val="auto"/>
          <w:sz w:val="22"/>
          <w:szCs w:val="22"/>
          <w:lang w:val="en-US"/>
        </w:rPr>
        <w:t>Sources of odour arise when ingredients, by-products, process waste water or waste generated during</w:t>
      </w:r>
      <w:r w:rsidR="006E021A" w:rsidRPr="00831400">
        <w:rPr>
          <w:color w:val="auto"/>
          <w:sz w:val="22"/>
          <w:szCs w:val="22"/>
          <w:lang w:val="en-US"/>
        </w:rPr>
        <w:t xml:space="preserve"> the</w:t>
      </w:r>
      <w:r w:rsidRPr="00831400">
        <w:rPr>
          <w:color w:val="auto"/>
          <w:sz w:val="22"/>
          <w:szCs w:val="22"/>
          <w:lang w:val="en-US"/>
        </w:rPr>
        <w:t xml:space="preserve"> operation of the Creamery or WPF degrade.</w:t>
      </w:r>
      <w:r w:rsidR="001A3306" w:rsidRPr="00831400">
        <w:rPr>
          <w:color w:val="auto"/>
          <w:sz w:val="22"/>
          <w:szCs w:val="22"/>
          <w:lang w:val="en-US"/>
        </w:rPr>
        <w:t xml:space="preserve">   Degradation typically results from (i) storage and handling of materials under oxygen deficient conditions</w:t>
      </w:r>
      <w:r w:rsidR="0034604A" w:rsidRPr="00831400">
        <w:rPr>
          <w:color w:val="auto"/>
          <w:sz w:val="22"/>
          <w:szCs w:val="22"/>
          <w:lang w:val="en-US"/>
        </w:rPr>
        <w:t xml:space="preserve"> (ii) </w:t>
      </w:r>
      <w:r w:rsidR="006E021A" w:rsidRPr="00831400">
        <w:rPr>
          <w:color w:val="auto"/>
          <w:sz w:val="22"/>
          <w:szCs w:val="22"/>
          <w:lang w:val="en-US"/>
        </w:rPr>
        <w:t xml:space="preserve">when materials are </w:t>
      </w:r>
      <w:r w:rsidR="0034604A" w:rsidRPr="00831400">
        <w:rPr>
          <w:color w:val="auto"/>
          <w:sz w:val="22"/>
          <w:szCs w:val="22"/>
          <w:lang w:val="en-US"/>
        </w:rPr>
        <w:t>allowed to acidify which increases the potential for formation of hydrogen sulphide (H</w:t>
      </w:r>
      <w:r w:rsidR="0034604A" w:rsidRPr="00831400">
        <w:rPr>
          <w:color w:val="auto"/>
          <w:sz w:val="22"/>
          <w:szCs w:val="22"/>
          <w:vertAlign w:val="subscript"/>
          <w:lang w:val="en-US"/>
        </w:rPr>
        <w:t>2</w:t>
      </w:r>
      <w:r w:rsidR="0034604A" w:rsidRPr="00831400">
        <w:rPr>
          <w:color w:val="auto"/>
          <w:sz w:val="22"/>
          <w:szCs w:val="22"/>
          <w:lang w:val="en-US"/>
        </w:rPr>
        <w:t>S)</w:t>
      </w:r>
      <w:r w:rsidR="001A3306" w:rsidRPr="00831400">
        <w:rPr>
          <w:color w:val="auto"/>
          <w:sz w:val="22"/>
          <w:szCs w:val="22"/>
          <w:lang w:val="en-US"/>
        </w:rPr>
        <w:t xml:space="preserve"> and/ or (</w:t>
      </w:r>
      <w:r w:rsidR="0034604A" w:rsidRPr="00831400">
        <w:rPr>
          <w:color w:val="auto"/>
          <w:sz w:val="22"/>
          <w:szCs w:val="22"/>
          <w:lang w:val="en-US"/>
        </w:rPr>
        <w:t>i</w:t>
      </w:r>
      <w:r w:rsidR="001A3306" w:rsidRPr="00831400">
        <w:rPr>
          <w:color w:val="auto"/>
          <w:sz w:val="22"/>
          <w:szCs w:val="22"/>
          <w:lang w:val="en-US"/>
        </w:rPr>
        <w:t>ii) excessive retention time</w:t>
      </w:r>
      <w:r w:rsidR="006E021A" w:rsidRPr="00831400">
        <w:rPr>
          <w:color w:val="auto"/>
          <w:sz w:val="22"/>
          <w:szCs w:val="22"/>
          <w:lang w:val="en-US"/>
        </w:rPr>
        <w:t xml:space="preserve"> of such materials in tanks</w:t>
      </w:r>
      <w:r w:rsidR="001A3306" w:rsidRPr="00831400">
        <w:rPr>
          <w:color w:val="auto"/>
          <w:sz w:val="22"/>
          <w:szCs w:val="22"/>
          <w:lang w:val="en-US"/>
        </w:rPr>
        <w:t>.</w:t>
      </w:r>
    </w:p>
    <w:p w14:paraId="50ECD6FD" w14:textId="1C1A5FAB" w:rsidR="001A3306" w:rsidRPr="00831400" w:rsidRDefault="001A3306" w:rsidP="001A3306">
      <w:pPr>
        <w:autoSpaceDE/>
        <w:autoSpaceDN/>
        <w:adjustRightInd/>
        <w:snapToGrid w:val="0"/>
        <w:spacing w:before="0"/>
        <w:jc w:val="left"/>
        <w:rPr>
          <w:color w:val="auto"/>
          <w:sz w:val="22"/>
          <w:szCs w:val="22"/>
          <w:lang w:val="en-US"/>
        </w:rPr>
      </w:pPr>
      <w:r w:rsidRPr="00831400">
        <w:rPr>
          <w:color w:val="auto"/>
          <w:sz w:val="22"/>
          <w:szCs w:val="22"/>
          <w:lang w:val="en-US"/>
        </w:rPr>
        <w:t xml:space="preserve">Although of low odour, some inputs to </w:t>
      </w:r>
      <w:r w:rsidR="008D6434" w:rsidRPr="00831400">
        <w:rPr>
          <w:color w:val="auto"/>
          <w:sz w:val="22"/>
          <w:szCs w:val="22"/>
          <w:lang w:val="en-US"/>
        </w:rPr>
        <w:t xml:space="preserve">waste </w:t>
      </w:r>
      <w:r w:rsidR="006E021A" w:rsidRPr="00831400">
        <w:rPr>
          <w:color w:val="auto"/>
          <w:sz w:val="22"/>
          <w:szCs w:val="22"/>
          <w:lang w:val="en-US"/>
        </w:rPr>
        <w:t xml:space="preserve">water </w:t>
      </w:r>
      <w:r w:rsidRPr="00831400">
        <w:rPr>
          <w:color w:val="auto"/>
          <w:sz w:val="22"/>
          <w:szCs w:val="22"/>
          <w:lang w:val="en-US"/>
        </w:rPr>
        <w:t>process</w:t>
      </w:r>
      <w:r w:rsidR="006E021A" w:rsidRPr="00831400">
        <w:rPr>
          <w:color w:val="auto"/>
          <w:sz w:val="22"/>
          <w:szCs w:val="22"/>
          <w:lang w:val="en-US"/>
        </w:rPr>
        <w:t>ing</w:t>
      </w:r>
      <w:r w:rsidRPr="00831400">
        <w:rPr>
          <w:color w:val="auto"/>
          <w:sz w:val="22"/>
          <w:szCs w:val="22"/>
          <w:lang w:val="en-US"/>
        </w:rPr>
        <w:t xml:space="preserve"> can exacerbate the potential for odour formation </w:t>
      </w:r>
      <w:proofErr w:type="gramStart"/>
      <w:r w:rsidRPr="00831400">
        <w:rPr>
          <w:color w:val="auto"/>
          <w:sz w:val="22"/>
          <w:szCs w:val="22"/>
          <w:lang w:val="en-US"/>
        </w:rPr>
        <w:t>e.g.</w:t>
      </w:r>
      <w:proofErr w:type="gramEnd"/>
      <w:r w:rsidRPr="00831400">
        <w:rPr>
          <w:color w:val="auto"/>
          <w:sz w:val="22"/>
          <w:szCs w:val="22"/>
          <w:lang w:val="en-US"/>
        </w:rPr>
        <w:t xml:space="preserve"> the use of sulphuric acid which </w:t>
      </w:r>
      <w:r w:rsidR="003D2009" w:rsidRPr="00831400">
        <w:rPr>
          <w:color w:val="auto"/>
          <w:sz w:val="22"/>
          <w:szCs w:val="22"/>
          <w:lang w:val="en-US"/>
        </w:rPr>
        <w:t>adds</w:t>
      </w:r>
      <w:r w:rsidRPr="00831400">
        <w:rPr>
          <w:color w:val="auto"/>
          <w:sz w:val="22"/>
          <w:szCs w:val="22"/>
          <w:lang w:val="en-US"/>
        </w:rPr>
        <w:t xml:space="preserve"> </w:t>
      </w:r>
      <w:r w:rsidR="003D2009" w:rsidRPr="00831400">
        <w:rPr>
          <w:color w:val="auto"/>
          <w:sz w:val="22"/>
          <w:szCs w:val="22"/>
          <w:lang w:val="en-US"/>
        </w:rPr>
        <w:t xml:space="preserve">to </w:t>
      </w:r>
      <w:r w:rsidRPr="00831400">
        <w:rPr>
          <w:color w:val="auto"/>
          <w:sz w:val="22"/>
          <w:szCs w:val="22"/>
          <w:lang w:val="en-US"/>
        </w:rPr>
        <w:t xml:space="preserve">the sulphur content </w:t>
      </w:r>
      <w:r w:rsidR="003D2009" w:rsidRPr="00831400">
        <w:rPr>
          <w:color w:val="auto"/>
          <w:sz w:val="22"/>
          <w:szCs w:val="22"/>
          <w:lang w:val="en-US"/>
        </w:rPr>
        <w:t xml:space="preserve">of </w:t>
      </w:r>
      <w:r w:rsidRPr="00831400">
        <w:rPr>
          <w:color w:val="auto"/>
          <w:sz w:val="22"/>
          <w:szCs w:val="22"/>
          <w:lang w:val="en-US"/>
        </w:rPr>
        <w:t>process waste water</w:t>
      </w:r>
      <w:r w:rsidR="003D2009" w:rsidRPr="00831400">
        <w:rPr>
          <w:color w:val="auto"/>
          <w:sz w:val="22"/>
          <w:szCs w:val="22"/>
          <w:lang w:val="en-US"/>
        </w:rPr>
        <w:t xml:space="preserve"> containing dairy effluent (which contains a small amount of sulphur).</w:t>
      </w:r>
    </w:p>
    <w:p w14:paraId="5580B059" w14:textId="5BE0103A" w:rsidR="009D28C2" w:rsidRDefault="009D28C2" w:rsidP="001A3306">
      <w:pPr>
        <w:autoSpaceDE/>
        <w:autoSpaceDN/>
        <w:adjustRightInd/>
        <w:snapToGrid w:val="0"/>
        <w:spacing w:before="0"/>
        <w:jc w:val="left"/>
        <w:rPr>
          <w:color w:val="auto"/>
          <w:sz w:val="22"/>
          <w:szCs w:val="22"/>
          <w:lang w:val="en-US"/>
        </w:rPr>
      </w:pPr>
      <w:r w:rsidRPr="00831400">
        <w:rPr>
          <w:color w:val="auto"/>
          <w:sz w:val="22"/>
          <w:szCs w:val="22"/>
          <w:lang w:val="en-US"/>
        </w:rPr>
        <w:t>Chemical analysis</w:t>
      </w:r>
      <w:r w:rsidR="00057B20">
        <w:rPr>
          <w:rStyle w:val="FootnoteReference"/>
          <w:color w:val="auto"/>
          <w:sz w:val="22"/>
          <w:szCs w:val="22"/>
          <w:lang w:val="en-US"/>
        </w:rPr>
        <w:footnoteReference w:id="1"/>
      </w:r>
      <w:r w:rsidRPr="00831400">
        <w:rPr>
          <w:color w:val="auto"/>
          <w:sz w:val="22"/>
          <w:szCs w:val="22"/>
          <w:lang w:val="en-US"/>
        </w:rPr>
        <w:t xml:space="preserve"> of odourous emissions</w:t>
      </w:r>
      <w:r w:rsidR="003D2009" w:rsidRPr="00831400">
        <w:rPr>
          <w:color w:val="auto"/>
          <w:sz w:val="22"/>
          <w:szCs w:val="22"/>
          <w:lang w:val="en-US"/>
        </w:rPr>
        <w:t xml:space="preserve"> undertaken by specialists annually from 2018 to 2021 </w:t>
      </w:r>
      <w:r w:rsidRPr="00831400">
        <w:rPr>
          <w:color w:val="auto"/>
          <w:sz w:val="22"/>
          <w:szCs w:val="22"/>
          <w:lang w:val="en-US"/>
        </w:rPr>
        <w:t>has shown that H</w:t>
      </w:r>
      <w:r w:rsidRPr="00831400">
        <w:rPr>
          <w:color w:val="auto"/>
          <w:sz w:val="22"/>
          <w:szCs w:val="22"/>
          <w:vertAlign w:val="subscript"/>
          <w:lang w:val="en-US"/>
        </w:rPr>
        <w:t>2</w:t>
      </w:r>
      <w:r w:rsidRPr="00831400">
        <w:rPr>
          <w:color w:val="auto"/>
          <w:sz w:val="22"/>
          <w:szCs w:val="22"/>
          <w:lang w:val="en-US"/>
        </w:rPr>
        <w:t xml:space="preserve">S is the principal odourous compound </w:t>
      </w:r>
      <w:r w:rsidR="003D2009" w:rsidRPr="00831400">
        <w:rPr>
          <w:color w:val="auto"/>
          <w:sz w:val="22"/>
          <w:szCs w:val="22"/>
          <w:lang w:val="en-US"/>
        </w:rPr>
        <w:t xml:space="preserve">present at the WPF </w:t>
      </w:r>
      <w:r w:rsidRPr="00831400">
        <w:rPr>
          <w:color w:val="auto"/>
          <w:sz w:val="22"/>
          <w:szCs w:val="22"/>
          <w:lang w:val="en-US"/>
        </w:rPr>
        <w:t>and to a much lesser extent other reduced sulphur species such as D</w:t>
      </w:r>
      <w:r w:rsidR="003D2009" w:rsidRPr="00831400">
        <w:rPr>
          <w:color w:val="auto"/>
          <w:sz w:val="22"/>
          <w:szCs w:val="22"/>
          <w:lang w:val="en-US"/>
        </w:rPr>
        <w:t>imethyl Sulphide (D</w:t>
      </w:r>
      <w:r w:rsidRPr="00831400">
        <w:rPr>
          <w:color w:val="auto"/>
          <w:sz w:val="22"/>
          <w:szCs w:val="22"/>
          <w:lang w:val="en-US"/>
        </w:rPr>
        <w:t>MS</w:t>
      </w:r>
      <w:r w:rsidR="003D2009" w:rsidRPr="00831400">
        <w:rPr>
          <w:color w:val="auto"/>
          <w:sz w:val="22"/>
          <w:szCs w:val="22"/>
          <w:lang w:val="en-US"/>
        </w:rPr>
        <w:t>)</w:t>
      </w:r>
      <w:r w:rsidRPr="00831400">
        <w:rPr>
          <w:color w:val="auto"/>
          <w:sz w:val="22"/>
          <w:szCs w:val="22"/>
          <w:lang w:val="en-US"/>
        </w:rPr>
        <w:t xml:space="preserve"> and </w:t>
      </w:r>
      <w:r w:rsidR="003D2009" w:rsidRPr="00831400">
        <w:rPr>
          <w:color w:val="auto"/>
          <w:sz w:val="22"/>
          <w:szCs w:val="22"/>
          <w:lang w:val="en-US"/>
        </w:rPr>
        <w:t>Dimethyl-disulphide (</w:t>
      </w:r>
      <w:r w:rsidRPr="00831400">
        <w:rPr>
          <w:color w:val="auto"/>
          <w:sz w:val="22"/>
          <w:szCs w:val="22"/>
          <w:lang w:val="en-US"/>
        </w:rPr>
        <w:t>DMDS</w:t>
      </w:r>
      <w:r w:rsidR="003D2009" w:rsidRPr="00831400">
        <w:rPr>
          <w:color w:val="auto"/>
          <w:sz w:val="22"/>
          <w:szCs w:val="22"/>
          <w:lang w:val="en-US"/>
        </w:rPr>
        <w:t>).  Traces of</w:t>
      </w:r>
      <w:r w:rsidRPr="00831400">
        <w:rPr>
          <w:color w:val="auto"/>
          <w:sz w:val="22"/>
          <w:szCs w:val="22"/>
          <w:lang w:val="en-US"/>
        </w:rPr>
        <w:t xml:space="preserve"> </w:t>
      </w:r>
      <w:r w:rsidR="003D2009" w:rsidRPr="00831400">
        <w:rPr>
          <w:color w:val="auto"/>
          <w:sz w:val="22"/>
          <w:szCs w:val="22"/>
          <w:lang w:val="en-US"/>
        </w:rPr>
        <w:t>other</w:t>
      </w:r>
      <w:r w:rsidRPr="00831400">
        <w:rPr>
          <w:color w:val="auto"/>
          <w:sz w:val="22"/>
          <w:szCs w:val="22"/>
          <w:lang w:val="en-US"/>
        </w:rPr>
        <w:t xml:space="preserve"> organic compounds such as aldehydes and ketones</w:t>
      </w:r>
      <w:r w:rsidR="003D2009" w:rsidRPr="00831400">
        <w:rPr>
          <w:color w:val="auto"/>
          <w:sz w:val="22"/>
          <w:szCs w:val="22"/>
          <w:lang w:val="en-US"/>
        </w:rPr>
        <w:t xml:space="preserve"> are typically present at low</w:t>
      </w:r>
      <w:r w:rsidR="00043780" w:rsidRPr="00831400">
        <w:rPr>
          <w:color w:val="auto"/>
          <w:sz w:val="22"/>
          <w:szCs w:val="22"/>
          <w:lang w:val="en-US"/>
        </w:rPr>
        <w:t>er</w:t>
      </w:r>
      <w:r w:rsidR="003D2009" w:rsidRPr="00831400">
        <w:rPr>
          <w:color w:val="auto"/>
          <w:sz w:val="22"/>
          <w:szCs w:val="22"/>
          <w:lang w:val="en-US"/>
        </w:rPr>
        <w:t xml:space="preserve"> concentrations </w:t>
      </w:r>
      <w:r w:rsidR="00AC0D25" w:rsidRPr="00831400">
        <w:rPr>
          <w:color w:val="auto"/>
          <w:sz w:val="22"/>
          <w:szCs w:val="22"/>
          <w:lang w:val="en-US"/>
        </w:rPr>
        <w:t xml:space="preserve">compared to their odour detection thresholds </w:t>
      </w:r>
      <w:r w:rsidR="003D2009" w:rsidRPr="00831400">
        <w:rPr>
          <w:color w:val="auto"/>
          <w:sz w:val="22"/>
          <w:szCs w:val="22"/>
          <w:lang w:val="en-US"/>
        </w:rPr>
        <w:t>and the</w:t>
      </w:r>
      <w:r w:rsidR="00AC0D25" w:rsidRPr="00831400">
        <w:rPr>
          <w:color w:val="auto"/>
          <w:sz w:val="22"/>
          <w:szCs w:val="22"/>
          <w:lang w:val="en-US"/>
        </w:rPr>
        <w:t>y</w:t>
      </w:r>
      <w:r w:rsidR="003D2009" w:rsidRPr="00831400">
        <w:rPr>
          <w:color w:val="auto"/>
          <w:sz w:val="22"/>
          <w:szCs w:val="22"/>
          <w:lang w:val="en-US"/>
        </w:rPr>
        <w:t xml:space="preserve"> are generally considered to have less offensive odour</w:t>
      </w:r>
      <w:r w:rsidR="00AC0D25" w:rsidRPr="00831400">
        <w:rPr>
          <w:color w:val="auto"/>
          <w:sz w:val="22"/>
          <w:szCs w:val="22"/>
          <w:lang w:val="en-US"/>
        </w:rPr>
        <w:t xml:space="preserve"> characteristics</w:t>
      </w:r>
      <w:r w:rsidR="003D2009" w:rsidRPr="00831400">
        <w:rPr>
          <w:color w:val="auto"/>
          <w:sz w:val="22"/>
          <w:szCs w:val="22"/>
          <w:lang w:val="en-US"/>
        </w:rPr>
        <w:t>.</w:t>
      </w:r>
      <w:r w:rsidR="00C7068E">
        <w:rPr>
          <w:color w:val="auto"/>
          <w:sz w:val="22"/>
          <w:szCs w:val="22"/>
          <w:lang w:val="en-US"/>
        </w:rPr>
        <w:t xml:space="preserve">  </w:t>
      </w:r>
    </w:p>
    <w:p w14:paraId="03159ACB" w14:textId="0D76B823" w:rsidR="003D2009" w:rsidRPr="00831400" w:rsidRDefault="003D2009" w:rsidP="001A3306">
      <w:pPr>
        <w:autoSpaceDE/>
        <w:autoSpaceDN/>
        <w:adjustRightInd/>
        <w:snapToGrid w:val="0"/>
        <w:spacing w:before="0"/>
        <w:jc w:val="left"/>
        <w:rPr>
          <w:color w:val="auto"/>
          <w:sz w:val="22"/>
          <w:szCs w:val="22"/>
          <w:lang w:val="en-US"/>
        </w:rPr>
      </w:pPr>
      <w:r w:rsidRPr="00831400">
        <w:rPr>
          <w:color w:val="auto"/>
          <w:sz w:val="22"/>
          <w:szCs w:val="22"/>
          <w:lang w:val="en-US"/>
        </w:rPr>
        <w:t>H</w:t>
      </w:r>
      <w:r w:rsidRPr="00831400">
        <w:rPr>
          <w:color w:val="auto"/>
          <w:sz w:val="22"/>
          <w:szCs w:val="22"/>
          <w:vertAlign w:val="subscript"/>
          <w:lang w:val="en-US"/>
        </w:rPr>
        <w:t>2</w:t>
      </w:r>
      <w:r w:rsidRPr="00831400">
        <w:rPr>
          <w:color w:val="auto"/>
          <w:sz w:val="22"/>
          <w:szCs w:val="22"/>
          <w:lang w:val="en-US"/>
        </w:rPr>
        <w:t xml:space="preserve">S occurs when </w:t>
      </w:r>
      <w:r w:rsidR="005E5CEC" w:rsidRPr="00831400">
        <w:rPr>
          <w:color w:val="auto"/>
          <w:sz w:val="22"/>
          <w:szCs w:val="22"/>
          <w:lang w:val="en-US"/>
        </w:rPr>
        <w:t xml:space="preserve">the </w:t>
      </w:r>
      <w:r w:rsidRPr="00831400">
        <w:rPr>
          <w:color w:val="auto"/>
          <w:sz w:val="22"/>
          <w:szCs w:val="22"/>
          <w:lang w:val="en-US"/>
        </w:rPr>
        <w:t>dissolved sulphur present in waste water is reduced under oxygen depleted conditions to other sulphur compounds</w:t>
      </w:r>
      <w:r w:rsidR="00AC0D25" w:rsidRPr="00831400">
        <w:rPr>
          <w:color w:val="auto"/>
          <w:sz w:val="22"/>
          <w:szCs w:val="22"/>
          <w:lang w:val="en-US"/>
        </w:rPr>
        <w:t>.</w:t>
      </w:r>
      <w:r w:rsidR="007C6BB8">
        <w:rPr>
          <w:rStyle w:val="FootnoteReference"/>
          <w:color w:val="auto"/>
          <w:sz w:val="22"/>
          <w:szCs w:val="22"/>
          <w:lang w:val="en-US"/>
        </w:rPr>
        <w:footnoteReference w:id="2"/>
      </w:r>
    </w:p>
    <w:p w14:paraId="4D8E08AD" w14:textId="36CF49DE" w:rsidR="009D28C2" w:rsidRPr="00831400" w:rsidRDefault="005E5CEC" w:rsidP="001A3306">
      <w:pPr>
        <w:autoSpaceDE/>
        <w:autoSpaceDN/>
        <w:adjustRightInd/>
        <w:snapToGrid w:val="0"/>
        <w:spacing w:before="0"/>
        <w:jc w:val="left"/>
        <w:rPr>
          <w:color w:val="auto"/>
          <w:sz w:val="22"/>
          <w:szCs w:val="22"/>
          <w:lang w:val="en-US"/>
        </w:rPr>
      </w:pPr>
      <w:r w:rsidRPr="00831400">
        <w:rPr>
          <w:color w:val="auto"/>
          <w:sz w:val="22"/>
          <w:szCs w:val="22"/>
          <w:lang w:val="en-US"/>
        </w:rPr>
        <w:t xml:space="preserve">In addition to keeping waste water aerated, </w:t>
      </w:r>
      <w:r w:rsidR="003D2009" w:rsidRPr="00831400">
        <w:rPr>
          <w:color w:val="auto"/>
          <w:sz w:val="22"/>
          <w:szCs w:val="22"/>
          <w:lang w:val="en-US"/>
        </w:rPr>
        <w:t>pH plays an important role in keeping any H</w:t>
      </w:r>
      <w:r w:rsidR="003D2009" w:rsidRPr="00831400">
        <w:rPr>
          <w:color w:val="auto"/>
          <w:sz w:val="22"/>
          <w:szCs w:val="22"/>
          <w:vertAlign w:val="subscript"/>
          <w:lang w:val="en-US"/>
        </w:rPr>
        <w:t>2</w:t>
      </w:r>
      <w:r w:rsidR="003D2009" w:rsidRPr="00831400">
        <w:rPr>
          <w:color w:val="auto"/>
          <w:sz w:val="22"/>
          <w:szCs w:val="22"/>
          <w:lang w:val="en-US"/>
        </w:rPr>
        <w:t xml:space="preserve">S present in solution </w:t>
      </w:r>
      <w:r w:rsidR="00AC0D25" w:rsidRPr="00831400">
        <w:rPr>
          <w:color w:val="auto"/>
          <w:sz w:val="22"/>
          <w:szCs w:val="22"/>
          <w:lang w:val="en-US"/>
        </w:rPr>
        <w:t>as</w:t>
      </w:r>
      <w:r w:rsidR="003D2009" w:rsidRPr="00831400">
        <w:rPr>
          <w:color w:val="auto"/>
          <w:sz w:val="22"/>
          <w:szCs w:val="22"/>
          <w:lang w:val="en-US"/>
        </w:rPr>
        <w:t xml:space="preserve"> emissions </w:t>
      </w:r>
      <w:r w:rsidRPr="00831400">
        <w:rPr>
          <w:color w:val="auto"/>
          <w:sz w:val="22"/>
          <w:szCs w:val="22"/>
          <w:lang w:val="en-US"/>
        </w:rPr>
        <w:t>of H</w:t>
      </w:r>
      <w:r w:rsidRPr="00831400">
        <w:rPr>
          <w:color w:val="auto"/>
          <w:sz w:val="22"/>
          <w:szCs w:val="22"/>
          <w:vertAlign w:val="subscript"/>
          <w:lang w:val="en-US"/>
        </w:rPr>
        <w:t>2</w:t>
      </w:r>
      <w:r w:rsidRPr="00831400">
        <w:rPr>
          <w:color w:val="auto"/>
          <w:sz w:val="22"/>
          <w:szCs w:val="22"/>
          <w:lang w:val="en-US"/>
        </w:rPr>
        <w:t xml:space="preserve">S vapours </w:t>
      </w:r>
      <w:r w:rsidR="003D2009" w:rsidRPr="00831400">
        <w:rPr>
          <w:color w:val="auto"/>
          <w:sz w:val="22"/>
          <w:szCs w:val="22"/>
          <w:lang w:val="en-US"/>
        </w:rPr>
        <w:t>increas</w:t>
      </w:r>
      <w:r w:rsidR="00AC0D25" w:rsidRPr="00831400">
        <w:rPr>
          <w:color w:val="auto"/>
          <w:sz w:val="22"/>
          <w:szCs w:val="22"/>
          <w:lang w:val="en-US"/>
        </w:rPr>
        <w:t>es</w:t>
      </w:r>
      <w:r w:rsidR="003D2009" w:rsidRPr="00831400">
        <w:rPr>
          <w:color w:val="auto"/>
          <w:sz w:val="22"/>
          <w:szCs w:val="22"/>
          <w:lang w:val="en-US"/>
        </w:rPr>
        <w:t xml:space="preserve"> sharply under neu</w:t>
      </w:r>
      <w:r w:rsidR="00AC0D25" w:rsidRPr="00831400">
        <w:rPr>
          <w:color w:val="auto"/>
          <w:sz w:val="22"/>
          <w:szCs w:val="22"/>
          <w:lang w:val="en-US"/>
        </w:rPr>
        <w:t>t</w:t>
      </w:r>
      <w:r w:rsidR="003D2009" w:rsidRPr="00831400">
        <w:rPr>
          <w:color w:val="auto"/>
          <w:sz w:val="22"/>
          <w:szCs w:val="22"/>
          <w:lang w:val="en-US"/>
        </w:rPr>
        <w:t>ral or acidic conditions of pH &lt;8.</w:t>
      </w:r>
    </w:p>
    <w:p w14:paraId="22275B0D" w14:textId="1EEF1837" w:rsidR="001A3306" w:rsidRPr="00831400" w:rsidRDefault="001A3306" w:rsidP="001A3306">
      <w:pPr>
        <w:autoSpaceDE/>
        <w:autoSpaceDN/>
        <w:adjustRightInd/>
        <w:snapToGrid w:val="0"/>
        <w:spacing w:before="0"/>
        <w:jc w:val="left"/>
        <w:rPr>
          <w:color w:val="auto"/>
          <w:sz w:val="22"/>
          <w:szCs w:val="22"/>
          <w:lang w:val="en-US"/>
        </w:rPr>
      </w:pPr>
      <w:r w:rsidRPr="00831400">
        <w:rPr>
          <w:color w:val="auto"/>
          <w:sz w:val="22"/>
          <w:szCs w:val="22"/>
          <w:lang w:val="en-US"/>
        </w:rPr>
        <w:t>Section 3.2 identifies the different types of potentially odourous materials on site.</w:t>
      </w:r>
    </w:p>
    <w:p w14:paraId="133D89F4" w14:textId="693EC670" w:rsidR="0015003E" w:rsidRPr="00831400" w:rsidRDefault="006E021A" w:rsidP="006E021A">
      <w:pPr>
        <w:rPr>
          <w:color w:val="auto"/>
          <w:sz w:val="22"/>
          <w:szCs w:val="22"/>
          <w:lang w:val="en-US"/>
        </w:rPr>
      </w:pPr>
      <w:r w:rsidRPr="00831400">
        <w:rPr>
          <w:color w:val="auto"/>
          <w:sz w:val="22"/>
          <w:szCs w:val="22"/>
          <w:lang w:val="en-US"/>
        </w:rPr>
        <w:t xml:space="preserve">Extensive </w:t>
      </w:r>
      <w:r w:rsidRPr="00831400">
        <w:rPr>
          <w:color w:val="auto"/>
          <w:sz w:val="22"/>
          <w:szCs w:val="22"/>
        </w:rPr>
        <w:t>olfactomeric</w:t>
      </w:r>
      <w:r w:rsidRPr="00831400">
        <w:rPr>
          <w:color w:val="auto"/>
          <w:sz w:val="22"/>
          <w:szCs w:val="22"/>
          <w:lang w:val="en-US"/>
        </w:rPr>
        <w:t xml:space="preserve"> assessments of odour emissions at the WPF were conducted in 2017 to define and quantify an inventory of the main sources of odour.  This was further updated by assessments carried out in 2020, 2021</w:t>
      </w:r>
      <w:r w:rsidR="00C549E7" w:rsidRPr="00831400">
        <w:rPr>
          <w:color w:val="auto"/>
          <w:sz w:val="22"/>
          <w:szCs w:val="22"/>
          <w:lang w:val="en-US"/>
        </w:rPr>
        <w:t>,</w:t>
      </w:r>
      <w:r w:rsidRPr="00831400">
        <w:rPr>
          <w:color w:val="auto"/>
          <w:sz w:val="22"/>
          <w:szCs w:val="22"/>
          <w:lang w:val="en-US"/>
        </w:rPr>
        <w:t xml:space="preserve"> 2022</w:t>
      </w:r>
      <w:r w:rsidR="00C549E7" w:rsidRPr="00831400">
        <w:rPr>
          <w:color w:val="auto"/>
          <w:sz w:val="22"/>
          <w:szCs w:val="22"/>
          <w:lang w:val="en-US"/>
        </w:rPr>
        <w:t xml:space="preserve"> and 2023</w:t>
      </w:r>
      <w:r w:rsidR="00951974" w:rsidRPr="00831400">
        <w:rPr>
          <w:color w:val="auto"/>
          <w:sz w:val="22"/>
          <w:szCs w:val="22"/>
          <w:lang w:val="en-US"/>
        </w:rPr>
        <w:t xml:space="preserve"> by a specialist consultant</w:t>
      </w:r>
      <w:r w:rsidRPr="00831400">
        <w:rPr>
          <w:color w:val="auto"/>
          <w:sz w:val="22"/>
          <w:szCs w:val="22"/>
          <w:lang w:val="en-US"/>
        </w:rPr>
        <w:t xml:space="preserve">. </w:t>
      </w:r>
    </w:p>
    <w:p w14:paraId="0F89D2C9" w14:textId="3F23CBEB" w:rsidR="0015003E" w:rsidRDefault="0015003E" w:rsidP="006E021A">
      <w:pPr>
        <w:rPr>
          <w:color w:val="auto"/>
          <w:sz w:val="22"/>
          <w:szCs w:val="22"/>
          <w:lang w:val="en-US"/>
        </w:rPr>
      </w:pPr>
      <w:r w:rsidRPr="00831400">
        <w:rPr>
          <w:color w:val="auto"/>
          <w:sz w:val="22"/>
          <w:szCs w:val="22"/>
          <w:lang w:val="en-US"/>
        </w:rPr>
        <w:lastRenderedPageBreak/>
        <w:t>The</w:t>
      </w:r>
      <w:r w:rsidR="00951974" w:rsidRPr="00831400">
        <w:rPr>
          <w:color w:val="auto"/>
          <w:sz w:val="22"/>
          <w:szCs w:val="22"/>
          <w:lang w:val="en-US"/>
        </w:rPr>
        <w:t>se</w:t>
      </w:r>
      <w:r w:rsidRPr="00831400">
        <w:rPr>
          <w:color w:val="auto"/>
          <w:sz w:val="22"/>
          <w:szCs w:val="22"/>
          <w:lang w:val="en-US"/>
        </w:rPr>
        <w:t xml:space="preserve"> </w:t>
      </w:r>
      <w:r w:rsidR="00AC0D25" w:rsidRPr="00831400">
        <w:rPr>
          <w:color w:val="auto"/>
          <w:sz w:val="22"/>
          <w:szCs w:val="22"/>
          <w:lang w:val="en-US"/>
        </w:rPr>
        <w:t xml:space="preserve">olfactometry </w:t>
      </w:r>
      <w:r w:rsidRPr="00831400">
        <w:rPr>
          <w:color w:val="auto"/>
          <w:sz w:val="22"/>
          <w:szCs w:val="22"/>
          <w:lang w:val="en-US"/>
        </w:rPr>
        <w:t xml:space="preserve">assessments entail sampling of </w:t>
      </w:r>
      <w:r w:rsidR="001A0B28" w:rsidRPr="00831400">
        <w:rPr>
          <w:color w:val="auto"/>
          <w:sz w:val="22"/>
          <w:szCs w:val="22"/>
          <w:lang w:val="en-US"/>
        </w:rPr>
        <w:t xml:space="preserve">odourous air from typically 18 </w:t>
      </w:r>
      <w:proofErr w:type="gramStart"/>
      <w:r w:rsidR="001A0B28" w:rsidRPr="00831400">
        <w:rPr>
          <w:color w:val="auto"/>
          <w:sz w:val="22"/>
          <w:szCs w:val="22"/>
          <w:lang w:val="en-US"/>
        </w:rPr>
        <w:t>point</w:t>
      </w:r>
      <w:proofErr w:type="gramEnd"/>
      <w:r w:rsidR="001A0B28" w:rsidRPr="00831400">
        <w:rPr>
          <w:color w:val="auto"/>
          <w:sz w:val="22"/>
          <w:szCs w:val="22"/>
          <w:lang w:val="en-US"/>
        </w:rPr>
        <w:t xml:space="preserve"> (e.g. OCU) and area sources (e.g. open tank</w:t>
      </w:r>
      <w:r w:rsidR="00951974" w:rsidRPr="00831400">
        <w:rPr>
          <w:color w:val="auto"/>
          <w:sz w:val="22"/>
          <w:szCs w:val="22"/>
          <w:lang w:val="en-US"/>
        </w:rPr>
        <w:t xml:space="preserve"> surfaces</w:t>
      </w:r>
      <w:r w:rsidR="001A0B28" w:rsidRPr="00831400">
        <w:rPr>
          <w:color w:val="auto"/>
          <w:sz w:val="22"/>
          <w:szCs w:val="22"/>
          <w:lang w:val="en-US"/>
        </w:rPr>
        <w:t>, DAFs</w:t>
      </w:r>
      <w:r w:rsidR="00951974" w:rsidRPr="00831400">
        <w:rPr>
          <w:color w:val="auto"/>
          <w:sz w:val="22"/>
          <w:szCs w:val="22"/>
          <w:lang w:val="en-US"/>
        </w:rPr>
        <w:t>, sludge pit</w:t>
      </w:r>
      <w:r w:rsidR="001A0B28" w:rsidRPr="00831400">
        <w:rPr>
          <w:color w:val="auto"/>
          <w:sz w:val="22"/>
          <w:szCs w:val="22"/>
          <w:lang w:val="en-US"/>
        </w:rPr>
        <w:t>) at the WPF</w:t>
      </w:r>
      <w:r w:rsidR="00834B93" w:rsidRPr="00831400">
        <w:rPr>
          <w:color w:val="auto"/>
          <w:sz w:val="22"/>
          <w:szCs w:val="22"/>
          <w:lang w:val="en-US"/>
        </w:rPr>
        <w:t xml:space="preserve"> as well as </w:t>
      </w:r>
      <w:r w:rsidR="00B56CA5" w:rsidRPr="00831400">
        <w:rPr>
          <w:color w:val="auto"/>
          <w:sz w:val="22"/>
          <w:szCs w:val="22"/>
          <w:lang w:val="en-US"/>
        </w:rPr>
        <w:t xml:space="preserve">the </w:t>
      </w:r>
      <w:r w:rsidR="00834B93" w:rsidRPr="00831400">
        <w:rPr>
          <w:color w:val="auto"/>
          <w:sz w:val="22"/>
          <w:szCs w:val="22"/>
          <w:lang w:val="en-US"/>
        </w:rPr>
        <w:t>Creamery (calcium Phosphate Plant and Lagoon)</w:t>
      </w:r>
      <w:r w:rsidR="001A0B28" w:rsidRPr="00831400">
        <w:rPr>
          <w:color w:val="auto"/>
          <w:sz w:val="22"/>
          <w:szCs w:val="22"/>
          <w:lang w:val="en-US"/>
        </w:rPr>
        <w:t xml:space="preserve">.  Odourous air </w:t>
      </w:r>
      <w:r w:rsidR="00AC0D25" w:rsidRPr="00831400">
        <w:rPr>
          <w:color w:val="auto"/>
          <w:sz w:val="22"/>
          <w:szCs w:val="22"/>
          <w:lang w:val="en-US"/>
        </w:rPr>
        <w:t>samples are</w:t>
      </w:r>
      <w:r w:rsidR="001A0B28" w:rsidRPr="00831400">
        <w:rPr>
          <w:color w:val="auto"/>
          <w:sz w:val="22"/>
          <w:szCs w:val="22"/>
          <w:lang w:val="en-US"/>
        </w:rPr>
        <w:t xml:space="preserve"> presented to an </w:t>
      </w:r>
      <w:r w:rsidR="00951974" w:rsidRPr="00831400">
        <w:rPr>
          <w:color w:val="auto"/>
          <w:sz w:val="22"/>
          <w:szCs w:val="22"/>
          <w:lang w:val="en-US"/>
        </w:rPr>
        <w:t xml:space="preserve">independent </w:t>
      </w:r>
      <w:r w:rsidR="001A0B28" w:rsidRPr="00831400">
        <w:rPr>
          <w:color w:val="auto"/>
          <w:sz w:val="22"/>
          <w:szCs w:val="22"/>
          <w:lang w:val="en-US"/>
        </w:rPr>
        <w:t xml:space="preserve">odour panel comprising specialists who follow a defined process to </w:t>
      </w:r>
      <w:r w:rsidR="00951974" w:rsidRPr="00831400">
        <w:rPr>
          <w:color w:val="auto"/>
          <w:sz w:val="22"/>
          <w:szCs w:val="22"/>
          <w:lang w:val="en-US"/>
        </w:rPr>
        <w:t>quantify the magnitude of the concentration of the odour in each sample.   This data is combined with the size of the odour source (</w:t>
      </w:r>
      <w:proofErr w:type="gramStart"/>
      <w:r w:rsidR="00951974" w:rsidRPr="00831400">
        <w:rPr>
          <w:color w:val="auto"/>
          <w:sz w:val="22"/>
          <w:szCs w:val="22"/>
          <w:lang w:val="en-US"/>
        </w:rPr>
        <w:t>e.g.</w:t>
      </w:r>
      <w:proofErr w:type="gramEnd"/>
      <w:r w:rsidR="00951974" w:rsidRPr="00831400">
        <w:rPr>
          <w:color w:val="auto"/>
          <w:sz w:val="22"/>
          <w:szCs w:val="22"/>
          <w:lang w:val="en-US"/>
        </w:rPr>
        <w:t xml:space="preserve"> surface area of a tank) in order to quantity an odour emission rate measured in odour units per second, Ou</w:t>
      </w:r>
      <w:r w:rsidR="00951974" w:rsidRPr="00831400">
        <w:rPr>
          <w:color w:val="auto"/>
          <w:sz w:val="22"/>
          <w:szCs w:val="22"/>
          <w:vertAlign w:val="subscript"/>
          <w:lang w:val="en-US"/>
        </w:rPr>
        <w:t>E</w:t>
      </w:r>
      <w:r w:rsidR="00951974" w:rsidRPr="00831400">
        <w:rPr>
          <w:color w:val="auto"/>
          <w:sz w:val="22"/>
          <w:szCs w:val="22"/>
          <w:lang w:val="en-US"/>
        </w:rPr>
        <w:t xml:space="preserve">/sec. </w:t>
      </w:r>
    </w:p>
    <w:p w14:paraId="1B154045" w14:textId="0F3C0A04" w:rsidR="006E021A" w:rsidRDefault="006E021A" w:rsidP="006E021A">
      <w:pPr>
        <w:rPr>
          <w:sz w:val="22"/>
          <w:szCs w:val="22"/>
          <w:lang w:val="en-US"/>
        </w:rPr>
      </w:pPr>
      <w:r w:rsidRPr="00B178C5">
        <w:rPr>
          <w:sz w:val="22"/>
          <w:szCs w:val="22"/>
          <w:lang w:val="en-US"/>
        </w:rPr>
        <w:t xml:space="preserve">The outcome of the </w:t>
      </w:r>
      <w:r>
        <w:rPr>
          <w:sz w:val="22"/>
          <w:szCs w:val="22"/>
          <w:lang w:val="en-US"/>
        </w:rPr>
        <w:t xml:space="preserve">olfactometry </w:t>
      </w:r>
      <w:r w:rsidRPr="00B178C5">
        <w:rPr>
          <w:sz w:val="22"/>
          <w:szCs w:val="22"/>
          <w:lang w:val="en-US"/>
        </w:rPr>
        <w:t>assessment</w:t>
      </w:r>
      <w:r>
        <w:rPr>
          <w:sz w:val="22"/>
          <w:szCs w:val="22"/>
          <w:lang w:val="en-US"/>
        </w:rPr>
        <w:t xml:space="preserve">s have been used in assigning low, </w:t>
      </w:r>
      <w:proofErr w:type="gramStart"/>
      <w:r>
        <w:rPr>
          <w:sz w:val="22"/>
          <w:szCs w:val="22"/>
          <w:lang w:val="en-US"/>
        </w:rPr>
        <w:t>medium</w:t>
      </w:r>
      <w:proofErr w:type="gramEnd"/>
      <w:r>
        <w:rPr>
          <w:sz w:val="22"/>
          <w:szCs w:val="22"/>
          <w:lang w:val="en-US"/>
        </w:rPr>
        <w:t xml:space="preserve"> or high risk as detailed below.  </w:t>
      </w:r>
    </w:p>
    <w:p w14:paraId="2EBAE12F" w14:textId="0071198D" w:rsidR="00C661AF" w:rsidRDefault="001A3306" w:rsidP="001A3306">
      <w:pPr>
        <w:autoSpaceDE/>
        <w:autoSpaceDN/>
        <w:adjustRightInd/>
        <w:snapToGrid w:val="0"/>
        <w:spacing w:before="0"/>
        <w:jc w:val="left"/>
        <w:rPr>
          <w:sz w:val="22"/>
          <w:szCs w:val="22"/>
          <w:lang w:val="en-US"/>
        </w:rPr>
      </w:pPr>
      <w:r>
        <w:rPr>
          <w:sz w:val="22"/>
          <w:szCs w:val="22"/>
          <w:lang w:val="en-US"/>
        </w:rPr>
        <w:t>Section 3.3 identifies the processes associated with the use of potentially odourous materials</w:t>
      </w:r>
      <w:r w:rsidR="00C661AF">
        <w:rPr>
          <w:sz w:val="22"/>
          <w:szCs w:val="22"/>
          <w:lang w:val="en-US"/>
        </w:rPr>
        <w:t xml:space="preserve">, </w:t>
      </w:r>
      <w:r>
        <w:rPr>
          <w:sz w:val="22"/>
          <w:szCs w:val="22"/>
          <w:lang w:val="en-US"/>
        </w:rPr>
        <w:t>their locations</w:t>
      </w:r>
      <w:r w:rsidR="00C661AF">
        <w:rPr>
          <w:sz w:val="22"/>
          <w:szCs w:val="22"/>
          <w:lang w:val="en-US"/>
        </w:rPr>
        <w:t xml:space="preserve"> and potential to contribute to offsite odour emissions.</w:t>
      </w:r>
    </w:p>
    <w:p w14:paraId="62FA5659" w14:textId="77777777" w:rsidR="001A3306" w:rsidRDefault="001A3306" w:rsidP="001A3306">
      <w:pPr>
        <w:autoSpaceDE/>
        <w:autoSpaceDN/>
        <w:adjustRightInd/>
        <w:snapToGrid w:val="0"/>
        <w:spacing w:before="0"/>
        <w:jc w:val="left"/>
        <w:rPr>
          <w:sz w:val="22"/>
          <w:szCs w:val="22"/>
          <w:lang w:val="en-US"/>
        </w:rPr>
      </w:pPr>
    </w:p>
    <w:p w14:paraId="3ABFC2F9" w14:textId="5ADCC83B" w:rsidR="001A3306" w:rsidRPr="001A3306" w:rsidRDefault="001A3306" w:rsidP="001A3306">
      <w:pPr>
        <w:autoSpaceDE/>
        <w:autoSpaceDN/>
        <w:adjustRightInd/>
        <w:snapToGrid w:val="0"/>
        <w:spacing w:before="0"/>
        <w:jc w:val="left"/>
        <w:rPr>
          <w:sz w:val="22"/>
          <w:szCs w:val="22"/>
          <w:lang w:val="en-US"/>
        </w:rPr>
        <w:sectPr w:rsidR="001A3306" w:rsidRPr="001A3306" w:rsidSect="000B2DB3">
          <w:pgSz w:w="11906" w:h="16838" w:code="9"/>
          <w:pgMar w:top="680" w:right="680" w:bottom="680" w:left="680" w:header="567" w:footer="283" w:gutter="851"/>
          <w:cols w:space="708"/>
          <w:titlePg/>
          <w:docGrid w:linePitch="360"/>
        </w:sectPr>
      </w:pPr>
    </w:p>
    <w:p w14:paraId="0860B2F3" w14:textId="574F6452" w:rsidR="00F07651" w:rsidRPr="0063694E" w:rsidRDefault="00F07651" w:rsidP="00F07651">
      <w:pPr>
        <w:pStyle w:val="Heading3"/>
      </w:pPr>
      <w:bookmarkStart w:id="29" w:name="_Toc141334647"/>
      <w:r>
        <w:lastRenderedPageBreak/>
        <w:t>3.2</w:t>
      </w:r>
      <w:r>
        <w:tab/>
      </w:r>
      <w:r w:rsidRPr="00F07651">
        <w:t xml:space="preserve">Odorous </w:t>
      </w:r>
      <w:r>
        <w:t>M</w:t>
      </w:r>
      <w:r w:rsidRPr="00F07651">
        <w:t>aterials</w:t>
      </w:r>
      <w:bookmarkEnd w:id="29"/>
    </w:p>
    <w:tbl>
      <w:tblPr>
        <w:tblStyle w:val="TableGrid"/>
        <w:tblW w:w="0" w:type="auto"/>
        <w:tblLook w:val="04A0" w:firstRow="1" w:lastRow="0" w:firstColumn="1" w:lastColumn="0" w:noHBand="0" w:noVBand="1"/>
      </w:tblPr>
      <w:tblGrid>
        <w:gridCol w:w="2263"/>
        <w:gridCol w:w="2552"/>
        <w:gridCol w:w="2977"/>
        <w:gridCol w:w="2268"/>
        <w:gridCol w:w="2551"/>
        <w:gridCol w:w="2857"/>
      </w:tblGrid>
      <w:tr w:rsidR="005874C0" w:rsidRPr="00B817BF" w14:paraId="148D32B9" w14:textId="2E990D98" w:rsidTr="001D141C">
        <w:trPr>
          <w:tblHeader/>
        </w:trPr>
        <w:tc>
          <w:tcPr>
            <w:tcW w:w="2263" w:type="dxa"/>
          </w:tcPr>
          <w:p w14:paraId="2F5E8DE8" w14:textId="4817C657" w:rsidR="00D5454D" w:rsidRPr="002269A0" w:rsidRDefault="00D5454D" w:rsidP="002269A0">
            <w:pPr>
              <w:snapToGrid w:val="0"/>
              <w:spacing w:before="0" w:after="60"/>
              <w:jc w:val="center"/>
              <w:rPr>
                <w:b/>
                <w:bCs/>
                <w:szCs w:val="20"/>
                <w:lang w:val="en-US"/>
              </w:rPr>
            </w:pPr>
            <w:r w:rsidRPr="002269A0">
              <w:rPr>
                <w:b/>
                <w:bCs/>
                <w:szCs w:val="20"/>
                <w:lang w:val="en-US"/>
              </w:rPr>
              <w:t xml:space="preserve">Odorous and </w:t>
            </w:r>
            <w:r w:rsidR="00B817BF" w:rsidRPr="002269A0">
              <w:rPr>
                <w:b/>
                <w:bCs/>
                <w:szCs w:val="20"/>
                <w:lang w:val="en-US"/>
              </w:rPr>
              <w:t>P</w:t>
            </w:r>
            <w:r w:rsidRPr="002269A0">
              <w:rPr>
                <w:b/>
                <w:bCs/>
                <w:szCs w:val="20"/>
                <w:lang w:val="en-US"/>
              </w:rPr>
              <w:t xml:space="preserve">otentially </w:t>
            </w:r>
            <w:r w:rsidR="00B817BF" w:rsidRPr="002269A0">
              <w:rPr>
                <w:b/>
                <w:bCs/>
                <w:szCs w:val="20"/>
                <w:lang w:val="en-US"/>
              </w:rPr>
              <w:t>O</w:t>
            </w:r>
            <w:r w:rsidRPr="002269A0">
              <w:rPr>
                <w:b/>
                <w:bCs/>
                <w:szCs w:val="20"/>
                <w:lang w:val="en-US"/>
              </w:rPr>
              <w:t xml:space="preserve">dorous </w:t>
            </w:r>
            <w:r w:rsidR="00B817BF" w:rsidRPr="002269A0">
              <w:rPr>
                <w:b/>
                <w:bCs/>
                <w:szCs w:val="20"/>
                <w:lang w:val="en-US"/>
              </w:rPr>
              <w:t>M</w:t>
            </w:r>
            <w:r w:rsidRPr="002269A0">
              <w:rPr>
                <w:b/>
                <w:bCs/>
                <w:szCs w:val="20"/>
                <w:lang w:val="en-US"/>
              </w:rPr>
              <w:t>aterial</w:t>
            </w:r>
          </w:p>
        </w:tc>
        <w:tc>
          <w:tcPr>
            <w:tcW w:w="2552" w:type="dxa"/>
          </w:tcPr>
          <w:p w14:paraId="55C77629" w14:textId="453A2D22" w:rsidR="00D5454D" w:rsidRPr="002269A0" w:rsidRDefault="00D5454D" w:rsidP="002269A0">
            <w:pPr>
              <w:snapToGrid w:val="0"/>
              <w:spacing w:before="0" w:after="60"/>
              <w:jc w:val="center"/>
              <w:rPr>
                <w:b/>
                <w:bCs/>
                <w:szCs w:val="20"/>
                <w:lang w:val="en-US"/>
              </w:rPr>
            </w:pPr>
            <w:r w:rsidRPr="002269A0">
              <w:rPr>
                <w:b/>
                <w:bCs/>
                <w:szCs w:val="20"/>
                <w:lang w:val="en-US"/>
              </w:rPr>
              <w:t xml:space="preserve">Odour </w:t>
            </w:r>
            <w:r w:rsidR="00B817BF" w:rsidRPr="002269A0">
              <w:rPr>
                <w:b/>
                <w:bCs/>
                <w:szCs w:val="20"/>
                <w:lang w:val="en-US"/>
              </w:rPr>
              <w:t>P</w:t>
            </w:r>
            <w:r w:rsidRPr="002269A0">
              <w:rPr>
                <w:b/>
                <w:bCs/>
                <w:szCs w:val="20"/>
                <w:lang w:val="en-US"/>
              </w:rPr>
              <w:t>otential</w:t>
            </w:r>
          </w:p>
          <w:p w14:paraId="5976D851" w14:textId="5CFE3443" w:rsidR="00D5454D" w:rsidRPr="002269A0" w:rsidRDefault="00D5454D" w:rsidP="005874C0">
            <w:pPr>
              <w:snapToGrid w:val="0"/>
              <w:spacing w:before="0" w:after="60"/>
              <w:jc w:val="center"/>
              <w:rPr>
                <w:b/>
                <w:bCs/>
                <w:szCs w:val="20"/>
                <w:lang w:val="en-US"/>
              </w:rPr>
            </w:pPr>
            <w:r w:rsidRPr="002269A0">
              <w:rPr>
                <w:b/>
                <w:bCs/>
                <w:szCs w:val="20"/>
                <w:lang w:val="en-US"/>
              </w:rPr>
              <w:t>High / Medium / Low Risk</w:t>
            </w:r>
          </w:p>
        </w:tc>
        <w:tc>
          <w:tcPr>
            <w:tcW w:w="2977" w:type="dxa"/>
          </w:tcPr>
          <w:p w14:paraId="3F558FDD" w14:textId="7F6E67CF" w:rsidR="00D5454D" w:rsidRPr="002269A0" w:rsidRDefault="00D5454D" w:rsidP="002269A0">
            <w:pPr>
              <w:snapToGrid w:val="0"/>
              <w:spacing w:before="0" w:after="60"/>
              <w:jc w:val="center"/>
              <w:rPr>
                <w:b/>
                <w:bCs/>
                <w:szCs w:val="20"/>
                <w:lang w:val="en-US"/>
              </w:rPr>
            </w:pPr>
            <w:r w:rsidRPr="002269A0">
              <w:rPr>
                <w:b/>
                <w:bCs/>
                <w:szCs w:val="20"/>
                <w:lang w:val="en-US"/>
              </w:rPr>
              <w:t xml:space="preserve">Maximum quantity on site at any given day </w:t>
            </w:r>
          </w:p>
        </w:tc>
        <w:tc>
          <w:tcPr>
            <w:tcW w:w="2268" w:type="dxa"/>
          </w:tcPr>
          <w:p w14:paraId="507CF577" w14:textId="3262ADF4" w:rsidR="00D5454D" w:rsidRPr="002269A0" w:rsidRDefault="00D5454D" w:rsidP="002269A0">
            <w:pPr>
              <w:pStyle w:val="TableNormal1"/>
              <w:snapToGrid w:val="0"/>
              <w:spacing w:after="60"/>
              <w:jc w:val="center"/>
              <w:rPr>
                <w:rFonts w:ascii="Calibri" w:hAnsi="Calibri" w:cs="Arial"/>
                <w:b/>
                <w:bCs/>
                <w:color w:val="000000"/>
                <w:sz w:val="20"/>
                <w:lang w:val="en-US" w:eastAsia="en-GB"/>
              </w:rPr>
            </w:pPr>
            <w:r w:rsidRPr="002269A0">
              <w:rPr>
                <w:rFonts w:ascii="Calibri" w:hAnsi="Calibri" w:cs="Arial"/>
                <w:b/>
                <w:bCs/>
                <w:color w:val="000000"/>
                <w:sz w:val="20"/>
                <w:lang w:val="en-US" w:eastAsia="en-GB"/>
              </w:rPr>
              <w:t>Maximum time held on site (hours or days)</w:t>
            </w:r>
          </w:p>
        </w:tc>
        <w:tc>
          <w:tcPr>
            <w:tcW w:w="2551" w:type="dxa"/>
          </w:tcPr>
          <w:p w14:paraId="1F9E3CBF" w14:textId="284CBA60" w:rsidR="00D5454D" w:rsidRPr="002269A0" w:rsidRDefault="00D5454D" w:rsidP="001A3306">
            <w:pPr>
              <w:pStyle w:val="TableNormal1"/>
              <w:snapToGrid w:val="0"/>
              <w:spacing w:after="60"/>
              <w:jc w:val="center"/>
              <w:rPr>
                <w:rFonts w:ascii="Calibri" w:hAnsi="Calibri" w:cs="Arial"/>
                <w:b/>
                <w:bCs/>
                <w:color w:val="000000"/>
                <w:sz w:val="20"/>
                <w:lang w:val="en-US" w:eastAsia="en-GB"/>
              </w:rPr>
            </w:pPr>
            <w:r w:rsidRPr="002269A0">
              <w:rPr>
                <w:rFonts w:ascii="Calibri" w:hAnsi="Calibri" w:cs="Arial"/>
                <w:b/>
                <w:bCs/>
                <w:color w:val="000000"/>
                <w:sz w:val="20"/>
                <w:lang w:val="en-US" w:eastAsia="en-GB"/>
              </w:rPr>
              <w:t>Location of odorous materials on site</w:t>
            </w:r>
          </w:p>
        </w:tc>
        <w:tc>
          <w:tcPr>
            <w:tcW w:w="2857" w:type="dxa"/>
          </w:tcPr>
          <w:p w14:paraId="40AB5D81" w14:textId="68C46517" w:rsidR="00D5454D" w:rsidRPr="002269A0" w:rsidRDefault="00D5454D" w:rsidP="002269A0">
            <w:pPr>
              <w:pStyle w:val="TableNormal1"/>
              <w:snapToGrid w:val="0"/>
              <w:spacing w:after="60"/>
              <w:jc w:val="center"/>
              <w:rPr>
                <w:rFonts w:ascii="Calibri" w:hAnsi="Calibri" w:cs="Arial"/>
                <w:b/>
                <w:bCs/>
                <w:color w:val="000000"/>
                <w:sz w:val="20"/>
                <w:lang w:val="en-US" w:eastAsia="en-GB"/>
              </w:rPr>
            </w:pPr>
            <w:r w:rsidRPr="002269A0">
              <w:rPr>
                <w:rFonts w:ascii="Calibri" w:hAnsi="Calibri" w:cs="Arial"/>
                <w:b/>
                <w:bCs/>
                <w:color w:val="000000"/>
                <w:sz w:val="20"/>
                <w:lang w:val="en-US" w:eastAsia="en-GB"/>
              </w:rPr>
              <w:t>Additional Comments</w:t>
            </w:r>
          </w:p>
        </w:tc>
      </w:tr>
      <w:tr w:rsidR="005874C0" w:rsidRPr="00D35983" w14:paraId="63FA84C2" w14:textId="092EFD2D" w:rsidTr="001D141C">
        <w:tc>
          <w:tcPr>
            <w:tcW w:w="2263" w:type="dxa"/>
          </w:tcPr>
          <w:p w14:paraId="07DF93B0" w14:textId="1FD63C3F" w:rsidR="00D5454D" w:rsidRPr="00831400" w:rsidRDefault="001A3306" w:rsidP="001A3306">
            <w:pPr>
              <w:snapToGrid w:val="0"/>
              <w:spacing w:before="0" w:after="60"/>
              <w:jc w:val="left"/>
              <w:rPr>
                <w:color w:val="auto"/>
                <w:szCs w:val="20"/>
              </w:rPr>
            </w:pPr>
            <w:r w:rsidRPr="00831400">
              <w:rPr>
                <w:color w:val="auto"/>
                <w:szCs w:val="20"/>
              </w:rPr>
              <w:t xml:space="preserve">Out of specification or surplus whey </w:t>
            </w:r>
          </w:p>
        </w:tc>
        <w:tc>
          <w:tcPr>
            <w:tcW w:w="2552" w:type="dxa"/>
          </w:tcPr>
          <w:p w14:paraId="27318E6C" w14:textId="469D1979" w:rsidR="00D5454D" w:rsidRPr="00831400" w:rsidRDefault="001A3306" w:rsidP="001A3306">
            <w:pPr>
              <w:snapToGrid w:val="0"/>
              <w:spacing w:before="0" w:after="60"/>
              <w:jc w:val="center"/>
              <w:rPr>
                <w:color w:val="auto"/>
                <w:szCs w:val="20"/>
              </w:rPr>
            </w:pPr>
            <w:r w:rsidRPr="00831400">
              <w:rPr>
                <w:color w:val="auto"/>
                <w:szCs w:val="20"/>
              </w:rPr>
              <w:t>Medium</w:t>
            </w:r>
          </w:p>
        </w:tc>
        <w:tc>
          <w:tcPr>
            <w:tcW w:w="2977" w:type="dxa"/>
          </w:tcPr>
          <w:p w14:paraId="333183A7" w14:textId="1644045B" w:rsidR="00D5454D" w:rsidRPr="00831400" w:rsidRDefault="001A3306" w:rsidP="00C661AF">
            <w:pPr>
              <w:snapToGrid w:val="0"/>
              <w:spacing w:before="0" w:after="60"/>
              <w:jc w:val="center"/>
              <w:rPr>
                <w:color w:val="auto"/>
                <w:szCs w:val="20"/>
              </w:rPr>
            </w:pPr>
            <w:r w:rsidRPr="00831400">
              <w:rPr>
                <w:color w:val="auto"/>
                <w:szCs w:val="20"/>
              </w:rPr>
              <w:t>300 tonnes in</w:t>
            </w:r>
            <w:r w:rsidR="00951974" w:rsidRPr="00831400">
              <w:rPr>
                <w:color w:val="auto"/>
                <w:szCs w:val="20"/>
              </w:rPr>
              <w:t xml:space="preserve"> a covered, </w:t>
            </w:r>
            <w:proofErr w:type="gramStart"/>
            <w:r w:rsidR="00951974" w:rsidRPr="00831400">
              <w:rPr>
                <w:color w:val="auto"/>
                <w:szCs w:val="20"/>
              </w:rPr>
              <w:t>extracted</w:t>
            </w:r>
            <w:proofErr w:type="gramEnd"/>
            <w:r w:rsidR="00951974" w:rsidRPr="00831400">
              <w:rPr>
                <w:color w:val="auto"/>
                <w:szCs w:val="20"/>
              </w:rPr>
              <w:t xml:space="preserve"> and abated storage </w:t>
            </w:r>
            <w:r w:rsidRPr="00831400">
              <w:rPr>
                <w:color w:val="auto"/>
                <w:szCs w:val="20"/>
              </w:rPr>
              <w:t>lagoon</w:t>
            </w:r>
            <w:r w:rsidR="00951974" w:rsidRPr="00831400">
              <w:rPr>
                <w:color w:val="auto"/>
                <w:szCs w:val="20"/>
              </w:rPr>
              <w:t xml:space="preserve"> at the Creamery</w:t>
            </w:r>
          </w:p>
        </w:tc>
        <w:tc>
          <w:tcPr>
            <w:tcW w:w="2268" w:type="dxa"/>
          </w:tcPr>
          <w:p w14:paraId="0D945CE9" w14:textId="3D88B32A" w:rsidR="00D5454D" w:rsidRPr="00831400" w:rsidRDefault="001A3306" w:rsidP="002269A0">
            <w:pPr>
              <w:snapToGrid w:val="0"/>
              <w:spacing w:before="0" w:after="60"/>
              <w:rPr>
                <w:color w:val="auto"/>
                <w:szCs w:val="20"/>
              </w:rPr>
            </w:pPr>
            <w:r w:rsidRPr="00831400">
              <w:rPr>
                <w:color w:val="auto"/>
                <w:szCs w:val="20"/>
              </w:rPr>
              <w:t>7 days</w:t>
            </w:r>
          </w:p>
        </w:tc>
        <w:tc>
          <w:tcPr>
            <w:tcW w:w="2551" w:type="dxa"/>
          </w:tcPr>
          <w:p w14:paraId="0FBD15D0" w14:textId="521F5098" w:rsidR="00D5454D" w:rsidRPr="00831400" w:rsidRDefault="001A3306" w:rsidP="001A3306">
            <w:pPr>
              <w:snapToGrid w:val="0"/>
              <w:spacing w:before="0" w:after="60"/>
              <w:jc w:val="center"/>
              <w:rPr>
                <w:color w:val="auto"/>
                <w:szCs w:val="20"/>
              </w:rPr>
            </w:pPr>
            <w:r w:rsidRPr="00831400">
              <w:rPr>
                <w:color w:val="auto"/>
                <w:szCs w:val="20"/>
              </w:rPr>
              <w:t>Creamery</w:t>
            </w:r>
          </w:p>
        </w:tc>
        <w:tc>
          <w:tcPr>
            <w:tcW w:w="2857" w:type="dxa"/>
          </w:tcPr>
          <w:p w14:paraId="20424F7D" w14:textId="77777777" w:rsidR="00D5454D" w:rsidRPr="00831400" w:rsidRDefault="001A3306" w:rsidP="001D141C">
            <w:pPr>
              <w:snapToGrid w:val="0"/>
              <w:spacing w:before="0" w:after="60"/>
              <w:jc w:val="left"/>
              <w:rPr>
                <w:color w:val="auto"/>
                <w:szCs w:val="20"/>
              </w:rPr>
            </w:pPr>
            <w:r w:rsidRPr="00831400">
              <w:rPr>
                <w:color w:val="auto"/>
                <w:szCs w:val="20"/>
              </w:rPr>
              <w:t xml:space="preserve">Rated medium risk if excessive residence time </w:t>
            </w:r>
            <w:r w:rsidR="00C661AF" w:rsidRPr="00831400">
              <w:rPr>
                <w:color w:val="auto"/>
                <w:szCs w:val="20"/>
              </w:rPr>
              <w:t xml:space="preserve">and hot </w:t>
            </w:r>
            <w:proofErr w:type="gramStart"/>
            <w:r w:rsidR="00C661AF" w:rsidRPr="00831400">
              <w:rPr>
                <w:color w:val="auto"/>
                <w:szCs w:val="20"/>
              </w:rPr>
              <w:t>weather</w:t>
            </w:r>
            <w:proofErr w:type="gramEnd"/>
          </w:p>
          <w:p w14:paraId="6AB35C9F" w14:textId="2A733198" w:rsidR="0050797F" w:rsidRPr="00831400" w:rsidRDefault="0050797F" w:rsidP="001D141C">
            <w:pPr>
              <w:snapToGrid w:val="0"/>
              <w:spacing w:before="0" w:after="60"/>
              <w:jc w:val="left"/>
              <w:rPr>
                <w:color w:val="auto"/>
                <w:szCs w:val="20"/>
              </w:rPr>
            </w:pPr>
          </w:p>
        </w:tc>
      </w:tr>
      <w:tr w:rsidR="00E85C59" w:rsidRPr="00D35983" w14:paraId="5678CC1E" w14:textId="77777777" w:rsidTr="001D141C">
        <w:tc>
          <w:tcPr>
            <w:tcW w:w="2263" w:type="dxa"/>
          </w:tcPr>
          <w:p w14:paraId="29AE9D47" w14:textId="4C41998C" w:rsidR="00E85C59" w:rsidRPr="00831400" w:rsidRDefault="00E85C59" w:rsidP="001A3306">
            <w:pPr>
              <w:snapToGrid w:val="0"/>
              <w:spacing w:before="0" w:after="60"/>
              <w:jc w:val="left"/>
              <w:rPr>
                <w:color w:val="auto"/>
                <w:szCs w:val="20"/>
              </w:rPr>
            </w:pPr>
            <w:r w:rsidRPr="00831400">
              <w:rPr>
                <w:color w:val="auto"/>
                <w:szCs w:val="20"/>
              </w:rPr>
              <w:t xml:space="preserve">Untreated process waste water </w:t>
            </w:r>
            <w:r w:rsidR="006E021A" w:rsidRPr="00831400">
              <w:rPr>
                <w:color w:val="auto"/>
                <w:szCs w:val="20"/>
              </w:rPr>
              <w:t xml:space="preserve">from </w:t>
            </w:r>
            <w:r w:rsidRPr="00831400">
              <w:rPr>
                <w:color w:val="auto"/>
                <w:szCs w:val="20"/>
              </w:rPr>
              <w:t>Calcium Phosphate</w:t>
            </w:r>
            <w:r w:rsidR="008C48BE" w:rsidRPr="00831400">
              <w:rPr>
                <w:color w:val="auto"/>
                <w:szCs w:val="20"/>
              </w:rPr>
              <w:t xml:space="preserve"> </w:t>
            </w:r>
            <w:r w:rsidR="006E021A" w:rsidRPr="00831400">
              <w:rPr>
                <w:color w:val="auto"/>
                <w:szCs w:val="20"/>
              </w:rPr>
              <w:t>(</w:t>
            </w:r>
            <w:r w:rsidR="005874C0" w:rsidRPr="00831400">
              <w:rPr>
                <w:color w:val="auto"/>
                <w:szCs w:val="20"/>
              </w:rPr>
              <w:t>CaP</w:t>
            </w:r>
            <w:r w:rsidRPr="00831400">
              <w:rPr>
                <w:color w:val="auto"/>
                <w:szCs w:val="20"/>
              </w:rPr>
              <w:t>)</w:t>
            </w:r>
            <w:r w:rsidR="006E021A" w:rsidRPr="00831400">
              <w:rPr>
                <w:color w:val="auto"/>
                <w:szCs w:val="20"/>
              </w:rPr>
              <w:t xml:space="preserve"> plant</w:t>
            </w:r>
          </w:p>
        </w:tc>
        <w:tc>
          <w:tcPr>
            <w:tcW w:w="2552" w:type="dxa"/>
          </w:tcPr>
          <w:p w14:paraId="2AD46DC2" w14:textId="6A8DC80C" w:rsidR="00E85C59" w:rsidRPr="00831400" w:rsidRDefault="00E85C59" w:rsidP="001A3306">
            <w:pPr>
              <w:snapToGrid w:val="0"/>
              <w:spacing w:before="0" w:after="60"/>
              <w:jc w:val="center"/>
              <w:rPr>
                <w:color w:val="auto"/>
                <w:szCs w:val="20"/>
              </w:rPr>
            </w:pPr>
            <w:r w:rsidRPr="00831400">
              <w:rPr>
                <w:color w:val="auto"/>
                <w:szCs w:val="20"/>
              </w:rPr>
              <w:t>Low</w:t>
            </w:r>
          </w:p>
        </w:tc>
        <w:tc>
          <w:tcPr>
            <w:tcW w:w="2977" w:type="dxa"/>
          </w:tcPr>
          <w:p w14:paraId="32837176" w14:textId="605FB704" w:rsidR="00E85C59" w:rsidRPr="00831400" w:rsidRDefault="005874C0" w:rsidP="00C661AF">
            <w:pPr>
              <w:snapToGrid w:val="0"/>
              <w:spacing w:before="0" w:after="60"/>
              <w:jc w:val="center"/>
              <w:rPr>
                <w:color w:val="auto"/>
                <w:szCs w:val="20"/>
              </w:rPr>
            </w:pPr>
            <w:r w:rsidRPr="00831400">
              <w:rPr>
                <w:color w:val="auto"/>
                <w:szCs w:val="20"/>
              </w:rPr>
              <w:t xml:space="preserve">450 tonnes in </w:t>
            </w:r>
            <w:r w:rsidR="008C48BE" w:rsidRPr="00831400">
              <w:rPr>
                <w:color w:val="auto"/>
                <w:szCs w:val="20"/>
              </w:rPr>
              <w:t xml:space="preserve">CaP </w:t>
            </w:r>
            <w:r w:rsidR="006E021A" w:rsidRPr="00831400">
              <w:rPr>
                <w:color w:val="auto"/>
                <w:szCs w:val="20"/>
              </w:rPr>
              <w:t>B</w:t>
            </w:r>
            <w:r w:rsidRPr="00831400">
              <w:rPr>
                <w:color w:val="auto"/>
                <w:szCs w:val="20"/>
              </w:rPr>
              <w:t xml:space="preserve">alance </w:t>
            </w:r>
            <w:r w:rsidR="006E021A" w:rsidRPr="00831400">
              <w:rPr>
                <w:color w:val="auto"/>
                <w:szCs w:val="20"/>
              </w:rPr>
              <w:t>T</w:t>
            </w:r>
            <w:r w:rsidRPr="00831400">
              <w:rPr>
                <w:color w:val="auto"/>
                <w:szCs w:val="20"/>
              </w:rPr>
              <w:t>ank</w:t>
            </w:r>
          </w:p>
        </w:tc>
        <w:tc>
          <w:tcPr>
            <w:tcW w:w="2268" w:type="dxa"/>
          </w:tcPr>
          <w:p w14:paraId="77A4885E" w14:textId="09AFF49C" w:rsidR="00E85C59" w:rsidRPr="00831400" w:rsidRDefault="005874C0" w:rsidP="002269A0">
            <w:pPr>
              <w:snapToGrid w:val="0"/>
              <w:spacing w:before="0" w:after="60"/>
              <w:rPr>
                <w:color w:val="auto"/>
                <w:szCs w:val="20"/>
              </w:rPr>
            </w:pPr>
            <w:r w:rsidRPr="00831400">
              <w:rPr>
                <w:color w:val="auto"/>
                <w:szCs w:val="20"/>
              </w:rPr>
              <w:t xml:space="preserve">3 days </w:t>
            </w:r>
          </w:p>
        </w:tc>
        <w:tc>
          <w:tcPr>
            <w:tcW w:w="2551" w:type="dxa"/>
          </w:tcPr>
          <w:p w14:paraId="7E106971" w14:textId="658D94C8" w:rsidR="00E85C59" w:rsidRPr="00831400" w:rsidRDefault="005874C0" w:rsidP="001A3306">
            <w:pPr>
              <w:snapToGrid w:val="0"/>
              <w:spacing w:before="0" w:after="60"/>
              <w:jc w:val="center"/>
              <w:rPr>
                <w:color w:val="auto"/>
                <w:szCs w:val="20"/>
              </w:rPr>
            </w:pPr>
            <w:r w:rsidRPr="00831400">
              <w:rPr>
                <w:color w:val="auto"/>
                <w:szCs w:val="20"/>
              </w:rPr>
              <w:t>Creamery</w:t>
            </w:r>
          </w:p>
        </w:tc>
        <w:tc>
          <w:tcPr>
            <w:tcW w:w="2857" w:type="dxa"/>
          </w:tcPr>
          <w:p w14:paraId="56AA1873" w14:textId="535D04A0" w:rsidR="00E85C59" w:rsidRPr="00831400" w:rsidRDefault="005874C0" w:rsidP="001D141C">
            <w:pPr>
              <w:snapToGrid w:val="0"/>
              <w:spacing w:before="0" w:after="60"/>
              <w:jc w:val="left"/>
              <w:rPr>
                <w:color w:val="auto"/>
                <w:szCs w:val="20"/>
              </w:rPr>
            </w:pPr>
            <w:r w:rsidRPr="00831400">
              <w:rPr>
                <w:color w:val="auto"/>
                <w:szCs w:val="20"/>
              </w:rPr>
              <w:t>Low as typical residence time is &lt;1 day</w:t>
            </w:r>
          </w:p>
        </w:tc>
      </w:tr>
      <w:tr w:rsidR="005874C0" w:rsidRPr="00D35983" w14:paraId="6FB2894A" w14:textId="77777777" w:rsidTr="001D141C">
        <w:tc>
          <w:tcPr>
            <w:tcW w:w="2263" w:type="dxa"/>
          </w:tcPr>
          <w:p w14:paraId="0F53F878" w14:textId="77777777" w:rsidR="005874C0" w:rsidRPr="00831400" w:rsidRDefault="005874C0" w:rsidP="000B5A29">
            <w:pPr>
              <w:snapToGrid w:val="0"/>
              <w:spacing w:before="0" w:after="60"/>
              <w:jc w:val="left"/>
              <w:rPr>
                <w:color w:val="auto"/>
                <w:szCs w:val="20"/>
              </w:rPr>
            </w:pPr>
            <w:r w:rsidRPr="00831400">
              <w:rPr>
                <w:color w:val="auto"/>
                <w:szCs w:val="20"/>
              </w:rPr>
              <w:t>CaP Cake</w:t>
            </w:r>
          </w:p>
        </w:tc>
        <w:tc>
          <w:tcPr>
            <w:tcW w:w="2552" w:type="dxa"/>
          </w:tcPr>
          <w:p w14:paraId="236FDE99" w14:textId="77777777" w:rsidR="005874C0" w:rsidRPr="00831400" w:rsidRDefault="005874C0" w:rsidP="000B5A29">
            <w:pPr>
              <w:snapToGrid w:val="0"/>
              <w:spacing w:before="0" w:after="60"/>
              <w:jc w:val="center"/>
              <w:rPr>
                <w:color w:val="auto"/>
                <w:szCs w:val="20"/>
              </w:rPr>
            </w:pPr>
            <w:r w:rsidRPr="00831400">
              <w:rPr>
                <w:color w:val="auto"/>
                <w:szCs w:val="20"/>
              </w:rPr>
              <w:t>Low</w:t>
            </w:r>
          </w:p>
        </w:tc>
        <w:tc>
          <w:tcPr>
            <w:tcW w:w="2977" w:type="dxa"/>
          </w:tcPr>
          <w:p w14:paraId="15BB669B" w14:textId="77777777" w:rsidR="005874C0" w:rsidRPr="00831400" w:rsidRDefault="005874C0" w:rsidP="000B5A29">
            <w:pPr>
              <w:snapToGrid w:val="0"/>
              <w:spacing w:before="0" w:after="60"/>
              <w:jc w:val="center"/>
              <w:rPr>
                <w:color w:val="auto"/>
                <w:szCs w:val="20"/>
              </w:rPr>
            </w:pPr>
            <w:r w:rsidRPr="00831400">
              <w:rPr>
                <w:color w:val="auto"/>
                <w:szCs w:val="20"/>
              </w:rPr>
              <w:t>20 tonnes</w:t>
            </w:r>
          </w:p>
        </w:tc>
        <w:tc>
          <w:tcPr>
            <w:tcW w:w="2268" w:type="dxa"/>
          </w:tcPr>
          <w:p w14:paraId="515C05AD" w14:textId="77777777" w:rsidR="005874C0" w:rsidRPr="00831400" w:rsidRDefault="005874C0" w:rsidP="001D141C">
            <w:pPr>
              <w:snapToGrid w:val="0"/>
              <w:spacing w:before="0" w:after="60"/>
              <w:jc w:val="left"/>
              <w:rPr>
                <w:color w:val="auto"/>
                <w:szCs w:val="20"/>
              </w:rPr>
            </w:pPr>
            <w:r w:rsidRPr="00831400">
              <w:rPr>
                <w:color w:val="auto"/>
                <w:szCs w:val="20"/>
              </w:rPr>
              <w:t>Inventory of cake press/ belt and cake trailers awaiting export</w:t>
            </w:r>
          </w:p>
        </w:tc>
        <w:tc>
          <w:tcPr>
            <w:tcW w:w="2551" w:type="dxa"/>
          </w:tcPr>
          <w:p w14:paraId="52528E9F" w14:textId="77777777" w:rsidR="005874C0" w:rsidRPr="00831400" w:rsidRDefault="005874C0" w:rsidP="000B5A29">
            <w:pPr>
              <w:snapToGrid w:val="0"/>
              <w:spacing w:before="0" w:after="60"/>
              <w:jc w:val="center"/>
              <w:rPr>
                <w:color w:val="auto"/>
                <w:szCs w:val="20"/>
              </w:rPr>
            </w:pPr>
            <w:r w:rsidRPr="00831400">
              <w:rPr>
                <w:color w:val="auto"/>
                <w:szCs w:val="20"/>
              </w:rPr>
              <w:t>Creamery</w:t>
            </w:r>
          </w:p>
        </w:tc>
        <w:tc>
          <w:tcPr>
            <w:tcW w:w="2857" w:type="dxa"/>
          </w:tcPr>
          <w:p w14:paraId="44363C42" w14:textId="72105915" w:rsidR="005874C0" w:rsidRPr="00831400" w:rsidRDefault="005874C0" w:rsidP="001D141C">
            <w:pPr>
              <w:snapToGrid w:val="0"/>
              <w:spacing w:before="0" w:after="60"/>
              <w:jc w:val="left"/>
              <w:rPr>
                <w:color w:val="auto"/>
                <w:szCs w:val="20"/>
              </w:rPr>
            </w:pPr>
            <w:r w:rsidRPr="00831400">
              <w:rPr>
                <w:color w:val="auto"/>
                <w:szCs w:val="20"/>
              </w:rPr>
              <w:t>Low as trailers are routinely exchanged &amp; accumulation</w:t>
            </w:r>
            <w:r w:rsidR="001A5CCA" w:rsidRPr="00831400">
              <w:rPr>
                <w:color w:val="auto"/>
                <w:szCs w:val="20"/>
              </w:rPr>
              <w:t>s routinely (daily)</w:t>
            </w:r>
            <w:r w:rsidRPr="00831400">
              <w:rPr>
                <w:color w:val="auto"/>
                <w:szCs w:val="20"/>
              </w:rPr>
              <w:t xml:space="preserve"> removed from belt press &amp; conveyor</w:t>
            </w:r>
          </w:p>
        </w:tc>
      </w:tr>
      <w:tr w:rsidR="005874C0" w:rsidRPr="00D35983" w14:paraId="3E9EF2F4" w14:textId="7DF51F38" w:rsidTr="001D141C">
        <w:tc>
          <w:tcPr>
            <w:tcW w:w="2263" w:type="dxa"/>
          </w:tcPr>
          <w:p w14:paraId="1CC3E929" w14:textId="46CF9D4B" w:rsidR="00D5454D" w:rsidRPr="00831400" w:rsidRDefault="001A3306" w:rsidP="001A3306">
            <w:pPr>
              <w:snapToGrid w:val="0"/>
              <w:spacing w:before="0" w:after="60"/>
              <w:jc w:val="left"/>
              <w:rPr>
                <w:color w:val="auto"/>
                <w:szCs w:val="20"/>
              </w:rPr>
            </w:pPr>
            <w:r w:rsidRPr="00831400">
              <w:rPr>
                <w:color w:val="auto"/>
                <w:szCs w:val="20"/>
              </w:rPr>
              <w:t>Untreated process waste water</w:t>
            </w:r>
            <w:r w:rsidR="005874C0" w:rsidRPr="00831400">
              <w:rPr>
                <w:color w:val="auto"/>
                <w:szCs w:val="20"/>
              </w:rPr>
              <w:t xml:space="preserve"> - </w:t>
            </w:r>
            <w:r w:rsidR="006E021A" w:rsidRPr="00831400">
              <w:rPr>
                <w:color w:val="auto"/>
                <w:szCs w:val="20"/>
              </w:rPr>
              <w:t>Balance Tank 1 (</w:t>
            </w:r>
            <w:r w:rsidR="005874C0" w:rsidRPr="00831400">
              <w:rPr>
                <w:color w:val="auto"/>
                <w:szCs w:val="20"/>
              </w:rPr>
              <w:t>BT1</w:t>
            </w:r>
            <w:r w:rsidR="006E021A" w:rsidRPr="00831400">
              <w:rPr>
                <w:color w:val="auto"/>
                <w:szCs w:val="20"/>
              </w:rPr>
              <w:t>) &amp;</w:t>
            </w:r>
            <w:r w:rsidR="005874C0" w:rsidRPr="00831400">
              <w:rPr>
                <w:color w:val="auto"/>
                <w:szCs w:val="20"/>
              </w:rPr>
              <w:t xml:space="preserve"> </w:t>
            </w:r>
            <w:r w:rsidR="0099145D" w:rsidRPr="00831400">
              <w:rPr>
                <w:color w:val="auto"/>
                <w:szCs w:val="20"/>
              </w:rPr>
              <w:t>Divert Tank</w:t>
            </w:r>
            <w:r w:rsidR="00E85C59" w:rsidRPr="00831400">
              <w:rPr>
                <w:color w:val="auto"/>
                <w:szCs w:val="20"/>
              </w:rPr>
              <w:t>)</w:t>
            </w:r>
          </w:p>
        </w:tc>
        <w:tc>
          <w:tcPr>
            <w:tcW w:w="2552" w:type="dxa"/>
          </w:tcPr>
          <w:p w14:paraId="22D485D7" w14:textId="6C687D30" w:rsidR="00D5454D" w:rsidRPr="00831400" w:rsidRDefault="001A3306" w:rsidP="001A3306">
            <w:pPr>
              <w:snapToGrid w:val="0"/>
              <w:spacing w:before="0" w:after="60"/>
              <w:jc w:val="center"/>
              <w:rPr>
                <w:color w:val="auto"/>
                <w:szCs w:val="20"/>
              </w:rPr>
            </w:pPr>
            <w:r w:rsidRPr="00831400">
              <w:rPr>
                <w:color w:val="auto"/>
                <w:szCs w:val="20"/>
              </w:rPr>
              <w:t>High</w:t>
            </w:r>
          </w:p>
        </w:tc>
        <w:tc>
          <w:tcPr>
            <w:tcW w:w="2977" w:type="dxa"/>
          </w:tcPr>
          <w:p w14:paraId="4E1F4892" w14:textId="3134DF9B" w:rsidR="00D5454D" w:rsidRPr="00831400" w:rsidRDefault="00C661AF" w:rsidP="00C661AF">
            <w:pPr>
              <w:snapToGrid w:val="0"/>
              <w:spacing w:before="0" w:after="60"/>
              <w:jc w:val="center"/>
              <w:rPr>
                <w:color w:val="auto"/>
                <w:szCs w:val="20"/>
              </w:rPr>
            </w:pPr>
            <w:r w:rsidRPr="00831400">
              <w:rPr>
                <w:color w:val="auto"/>
                <w:szCs w:val="20"/>
              </w:rPr>
              <w:t>2,500 tonnes</w:t>
            </w:r>
          </w:p>
        </w:tc>
        <w:tc>
          <w:tcPr>
            <w:tcW w:w="2268" w:type="dxa"/>
          </w:tcPr>
          <w:p w14:paraId="5CDF3D49" w14:textId="77777777" w:rsidR="00D5454D" w:rsidRDefault="001A3306" w:rsidP="001D141C">
            <w:pPr>
              <w:snapToGrid w:val="0"/>
              <w:spacing w:before="0" w:after="60"/>
              <w:jc w:val="left"/>
              <w:rPr>
                <w:color w:val="auto"/>
                <w:szCs w:val="20"/>
              </w:rPr>
            </w:pPr>
            <w:proofErr w:type="gramStart"/>
            <w:r w:rsidRPr="00831400">
              <w:rPr>
                <w:color w:val="auto"/>
                <w:szCs w:val="20"/>
              </w:rPr>
              <w:t>Typically</w:t>
            </w:r>
            <w:proofErr w:type="gramEnd"/>
            <w:r w:rsidRPr="00831400">
              <w:rPr>
                <w:color w:val="auto"/>
                <w:szCs w:val="20"/>
              </w:rPr>
              <w:t xml:space="preserve"> 1-2 days (residence time</w:t>
            </w:r>
            <w:r w:rsidR="00946CCE" w:rsidRPr="00831400">
              <w:rPr>
                <w:color w:val="auto"/>
                <w:szCs w:val="20"/>
              </w:rPr>
              <w:t xml:space="preserve"> in</w:t>
            </w:r>
            <w:r w:rsidR="006E021A" w:rsidRPr="00831400">
              <w:rPr>
                <w:color w:val="auto"/>
                <w:szCs w:val="20"/>
              </w:rPr>
              <w:t xml:space="preserve"> BT</w:t>
            </w:r>
            <w:r w:rsidR="008D6434" w:rsidRPr="00831400">
              <w:rPr>
                <w:color w:val="auto"/>
                <w:szCs w:val="20"/>
              </w:rPr>
              <w:t>1</w:t>
            </w:r>
            <w:r w:rsidR="006E021A" w:rsidRPr="00831400">
              <w:rPr>
                <w:color w:val="auto"/>
                <w:szCs w:val="20"/>
              </w:rPr>
              <w:t xml:space="preserve"> and Divert Tank</w:t>
            </w:r>
            <w:r w:rsidRPr="00831400">
              <w:rPr>
                <w:color w:val="auto"/>
                <w:szCs w:val="20"/>
              </w:rPr>
              <w:t>)</w:t>
            </w:r>
          </w:p>
          <w:p w14:paraId="34F7CEBB" w14:textId="77777777" w:rsidR="008A7BA9" w:rsidRPr="008A7BA9" w:rsidRDefault="008A7BA9" w:rsidP="008A7BA9">
            <w:pPr>
              <w:snapToGrid w:val="0"/>
              <w:spacing w:before="0" w:after="60"/>
              <w:jc w:val="left"/>
              <w:rPr>
                <w:color w:val="0070C0"/>
                <w:szCs w:val="20"/>
              </w:rPr>
            </w:pPr>
            <w:r w:rsidRPr="008A7BA9">
              <w:rPr>
                <w:color w:val="0070C0"/>
                <w:szCs w:val="20"/>
              </w:rPr>
              <w:t>Removal of ‘fresh’ and mostly dilute waste water from BT1 is periodically undertaken to maintain liquid level in BT1.  This employs a road tanker mainly filled from the liquid head in the tank.  This effluent is typically dilute and has not had time to degrade by a and therefore has a lower potential to cause offsite odour emissions.</w:t>
            </w:r>
          </w:p>
          <w:p w14:paraId="4599208B" w14:textId="77777777" w:rsidR="008A7BA9" w:rsidRDefault="008A7BA9" w:rsidP="008A7BA9">
            <w:pPr>
              <w:snapToGrid w:val="0"/>
              <w:spacing w:before="0" w:after="60"/>
              <w:jc w:val="left"/>
              <w:rPr>
                <w:color w:val="auto"/>
                <w:szCs w:val="20"/>
              </w:rPr>
            </w:pPr>
          </w:p>
          <w:p w14:paraId="212FDD1C" w14:textId="3C0F612C" w:rsidR="008A7BA9" w:rsidRPr="00831400" w:rsidRDefault="008A7BA9" w:rsidP="008A7BA9">
            <w:pPr>
              <w:snapToGrid w:val="0"/>
              <w:spacing w:before="0" w:after="60"/>
              <w:jc w:val="left"/>
              <w:rPr>
                <w:color w:val="auto"/>
                <w:szCs w:val="20"/>
              </w:rPr>
            </w:pPr>
          </w:p>
        </w:tc>
        <w:tc>
          <w:tcPr>
            <w:tcW w:w="2551" w:type="dxa"/>
          </w:tcPr>
          <w:p w14:paraId="44424D5E" w14:textId="30DFD6AB" w:rsidR="00D5454D" w:rsidRPr="00831400" w:rsidRDefault="001A3306" w:rsidP="001A3306">
            <w:pPr>
              <w:snapToGrid w:val="0"/>
              <w:spacing w:before="0" w:after="60"/>
              <w:jc w:val="center"/>
              <w:rPr>
                <w:color w:val="auto"/>
                <w:szCs w:val="20"/>
              </w:rPr>
            </w:pPr>
            <w:r w:rsidRPr="00831400">
              <w:rPr>
                <w:color w:val="auto"/>
                <w:szCs w:val="20"/>
              </w:rPr>
              <w:t>WPF - BT1 and Divert Tank</w:t>
            </w:r>
          </w:p>
        </w:tc>
        <w:tc>
          <w:tcPr>
            <w:tcW w:w="2857" w:type="dxa"/>
          </w:tcPr>
          <w:p w14:paraId="3FBB90EB" w14:textId="19799171" w:rsidR="00D5454D" w:rsidRPr="00831400" w:rsidRDefault="001A3306" w:rsidP="001D141C">
            <w:pPr>
              <w:snapToGrid w:val="0"/>
              <w:spacing w:before="0" w:after="60"/>
              <w:jc w:val="left"/>
              <w:rPr>
                <w:color w:val="auto"/>
                <w:szCs w:val="20"/>
              </w:rPr>
            </w:pPr>
            <w:r w:rsidRPr="00831400">
              <w:rPr>
                <w:color w:val="auto"/>
                <w:szCs w:val="20"/>
              </w:rPr>
              <w:t xml:space="preserve">Rated as high risk if stored under adverse conditions of pH </w:t>
            </w:r>
            <w:r w:rsidR="00951974" w:rsidRPr="00831400">
              <w:rPr>
                <w:color w:val="auto"/>
                <w:szCs w:val="20"/>
              </w:rPr>
              <w:t xml:space="preserve">&lt;8 </w:t>
            </w:r>
            <w:r w:rsidRPr="00831400">
              <w:rPr>
                <w:color w:val="auto"/>
                <w:szCs w:val="20"/>
              </w:rPr>
              <w:t xml:space="preserve">or </w:t>
            </w:r>
            <w:r w:rsidR="008D6434" w:rsidRPr="00831400">
              <w:rPr>
                <w:color w:val="auto"/>
                <w:szCs w:val="20"/>
              </w:rPr>
              <w:t xml:space="preserve">low </w:t>
            </w:r>
            <w:r w:rsidRPr="00831400">
              <w:rPr>
                <w:color w:val="auto"/>
                <w:szCs w:val="20"/>
              </w:rPr>
              <w:t>dissolved oxygen</w:t>
            </w:r>
            <w:r w:rsidR="008D6434" w:rsidRPr="00831400">
              <w:rPr>
                <w:color w:val="auto"/>
                <w:szCs w:val="20"/>
              </w:rPr>
              <w:t xml:space="preserve"> (DO</w:t>
            </w:r>
            <w:r w:rsidR="00951974" w:rsidRPr="00831400">
              <w:rPr>
                <w:color w:val="auto"/>
                <w:szCs w:val="20"/>
              </w:rPr>
              <w:t xml:space="preserve"> &lt;</w:t>
            </w:r>
            <w:r w:rsidR="001A6A6D" w:rsidRPr="00831400">
              <w:rPr>
                <w:color w:val="auto"/>
                <w:szCs w:val="20"/>
              </w:rPr>
              <w:t>0.5</w:t>
            </w:r>
            <w:r w:rsidR="00951974" w:rsidRPr="00831400">
              <w:rPr>
                <w:color w:val="auto"/>
                <w:szCs w:val="20"/>
              </w:rPr>
              <w:t xml:space="preserve"> mg/l</w:t>
            </w:r>
            <w:r w:rsidR="00CE53BD" w:rsidRPr="00831400">
              <w:rPr>
                <w:color w:val="auto"/>
                <w:szCs w:val="20"/>
              </w:rPr>
              <w:t xml:space="preserve"> as measured by daily manual readings</w:t>
            </w:r>
            <w:r w:rsidR="00CE53BD">
              <w:rPr>
                <w:color w:val="auto"/>
                <w:szCs w:val="20"/>
              </w:rPr>
              <w:t>)</w:t>
            </w:r>
          </w:p>
        </w:tc>
      </w:tr>
      <w:tr w:rsidR="005874C0" w:rsidRPr="00D35983" w14:paraId="0676CDFB" w14:textId="19B35EAA" w:rsidTr="001D141C">
        <w:tc>
          <w:tcPr>
            <w:tcW w:w="2263" w:type="dxa"/>
          </w:tcPr>
          <w:p w14:paraId="72DB5261" w14:textId="49FBEA44" w:rsidR="001A3306" w:rsidRPr="00831400" w:rsidRDefault="001A3306" w:rsidP="001A3306">
            <w:pPr>
              <w:snapToGrid w:val="0"/>
              <w:spacing w:before="0" w:after="60"/>
              <w:jc w:val="left"/>
              <w:rPr>
                <w:color w:val="auto"/>
                <w:szCs w:val="20"/>
              </w:rPr>
            </w:pPr>
            <w:r w:rsidRPr="00831400">
              <w:rPr>
                <w:color w:val="auto"/>
                <w:szCs w:val="20"/>
              </w:rPr>
              <w:lastRenderedPageBreak/>
              <w:t>Part treated process waste water</w:t>
            </w:r>
            <w:r w:rsidR="005874C0" w:rsidRPr="00831400">
              <w:rPr>
                <w:color w:val="auto"/>
                <w:szCs w:val="20"/>
              </w:rPr>
              <w:t xml:space="preserve"> – </w:t>
            </w:r>
            <w:r w:rsidR="006E021A" w:rsidRPr="00831400">
              <w:rPr>
                <w:color w:val="auto"/>
                <w:szCs w:val="20"/>
              </w:rPr>
              <w:t>Balance Tank 2 (</w:t>
            </w:r>
            <w:r w:rsidR="005874C0" w:rsidRPr="00831400">
              <w:rPr>
                <w:color w:val="auto"/>
                <w:szCs w:val="20"/>
              </w:rPr>
              <w:t>BT2</w:t>
            </w:r>
            <w:r w:rsidR="006E021A" w:rsidRPr="00831400">
              <w:rPr>
                <w:color w:val="auto"/>
                <w:szCs w:val="20"/>
              </w:rPr>
              <w:t>)</w:t>
            </w:r>
            <w:r w:rsidR="005874C0" w:rsidRPr="00831400">
              <w:rPr>
                <w:color w:val="auto"/>
                <w:szCs w:val="20"/>
              </w:rPr>
              <w:t xml:space="preserve">, Anoxic </w:t>
            </w:r>
            <w:r w:rsidR="006E021A" w:rsidRPr="00831400">
              <w:rPr>
                <w:color w:val="auto"/>
                <w:szCs w:val="20"/>
              </w:rPr>
              <w:t xml:space="preserve">Tank </w:t>
            </w:r>
            <w:r w:rsidR="005874C0" w:rsidRPr="00831400">
              <w:rPr>
                <w:color w:val="auto"/>
                <w:szCs w:val="20"/>
              </w:rPr>
              <w:t xml:space="preserve">2 </w:t>
            </w:r>
            <w:r w:rsidR="006E021A" w:rsidRPr="00831400">
              <w:rPr>
                <w:color w:val="auto"/>
                <w:szCs w:val="20"/>
              </w:rPr>
              <w:t>(A</w:t>
            </w:r>
            <w:r w:rsidR="008D6434" w:rsidRPr="00831400">
              <w:rPr>
                <w:color w:val="auto"/>
                <w:szCs w:val="20"/>
              </w:rPr>
              <w:t>N</w:t>
            </w:r>
            <w:r w:rsidR="006E021A" w:rsidRPr="00831400">
              <w:rPr>
                <w:color w:val="auto"/>
                <w:szCs w:val="20"/>
              </w:rPr>
              <w:t xml:space="preserve">2) </w:t>
            </w:r>
            <w:r w:rsidR="005874C0" w:rsidRPr="00831400">
              <w:rPr>
                <w:color w:val="auto"/>
                <w:szCs w:val="20"/>
              </w:rPr>
              <w:t xml:space="preserve">and </w:t>
            </w:r>
            <w:r w:rsidR="006E021A" w:rsidRPr="00831400">
              <w:rPr>
                <w:color w:val="auto"/>
                <w:szCs w:val="20"/>
              </w:rPr>
              <w:t xml:space="preserve">Anoxic Tank </w:t>
            </w:r>
            <w:r w:rsidR="005874C0" w:rsidRPr="00831400">
              <w:rPr>
                <w:color w:val="auto"/>
                <w:szCs w:val="20"/>
              </w:rPr>
              <w:t>3</w:t>
            </w:r>
            <w:r w:rsidR="006E021A" w:rsidRPr="00831400">
              <w:rPr>
                <w:color w:val="auto"/>
                <w:szCs w:val="20"/>
              </w:rPr>
              <w:t xml:space="preserve"> (A</w:t>
            </w:r>
            <w:r w:rsidR="008D6434" w:rsidRPr="00831400">
              <w:rPr>
                <w:color w:val="auto"/>
                <w:szCs w:val="20"/>
              </w:rPr>
              <w:t>N</w:t>
            </w:r>
            <w:r w:rsidR="006E021A" w:rsidRPr="00831400">
              <w:rPr>
                <w:color w:val="auto"/>
                <w:szCs w:val="20"/>
              </w:rPr>
              <w:t>3</w:t>
            </w:r>
            <w:r w:rsidR="005874C0" w:rsidRPr="00831400">
              <w:rPr>
                <w:color w:val="auto"/>
                <w:szCs w:val="20"/>
              </w:rPr>
              <w:t>)</w:t>
            </w:r>
          </w:p>
        </w:tc>
        <w:tc>
          <w:tcPr>
            <w:tcW w:w="2552" w:type="dxa"/>
          </w:tcPr>
          <w:p w14:paraId="62F447FA" w14:textId="5C098A95" w:rsidR="001A3306" w:rsidRPr="00831400" w:rsidRDefault="001A3306" w:rsidP="001A3306">
            <w:pPr>
              <w:snapToGrid w:val="0"/>
              <w:spacing w:before="0" w:after="60"/>
              <w:jc w:val="center"/>
              <w:rPr>
                <w:color w:val="auto"/>
                <w:szCs w:val="20"/>
              </w:rPr>
            </w:pPr>
            <w:r w:rsidRPr="00831400">
              <w:rPr>
                <w:color w:val="auto"/>
                <w:szCs w:val="20"/>
              </w:rPr>
              <w:t>Medium</w:t>
            </w:r>
          </w:p>
        </w:tc>
        <w:tc>
          <w:tcPr>
            <w:tcW w:w="2977" w:type="dxa"/>
          </w:tcPr>
          <w:p w14:paraId="507A1BA9" w14:textId="3ABB41B2" w:rsidR="001A3306" w:rsidRPr="00831400" w:rsidRDefault="00C661AF" w:rsidP="00C661AF">
            <w:pPr>
              <w:snapToGrid w:val="0"/>
              <w:spacing w:before="0" w:after="60"/>
              <w:jc w:val="center"/>
              <w:rPr>
                <w:color w:val="auto"/>
                <w:szCs w:val="20"/>
              </w:rPr>
            </w:pPr>
            <w:r w:rsidRPr="00831400">
              <w:rPr>
                <w:color w:val="auto"/>
                <w:szCs w:val="20"/>
              </w:rPr>
              <w:t>3,000 tonnes</w:t>
            </w:r>
          </w:p>
        </w:tc>
        <w:tc>
          <w:tcPr>
            <w:tcW w:w="2268" w:type="dxa"/>
          </w:tcPr>
          <w:p w14:paraId="7783F410" w14:textId="52E5CDBD" w:rsidR="001A3306" w:rsidRPr="00831400" w:rsidRDefault="00E85C59" w:rsidP="001D141C">
            <w:pPr>
              <w:snapToGrid w:val="0"/>
              <w:spacing w:before="0" w:after="60"/>
              <w:jc w:val="left"/>
              <w:rPr>
                <w:color w:val="auto"/>
                <w:szCs w:val="20"/>
              </w:rPr>
            </w:pPr>
            <w:proofErr w:type="gramStart"/>
            <w:r w:rsidRPr="00831400">
              <w:rPr>
                <w:color w:val="auto"/>
                <w:szCs w:val="20"/>
              </w:rPr>
              <w:t>Typically</w:t>
            </w:r>
            <w:proofErr w:type="gramEnd"/>
            <w:r w:rsidRPr="00831400">
              <w:rPr>
                <w:color w:val="auto"/>
                <w:szCs w:val="20"/>
              </w:rPr>
              <w:t xml:space="preserve"> 1-2 days (residence time in BT2</w:t>
            </w:r>
            <w:r w:rsidR="006E021A" w:rsidRPr="00831400">
              <w:rPr>
                <w:color w:val="auto"/>
                <w:szCs w:val="20"/>
              </w:rPr>
              <w:t>, A</w:t>
            </w:r>
            <w:r w:rsidR="008D6434" w:rsidRPr="00831400">
              <w:rPr>
                <w:color w:val="auto"/>
                <w:szCs w:val="20"/>
              </w:rPr>
              <w:t>N</w:t>
            </w:r>
            <w:r w:rsidR="006E021A" w:rsidRPr="00831400">
              <w:rPr>
                <w:color w:val="auto"/>
                <w:szCs w:val="20"/>
              </w:rPr>
              <w:t>2</w:t>
            </w:r>
            <w:r w:rsidRPr="00831400">
              <w:rPr>
                <w:color w:val="auto"/>
                <w:szCs w:val="20"/>
              </w:rPr>
              <w:t xml:space="preserve"> and </w:t>
            </w:r>
            <w:r w:rsidR="006E021A" w:rsidRPr="00831400">
              <w:rPr>
                <w:color w:val="auto"/>
                <w:szCs w:val="20"/>
              </w:rPr>
              <w:t>A</w:t>
            </w:r>
            <w:r w:rsidR="008D6434" w:rsidRPr="00831400">
              <w:rPr>
                <w:color w:val="auto"/>
                <w:szCs w:val="20"/>
              </w:rPr>
              <w:t>N</w:t>
            </w:r>
            <w:r w:rsidR="006E021A" w:rsidRPr="00831400">
              <w:rPr>
                <w:color w:val="auto"/>
                <w:szCs w:val="20"/>
              </w:rPr>
              <w:t>3</w:t>
            </w:r>
            <w:r w:rsidRPr="00831400">
              <w:rPr>
                <w:color w:val="auto"/>
                <w:szCs w:val="20"/>
              </w:rPr>
              <w:t>)</w:t>
            </w:r>
          </w:p>
        </w:tc>
        <w:tc>
          <w:tcPr>
            <w:tcW w:w="2551" w:type="dxa"/>
          </w:tcPr>
          <w:p w14:paraId="1C370991" w14:textId="2951A4F3" w:rsidR="001A3306" w:rsidRPr="00831400" w:rsidRDefault="001A3306" w:rsidP="001A3306">
            <w:pPr>
              <w:snapToGrid w:val="0"/>
              <w:spacing w:before="0" w:after="60"/>
              <w:jc w:val="center"/>
              <w:rPr>
                <w:color w:val="auto"/>
                <w:szCs w:val="20"/>
              </w:rPr>
            </w:pPr>
            <w:r w:rsidRPr="00831400">
              <w:rPr>
                <w:color w:val="auto"/>
                <w:szCs w:val="20"/>
              </w:rPr>
              <w:t xml:space="preserve">WPF – BT2 and </w:t>
            </w:r>
            <w:r w:rsidR="006E021A" w:rsidRPr="00831400">
              <w:rPr>
                <w:color w:val="auto"/>
                <w:szCs w:val="20"/>
              </w:rPr>
              <w:t>A</w:t>
            </w:r>
            <w:r w:rsidR="008D6434" w:rsidRPr="00831400">
              <w:rPr>
                <w:color w:val="auto"/>
                <w:szCs w:val="20"/>
              </w:rPr>
              <w:t>N</w:t>
            </w:r>
            <w:r w:rsidR="006E021A" w:rsidRPr="00831400">
              <w:rPr>
                <w:color w:val="auto"/>
                <w:szCs w:val="20"/>
              </w:rPr>
              <w:t>2 and A</w:t>
            </w:r>
            <w:r w:rsidR="008D6434" w:rsidRPr="00831400">
              <w:rPr>
                <w:color w:val="auto"/>
                <w:szCs w:val="20"/>
              </w:rPr>
              <w:t>N</w:t>
            </w:r>
            <w:r w:rsidR="006E021A" w:rsidRPr="00831400">
              <w:rPr>
                <w:color w:val="auto"/>
                <w:szCs w:val="20"/>
              </w:rPr>
              <w:t>3</w:t>
            </w:r>
          </w:p>
        </w:tc>
        <w:tc>
          <w:tcPr>
            <w:tcW w:w="2857" w:type="dxa"/>
          </w:tcPr>
          <w:p w14:paraId="11436AB0" w14:textId="1859904C" w:rsidR="001A3306" w:rsidRPr="00831400" w:rsidRDefault="008D6434" w:rsidP="001D141C">
            <w:pPr>
              <w:snapToGrid w:val="0"/>
              <w:spacing w:before="0" w:after="60"/>
              <w:jc w:val="left"/>
              <w:rPr>
                <w:color w:val="auto"/>
                <w:szCs w:val="20"/>
              </w:rPr>
            </w:pPr>
            <w:r w:rsidRPr="00831400">
              <w:rPr>
                <w:color w:val="auto"/>
                <w:szCs w:val="20"/>
              </w:rPr>
              <w:t xml:space="preserve">Rated as high risk if stored under adverse conditions of </w:t>
            </w:r>
            <w:r w:rsidR="00951974" w:rsidRPr="00831400">
              <w:rPr>
                <w:color w:val="auto"/>
                <w:szCs w:val="20"/>
              </w:rPr>
              <w:t>low</w:t>
            </w:r>
            <w:r w:rsidRPr="00831400">
              <w:rPr>
                <w:color w:val="auto"/>
                <w:szCs w:val="20"/>
              </w:rPr>
              <w:t xml:space="preserve"> pH or low DO</w:t>
            </w:r>
            <w:r w:rsidR="00951974" w:rsidRPr="00831400">
              <w:rPr>
                <w:color w:val="auto"/>
                <w:szCs w:val="20"/>
              </w:rPr>
              <w:t xml:space="preserve"> of &lt;</w:t>
            </w:r>
            <w:r w:rsidR="001A6A6D" w:rsidRPr="00831400">
              <w:rPr>
                <w:color w:val="auto"/>
                <w:szCs w:val="20"/>
              </w:rPr>
              <w:t>0.5</w:t>
            </w:r>
            <w:r w:rsidR="00951974" w:rsidRPr="00831400">
              <w:rPr>
                <w:color w:val="auto"/>
                <w:szCs w:val="20"/>
              </w:rPr>
              <w:t xml:space="preserve"> mg/l</w:t>
            </w:r>
            <w:r w:rsidR="00A4045D" w:rsidRPr="00831400">
              <w:rPr>
                <w:color w:val="auto"/>
                <w:szCs w:val="20"/>
              </w:rPr>
              <w:t xml:space="preserve"> as measured by daily manual readings</w:t>
            </w:r>
          </w:p>
        </w:tc>
      </w:tr>
      <w:tr w:rsidR="005874C0" w:rsidRPr="00D35983" w14:paraId="31A68444" w14:textId="77777777" w:rsidTr="001D141C">
        <w:tc>
          <w:tcPr>
            <w:tcW w:w="2263" w:type="dxa"/>
          </w:tcPr>
          <w:p w14:paraId="0E0A8BEA" w14:textId="576E0BEC" w:rsidR="005874C0" w:rsidRPr="00831400" w:rsidRDefault="005874C0" w:rsidP="005874C0">
            <w:pPr>
              <w:snapToGrid w:val="0"/>
              <w:spacing w:before="0" w:after="60"/>
              <w:jc w:val="left"/>
              <w:rPr>
                <w:color w:val="auto"/>
                <w:szCs w:val="20"/>
              </w:rPr>
            </w:pPr>
            <w:r w:rsidRPr="00831400">
              <w:rPr>
                <w:color w:val="auto"/>
                <w:szCs w:val="20"/>
              </w:rPr>
              <w:t>Part treated process waste water A</w:t>
            </w:r>
            <w:r w:rsidR="008D6434" w:rsidRPr="00831400">
              <w:rPr>
                <w:color w:val="auto"/>
                <w:szCs w:val="20"/>
              </w:rPr>
              <w:t xml:space="preserve">eration Tank </w:t>
            </w:r>
            <w:r w:rsidRPr="00831400">
              <w:rPr>
                <w:color w:val="auto"/>
                <w:szCs w:val="20"/>
              </w:rPr>
              <w:t>3</w:t>
            </w:r>
            <w:r w:rsidR="008C48BE" w:rsidRPr="00831400">
              <w:rPr>
                <w:color w:val="auto"/>
                <w:szCs w:val="20"/>
              </w:rPr>
              <w:t xml:space="preserve"> </w:t>
            </w:r>
            <w:r w:rsidR="008D6434" w:rsidRPr="00831400">
              <w:rPr>
                <w:color w:val="auto"/>
                <w:szCs w:val="20"/>
              </w:rPr>
              <w:t>(AT3)</w:t>
            </w:r>
          </w:p>
        </w:tc>
        <w:tc>
          <w:tcPr>
            <w:tcW w:w="2552" w:type="dxa"/>
          </w:tcPr>
          <w:p w14:paraId="45A64D86" w14:textId="394B9F79" w:rsidR="005874C0" w:rsidRPr="00831400" w:rsidRDefault="005874C0" w:rsidP="005874C0">
            <w:pPr>
              <w:snapToGrid w:val="0"/>
              <w:spacing w:before="0" w:after="60"/>
              <w:jc w:val="center"/>
              <w:rPr>
                <w:color w:val="auto"/>
                <w:szCs w:val="20"/>
              </w:rPr>
            </w:pPr>
            <w:r w:rsidRPr="00831400">
              <w:rPr>
                <w:color w:val="auto"/>
                <w:szCs w:val="20"/>
              </w:rPr>
              <w:t>Medium</w:t>
            </w:r>
          </w:p>
        </w:tc>
        <w:tc>
          <w:tcPr>
            <w:tcW w:w="2977" w:type="dxa"/>
          </w:tcPr>
          <w:p w14:paraId="17F8EC64" w14:textId="2531A865" w:rsidR="005874C0" w:rsidRPr="00831400" w:rsidRDefault="005874C0" w:rsidP="005874C0">
            <w:pPr>
              <w:snapToGrid w:val="0"/>
              <w:spacing w:before="0" w:after="60"/>
              <w:jc w:val="center"/>
              <w:rPr>
                <w:color w:val="auto"/>
                <w:szCs w:val="20"/>
              </w:rPr>
            </w:pPr>
            <w:r w:rsidRPr="00831400">
              <w:rPr>
                <w:color w:val="auto"/>
                <w:szCs w:val="20"/>
              </w:rPr>
              <w:t>3,000 tonnes</w:t>
            </w:r>
          </w:p>
        </w:tc>
        <w:tc>
          <w:tcPr>
            <w:tcW w:w="2268" w:type="dxa"/>
          </w:tcPr>
          <w:p w14:paraId="43918295" w14:textId="090CA28E" w:rsidR="005874C0" w:rsidRPr="00831400" w:rsidRDefault="005874C0" w:rsidP="001D141C">
            <w:pPr>
              <w:snapToGrid w:val="0"/>
              <w:spacing w:before="0" w:after="60"/>
              <w:jc w:val="left"/>
              <w:rPr>
                <w:color w:val="auto"/>
                <w:szCs w:val="20"/>
              </w:rPr>
            </w:pPr>
            <w:proofErr w:type="gramStart"/>
            <w:r w:rsidRPr="00831400">
              <w:rPr>
                <w:color w:val="auto"/>
                <w:szCs w:val="20"/>
              </w:rPr>
              <w:t>Typically</w:t>
            </w:r>
            <w:proofErr w:type="gramEnd"/>
            <w:r w:rsidRPr="00831400">
              <w:rPr>
                <w:color w:val="auto"/>
                <w:szCs w:val="20"/>
              </w:rPr>
              <w:t xml:space="preserve"> 1-2 days (residence time in AT3)</w:t>
            </w:r>
          </w:p>
        </w:tc>
        <w:tc>
          <w:tcPr>
            <w:tcW w:w="2551" w:type="dxa"/>
          </w:tcPr>
          <w:p w14:paraId="404B6831" w14:textId="3D4118A2" w:rsidR="005874C0" w:rsidRPr="00831400" w:rsidRDefault="005874C0" w:rsidP="005874C0">
            <w:pPr>
              <w:snapToGrid w:val="0"/>
              <w:spacing w:before="0" w:after="60"/>
              <w:jc w:val="center"/>
              <w:rPr>
                <w:color w:val="auto"/>
                <w:szCs w:val="20"/>
              </w:rPr>
            </w:pPr>
            <w:r w:rsidRPr="00831400">
              <w:rPr>
                <w:color w:val="auto"/>
                <w:szCs w:val="20"/>
              </w:rPr>
              <w:t>WPF –</w:t>
            </w:r>
            <w:r w:rsidR="001D141C">
              <w:rPr>
                <w:color w:val="auto"/>
                <w:szCs w:val="20"/>
              </w:rPr>
              <w:t xml:space="preserve"> </w:t>
            </w:r>
            <w:r w:rsidR="00822684" w:rsidRPr="00831400">
              <w:rPr>
                <w:color w:val="auto"/>
                <w:szCs w:val="20"/>
              </w:rPr>
              <w:t>A</w:t>
            </w:r>
            <w:r w:rsidR="008D6434" w:rsidRPr="00831400">
              <w:rPr>
                <w:color w:val="auto"/>
                <w:szCs w:val="20"/>
              </w:rPr>
              <w:t>T</w:t>
            </w:r>
            <w:r w:rsidR="00822684" w:rsidRPr="00831400">
              <w:rPr>
                <w:color w:val="auto"/>
                <w:szCs w:val="20"/>
              </w:rPr>
              <w:t>3</w:t>
            </w:r>
          </w:p>
        </w:tc>
        <w:tc>
          <w:tcPr>
            <w:tcW w:w="2857" w:type="dxa"/>
          </w:tcPr>
          <w:p w14:paraId="5EFC5732" w14:textId="77777777" w:rsidR="008D6434" w:rsidRPr="00831400" w:rsidRDefault="005874C0" w:rsidP="001D141C">
            <w:pPr>
              <w:snapToGrid w:val="0"/>
              <w:spacing w:before="0" w:after="60"/>
              <w:jc w:val="left"/>
              <w:rPr>
                <w:color w:val="auto"/>
                <w:szCs w:val="20"/>
              </w:rPr>
            </w:pPr>
            <w:r w:rsidRPr="00831400">
              <w:rPr>
                <w:color w:val="auto"/>
                <w:szCs w:val="20"/>
              </w:rPr>
              <w:t>Low under normal operating conditions</w:t>
            </w:r>
            <w:r w:rsidR="008D6434" w:rsidRPr="00831400">
              <w:rPr>
                <w:color w:val="auto"/>
                <w:szCs w:val="20"/>
              </w:rPr>
              <w:t xml:space="preserve">.  </w:t>
            </w:r>
          </w:p>
          <w:p w14:paraId="4E6D31CE" w14:textId="77777777" w:rsidR="005874C0" w:rsidRDefault="008D6434" w:rsidP="001D141C">
            <w:pPr>
              <w:snapToGrid w:val="0"/>
              <w:spacing w:before="0" w:after="60"/>
              <w:jc w:val="left"/>
              <w:rPr>
                <w:color w:val="auto"/>
                <w:szCs w:val="20"/>
              </w:rPr>
            </w:pPr>
            <w:r w:rsidRPr="00831400">
              <w:rPr>
                <w:color w:val="auto"/>
                <w:szCs w:val="20"/>
              </w:rPr>
              <w:t>High if contents stored under adverse conditions of low DO</w:t>
            </w:r>
            <w:r w:rsidR="00951974" w:rsidRPr="00831400">
              <w:rPr>
                <w:color w:val="auto"/>
                <w:szCs w:val="20"/>
              </w:rPr>
              <w:t xml:space="preserve"> of typically &lt;3 mg/l</w:t>
            </w:r>
            <w:r w:rsidR="00A4045D" w:rsidRPr="00831400">
              <w:rPr>
                <w:color w:val="auto"/>
                <w:szCs w:val="20"/>
              </w:rPr>
              <w:t xml:space="preserve"> as measured by on-line continuous telemetry of the circulating activated sludge </w:t>
            </w:r>
            <w:proofErr w:type="gramStart"/>
            <w:r w:rsidR="00A4045D" w:rsidRPr="00831400">
              <w:rPr>
                <w:color w:val="auto"/>
                <w:szCs w:val="20"/>
              </w:rPr>
              <w:t>mass</w:t>
            </w:r>
            <w:proofErr w:type="gramEnd"/>
          </w:p>
          <w:p w14:paraId="27E90661" w14:textId="67CD6A20" w:rsidR="00CE53BD" w:rsidRPr="00831400" w:rsidRDefault="00CE53BD" w:rsidP="001D141C">
            <w:pPr>
              <w:snapToGrid w:val="0"/>
              <w:spacing w:before="0" w:after="60"/>
              <w:jc w:val="left"/>
              <w:rPr>
                <w:color w:val="auto"/>
                <w:szCs w:val="20"/>
              </w:rPr>
            </w:pPr>
          </w:p>
        </w:tc>
      </w:tr>
      <w:tr w:rsidR="005874C0" w:rsidRPr="00D35983" w14:paraId="44B88528" w14:textId="77777777" w:rsidTr="001D141C">
        <w:tc>
          <w:tcPr>
            <w:tcW w:w="2263" w:type="dxa"/>
          </w:tcPr>
          <w:p w14:paraId="68A8E3B7" w14:textId="516AF89C" w:rsidR="005874C0" w:rsidRPr="00831400" w:rsidRDefault="005874C0" w:rsidP="005874C0">
            <w:pPr>
              <w:snapToGrid w:val="0"/>
              <w:spacing w:before="0" w:after="60"/>
              <w:jc w:val="left"/>
              <w:rPr>
                <w:color w:val="auto"/>
                <w:szCs w:val="20"/>
              </w:rPr>
            </w:pPr>
            <w:r w:rsidRPr="00831400">
              <w:rPr>
                <w:color w:val="auto"/>
                <w:szCs w:val="20"/>
              </w:rPr>
              <w:t>WPF Sludge</w:t>
            </w:r>
          </w:p>
        </w:tc>
        <w:tc>
          <w:tcPr>
            <w:tcW w:w="2552" w:type="dxa"/>
          </w:tcPr>
          <w:p w14:paraId="7175090A" w14:textId="77777777" w:rsidR="005874C0" w:rsidRPr="00831400" w:rsidRDefault="005874C0" w:rsidP="005874C0">
            <w:pPr>
              <w:snapToGrid w:val="0"/>
              <w:spacing w:before="0" w:after="60"/>
              <w:jc w:val="center"/>
              <w:rPr>
                <w:color w:val="auto"/>
                <w:szCs w:val="20"/>
              </w:rPr>
            </w:pPr>
            <w:r w:rsidRPr="00831400">
              <w:rPr>
                <w:color w:val="auto"/>
                <w:szCs w:val="20"/>
              </w:rPr>
              <w:t>High</w:t>
            </w:r>
          </w:p>
          <w:p w14:paraId="3234DD2A" w14:textId="5D827951" w:rsidR="005874C0" w:rsidRPr="00831400" w:rsidRDefault="005874C0" w:rsidP="005874C0">
            <w:pPr>
              <w:snapToGrid w:val="0"/>
              <w:spacing w:before="0" w:after="60"/>
              <w:jc w:val="center"/>
              <w:rPr>
                <w:color w:val="auto"/>
                <w:szCs w:val="20"/>
              </w:rPr>
            </w:pPr>
          </w:p>
        </w:tc>
        <w:tc>
          <w:tcPr>
            <w:tcW w:w="2977" w:type="dxa"/>
          </w:tcPr>
          <w:p w14:paraId="31156D80" w14:textId="60EA90F4" w:rsidR="005874C0" w:rsidRPr="00831400" w:rsidRDefault="005874C0" w:rsidP="005874C0">
            <w:pPr>
              <w:snapToGrid w:val="0"/>
              <w:spacing w:before="0" w:after="60"/>
              <w:jc w:val="center"/>
              <w:rPr>
                <w:color w:val="auto"/>
                <w:szCs w:val="20"/>
              </w:rPr>
            </w:pPr>
            <w:r w:rsidRPr="00831400">
              <w:rPr>
                <w:color w:val="auto"/>
                <w:szCs w:val="20"/>
              </w:rPr>
              <w:t xml:space="preserve">Inventory </w:t>
            </w:r>
            <w:r w:rsidR="001A5CCA" w:rsidRPr="00831400">
              <w:rPr>
                <w:color w:val="auto"/>
                <w:szCs w:val="20"/>
              </w:rPr>
              <w:t>o</w:t>
            </w:r>
            <w:r w:rsidRPr="00831400">
              <w:rPr>
                <w:color w:val="auto"/>
                <w:szCs w:val="20"/>
              </w:rPr>
              <w:t xml:space="preserve">f </w:t>
            </w:r>
            <w:r w:rsidR="001A5CCA" w:rsidRPr="00831400">
              <w:rPr>
                <w:color w:val="auto"/>
                <w:szCs w:val="20"/>
              </w:rPr>
              <w:t xml:space="preserve">sludge </w:t>
            </w:r>
            <w:r w:rsidRPr="00831400">
              <w:rPr>
                <w:color w:val="auto"/>
                <w:szCs w:val="20"/>
              </w:rPr>
              <w:t xml:space="preserve">pits and </w:t>
            </w:r>
            <w:r w:rsidR="008D6434" w:rsidRPr="00831400">
              <w:rPr>
                <w:color w:val="auto"/>
                <w:szCs w:val="20"/>
              </w:rPr>
              <w:t xml:space="preserve">2x 8 tonne </w:t>
            </w:r>
            <w:r w:rsidRPr="00831400">
              <w:rPr>
                <w:color w:val="auto"/>
                <w:szCs w:val="20"/>
              </w:rPr>
              <w:t>sludge trailers</w:t>
            </w:r>
            <w:r w:rsidR="00B56CA5" w:rsidRPr="00831400">
              <w:rPr>
                <w:color w:val="auto"/>
                <w:szCs w:val="20"/>
              </w:rPr>
              <w:t xml:space="preserve"> located within the closed Centrifuge building (other than during trailer exchange)</w:t>
            </w:r>
          </w:p>
        </w:tc>
        <w:tc>
          <w:tcPr>
            <w:tcW w:w="2268" w:type="dxa"/>
          </w:tcPr>
          <w:p w14:paraId="1E1687CA" w14:textId="1D284BC4" w:rsidR="005874C0" w:rsidRPr="00831400" w:rsidRDefault="005874C0" w:rsidP="001D141C">
            <w:pPr>
              <w:snapToGrid w:val="0"/>
              <w:spacing w:before="0" w:after="60"/>
              <w:jc w:val="left"/>
              <w:rPr>
                <w:color w:val="auto"/>
                <w:szCs w:val="20"/>
              </w:rPr>
            </w:pPr>
            <w:r w:rsidRPr="00831400">
              <w:rPr>
                <w:color w:val="auto"/>
                <w:szCs w:val="20"/>
              </w:rPr>
              <w:t xml:space="preserve">Sludge trailers removed </w:t>
            </w:r>
            <w:r w:rsidR="001A5CCA" w:rsidRPr="00831400">
              <w:rPr>
                <w:color w:val="auto"/>
                <w:szCs w:val="20"/>
              </w:rPr>
              <w:t>daily</w:t>
            </w:r>
          </w:p>
        </w:tc>
        <w:tc>
          <w:tcPr>
            <w:tcW w:w="2551" w:type="dxa"/>
          </w:tcPr>
          <w:p w14:paraId="61642460" w14:textId="2BD8A54A" w:rsidR="005874C0" w:rsidRPr="00831400" w:rsidRDefault="005874C0" w:rsidP="005874C0">
            <w:pPr>
              <w:snapToGrid w:val="0"/>
              <w:spacing w:before="0" w:after="60"/>
              <w:jc w:val="center"/>
              <w:rPr>
                <w:color w:val="auto"/>
                <w:szCs w:val="20"/>
              </w:rPr>
            </w:pPr>
            <w:r w:rsidRPr="00831400">
              <w:rPr>
                <w:color w:val="auto"/>
                <w:szCs w:val="20"/>
              </w:rPr>
              <w:t>WPF</w:t>
            </w:r>
          </w:p>
        </w:tc>
        <w:tc>
          <w:tcPr>
            <w:tcW w:w="2857" w:type="dxa"/>
          </w:tcPr>
          <w:p w14:paraId="207BAC3C" w14:textId="77777777" w:rsidR="005874C0" w:rsidRPr="00831400" w:rsidRDefault="005874C0" w:rsidP="001D141C">
            <w:pPr>
              <w:snapToGrid w:val="0"/>
              <w:spacing w:before="0" w:after="60"/>
              <w:jc w:val="left"/>
              <w:rPr>
                <w:color w:val="auto"/>
                <w:szCs w:val="20"/>
              </w:rPr>
            </w:pPr>
            <w:r w:rsidRPr="00831400">
              <w:rPr>
                <w:color w:val="auto"/>
                <w:szCs w:val="20"/>
              </w:rPr>
              <w:t xml:space="preserve">Sludge is inherently </w:t>
            </w:r>
            <w:proofErr w:type="gramStart"/>
            <w:r w:rsidRPr="00831400">
              <w:rPr>
                <w:color w:val="auto"/>
                <w:szCs w:val="20"/>
              </w:rPr>
              <w:t>odourous</w:t>
            </w:r>
            <w:proofErr w:type="gramEnd"/>
          </w:p>
          <w:p w14:paraId="59D46877" w14:textId="438B35D1" w:rsidR="005874C0" w:rsidRPr="00831400" w:rsidRDefault="005874C0" w:rsidP="001D141C">
            <w:pPr>
              <w:snapToGrid w:val="0"/>
              <w:spacing w:before="0" w:after="60"/>
              <w:jc w:val="left"/>
              <w:rPr>
                <w:color w:val="auto"/>
                <w:szCs w:val="20"/>
              </w:rPr>
            </w:pPr>
          </w:p>
        </w:tc>
      </w:tr>
      <w:tr w:rsidR="005874C0" w:rsidRPr="00D35983" w14:paraId="3AF3CC7D" w14:textId="77777777" w:rsidTr="001D141C">
        <w:tc>
          <w:tcPr>
            <w:tcW w:w="2263" w:type="dxa"/>
          </w:tcPr>
          <w:p w14:paraId="435DCA99" w14:textId="37FEBF45" w:rsidR="005874C0" w:rsidRDefault="005874C0" w:rsidP="005874C0">
            <w:pPr>
              <w:snapToGrid w:val="0"/>
              <w:spacing w:before="0" w:after="60"/>
              <w:jc w:val="left"/>
              <w:rPr>
                <w:szCs w:val="20"/>
              </w:rPr>
            </w:pPr>
            <w:r>
              <w:rPr>
                <w:szCs w:val="20"/>
              </w:rPr>
              <w:t>Waste cheese curds</w:t>
            </w:r>
          </w:p>
        </w:tc>
        <w:tc>
          <w:tcPr>
            <w:tcW w:w="2552" w:type="dxa"/>
          </w:tcPr>
          <w:p w14:paraId="00321904" w14:textId="3D892938" w:rsidR="005874C0" w:rsidRDefault="005874C0" w:rsidP="005874C0">
            <w:pPr>
              <w:snapToGrid w:val="0"/>
              <w:spacing w:before="0" w:after="60"/>
              <w:jc w:val="center"/>
              <w:rPr>
                <w:szCs w:val="20"/>
              </w:rPr>
            </w:pPr>
            <w:r>
              <w:rPr>
                <w:szCs w:val="20"/>
              </w:rPr>
              <w:t>Low</w:t>
            </w:r>
          </w:p>
        </w:tc>
        <w:tc>
          <w:tcPr>
            <w:tcW w:w="2977" w:type="dxa"/>
          </w:tcPr>
          <w:p w14:paraId="44B34B36" w14:textId="39DD416F" w:rsidR="005874C0" w:rsidRDefault="005874C0" w:rsidP="005874C0">
            <w:pPr>
              <w:snapToGrid w:val="0"/>
              <w:spacing w:before="0" w:after="60"/>
              <w:jc w:val="center"/>
              <w:rPr>
                <w:szCs w:val="20"/>
              </w:rPr>
            </w:pPr>
            <w:r>
              <w:rPr>
                <w:szCs w:val="20"/>
              </w:rPr>
              <w:t>1 tonne</w:t>
            </w:r>
          </w:p>
          <w:p w14:paraId="1CF6623B" w14:textId="51FF2821" w:rsidR="005874C0" w:rsidRDefault="005874C0" w:rsidP="005874C0">
            <w:pPr>
              <w:snapToGrid w:val="0"/>
              <w:spacing w:before="0" w:after="60"/>
              <w:jc w:val="center"/>
              <w:rPr>
                <w:szCs w:val="20"/>
              </w:rPr>
            </w:pPr>
          </w:p>
        </w:tc>
        <w:tc>
          <w:tcPr>
            <w:tcW w:w="2268" w:type="dxa"/>
          </w:tcPr>
          <w:p w14:paraId="3323389E" w14:textId="40AEACBF" w:rsidR="005874C0" w:rsidRDefault="005874C0" w:rsidP="001D141C">
            <w:pPr>
              <w:snapToGrid w:val="0"/>
              <w:spacing w:before="0" w:after="60"/>
              <w:jc w:val="left"/>
              <w:rPr>
                <w:szCs w:val="20"/>
              </w:rPr>
            </w:pPr>
            <w:r>
              <w:rPr>
                <w:szCs w:val="20"/>
              </w:rPr>
              <w:t>1-2 weeks between collections</w:t>
            </w:r>
          </w:p>
        </w:tc>
        <w:tc>
          <w:tcPr>
            <w:tcW w:w="2551" w:type="dxa"/>
          </w:tcPr>
          <w:p w14:paraId="693FDCB0" w14:textId="3CF7DC0D" w:rsidR="005874C0" w:rsidRPr="00BE66B7" w:rsidRDefault="005874C0" w:rsidP="005874C0">
            <w:pPr>
              <w:snapToGrid w:val="0"/>
              <w:spacing w:before="0" w:after="60"/>
              <w:jc w:val="center"/>
              <w:rPr>
                <w:szCs w:val="20"/>
              </w:rPr>
            </w:pPr>
            <w:r>
              <w:rPr>
                <w:szCs w:val="20"/>
              </w:rPr>
              <w:t>WPF</w:t>
            </w:r>
          </w:p>
        </w:tc>
        <w:tc>
          <w:tcPr>
            <w:tcW w:w="2857" w:type="dxa"/>
          </w:tcPr>
          <w:p w14:paraId="52023D3A" w14:textId="2EF4A99F" w:rsidR="005874C0" w:rsidRDefault="005874C0" w:rsidP="001D141C">
            <w:pPr>
              <w:snapToGrid w:val="0"/>
              <w:spacing w:before="0" w:after="60"/>
              <w:jc w:val="left"/>
              <w:rPr>
                <w:szCs w:val="20"/>
              </w:rPr>
            </w:pPr>
            <w:r>
              <w:rPr>
                <w:szCs w:val="20"/>
              </w:rPr>
              <w:t>Rated as low risk due to low inventory unless retained on site for excessive time during hot weather</w:t>
            </w:r>
          </w:p>
        </w:tc>
      </w:tr>
    </w:tbl>
    <w:p w14:paraId="6C0FA5F5" w14:textId="77777777" w:rsidR="00D5454D" w:rsidRPr="00D5454D" w:rsidRDefault="00D5454D" w:rsidP="00F07651">
      <w:pPr>
        <w:autoSpaceDE/>
        <w:autoSpaceDN/>
        <w:adjustRightInd/>
        <w:spacing w:before="0" w:after="0"/>
        <w:jc w:val="left"/>
        <w:rPr>
          <w:sz w:val="22"/>
          <w:szCs w:val="22"/>
        </w:rPr>
      </w:pPr>
    </w:p>
    <w:p w14:paraId="7BCEEFFB" w14:textId="77777777" w:rsidR="00D5454D" w:rsidRDefault="00D5454D">
      <w:pPr>
        <w:autoSpaceDE/>
        <w:autoSpaceDN/>
        <w:adjustRightInd/>
        <w:spacing w:before="0" w:after="0"/>
        <w:jc w:val="left"/>
        <w:rPr>
          <w:rFonts w:ascii="Arial" w:hAnsi="Arial"/>
          <w:b/>
          <w:bCs/>
          <w:color w:val="17365D" w:themeColor="text2" w:themeShade="BF"/>
          <w:sz w:val="24"/>
          <w:szCs w:val="24"/>
          <w:lang w:val="en-US"/>
        </w:rPr>
      </w:pPr>
      <w:r>
        <w:br w:type="page"/>
      </w:r>
    </w:p>
    <w:p w14:paraId="7B638971" w14:textId="01DA1C49" w:rsidR="00F07651" w:rsidRDefault="00D5454D" w:rsidP="00D5454D">
      <w:pPr>
        <w:pStyle w:val="Heading3"/>
      </w:pPr>
      <w:bookmarkStart w:id="30" w:name="_Toc141334648"/>
      <w:r>
        <w:lastRenderedPageBreak/>
        <w:t xml:space="preserve">3.3 </w:t>
      </w:r>
      <w:r>
        <w:tab/>
      </w:r>
      <w:r w:rsidRPr="00D5454D">
        <w:t xml:space="preserve">Overview of </w:t>
      </w:r>
      <w:r w:rsidR="002269A0">
        <w:t>O</w:t>
      </w:r>
      <w:r w:rsidRPr="00D5454D">
        <w:t xml:space="preserve">dorous </w:t>
      </w:r>
      <w:r w:rsidR="002269A0">
        <w:t>P</w:t>
      </w:r>
      <w:r w:rsidRPr="00D5454D">
        <w:t xml:space="preserve">rocesses and </w:t>
      </w:r>
      <w:r w:rsidR="002269A0">
        <w:t>E</w:t>
      </w:r>
      <w:r w:rsidRPr="00D5454D">
        <w:t>missions</w:t>
      </w:r>
      <w:bookmarkEnd w:id="30"/>
    </w:p>
    <w:tbl>
      <w:tblPr>
        <w:tblStyle w:val="TableGrid"/>
        <w:tblW w:w="0" w:type="auto"/>
        <w:tblLook w:val="04A0" w:firstRow="1" w:lastRow="0" w:firstColumn="1" w:lastColumn="0" w:noHBand="0" w:noVBand="1"/>
      </w:tblPr>
      <w:tblGrid>
        <w:gridCol w:w="1413"/>
        <w:gridCol w:w="1984"/>
        <w:gridCol w:w="4678"/>
        <w:gridCol w:w="2126"/>
        <w:gridCol w:w="1843"/>
        <w:gridCol w:w="3424"/>
      </w:tblGrid>
      <w:tr w:rsidR="00B817BF" w:rsidRPr="002269A0" w14:paraId="2C50252C" w14:textId="77777777" w:rsidTr="00C661AF">
        <w:tc>
          <w:tcPr>
            <w:tcW w:w="1413" w:type="dxa"/>
          </w:tcPr>
          <w:p w14:paraId="22490F7B" w14:textId="3E997E90" w:rsidR="00B817BF" w:rsidRPr="002269A0" w:rsidRDefault="00B817BF" w:rsidP="002269A0">
            <w:pPr>
              <w:snapToGrid w:val="0"/>
              <w:spacing w:before="0" w:afterLines="60" w:after="144"/>
              <w:jc w:val="center"/>
              <w:rPr>
                <w:rFonts w:asciiTheme="minorHAnsi" w:hAnsiTheme="minorHAnsi" w:cstheme="minorHAnsi"/>
                <w:b/>
                <w:bCs/>
                <w:szCs w:val="20"/>
                <w:lang w:val="en-US"/>
              </w:rPr>
            </w:pPr>
            <w:r w:rsidRPr="002269A0">
              <w:rPr>
                <w:rFonts w:asciiTheme="minorHAnsi" w:hAnsiTheme="minorHAnsi" w:cstheme="minorHAnsi"/>
                <w:b/>
                <w:bCs/>
                <w:szCs w:val="20"/>
                <w:lang w:val="en-US"/>
              </w:rPr>
              <w:t>Ref</w:t>
            </w:r>
          </w:p>
        </w:tc>
        <w:tc>
          <w:tcPr>
            <w:tcW w:w="1984" w:type="dxa"/>
          </w:tcPr>
          <w:p w14:paraId="4FBBE81B" w14:textId="63BB44BE" w:rsidR="00B817BF" w:rsidRPr="002269A0" w:rsidRDefault="00B817BF" w:rsidP="002269A0">
            <w:pPr>
              <w:snapToGrid w:val="0"/>
              <w:spacing w:before="0" w:afterLines="60" w:after="144"/>
              <w:jc w:val="center"/>
              <w:rPr>
                <w:rFonts w:asciiTheme="minorHAnsi" w:hAnsiTheme="minorHAnsi" w:cstheme="minorHAnsi"/>
                <w:b/>
                <w:bCs/>
                <w:szCs w:val="20"/>
                <w:lang w:val="en-US"/>
              </w:rPr>
            </w:pPr>
            <w:r w:rsidRPr="002269A0">
              <w:rPr>
                <w:rFonts w:asciiTheme="minorHAnsi" w:hAnsiTheme="minorHAnsi" w:cstheme="minorHAnsi"/>
                <w:b/>
                <w:bCs/>
                <w:szCs w:val="20"/>
                <w:lang w:val="en-US"/>
              </w:rPr>
              <w:t>Building</w:t>
            </w:r>
          </w:p>
        </w:tc>
        <w:tc>
          <w:tcPr>
            <w:tcW w:w="4678" w:type="dxa"/>
          </w:tcPr>
          <w:p w14:paraId="629BC27F" w14:textId="44CA659B" w:rsidR="00B817BF" w:rsidRPr="002269A0" w:rsidRDefault="00B817BF" w:rsidP="002269A0">
            <w:pPr>
              <w:snapToGrid w:val="0"/>
              <w:spacing w:before="0" w:afterLines="60" w:after="144"/>
              <w:jc w:val="center"/>
              <w:rPr>
                <w:rFonts w:asciiTheme="minorHAnsi" w:hAnsiTheme="minorHAnsi" w:cstheme="minorHAnsi"/>
                <w:b/>
                <w:bCs/>
                <w:szCs w:val="20"/>
                <w:lang w:val="en-US"/>
              </w:rPr>
            </w:pPr>
            <w:r w:rsidRPr="002269A0">
              <w:rPr>
                <w:rFonts w:asciiTheme="minorHAnsi" w:hAnsiTheme="minorHAnsi" w:cstheme="minorHAnsi"/>
                <w:b/>
                <w:bCs/>
                <w:szCs w:val="20"/>
                <w:lang w:val="en-US"/>
              </w:rPr>
              <w:t>Type of Process</w:t>
            </w:r>
          </w:p>
        </w:tc>
        <w:tc>
          <w:tcPr>
            <w:tcW w:w="2126" w:type="dxa"/>
          </w:tcPr>
          <w:p w14:paraId="0C816A11" w14:textId="2FB17CB7" w:rsidR="00B817BF" w:rsidRPr="002269A0" w:rsidRDefault="00946CCE" w:rsidP="00C661AF">
            <w:pPr>
              <w:snapToGrid w:val="0"/>
              <w:spacing w:before="0" w:afterLines="60" w:after="144"/>
              <w:jc w:val="center"/>
              <w:rPr>
                <w:rFonts w:asciiTheme="minorHAnsi" w:hAnsiTheme="minorHAnsi" w:cstheme="minorHAnsi"/>
                <w:b/>
                <w:bCs/>
                <w:szCs w:val="20"/>
                <w:lang w:val="en-US"/>
              </w:rPr>
            </w:pPr>
            <w:r>
              <w:rPr>
                <w:rFonts w:asciiTheme="minorHAnsi" w:hAnsiTheme="minorHAnsi" w:cstheme="minorHAnsi"/>
                <w:b/>
                <w:bCs/>
                <w:szCs w:val="20"/>
                <w:lang w:val="en-US"/>
              </w:rPr>
              <w:t xml:space="preserve">Type of </w:t>
            </w:r>
            <w:r w:rsidR="00B817BF" w:rsidRPr="002269A0">
              <w:rPr>
                <w:rFonts w:asciiTheme="minorHAnsi" w:hAnsiTheme="minorHAnsi" w:cstheme="minorHAnsi"/>
                <w:b/>
                <w:bCs/>
                <w:szCs w:val="20"/>
                <w:lang w:val="en-US"/>
              </w:rPr>
              <w:t>Emission</w:t>
            </w:r>
            <w:r w:rsidR="00A97DD1">
              <w:rPr>
                <w:rFonts w:asciiTheme="minorHAnsi" w:hAnsiTheme="minorHAnsi" w:cstheme="minorHAnsi"/>
                <w:b/>
                <w:bCs/>
                <w:szCs w:val="20"/>
                <w:lang w:val="en-US"/>
              </w:rPr>
              <w:t xml:space="preserve"> </w:t>
            </w:r>
            <w:r w:rsidR="00B817BF" w:rsidRPr="002269A0">
              <w:rPr>
                <w:rFonts w:asciiTheme="minorHAnsi" w:hAnsiTheme="minorHAnsi" w:cstheme="minorHAnsi"/>
                <w:b/>
                <w:bCs/>
                <w:szCs w:val="20"/>
                <w:lang w:val="en-US"/>
              </w:rPr>
              <w:t>Point</w:t>
            </w:r>
          </w:p>
        </w:tc>
        <w:tc>
          <w:tcPr>
            <w:tcW w:w="1843" w:type="dxa"/>
          </w:tcPr>
          <w:p w14:paraId="5BCEBF2D" w14:textId="3D19AB1A" w:rsidR="00B817BF" w:rsidRPr="002269A0" w:rsidRDefault="00B817BF" w:rsidP="002269A0">
            <w:pPr>
              <w:snapToGrid w:val="0"/>
              <w:spacing w:before="0" w:afterLines="60" w:after="144"/>
              <w:jc w:val="center"/>
              <w:rPr>
                <w:rFonts w:asciiTheme="minorHAnsi" w:hAnsiTheme="minorHAnsi" w:cstheme="minorHAnsi"/>
                <w:b/>
                <w:bCs/>
                <w:szCs w:val="20"/>
                <w:lang w:val="en-US"/>
              </w:rPr>
            </w:pPr>
            <w:r w:rsidRPr="002269A0">
              <w:rPr>
                <w:rFonts w:asciiTheme="minorHAnsi" w:hAnsiTheme="minorHAnsi" w:cstheme="minorHAnsi"/>
                <w:b/>
                <w:bCs/>
                <w:szCs w:val="20"/>
                <w:lang w:val="en-US"/>
              </w:rPr>
              <w:t>Odour Potential</w:t>
            </w:r>
            <w:r w:rsidR="002269A0">
              <w:rPr>
                <w:rFonts w:asciiTheme="minorHAnsi" w:hAnsiTheme="minorHAnsi" w:cstheme="minorHAnsi"/>
                <w:b/>
                <w:bCs/>
                <w:szCs w:val="20"/>
                <w:lang w:val="en-US"/>
              </w:rPr>
              <w:t xml:space="preserve">                       </w:t>
            </w:r>
          </w:p>
        </w:tc>
        <w:tc>
          <w:tcPr>
            <w:tcW w:w="3424" w:type="dxa"/>
          </w:tcPr>
          <w:p w14:paraId="17A83D9B" w14:textId="77777777" w:rsidR="00B817BF" w:rsidRPr="002269A0" w:rsidRDefault="00B817BF" w:rsidP="002269A0">
            <w:pPr>
              <w:snapToGrid w:val="0"/>
              <w:spacing w:before="0" w:afterLines="60" w:after="144"/>
              <w:jc w:val="center"/>
              <w:rPr>
                <w:rFonts w:asciiTheme="minorHAnsi" w:hAnsiTheme="minorHAnsi" w:cstheme="minorHAnsi"/>
                <w:b/>
                <w:bCs/>
                <w:szCs w:val="20"/>
                <w:lang w:val="en-US"/>
              </w:rPr>
            </w:pPr>
            <w:r w:rsidRPr="002269A0">
              <w:rPr>
                <w:rFonts w:asciiTheme="minorHAnsi" w:hAnsiTheme="minorHAnsi" w:cstheme="minorHAnsi"/>
                <w:b/>
                <w:bCs/>
                <w:szCs w:val="20"/>
                <w:lang w:val="en-US"/>
              </w:rPr>
              <w:t>Additional Comments</w:t>
            </w:r>
          </w:p>
        </w:tc>
      </w:tr>
      <w:tr w:rsidR="00524CC9" w:rsidRPr="00D35983" w14:paraId="03122E06" w14:textId="77777777" w:rsidTr="00C661AF">
        <w:tc>
          <w:tcPr>
            <w:tcW w:w="1413" w:type="dxa"/>
            <w:vMerge w:val="restart"/>
          </w:tcPr>
          <w:p w14:paraId="24C0AAD2" w14:textId="14597B3A" w:rsidR="00524CC9" w:rsidRPr="00B56CA5" w:rsidRDefault="00524CC9" w:rsidP="002269A0">
            <w:pPr>
              <w:snapToGrid w:val="0"/>
              <w:spacing w:before="0" w:afterLines="60" w:after="144"/>
              <w:rPr>
                <w:rFonts w:asciiTheme="minorHAnsi" w:hAnsiTheme="minorHAnsi" w:cstheme="minorHAnsi"/>
                <w:sz w:val="19"/>
                <w:szCs w:val="19"/>
              </w:rPr>
            </w:pPr>
            <w:r w:rsidRPr="00B56CA5">
              <w:rPr>
                <w:rFonts w:asciiTheme="minorHAnsi" w:hAnsiTheme="minorHAnsi" w:cstheme="minorHAnsi"/>
                <w:sz w:val="19"/>
                <w:szCs w:val="19"/>
              </w:rPr>
              <w:t>WPF</w:t>
            </w:r>
          </w:p>
        </w:tc>
        <w:tc>
          <w:tcPr>
            <w:tcW w:w="1984" w:type="dxa"/>
          </w:tcPr>
          <w:p w14:paraId="19AED5DD" w14:textId="67F9AF4A" w:rsidR="00524CC9" w:rsidRPr="00B56CA5" w:rsidRDefault="00524CC9" w:rsidP="002269A0">
            <w:pPr>
              <w:snapToGrid w:val="0"/>
              <w:spacing w:before="0" w:afterLines="60" w:after="144"/>
              <w:rPr>
                <w:rFonts w:asciiTheme="minorHAnsi" w:hAnsiTheme="minorHAnsi" w:cstheme="minorHAnsi"/>
                <w:sz w:val="19"/>
                <w:szCs w:val="19"/>
              </w:rPr>
            </w:pPr>
            <w:r w:rsidRPr="00B56CA5">
              <w:rPr>
                <w:rFonts w:asciiTheme="minorHAnsi" w:hAnsiTheme="minorHAnsi" w:cstheme="minorHAnsi"/>
                <w:sz w:val="19"/>
                <w:szCs w:val="19"/>
              </w:rPr>
              <w:t>Inlet well</w:t>
            </w:r>
          </w:p>
        </w:tc>
        <w:tc>
          <w:tcPr>
            <w:tcW w:w="4678" w:type="dxa"/>
          </w:tcPr>
          <w:p w14:paraId="634F40B2" w14:textId="2DAB2779" w:rsidR="00524CC9" w:rsidRPr="00831400" w:rsidRDefault="009500B4" w:rsidP="002269A0">
            <w:pPr>
              <w:snapToGrid w:val="0"/>
              <w:spacing w:before="0" w:afterLines="60" w:after="144"/>
              <w:jc w:val="left"/>
              <w:rPr>
                <w:rFonts w:asciiTheme="minorHAnsi" w:hAnsiTheme="minorHAnsi" w:cstheme="minorHAnsi"/>
                <w:color w:val="auto"/>
                <w:sz w:val="19"/>
                <w:szCs w:val="19"/>
              </w:rPr>
            </w:pPr>
            <w:r w:rsidRPr="00831400">
              <w:rPr>
                <w:rFonts w:asciiTheme="minorHAnsi" w:hAnsiTheme="minorHAnsi" w:cstheme="minorHAnsi"/>
                <w:color w:val="auto"/>
                <w:sz w:val="19"/>
                <w:szCs w:val="19"/>
              </w:rPr>
              <w:t>Untreated process waste water</w:t>
            </w:r>
            <w:r w:rsidR="00524CC9" w:rsidRPr="00831400">
              <w:rPr>
                <w:rFonts w:asciiTheme="minorHAnsi" w:hAnsiTheme="minorHAnsi" w:cstheme="minorHAnsi"/>
                <w:color w:val="auto"/>
                <w:sz w:val="19"/>
                <w:szCs w:val="19"/>
              </w:rPr>
              <w:t>/ open well</w:t>
            </w:r>
          </w:p>
        </w:tc>
        <w:tc>
          <w:tcPr>
            <w:tcW w:w="2126" w:type="dxa"/>
          </w:tcPr>
          <w:p w14:paraId="7271DC74" w14:textId="54730BE8" w:rsidR="00524CC9" w:rsidRPr="00831400" w:rsidRDefault="00524CC9" w:rsidP="00C661AF">
            <w:pPr>
              <w:snapToGrid w:val="0"/>
              <w:spacing w:before="0" w:afterLines="60" w:after="144"/>
              <w:jc w:val="center"/>
              <w:rPr>
                <w:rFonts w:asciiTheme="minorHAnsi" w:hAnsiTheme="minorHAnsi" w:cstheme="minorHAnsi"/>
                <w:color w:val="auto"/>
                <w:sz w:val="19"/>
                <w:szCs w:val="19"/>
              </w:rPr>
            </w:pPr>
            <w:r w:rsidRPr="00831400">
              <w:rPr>
                <w:rFonts w:asciiTheme="minorHAnsi" w:hAnsiTheme="minorHAnsi" w:cstheme="minorHAnsi"/>
                <w:color w:val="auto"/>
                <w:sz w:val="19"/>
                <w:szCs w:val="19"/>
              </w:rPr>
              <w:t>Area</w:t>
            </w:r>
          </w:p>
        </w:tc>
        <w:tc>
          <w:tcPr>
            <w:tcW w:w="1843" w:type="dxa"/>
          </w:tcPr>
          <w:p w14:paraId="15234EA5" w14:textId="41DEF974" w:rsidR="00524CC9" w:rsidRPr="00831400" w:rsidRDefault="00524CC9" w:rsidP="00C661AF">
            <w:pPr>
              <w:snapToGrid w:val="0"/>
              <w:spacing w:before="0" w:afterLines="60" w:after="144"/>
              <w:jc w:val="center"/>
              <w:rPr>
                <w:rFonts w:asciiTheme="minorHAnsi" w:hAnsiTheme="minorHAnsi" w:cstheme="minorHAnsi"/>
                <w:color w:val="auto"/>
                <w:sz w:val="19"/>
                <w:szCs w:val="19"/>
              </w:rPr>
            </w:pPr>
            <w:r w:rsidRPr="00831400">
              <w:rPr>
                <w:rFonts w:asciiTheme="minorHAnsi" w:hAnsiTheme="minorHAnsi" w:cstheme="minorHAnsi"/>
                <w:color w:val="auto"/>
                <w:sz w:val="19"/>
                <w:szCs w:val="19"/>
              </w:rPr>
              <w:t>Low</w:t>
            </w:r>
          </w:p>
        </w:tc>
        <w:tc>
          <w:tcPr>
            <w:tcW w:w="3424" w:type="dxa"/>
          </w:tcPr>
          <w:p w14:paraId="64288F66" w14:textId="3BA109A2" w:rsidR="00524CC9" w:rsidRPr="00831400" w:rsidRDefault="00951974" w:rsidP="002269A0">
            <w:pPr>
              <w:snapToGrid w:val="0"/>
              <w:spacing w:before="0" w:afterLines="60" w:after="144"/>
              <w:rPr>
                <w:rFonts w:asciiTheme="minorHAnsi" w:hAnsiTheme="minorHAnsi" w:cstheme="minorHAnsi"/>
                <w:color w:val="auto"/>
                <w:sz w:val="19"/>
                <w:szCs w:val="19"/>
              </w:rPr>
            </w:pPr>
            <w:r w:rsidRPr="00831400">
              <w:rPr>
                <w:rFonts w:asciiTheme="minorHAnsi" w:hAnsiTheme="minorHAnsi" w:cstheme="minorHAnsi"/>
                <w:color w:val="auto"/>
                <w:sz w:val="19"/>
                <w:szCs w:val="19"/>
              </w:rPr>
              <w:t>Inlet well is of small surface area and receives fresh waste water</w:t>
            </w:r>
            <w:r w:rsidR="00764FB4" w:rsidRPr="00831400">
              <w:rPr>
                <w:rFonts w:asciiTheme="minorHAnsi" w:hAnsiTheme="minorHAnsi" w:cstheme="minorHAnsi"/>
                <w:color w:val="auto"/>
                <w:sz w:val="19"/>
                <w:szCs w:val="19"/>
              </w:rPr>
              <w:t xml:space="preserve"> so rated low</w:t>
            </w:r>
          </w:p>
        </w:tc>
      </w:tr>
      <w:tr w:rsidR="00524CC9" w:rsidRPr="00D35983" w14:paraId="794B2A9A" w14:textId="77777777" w:rsidTr="00C661AF">
        <w:tc>
          <w:tcPr>
            <w:tcW w:w="1413" w:type="dxa"/>
            <w:vMerge/>
          </w:tcPr>
          <w:p w14:paraId="7B92EA66" w14:textId="77777777" w:rsidR="00524CC9" w:rsidRPr="00B56CA5" w:rsidRDefault="00524CC9" w:rsidP="002269A0">
            <w:pPr>
              <w:snapToGrid w:val="0"/>
              <w:spacing w:before="0" w:afterLines="60" w:after="144"/>
              <w:rPr>
                <w:rFonts w:asciiTheme="minorHAnsi" w:hAnsiTheme="minorHAnsi" w:cstheme="minorHAnsi"/>
                <w:sz w:val="19"/>
                <w:szCs w:val="19"/>
              </w:rPr>
            </w:pPr>
          </w:p>
        </w:tc>
        <w:tc>
          <w:tcPr>
            <w:tcW w:w="1984" w:type="dxa"/>
          </w:tcPr>
          <w:p w14:paraId="4E374CC1" w14:textId="70C6A703" w:rsidR="00524CC9" w:rsidRPr="00B56CA5" w:rsidRDefault="00524CC9" w:rsidP="002269A0">
            <w:pPr>
              <w:snapToGrid w:val="0"/>
              <w:spacing w:before="0" w:afterLines="60" w:after="144"/>
              <w:rPr>
                <w:rFonts w:asciiTheme="minorHAnsi" w:hAnsiTheme="minorHAnsi" w:cstheme="minorHAnsi"/>
                <w:sz w:val="19"/>
                <w:szCs w:val="19"/>
              </w:rPr>
            </w:pPr>
            <w:r w:rsidRPr="00B56CA5">
              <w:rPr>
                <w:rFonts w:asciiTheme="minorHAnsi" w:hAnsiTheme="minorHAnsi" w:cstheme="minorHAnsi"/>
                <w:sz w:val="19"/>
                <w:szCs w:val="19"/>
              </w:rPr>
              <w:t>DAF units 1-3</w:t>
            </w:r>
          </w:p>
        </w:tc>
        <w:tc>
          <w:tcPr>
            <w:tcW w:w="4678" w:type="dxa"/>
          </w:tcPr>
          <w:p w14:paraId="3A887223" w14:textId="0F7CCC49" w:rsidR="00524CC9" w:rsidRPr="00831400" w:rsidRDefault="00524CC9" w:rsidP="002269A0">
            <w:pPr>
              <w:snapToGrid w:val="0"/>
              <w:spacing w:before="0" w:afterLines="60" w:after="144"/>
              <w:jc w:val="left"/>
              <w:rPr>
                <w:rFonts w:asciiTheme="minorHAnsi" w:hAnsiTheme="minorHAnsi" w:cstheme="minorHAnsi"/>
                <w:color w:val="auto"/>
                <w:sz w:val="19"/>
                <w:szCs w:val="19"/>
              </w:rPr>
            </w:pPr>
            <w:r w:rsidRPr="00831400">
              <w:rPr>
                <w:rFonts w:asciiTheme="minorHAnsi" w:hAnsiTheme="minorHAnsi" w:cstheme="minorHAnsi"/>
                <w:color w:val="auto"/>
                <w:sz w:val="19"/>
                <w:szCs w:val="19"/>
              </w:rPr>
              <w:t xml:space="preserve">Partially treated </w:t>
            </w:r>
            <w:r w:rsidR="009500B4" w:rsidRPr="00831400">
              <w:rPr>
                <w:rFonts w:asciiTheme="minorHAnsi" w:hAnsiTheme="minorHAnsi" w:cstheme="minorHAnsi"/>
                <w:color w:val="auto"/>
                <w:sz w:val="19"/>
                <w:szCs w:val="19"/>
              </w:rPr>
              <w:t>waste water</w:t>
            </w:r>
            <w:r w:rsidRPr="00831400">
              <w:rPr>
                <w:rFonts w:asciiTheme="minorHAnsi" w:hAnsiTheme="minorHAnsi" w:cstheme="minorHAnsi"/>
                <w:color w:val="auto"/>
                <w:sz w:val="19"/>
                <w:szCs w:val="19"/>
              </w:rPr>
              <w:t>/ open units within buildings</w:t>
            </w:r>
            <w:r w:rsidR="00A97DD1" w:rsidRPr="00831400">
              <w:rPr>
                <w:rFonts w:asciiTheme="minorHAnsi" w:hAnsiTheme="minorHAnsi" w:cstheme="minorHAnsi"/>
                <w:color w:val="auto"/>
                <w:sz w:val="19"/>
                <w:szCs w:val="19"/>
              </w:rPr>
              <w:t xml:space="preserve"> (DAF1&amp;2) and externally (DAF3)</w:t>
            </w:r>
          </w:p>
        </w:tc>
        <w:tc>
          <w:tcPr>
            <w:tcW w:w="2126" w:type="dxa"/>
          </w:tcPr>
          <w:p w14:paraId="1F8F8361" w14:textId="541D60ED" w:rsidR="00524CC9" w:rsidRPr="00831400" w:rsidRDefault="00524CC9" w:rsidP="00C661AF">
            <w:pPr>
              <w:snapToGrid w:val="0"/>
              <w:spacing w:before="0" w:afterLines="60" w:after="144"/>
              <w:jc w:val="center"/>
              <w:rPr>
                <w:rFonts w:asciiTheme="minorHAnsi" w:hAnsiTheme="minorHAnsi" w:cstheme="minorHAnsi"/>
                <w:color w:val="auto"/>
                <w:sz w:val="19"/>
                <w:szCs w:val="19"/>
              </w:rPr>
            </w:pPr>
            <w:r w:rsidRPr="00831400">
              <w:rPr>
                <w:rFonts w:asciiTheme="minorHAnsi" w:hAnsiTheme="minorHAnsi" w:cstheme="minorHAnsi"/>
                <w:color w:val="auto"/>
                <w:sz w:val="19"/>
                <w:szCs w:val="19"/>
              </w:rPr>
              <w:t>Area</w:t>
            </w:r>
          </w:p>
        </w:tc>
        <w:tc>
          <w:tcPr>
            <w:tcW w:w="1843" w:type="dxa"/>
          </w:tcPr>
          <w:p w14:paraId="5FAFF1D5" w14:textId="464A8D45" w:rsidR="00524CC9" w:rsidRPr="00831400" w:rsidRDefault="00A97DD1" w:rsidP="00C661AF">
            <w:pPr>
              <w:snapToGrid w:val="0"/>
              <w:spacing w:before="0" w:afterLines="60" w:after="144"/>
              <w:jc w:val="center"/>
              <w:rPr>
                <w:rFonts w:asciiTheme="minorHAnsi" w:hAnsiTheme="minorHAnsi" w:cstheme="minorHAnsi"/>
                <w:color w:val="auto"/>
                <w:sz w:val="19"/>
                <w:szCs w:val="19"/>
              </w:rPr>
            </w:pPr>
            <w:r w:rsidRPr="00831400">
              <w:rPr>
                <w:rFonts w:asciiTheme="minorHAnsi" w:hAnsiTheme="minorHAnsi" w:cstheme="minorHAnsi"/>
                <w:color w:val="auto"/>
                <w:sz w:val="19"/>
                <w:szCs w:val="19"/>
              </w:rPr>
              <w:t>Medium</w:t>
            </w:r>
          </w:p>
        </w:tc>
        <w:tc>
          <w:tcPr>
            <w:tcW w:w="3424" w:type="dxa"/>
          </w:tcPr>
          <w:p w14:paraId="7BDD7129" w14:textId="77777777" w:rsidR="00524CC9" w:rsidRPr="00831400" w:rsidRDefault="00524CC9" w:rsidP="002269A0">
            <w:pPr>
              <w:snapToGrid w:val="0"/>
              <w:spacing w:before="0" w:afterLines="60" w:after="144"/>
              <w:rPr>
                <w:rFonts w:asciiTheme="minorHAnsi" w:hAnsiTheme="minorHAnsi" w:cstheme="minorHAnsi"/>
                <w:color w:val="auto"/>
                <w:sz w:val="19"/>
                <w:szCs w:val="19"/>
              </w:rPr>
            </w:pPr>
          </w:p>
        </w:tc>
      </w:tr>
      <w:tr w:rsidR="00524CC9" w:rsidRPr="00D35983" w14:paraId="6525DC90" w14:textId="77777777" w:rsidTr="00C661AF">
        <w:tc>
          <w:tcPr>
            <w:tcW w:w="1413" w:type="dxa"/>
            <w:vMerge/>
          </w:tcPr>
          <w:p w14:paraId="006C7736" w14:textId="77777777" w:rsidR="00524CC9" w:rsidRPr="00B56CA5" w:rsidRDefault="00524CC9" w:rsidP="002269A0">
            <w:pPr>
              <w:snapToGrid w:val="0"/>
              <w:spacing w:before="0" w:afterLines="60" w:after="144"/>
              <w:rPr>
                <w:rFonts w:asciiTheme="minorHAnsi" w:hAnsiTheme="minorHAnsi" w:cstheme="minorHAnsi"/>
                <w:sz w:val="19"/>
                <w:szCs w:val="19"/>
              </w:rPr>
            </w:pPr>
          </w:p>
        </w:tc>
        <w:tc>
          <w:tcPr>
            <w:tcW w:w="1984" w:type="dxa"/>
          </w:tcPr>
          <w:p w14:paraId="5C260771" w14:textId="100204F8" w:rsidR="00524CC9" w:rsidRPr="00B56CA5" w:rsidRDefault="00524CC9" w:rsidP="002269A0">
            <w:pPr>
              <w:snapToGrid w:val="0"/>
              <w:spacing w:before="0" w:afterLines="60" w:after="144"/>
              <w:rPr>
                <w:rFonts w:asciiTheme="minorHAnsi" w:hAnsiTheme="minorHAnsi" w:cstheme="minorHAnsi"/>
                <w:sz w:val="19"/>
                <w:szCs w:val="19"/>
              </w:rPr>
            </w:pPr>
            <w:r w:rsidRPr="00B56CA5">
              <w:rPr>
                <w:rFonts w:asciiTheme="minorHAnsi" w:hAnsiTheme="minorHAnsi" w:cstheme="minorHAnsi"/>
                <w:sz w:val="19"/>
                <w:szCs w:val="19"/>
              </w:rPr>
              <w:t>Balance Tank 2</w:t>
            </w:r>
          </w:p>
        </w:tc>
        <w:tc>
          <w:tcPr>
            <w:tcW w:w="4678" w:type="dxa"/>
          </w:tcPr>
          <w:p w14:paraId="39F85611" w14:textId="477067D0" w:rsidR="00524CC9" w:rsidRPr="00B56CA5" w:rsidRDefault="00524CC9" w:rsidP="002269A0">
            <w:pPr>
              <w:snapToGrid w:val="0"/>
              <w:spacing w:before="0" w:afterLines="60" w:after="144"/>
              <w:jc w:val="left"/>
              <w:rPr>
                <w:rFonts w:asciiTheme="minorHAnsi" w:hAnsiTheme="minorHAnsi" w:cstheme="minorHAnsi"/>
                <w:sz w:val="19"/>
                <w:szCs w:val="19"/>
              </w:rPr>
            </w:pPr>
            <w:r w:rsidRPr="00B56CA5">
              <w:rPr>
                <w:rFonts w:asciiTheme="minorHAnsi" w:hAnsiTheme="minorHAnsi" w:cstheme="minorHAnsi"/>
                <w:sz w:val="19"/>
                <w:szCs w:val="19"/>
              </w:rPr>
              <w:t xml:space="preserve">Partially treated </w:t>
            </w:r>
            <w:r w:rsidR="009500B4" w:rsidRPr="00B56CA5">
              <w:rPr>
                <w:rFonts w:asciiTheme="minorHAnsi" w:hAnsiTheme="minorHAnsi" w:cstheme="minorHAnsi"/>
                <w:sz w:val="19"/>
                <w:szCs w:val="19"/>
              </w:rPr>
              <w:t>waste water</w:t>
            </w:r>
            <w:r w:rsidRPr="00B56CA5">
              <w:rPr>
                <w:rFonts w:asciiTheme="minorHAnsi" w:hAnsiTheme="minorHAnsi" w:cstheme="minorHAnsi"/>
                <w:sz w:val="19"/>
                <w:szCs w:val="19"/>
              </w:rPr>
              <w:t xml:space="preserve"> / open tank</w:t>
            </w:r>
          </w:p>
        </w:tc>
        <w:tc>
          <w:tcPr>
            <w:tcW w:w="2126" w:type="dxa"/>
          </w:tcPr>
          <w:p w14:paraId="070A8B38" w14:textId="061C4D61" w:rsidR="00524CC9" w:rsidRPr="00B56CA5" w:rsidRDefault="00524CC9"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Area</w:t>
            </w:r>
          </w:p>
        </w:tc>
        <w:tc>
          <w:tcPr>
            <w:tcW w:w="1843" w:type="dxa"/>
          </w:tcPr>
          <w:p w14:paraId="3A8B89EF" w14:textId="6492A390" w:rsidR="00524CC9" w:rsidRPr="00B56CA5" w:rsidRDefault="00524CC9"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High</w:t>
            </w:r>
          </w:p>
        </w:tc>
        <w:tc>
          <w:tcPr>
            <w:tcW w:w="3424" w:type="dxa"/>
          </w:tcPr>
          <w:p w14:paraId="16375E35" w14:textId="77777777" w:rsidR="00524CC9" w:rsidRPr="00B56CA5" w:rsidRDefault="00524CC9" w:rsidP="002269A0">
            <w:pPr>
              <w:snapToGrid w:val="0"/>
              <w:spacing w:before="0" w:afterLines="60" w:after="144"/>
              <w:rPr>
                <w:rFonts w:asciiTheme="minorHAnsi" w:hAnsiTheme="minorHAnsi" w:cstheme="minorHAnsi"/>
                <w:sz w:val="19"/>
                <w:szCs w:val="19"/>
              </w:rPr>
            </w:pPr>
          </w:p>
        </w:tc>
      </w:tr>
      <w:tr w:rsidR="00524CC9" w:rsidRPr="00D35983" w14:paraId="59187180" w14:textId="77777777" w:rsidTr="00C661AF">
        <w:tc>
          <w:tcPr>
            <w:tcW w:w="1413" w:type="dxa"/>
            <w:vMerge/>
          </w:tcPr>
          <w:p w14:paraId="6F4D1ED0" w14:textId="77777777" w:rsidR="00524CC9" w:rsidRPr="00B56CA5" w:rsidRDefault="00524CC9" w:rsidP="002269A0">
            <w:pPr>
              <w:snapToGrid w:val="0"/>
              <w:spacing w:before="0" w:afterLines="60" w:after="144"/>
              <w:rPr>
                <w:rFonts w:asciiTheme="minorHAnsi" w:hAnsiTheme="minorHAnsi" w:cstheme="minorHAnsi"/>
                <w:sz w:val="19"/>
                <w:szCs w:val="19"/>
              </w:rPr>
            </w:pPr>
          </w:p>
        </w:tc>
        <w:tc>
          <w:tcPr>
            <w:tcW w:w="1984" w:type="dxa"/>
          </w:tcPr>
          <w:p w14:paraId="7CA3F2D1" w14:textId="388560B5" w:rsidR="00524CC9" w:rsidRPr="00B56CA5" w:rsidRDefault="00524CC9" w:rsidP="002269A0">
            <w:pPr>
              <w:snapToGrid w:val="0"/>
              <w:spacing w:before="0" w:afterLines="60" w:after="144"/>
              <w:rPr>
                <w:rFonts w:asciiTheme="minorHAnsi" w:hAnsiTheme="minorHAnsi" w:cstheme="minorHAnsi"/>
                <w:sz w:val="19"/>
                <w:szCs w:val="19"/>
              </w:rPr>
            </w:pPr>
            <w:r w:rsidRPr="00B56CA5">
              <w:rPr>
                <w:rFonts w:asciiTheme="minorHAnsi" w:hAnsiTheme="minorHAnsi" w:cstheme="minorHAnsi"/>
                <w:sz w:val="19"/>
                <w:szCs w:val="19"/>
              </w:rPr>
              <w:t>Anoxic Tanks 1-3</w:t>
            </w:r>
          </w:p>
        </w:tc>
        <w:tc>
          <w:tcPr>
            <w:tcW w:w="4678" w:type="dxa"/>
          </w:tcPr>
          <w:p w14:paraId="38A73370" w14:textId="6BBB3F66" w:rsidR="00524CC9" w:rsidRPr="00B56CA5" w:rsidRDefault="00524CC9" w:rsidP="002269A0">
            <w:pPr>
              <w:snapToGrid w:val="0"/>
              <w:spacing w:before="0" w:afterLines="60" w:after="144"/>
              <w:jc w:val="left"/>
              <w:rPr>
                <w:rFonts w:asciiTheme="minorHAnsi" w:hAnsiTheme="minorHAnsi" w:cstheme="minorHAnsi"/>
                <w:sz w:val="19"/>
                <w:szCs w:val="19"/>
              </w:rPr>
            </w:pPr>
            <w:r w:rsidRPr="00B56CA5">
              <w:rPr>
                <w:rFonts w:asciiTheme="minorHAnsi" w:hAnsiTheme="minorHAnsi" w:cstheme="minorHAnsi"/>
                <w:sz w:val="19"/>
                <w:szCs w:val="19"/>
              </w:rPr>
              <w:t xml:space="preserve">Partially treated </w:t>
            </w:r>
            <w:r w:rsidR="009500B4" w:rsidRPr="00B56CA5">
              <w:rPr>
                <w:rFonts w:asciiTheme="minorHAnsi" w:hAnsiTheme="minorHAnsi" w:cstheme="minorHAnsi"/>
                <w:sz w:val="19"/>
                <w:szCs w:val="19"/>
              </w:rPr>
              <w:t>waste water</w:t>
            </w:r>
            <w:r w:rsidRPr="00B56CA5">
              <w:rPr>
                <w:rFonts w:asciiTheme="minorHAnsi" w:hAnsiTheme="minorHAnsi" w:cstheme="minorHAnsi"/>
                <w:sz w:val="19"/>
                <w:szCs w:val="19"/>
              </w:rPr>
              <w:t xml:space="preserve"> / open tanks</w:t>
            </w:r>
          </w:p>
        </w:tc>
        <w:tc>
          <w:tcPr>
            <w:tcW w:w="2126" w:type="dxa"/>
          </w:tcPr>
          <w:p w14:paraId="016D1EBE" w14:textId="06D12E3A" w:rsidR="00524CC9" w:rsidRPr="00B56CA5" w:rsidRDefault="00524CC9"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Area</w:t>
            </w:r>
          </w:p>
        </w:tc>
        <w:tc>
          <w:tcPr>
            <w:tcW w:w="1843" w:type="dxa"/>
          </w:tcPr>
          <w:p w14:paraId="52410456" w14:textId="257E3858" w:rsidR="00524CC9" w:rsidRPr="00B56CA5" w:rsidRDefault="00524CC9"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Medium</w:t>
            </w:r>
          </w:p>
        </w:tc>
        <w:tc>
          <w:tcPr>
            <w:tcW w:w="3424" w:type="dxa"/>
          </w:tcPr>
          <w:p w14:paraId="2350429E" w14:textId="77777777" w:rsidR="00524CC9" w:rsidRPr="00B56CA5" w:rsidRDefault="00524CC9" w:rsidP="002269A0">
            <w:pPr>
              <w:snapToGrid w:val="0"/>
              <w:spacing w:before="0" w:afterLines="60" w:after="144"/>
              <w:rPr>
                <w:rFonts w:asciiTheme="minorHAnsi" w:hAnsiTheme="minorHAnsi" w:cstheme="minorHAnsi"/>
                <w:sz w:val="19"/>
                <w:szCs w:val="19"/>
              </w:rPr>
            </w:pPr>
          </w:p>
        </w:tc>
      </w:tr>
      <w:tr w:rsidR="00524CC9" w:rsidRPr="00D35983" w14:paraId="19582BF0" w14:textId="77777777" w:rsidTr="00C661AF">
        <w:tc>
          <w:tcPr>
            <w:tcW w:w="1413" w:type="dxa"/>
            <w:vMerge/>
          </w:tcPr>
          <w:p w14:paraId="0978C090" w14:textId="77777777" w:rsidR="00524CC9" w:rsidRPr="00B56CA5" w:rsidRDefault="00524CC9" w:rsidP="002269A0">
            <w:pPr>
              <w:snapToGrid w:val="0"/>
              <w:spacing w:before="0" w:afterLines="60" w:after="144"/>
              <w:rPr>
                <w:rFonts w:asciiTheme="minorHAnsi" w:hAnsiTheme="minorHAnsi" w:cstheme="minorHAnsi"/>
                <w:sz w:val="19"/>
                <w:szCs w:val="19"/>
              </w:rPr>
            </w:pPr>
          </w:p>
        </w:tc>
        <w:tc>
          <w:tcPr>
            <w:tcW w:w="1984" w:type="dxa"/>
          </w:tcPr>
          <w:p w14:paraId="7880023E" w14:textId="38E4ED4E" w:rsidR="00524CC9" w:rsidRPr="00B56CA5" w:rsidRDefault="00524CC9" w:rsidP="002269A0">
            <w:pPr>
              <w:snapToGrid w:val="0"/>
              <w:spacing w:before="0" w:afterLines="60" w:after="144"/>
              <w:rPr>
                <w:rFonts w:asciiTheme="minorHAnsi" w:hAnsiTheme="minorHAnsi" w:cstheme="minorHAnsi"/>
                <w:sz w:val="19"/>
                <w:szCs w:val="19"/>
              </w:rPr>
            </w:pPr>
            <w:r w:rsidRPr="00B56CA5">
              <w:rPr>
                <w:rFonts w:asciiTheme="minorHAnsi" w:hAnsiTheme="minorHAnsi" w:cstheme="minorHAnsi"/>
                <w:sz w:val="19"/>
                <w:szCs w:val="19"/>
              </w:rPr>
              <w:t xml:space="preserve">Aeration Tanks </w:t>
            </w:r>
            <w:r w:rsidR="00946CCE" w:rsidRPr="00B56CA5">
              <w:rPr>
                <w:rFonts w:asciiTheme="minorHAnsi" w:hAnsiTheme="minorHAnsi" w:cstheme="minorHAnsi"/>
                <w:sz w:val="19"/>
                <w:szCs w:val="19"/>
              </w:rPr>
              <w:t>1A</w:t>
            </w:r>
            <w:r w:rsidRPr="00B56CA5">
              <w:rPr>
                <w:rFonts w:asciiTheme="minorHAnsi" w:hAnsiTheme="minorHAnsi" w:cstheme="minorHAnsi"/>
                <w:sz w:val="19"/>
                <w:szCs w:val="19"/>
              </w:rPr>
              <w:t xml:space="preserve">, </w:t>
            </w:r>
            <w:r w:rsidR="00946CCE" w:rsidRPr="00B56CA5">
              <w:rPr>
                <w:rFonts w:asciiTheme="minorHAnsi" w:hAnsiTheme="minorHAnsi" w:cstheme="minorHAnsi"/>
                <w:sz w:val="19"/>
                <w:szCs w:val="19"/>
              </w:rPr>
              <w:t>1B</w:t>
            </w:r>
            <w:r w:rsidRPr="00B56CA5">
              <w:rPr>
                <w:rFonts w:asciiTheme="minorHAnsi" w:hAnsiTheme="minorHAnsi" w:cstheme="minorHAnsi"/>
                <w:sz w:val="19"/>
                <w:szCs w:val="19"/>
              </w:rPr>
              <w:t>, 2 &amp; 3</w:t>
            </w:r>
          </w:p>
        </w:tc>
        <w:tc>
          <w:tcPr>
            <w:tcW w:w="4678" w:type="dxa"/>
          </w:tcPr>
          <w:p w14:paraId="61E2EB9F" w14:textId="78FF2CF7" w:rsidR="00524CC9" w:rsidRPr="00B56CA5" w:rsidRDefault="00524CC9" w:rsidP="002269A0">
            <w:pPr>
              <w:snapToGrid w:val="0"/>
              <w:spacing w:before="0" w:afterLines="60" w:after="144"/>
              <w:jc w:val="left"/>
              <w:rPr>
                <w:rFonts w:asciiTheme="minorHAnsi" w:hAnsiTheme="minorHAnsi" w:cstheme="minorHAnsi"/>
                <w:sz w:val="19"/>
                <w:szCs w:val="19"/>
              </w:rPr>
            </w:pPr>
            <w:r w:rsidRPr="00B56CA5">
              <w:rPr>
                <w:rFonts w:asciiTheme="minorHAnsi" w:hAnsiTheme="minorHAnsi" w:cstheme="minorHAnsi"/>
                <w:sz w:val="19"/>
                <w:szCs w:val="19"/>
              </w:rPr>
              <w:t xml:space="preserve">Aerated </w:t>
            </w:r>
            <w:r w:rsidR="009500B4" w:rsidRPr="00B56CA5">
              <w:rPr>
                <w:rFonts w:asciiTheme="minorHAnsi" w:hAnsiTheme="minorHAnsi" w:cstheme="minorHAnsi"/>
                <w:sz w:val="19"/>
                <w:szCs w:val="19"/>
              </w:rPr>
              <w:t>waste water</w:t>
            </w:r>
            <w:r w:rsidRPr="00B56CA5">
              <w:rPr>
                <w:rFonts w:asciiTheme="minorHAnsi" w:hAnsiTheme="minorHAnsi" w:cstheme="minorHAnsi"/>
                <w:sz w:val="19"/>
                <w:szCs w:val="19"/>
              </w:rPr>
              <w:t xml:space="preserve"> / open tanks</w:t>
            </w:r>
          </w:p>
        </w:tc>
        <w:tc>
          <w:tcPr>
            <w:tcW w:w="2126" w:type="dxa"/>
          </w:tcPr>
          <w:p w14:paraId="59763091" w14:textId="21E70C16" w:rsidR="00524CC9" w:rsidRPr="00B56CA5" w:rsidRDefault="00524CC9"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Area</w:t>
            </w:r>
          </w:p>
        </w:tc>
        <w:tc>
          <w:tcPr>
            <w:tcW w:w="1843" w:type="dxa"/>
          </w:tcPr>
          <w:p w14:paraId="5038515D" w14:textId="493092F6" w:rsidR="00524CC9" w:rsidRPr="00B56CA5" w:rsidRDefault="00524CC9"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Low</w:t>
            </w:r>
            <w:r w:rsidR="00A97DD1" w:rsidRPr="00B56CA5">
              <w:rPr>
                <w:rFonts w:asciiTheme="minorHAnsi" w:hAnsiTheme="minorHAnsi" w:cstheme="minorHAnsi"/>
                <w:sz w:val="19"/>
                <w:szCs w:val="19"/>
              </w:rPr>
              <w:t xml:space="preserve"> (AT1</w:t>
            </w:r>
            <w:proofErr w:type="gramStart"/>
            <w:r w:rsidR="00A97DD1" w:rsidRPr="00B56CA5">
              <w:rPr>
                <w:rFonts w:asciiTheme="minorHAnsi" w:hAnsiTheme="minorHAnsi" w:cstheme="minorHAnsi"/>
                <w:sz w:val="19"/>
                <w:szCs w:val="19"/>
              </w:rPr>
              <w:t>A,B</w:t>
            </w:r>
            <w:proofErr w:type="gramEnd"/>
            <w:r w:rsidR="00A97DD1" w:rsidRPr="00B56CA5">
              <w:rPr>
                <w:rFonts w:asciiTheme="minorHAnsi" w:hAnsiTheme="minorHAnsi" w:cstheme="minorHAnsi"/>
                <w:sz w:val="19"/>
                <w:szCs w:val="19"/>
              </w:rPr>
              <w:t xml:space="preserve"> and 2)</w:t>
            </w:r>
          </w:p>
          <w:p w14:paraId="2632038B" w14:textId="32D14516" w:rsidR="00A97DD1" w:rsidRPr="00B56CA5" w:rsidRDefault="00A97DD1"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Medium (AT3)</w:t>
            </w:r>
          </w:p>
        </w:tc>
        <w:tc>
          <w:tcPr>
            <w:tcW w:w="3424" w:type="dxa"/>
          </w:tcPr>
          <w:p w14:paraId="67BEAF4E" w14:textId="77777777" w:rsidR="00524CC9" w:rsidRPr="00B56CA5" w:rsidRDefault="00524CC9" w:rsidP="002269A0">
            <w:pPr>
              <w:snapToGrid w:val="0"/>
              <w:spacing w:before="0" w:afterLines="60" w:after="144"/>
              <w:rPr>
                <w:rFonts w:asciiTheme="minorHAnsi" w:hAnsiTheme="minorHAnsi" w:cstheme="minorHAnsi"/>
                <w:sz w:val="19"/>
                <w:szCs w:val="19"/>
              </w:rPr>
            </w:pPr>
          </w:p>
        </w:tc>
      </w:tr>
      <w:tr w:rsidR="00524CC9" w:rsidRPr="00D35983" w14:paraId="7154F40A" w14:textId="77777777" w:rsidTr="00C661AF">
        <w:tc>
          <w:tcPr>
            <w:tcW w:w="1413" w:type="dxa"/>
            <w:vMerge/>
          </w:tcPr>
          <w:p w14:paraId="2DBB86F4" w14:textId="77777777" w:rsidR="00524CC9" w:rsidRPr="00B56CA5" w:rsidRDefault="00524CC9" w:rsidP="002269A0">
            <w:pPr>
              <w:snapToGrid w:val="0"/>
              <w:spacing w:before="0" w:afterLines="60" w:after="144"/>
              <w:rPr>
                <w:rFonts w:asciiTheme="minorHAnsi" w:hAnsiTheme="minorHAnsi" w:cstheme="minorHAnsi"/>
                <w:sz w:val="19"/>
                <w:szCs w:val="19"/>
              </w:rPr>
            </w:pPr>
          </w:p>
        </w:tc>
        <w:tc>
          <w:tcPr>
            <w:tcW w:w="1984" w:type="dxa"/>
          </w:tcPr>
          <w:p w14:paraId="0E34F784" w14:textId="5D37F06B" w:rsidR="00524CC9" w:rsidRPr="00B56CA5" w:rsidRDefault="00524CC9" w:rsidP="002269A0">
            <w:pPr>
              <w:snapToGrid w:val="0"/>
              <w:spacing w:before="0" w:afterLines="60" w:after="144"/>
              <w:rPr>
                <w:rFonts w:asciiTheme="minorHAnsi" w:hAnsiTheme="minorHAnsi" w:cstheme="minorHAnsi"/>
                <w:sz w:val="19"/>
                <w:szCs w:val="19"/>
              </w:rPr>
            </w:pPr>
            <w:r w:rsidRPr="00B56CA5">
              <w:rPr>
                <w:rFonts w:asciiTheme="minorHAnsi" w:hAnsiTheme="minorHAnsi" w:cstheme="minorHAnsi"/>
                <w:sz w:val="19"/>
                <w:szCs w:val="19"/>
              </w:rPr>
              <w:t>RAS / WAS Chambers</w:t>
            </w:r>
          </w:p>
        </w:tc>
        <w:tc>
          <w:tcPr>
            <w:tcW w:w="4678" w:type="dxa"/>
          </w:tcPr>
          <w:p w14:paraId="21083143" w14:textId="345D9D7C" w:rsidR="00524CC9" w:rsidRPr="00B56CA5" w:rsidRDefault="00524CC9" w:rsidP="002269A0">
            <w:pPr>
              <w:snapToGrid w:val="0"/>
              <w:spacing w:before="0" w:afterLines="60" w:after="144"/>
              <w:jc w:val="left"/>
              <w:rPr>
                <w:rFonts w:asciiTheme="minorHAnsi" w:hAnsiTheme="minorHAnsi" w:cstheme="minorHAnsi"/>
                <w:sz w:val="19"/>
                <w:szCs w:val="19"/>
              </w:rPr>
            </w:pPr>
            <w:r w:rsidRPr="00B56CA5">
              <w:rPr>
                <w:rFonts w:asciiTheme="minorHAnsi" w:hAnsiTheme="minorHAnsi" w:cstheme="minorHAnsi"/>
                <w:sz w:val="19"/>
                <w:szCs w:val="19"/>
              </w:rPr>
              <w:t>Sludge / open wells</w:t>
            </w:r>
          </w:p>
        </w:tc>
        <w:tc>
          <w:tcPr>
            <w:tcW w:w="2126" w:type="dxa"/>
          </w:tcPr>
          <w:p w14:paraId="5256948E" w14:textId="37C7777E" w:rsidR="00524CC9" w:rsidRPr="00B56CA5" w:rsidRDefault="00524CC9"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Area</w:t>
            </w:r>
          </w:p>
        </w:tc>
        <w:tc>
          <w:tcPr>
            <w:tcW w:w="1843" w:type="dxa"/>
          </w:tcPr>
          <w:p w14:paraId="5E8DF4C9" w14:textId="2F1958CF" w:rsidR="00524CC9" w:rsidRPr="00B56CA5" w:rsidRDefault="00524CC9"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Low</w:t>
            </w:r>
          </w:p>
        </w:tc>
        <w:tc>
          <w:tcPr>
            <w:tcW w:w="3424" w:type="dxa"/>
          </w:tcPr>
          <w:p w14:paraId="06F49DC3" w14:textId="77777777" w:rsidR="00524CC9" w:rsidRPr="00B56CA5" w:rsidRDefault="00524CC9" w:rsidP="002269A0">
            <w:pPr>
              <w:snapToGrid w:val="0"/>
              <w:spacing w:before="0" w:afterLines="60" w:after="144"/>
              <w:rPr>
                <w:rFonts w:asciiTheme="minorHAnsi" w:hAnsiTheme="minorHAnsi" w:cstheme="minorHAnsi"/>
                <w:sz w:val="19"/>
                <w:szCs w:val="19"/>
              </w:rPr>
            </w:pPr>
          </w:p>
        </w:tc>
      </w:tr>
      <w:tr w:rsidR="00524CC9" w:rsidRPr="00D35983" w14:paraId="3B42B40A" w14:textId="77777777" w:rsidTr="00C661AF">
        <w:tc>
          <w:tcPr>
            <w:tcW w:w="1413" w:type="dxa"/>
            <w:vMerge/>
          </w:tcPr>
          <w:p w14:paraId="4B781344" w14:textId="77777777" w:rsidR="00524CC9" w:rsidRPr="00B56CA5" w:rsidRDefault="00524CC9" w:rsidP="002269A0">
            <w:pPr>
              <w:snapToGrid w:val="0"/>
              <w:spacing w:before="0" w:afterLines="60" w:after="144"/>
              <w:rPr>
                <w:rFonts w:asciiTheme="minorHAnsi" w:hAnsiTheme="minorHAnsi" w:cstheme="minorHAnsi"/>
                <w:sz w:val="19"/>
                <w:szCs w:val="19"/>
              </w:rPr>
            </w:pPr>
          </w:p>
        </w:tc>
        <w:tc>
          <w:tcPr>
            <w:tcW w:w="1984" w:type="dxa"/>
          </w:tcPr>
          <w:p w14:paraId="5887E1F5" w14:textId="460F2C7C" w:rsidR="00524CC9" w:rsidRPr="00B56CA5" w:rsidRDefault="00524CC9" w:rsidP="002269A0">
            <w:pPr>
              <w:snapToGrid w:val="0"/>
              <w:spacing w:before="0" w:afterLines="60" w:after="144"/>
              <w:rPr>
                <w:rFonts w:asciiTheme="minorHAnsi" w:hAnsiTheme="minorHAnsi" w:cstheme="minorHAnsi"/>
                <w:sz w:val="19"/>
                <w:szCs w:val="19"/>
              </w:rPr>
            </w:pPr>
            <w:r w:rsidRPr="00B56CA5">
              <w:rPr>
                <w:rFonts w:asciiTheme="minorHAnsi" w:hAnsiTheme="minorHAnsi" w:cstheme="minorHAnsi"/>
                <w:sz w:val="19"/>
                <w:szCs w:val="19"/>
              </w:rPr>
              <w:t>Bottom sludge pit</w:t>
            </w:r>
          </w:p>
        </w:tc>
        <w:tc>
          <w:tcPr>
            <w:tcW w:w="4678" w:type="dxa"/>
          </w:tcPr>
          <w:p w14:paraId="6FF44E11" w14:textId="693B4D2E" w:rsidR="00524CC9" w:rsidRPr="00B56CA5" w:rsidRDefault="00524CC9" w:rsidP="002269A0">
            <w:pPr>
              <w:snapToGrid w:val="0"/>
              <w:spacing w:before="0" w:afterLines="60" w:after="144"/>
              <w:jc w:val="left"/>
              <w:rPr>
                <w:rFonts w:asciiTheme="minorHAnsi" w:hAnsiTheme="minorHAnsi" w:cstheme="minorHAnsi"/>
                <w:sz w:val="19"/>
                <w:szCs w:val="19"/>
              </w:rPr>
            </w:pPr>
            <w:r w:rsidRPr="00B56CA5">
              <w:rPr>
                <w:rFonts w:asciiTheme="minorHAnsi" w:hAnsiTheme="minorHAnsi" w:cstheme="minorHAnsi"/>
                <w:sz w:val="19"/>
                <w:szCs w:val="19"/>
              </w:rPr>
              <w:t>Sludge / open chamber</w:t>
            </w:r>
          </w:p>
        </w:tc>
        <w:tc>
          <w:tcPr>
            <w:tcW w:w="2126" w:type="dxa"/>
          </w:tcPr>
          <w:p w14:paraId="0A63C8C2" w14:textId="7A3FEBE5" w:rsidR="00524CC9" w:rsidRPr="00B56CA5" w:rsidRDefault="00524CC9"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Area</w:t>
            </w:r>
          </w:p>
        </w:tc>
        <w:tc>
          <w:tcPr>
            <w:tcW w:w="1843" w:type="dxa"/>
          </w:tcPr>
          <w:p w14:paraId="31196137" w14:textId="0EFFD603" w:rsidR="00524CC9" w:rsidRPr="00B56CA5" w:rsidRDefault="00524CC9"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Low</w:t>
            </w:r>
          </w:p>
        </w:tc>
        <w:tc>
          <w:tcPr>
            <w:tcW w:w="3424" w:type="dxa"/>
          </w:tcPr>
          <w:p w14:paraId="35B3514C" w14:textId="77777777" w:rsidR="00524CC9" w:rsidRPr="00B56CA5" w:rsidRDefault="00524CC9" w:rsidP="002269A0">
            <w:pPr>
              <w:snapToGrid w:val="0"/>
              <w:spacing w:before="0" w:afterLines="60" w:after="144"/>
              <w:rPr>
                <w:rFonts w:asciiTheme="minorHAnsi" w:hAnsiTheme="minorHAnsi" w:cstheme="minorHAnsi"/>
                <w:sz w:val="19"/>
                <w:szCs w:val="19"/>
              </w:rPr>
            </w:pPr>
          </w:p>
        </w:tc>
      </w:tr>
      <w:tr w:rsidR="00524CC9" w:rsidRPr="00D35983" w14:paraId="466B0AF4" w14:textId="77777777" w:rsidTr="00C661AF">
        <w:tc>
          <w:tcPr>
            <w:tcW w:w="1413" w:type="dxa"/>
            <w:vMerge/>
          </w:tcPr>
          <w:p w14:paraId="755DDBCF" w14:textId="77777777" w:rsidR="00524CC9" w:rsidRPr="00B56CA5" w:rsidRDefault="00524CC9" w:rsidP="002269A0">
            <w:pPr>
              <w:snapToGrid w:val="0"/>
              <w:spacing w:before="0" w:afterLines="60" w:after="144"/>
              <w:rPr>
                <w:rFonts w:asciiTheme="minorHAnsi" w:hAnsiTheme="minorHAnsi" w:cstheme="minorHAnsi"/>
                <w:sz w:val="19"/>
                <w:szCs w:val="19"/>
              </w:rPr>
            </w:pPr>
          </w:p>
        </w:tc>
        <w:tc>
          <w:tcPr>
            <w:tcW w:w="1984" w:type="dxa"/>
          </w:tcPr>
          <w:p w14:paraId="2CC69886" w14:textId="4F2A754D" w:rsidR="00524CC9" w:rsidRPr="00B56CA5" w:rsidRDefault="00524CC9" w:rsidP="002269A0">
            <w:pPr>
              <w:snapToGrid w:val="0"/>
              <w:spacing w:before="0" w:afterLines="60" w:after="144"/>
              <w:rPr>
                <w:rFonts w:asciiTheme="minorHAnsi" w:hAnsiTheme="minorHAnsi" w:cstheme="minorHAnsi"/>
                <w:sz w:val="19"/>
                <w:szCs w:val="19"/>
              </w:rPr>
            </w:pPr>
            <w:r w:rsidRPr="00B56CA5">
              <w:rPr>
                <w:rFonts w:asciiTheme="minorHAnsi" w:hAnsiTheme="minorHAnsi" w:cstheme="minorHAnsi"/>
                <w:sz w:val="19"/>
                <w:szCs w:val="19"/>
              </w:rPr>
              <w:t>Top sludge pit</w:t>
            </w:r>
          </w:p>
        </w:tc>
        <w:tc>
          <w:tcPr>
            <w:tcW w:w="4678" w:type="dxa"/>
          </w:tcPr>
          <w:p w14:paraId="59D61E20" w14:textId="230CD11A" w:rsidR="00524CC9" w:rsidRPr="00B56CA5" w:rsidRDefault="00524CC9" w:rsidP="002269A0">
            <w:pPr>
              <w:snapToGrid w:val="0"/>
              <w:spacing w:before="0" w:afterLines="60" w:after="144"/>
              <w:jc w:val="left"/>
              <w:rPr>
                <w:rFonts w:asciiTheme="minorHAnsi" w:hAnsiTheme="minorHAnsi" w:cstheme="minorHAnsi"/>
                <w:sz w:val="19"/>
                <w:szCs w:val="19"/>
              </w:rPr>
            </w:pPr>
            <w:r w:rsidRPr="00B56CA5">
              <w:rPr>
                <w:rFonts w:asciiTheme="minorHAnsi" w:hAnsiTheme="minorHAnsi" w:cstheme="minorHAnsi"/>
                <w:sz w:val="19"/>
                <w:szCs w:val="19"/>
              </w:rPr>
              <w:t>Sludge / open pit</w:t>
            </w:r>
          </w:p>
        </w:tc>
        <w:tc>
          <w:tcPr>
            <w:tcW w:w="2126" w:type="dxa"/>
          </w:tcPr>
          <w:p w14:paraId="064E9C7A" w14:textId="0149A934" w:rsidR="00524CC9" w:rsidRPr="00B56CA5" w:rsidRDefault="00524CC9"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Area</w:t>
            </w:r>
          </w:p>
        </w:tc>
        <w:tc>
          <w:tcPr>
            <w:tcW w:w="1843" w:type="dxa"/>
          </w:tcPr>
          <w:p w14:paraId="10D5A88C" w14:textId="661F4414" w:rsidR="00524CC9" w:rsidRPr="00B56CA5" w:rsidRDefault="00524CC9"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Low</w:t>
            </w:r>
          </w:p>
        </w:tc>
        <w:tc>
          <w:tcPr>
            <w:tcW w:w="3424" w:type="dxa"/>
          </w:tcPr>
          <w:p w14:paraId="6FAFCD7C" w14:textId="77777777" w:rsidR="00524CC9" w:rsidRPr="00B56CA5" w:rsidRDefault="00524CC9" w:rsidP="002269A0">
            <w:pPr>
              <w:snapToGrid w:val="0"/>
              <w:spacing w:before="0" w:afterLines="60" w:after="144"/>
              <w:rPr>
                <w:rFonts w:asciiTheme="minorHAnsi" w:hAnsiTheme="minorHAnsi" w:cstheme="minorHAnsi"/>
                <w:sz w:val="19"/>
                <w:szCs w:val="19"/>
              </w:rPr>
            </w:pPr>
          </w:p>
        </w:tc>
      </w:tr>
      <w:tr w:rsidR="00524CC9" w:rsidRPr="00D35983" w14:paraId="367BE8AF" w14:textId="77777777" w:rsidTr="00C661AF">
        <w:tc>
          <w:tcPr>
            <w:tcW w:w="1413" w:type="dxa"/>
            <w:vMerge/>
          </w:tcPr>
          <w:p w14:paraId="1E840011" w14:textId="77777777" w:rsidR="00524CC9" w:rsidRPr="00B56CA5" w:rsidRDefault="00524CC9" w:rsidP="002269A0">
            <w:pPr>
              <w:snapToGrid w:val="0"/>
              <w:spacing w:before="0" w:afterLines="60" w:after="144"/>
              <w:rPr>
                <w:rFonts w:asciiTheme="minorHAnsi" w:hAnsiTheme="minorHAnsi" w:cstheme="minorHAnsi"/>
                <w:sz w:val="19"/>
                <w:szCs w:val="19"/>
              </w:rPr>
            </w:pPr>
          </w:p>
        </w:tc>
        <w:tc>
          <w:tcPr>
            <w:tcW w:w="1984" w:type="dxa"/>
          </w:tcPr>
          <w:p w14:paraId="49035262" w14:textId="2AE2E629" w:rsidR="00524CC9" w:rsidRPr="00B56CA5" w:rsidRDefault="00524CC9" w:rsidP="002269A0">
            <w:pPr>
              <w:snapToGrid w:val="0"/>
              <w:spacing w:before="0" w:afterLines="60" w:after="144"/>
              <w:rPr>
                <w:rFonts w:asciiTheme="minorHAnsi" w:hAnsiTheme="minorHAnsi" w:cstheme="minorHAnsi"/>
                <w:sz w:val="19"/>
                <w:szCs w:val="19"/>
              </w:rPr>
            </w:pPr>
            <w:r w:rsidRPr="00B56CA5">
              <w:rPr>
                <w:rFonts w:asciiTheme="minorHAnsi" w:hAnsiTheme="minorHAnsi" w:cstheme="minorHAnsi"/>
                <w:sz w:val="19"/>
                <w:szCs w:val="19"/>
              </w:rPr>
              <w:t>Sludge conveyor</w:t>
            </w:r>
          </w:p>
        </w:tc>
        <w:tc>
          <w:tcPr>
            <w:tcW w:w="4678" w:type="dxa"/>
          </w:tcPr>
          <w:p w14:paraId="1F7C5B03" w14:textId="3DBEA1CB" w:rsidR="00524CC9" w:rsidRPr="00B56CA5" w:rsidRDefault="00524CC9" w:rsidP="002269A0">
            <w:pPr>
              <w:snapToGrid w:val="0"/>
              <w:spacing w:before="0" w:afterLines="60" w:after="144"/>
              <w:jc w:val="left"/>
              <w:rPr>
                <w:rFonts w:asciiTheme="minorHAnsi" w:hAnsiTheme="minorHAnsi" w:cstheme="minorHAnsi"/>
                <w:sz w:val="19"/>
                <w:szCs w:val="19"/>
              </w:rPr>
            </w:pPr>
            <w:r w:rsidRPr="00B56CA5">
              <w:rPr>
                <w:rFonts w:asciiTheme="minorHAnsi" w:hAnsiTheme="minorHAnsi" w:cstheme="minorHAnsi"/>
                <w:sz w:val="19"/>
                <w:szCs w:val="19"/>
              </w:rPr>
              <w:t>Dewatered sludge / agitation</w:t>
            </w:r>
          </w:p>
        </w:tc>
        <w:tc>
          <w:tcPr>
            <w:tcW w:w="2126" w:type="dxa"/>
          </w:tcPr>
          <w:p w14:paraId="00BC3AAA" w14:textId="01ECF0DC" w:rsidR="00524CC9" w:rsidRPr="00B56CA5" w:rsidRDefault="00524CC9"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Area</w:t>
            </w:r>
          </w:p>
        </w:tc>
        <w:tc>
          <w:tcPr>
            <w:tcW w:w="1843" w:type="dxa"/>
          </w:tcPr>
          <w:p w14:paraId="5023448E" w14:textId="5AB052A8" w:rsidR="00524CC9" w:rsidRPr="00B56CA5" w:rsidRDefault="00524CC9"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Medium</w:t>
            </w:r>
          </w:p>
        </w:tc>
        <w:tc>
          <w:tcPr>
            <w:tcW w:w="3424" w:type="dxa"/>
          </w:tcPr>
          <w:p w14:paraId="7409C949" w14:textId="77777777" w:rsidR="00524CC9" w:rsidRPr="00B56CA5" w:rsidRDefault="00524CC9" w:rsidP="002269A0">
            <w:pPr>
              <w:snapToGrid w:val="0"/>
              <w:spacing w:before="0" w:afterLines="60" w:after="144"/>
              <w:rPr>
                <w:rFonts w:asciiTheme="minorHAnsi" w:hAnsiTheme="minorHAnsi" w:cstheme="minorHAnsi"/>
                <w:sz w:val="19"/>
                <w:szCs w:val="19"/>
              </w:rPr>
            </w:pPr>
          </w:p>
        </w:tc>
      </w:tr>
      <w:tr w:rsidR="00524CC9" w:rsidRPr="00D35983" w14:paraId="62524986" w14:textId="77777777" w:rsidTr="00C661AF">
        <w:tc>
          <w:tcPr>
            <w:tcW w:w="1413" w:type="dxa"/>
            <w:vMerge/>
          </w:tcPr>
          <w:p w14:paraId="06DCA41F" w14:textId="77777777" w:rsidR="00524CC9" w:rsidRPr="00B56CA5" w:rsidRDefault="00524CC9" w:rsidP="002269A0">
            <w:pPr>
              <w:snapToGrid w:val="0"/>
              <w:spacing w:before="0" w:afterLines="60" w:after="144"/>
              <w:rPr>
                <w:rFonts w:asciiTheme="minorHAnsi" w:hAnsiTheme="minorHAnsi" w:cstheme="minorHAnsi"/>
                <w:sz w:val="19"/>
                <w:szCs w:val="19"/>
              </w:rPr>
            </w:pPr>
          </w:p>
        </w:tc>
        <w:tc>
          <w:tcPr>
            <w:tcW w:w="1984" w:type="dxa"/>
          </w:tcPr>
          <w:p w14:paraId="5990E1F2" w14:textId="5DA48EE8" w:rsidR="00524CC9" w:rsidRPr="00B56CA5" w:rsidRDefault="00524CC9" w:rsidP="002269A0">
            <w:pPr>
              <w:snapToGrid w:val="0"/>
              <w:spacing w:before="0" w:afterLines="60" w:after="144"/>
              <w:rPr>
                <w:rFonts w:asciiTheme="minorHAnsi" w:hAnsiTheme="minorHAnsi" w:cstheme="minorHAnsi"/>
                <w:sz w:val="19"/>
                <w:szCs w:val="19"/>
              </w:rPr>
            </w:pPr>
            <w:r w:rsidRPr="00B56CA5">
              <w:rPr>
                <w:rFonts w:asciiTheme="minorHAnsi" w:hAnsiTheme="minorHAnsi" w:cstheme="minorHAnsi"/>
                <w:sz w:val="19"/>
                <w:szCs w:val="19"/>
              </w:rPr>
              <w:t>Sludge trailer</w:t>
            </w:r>
          </w:p>
        </w:tc>
        <w:tc>
          <w:tcPr>
            <w:tcW w:w="4678" w:type="dxa"/>
          </w:tcPr>
          <w:p w14:paraId="2638F2F5" w14:textId="5551D04C" w:rsidR="00524CC9" w:rsidRPr="00B56CA5" w:rsidRDefault="00524CC9" w:rsidP="002269A0">
            <w:pPr>
              <w:snapToGrid w:val="0"/>
              <w:spacing w:before="0" w:afterLines="60" w:after="144"/>
              <w:jc w:val="left"/>
              <w:rPr>
                <w:rFonts w:asciiTheme="minorHAnsi" w:hAnsiTheme="minorHAnsi" w:cstheme="minorHAnsi"/>
                <w:sz w:val="19"/>
                <w:szCs w:val="19"/>
              </w:rPr>
            </w:pPr>
            <w:r w:rsidRPr="00B56CA5">
              <w:rPr>
                <w:rFonts w:asciiTheme="minorHAnsi" w:hAnsiTheme="minorHAnsi" w:cstheme="minorHAnsi"/>
                <w:sz w:val="19"/>
                <w:szCs w:val="19"/>
              </w:rPr>
              <w:t>Dewatered sludge / open trailer</w:t>
            </w:r>
          </w:p>
        </w:tc>
        <w:tc>
          <w:tcPr>
            <w:tcW w:w="2126" w:type="dxa"/>
          </w:tcPr>
          <w:p w14:paraId="71CD6603" w14:textId="134AA61F" w:rsidR="00524CC9" w:rsidRPr="00B56CA5" w:rsidRDefault="00524CC9"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Area</w:t>
            </w:r>
          </w:p>
        </w:tc>
        <w:tc>
          <w:tcPr>
            <w:tcW w:w="1843" w:type="dxa"/>
          </w:tcPr>
          <w:p w14:paraId="6FCF6617" w14:textId="64E5829E" w:rsidR="00524CC9" w:rsidRPr="00B56CA5" w:rsidRDefault="00524CC9"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Medium</w:t>
            </w:r>
          </w:p>
        </w:tc>
        <w:tc>
          <w:tcPr>
            <w:tcW w:w="3424" w:type="dxa"/>
          </w:tcPr>
          <w:p w14:paraId="028C7ADE" w14:textId="77777777" w:rsidR="00524CC9" w:rsidRPr="00B56CA5" w:rsidRDefault="00524CC9" w:rsidP="002269A0">
            <w:pPr>
              <w:snapToGrid w:val="0"/>
              <w:spacing w:before="0" w:afterLines="60" w:after="144"/>
              <w:rPr>
                <w:rFonts w:asciiTheme="minorHAnsi" w:hAnsiTheme="minorHAnsi" w:cstheme="minorHAnsi"/>
                <w:sz w:val="19"/>
                <w:szCs w:val="19"/>
              </w:rPr>
            </w:pPr>
          </w:p>
        </w:tc>
      </w:tr>
      <w:tr w:rsidR="00524CC9" w:rsidRPr="00D35983" w14:paraId="3339F057" w14:textId="77777777" w:rsidTr="00C661AF">
        <w:tc>
          <w:tcPr>
            <w:tcW w:w="1413" w:type="dxa"/>
            <w:vMerge/>
          </w:tcPr>
          <w:p w14:paraId="79B4F6EC" w14:textId="77777777" w:rsidR="00524CC9" w:rsidRPr="00B56CA5" w:rsidRDefault="00524CC9" w:rsidP="002269A0">
            <w:pPr>
              <w:snapToGrid w:val="0"/>
              <w:spacing w:before="0" w:afterLines="60" w:after="144"/>
              <w:rPr>
                <w:rFonts w:asciiTheme="minorHAnsi" w:hAnsiTheme="minorHAnsi" w:cstheme="minorHAnsi"/>
                <w:sz w:val="19"/>
                <w:szCs w:val="19"/>
              </w:rPr>
            </w:pPr>
          </w:p>
        </w:tc>
        <w:tc>
          <w:tcPr>
            <w:tcW w:w="1984" w:type="dxa"/>
          </w:tcPr>
          <w:p w14:paraId="2E71A396" w14:textId="1781E478" w:rsidR="00524CC9" w:rsidRPr="00B56CA5" w:rsidRDefault="00524CC9" w:rsidP="002269A0">
            <w:pPr>
              <w:snapToGrid w:val="0"/>
              <w:spacing w:before="0" w:afterLines="60" w:after="144"/>
              <w:rPr>
                <w:rFonts w:asciiTheme="minorHAnsi" w:hAnsiTheme="minorHAnsi" w:cstheme="minorHAnsi"/>
                <w:sz w:val="19"/>
                <w:szCs w:val="19"/>
              </w:rPr>
            </w:pPr>
            <w:r w:rsidRPr="00B56CA5">
              <w:rPr>
                <w:rFonts w:asciiTheme="minorHAnsi" w:hAnsiTheme="minorHAnsi" w:cstheme="minorHAnsi"/>
                <w:sz w:val="19"/>
                <w:szCs w:val="19"/>
              </w:rPr>
              <w:t>Odour Control Unit</w:t>
            </w:r>
          </w:p>
        </w:tc>
        <w:tc>
          <w:tcPr>
            <w:tcW w:w="4678" w:type="dxa"/>
          </w:tcPr>
          <w:p w14:paraId="589D820A" w14:textId="3EB0CE7F" w:rsidR="00524CC9" w:rsidRPr="00B56CA5" w:rsidRDefault="00524CC9" w:rsidP="002269A0">
            <w:pPr>
              <w:snapToGrid w:val="0"/>
              <w:spacing w:before="0" w:afterLines="60" w:after="144"/>
              <w:jc w:val="left"/>
              <w:rPr>
                <w:rFonts w:asciiTheme="minorHAnsi" w:hAnsiTheme="minorHAnsi" w:cstheme="minorHAnsi"/>
                <w:sz w:val="19"/>
                <w:szCs w:val="19"/>
              </w:rPr>
            </w:pPr>
            <w:r w:rsidRPr="00B56CA5">
              <w:rPr>
                <w:rFonts w:asciiTheme="minorHAnsi" w:hAnsiTheme="minorHAnsi" w:cstheme="minorHAnsi"/>
                <w:sz w:val="19"/>
                <w:szCs w:val="19"/>
              </w:rPr>
              <w:t>Treated emissions / vertical stack</w:t>
            </w:r>
          </w:p>
        </w:tc>
        <w:tc>
          <w:tcPr>
            <w:tcW w:w="2126" w:type="dxa"/>
          </w:tcPr>
          <w:p w14:paraId="2D929D97" w14:textId="315EC309" w:rsidR="00524CC9" w:rsidRPr="00B56CA5" w:rsidRDefault="00524CC9"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Point</w:t>
            </w:r>
          </w:p>
        </w:tc>
        <w:tc>
          <w:tcPr>
            <w:tcW w:w="1843" w:type="dxa"/>
          </w:tcPr>
          <w:p w14:paraId="6CB4692B" w14:textId="55C71C05" w:rsidR="00524CC9" w:rsidRPr="00B56CA5" w:rsidRDefault="00524CC9"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High</w:t>
            </w:r>
          </w:p>
        </w:tc>
        <w:tc>
          <w:tcPr>
            <w:tcW w:w="3424" w:type="dxa"/>
          </w:tcPr>
          <w:p w14:paraId="6033831E" w14:textId="020F92EE" w:rsidR="00524CC9" w:rsidRPr="00B56CA5" w:rsidRDefault="00524CC9" w:rsidP="002269A0">
            <w:pPr>
              <w:snapToGrid w:val="0"/>
              <w:spacing w:before="0" w:afterLines="60" w:after="144"/>
              <w:rPr>
                <w:rFonts w:asciiTheme="minorHAnsi" w:hAnsiTheme="minorHAnsi" w:cstheme="minorHAnsi"/>
                <w:sz w:val="19"/>
                <w:szCs w:val="19"/>
              </w:rPr>
            </w:pPr>
            <w:r w:rsidRPr="00B56CA5">
              <w:rPr>
                <w:rFonts w:asciiTheme="minorHAnsi" w:hAnsiTheme="minorHAnsi" w:cstheme="minorHAnsi"/>
                <w:sz w:val="19"/>
                <w:szCs w:val="19"/>
              </w:rPr>
              <w:t xml:space="preserve">OCU serves BT1 and Divert </w:t>
            </w:r>
            <w:r w:rsidR="00822684" w:rsidRPr="00B56CA5">
              <w:rPr>
                <w:rFonts w:asciiTheme="minorHAnsi" w:hAnsiTheme="minorHAnsi" w:cstheme="minorHAnsi"/>
                <w:sz w:val="19"/>
                <w:szCs w:val="19"/>
              </w:rPr>
              <w:t>T</w:t>
            </w:r>
            <w:r w:rsidRPr="00B56CA5">
              <w:rPr>
                <w:rFonts w:asciiTheme="minorHAnsi" w:hAnsiTheme="minorHAnsi" w:cstheme="minorHAnsi"/>
                <w:sz w:val="19"/>
                <w:szCs w:val="19"/>
              </w:rPr>
              <w:t>ank</w:t>
            </w:r>
          </w:p>
        </w:tc>
      </w:tr>
      <w:tr w:rsidR="00524CC9" w:rsidRPr="00D35983" w14:paraId="43B765FC" w14:textId="77777777" w:rsidTr="00C661AF">
        <w:tc>
          <w:tcPr>
            <w:tcW w:w="1413" w:type="dxa"/>
            <w:vMerge/>
          </w:tcPr>
          <w:p w14:paraId="50169AA2" w14:textId="77777777" w:rsidR="00524CC9" w:rsidRPr="00B56CA5" w:rsidRDefault="00524CC9" w:rsidP="002269A0">
            <w:pPr>
              <w:snapToGrid w:val="0"/>
              <w:spacing w:before="0" w:afterLines="60" w:after="144"/>
              <w:rPr>
                <w:rFonts w:asciiTheme="minorHAnsi" w:hAnsiTheme="minorHAnsi" w:cstheme="minorHAnsi"/>
                <w:sz w:val="19"/>
                <w:szCs w:val="19"/>
              </w:rPr>
            </w:pPr>
          </w:p>
        </w:tc>
        <w:tc>
          <w:tcPr>
            <w:tcW w:w="1984" w:type="dxa"/>
          </w:tcPr>
          <w:p w14:paraId="0E370B33" w14:textId="75A8E7AE" w:rsidR="00524CC9" w:rsidRPr="00B56CA5" w:rsidRDefault="00524CC9" w:rsidP="002269A0">
            <w:pPr>
              <w:snapToGrid w:val="0"/>
              <w:spacing w:before="0" w:afterLines="60" w:after="144"/>
              <w:rPr>
                <w:rFonts w:asciiTheme="minorHAnsi" w:hAnsiTheme="minorHAnsi" w:cstheme="minorHAnsi"/>
                <w:sz w:val="19"/>
                <w:szCs w:val="19"/>
              </w:rPr>
            </w:pPr>
            <w:r w:rsidRPr="00B56CA5">
              <w:rPr>
                <w:rFonts w:asciiTheme="minorHAnsi" w:hAnsiTheme="minorHAnsi" w:cstheme="minorHAnsi"/>
                <w:sz w:val="19"/>
                <w:szCs w:val="19"/>
              </w:rPr>
              <w:t xml:space="preserve">Cheese </w:t>
            </w:r>
            <w:r w:rsidR="007F3F43" w:rsidRPr="00B56CA5">
              <w:rPr>
                <w:rFonts w:asciiTheme="minorHAnsi" w:hAnsiTheme="minorHAnsi" w:cstheme="minorHAnsi"/>
                <w:sz w:val="19"/>
                <w:szCs w:val="19"/>
              </w:rPr>
              <w:t>c</w:t>
            </w:r>
            <w:r w:rsidRPr="00B56CA5">
              <w:rPr>
                <w:rFonts w:asciiTheme="minorHAnsi" w:hAnsiTheme="minorHAnsi" w:cstheme="minorHAnsi"/>
                <w:sz w:val="19"/>
                <w:szCs w:val="19"/>
              </w:rPr>
              <w:t>urd waste bins</w:t>
            </w:r>
          </w:p>
        </w:tc>
        <w:tc>
          <w:tcPr>
            <w:tcW w:w="4678" w:type="dxa"/>
          </w:tcPr>
          <w:p w14:paraId="70B56EE7" w14:textId="466C7BAD" w:rsidR="00524CC9" w:rsidRPr="00B56CA5" w:rsidRDefault="00524CC9" w:rsidP="002269A0">
            <w:pPr>
              <w:snapToGrid w:val="0"/>
              <w:spacing w:before="0" w:afterLines="60" w:after="144"/>
              <w:jc w:val="left"/>
              <w:rPr>
                <w:rFonts w:asciiTheme="minorHAnsi" w:hAnsiTheme="minorHAnsi" w:cstheme="minorHAnsi"/>
                <w:sz w:val="19"/>
                <w:szCs w:val="19"/>
              </w:rPr>
            </w:pPr>
            <w:r w:rsidRPr="00B56CA5">
              <w:rPr>
                <w:rFonts w:asciiTheme="minorHAnsi" w:hAnsiTheme="minorHAnsi" w:cstheme="minorHAnsi"/>
                <w:sz w:val="19"/>
                <w:szCs w:val="19"/>
              </w:rPr>
              <w:t>Waste storage</w:t>
            </w:r>
          </w:p>
        </w:tc>
        <w:tc>
          <w:tcPr>
            <w:tcW w:w="2126" w:type="dxa"/>
          </w:tcPr>
          <w:p w14:paraId="7B6C89C7" w14:textId="205206EB" w:rsidR="00524CC9" w:rsidRPr="00B56CA5" w:rsidRDefault="00524CC9"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Point</w:t>
            </w:r>
          </w:p>
        </w:tc>
        <w:tc>
          <w:tcPr>
            <w:tcW w:w="1843" w:type="dxa"/>
          </w:tcPr>
          <w:p w14:paraId="0DEE8CDC" w14:textId="354B7E5C" w:rsidR="00524CC9" w:rsidRPr="00B56CA5" w:rsidRDefault="00524CC9"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Low</w:t>
            </w:r>
          </w:p>
        </w:tc>
        <w:tc>
          <w:tcPr>
            <w:tcW w:w="3424" w:type="dxa"/>
          </w:tcPr>
          <w:p w14:paraId="139E8740" w14:textId="77777777" w:rsidR="00524CC9" w:rsidRPr="00B56CA5" w:rsidRDefault="00524CC9" w:rsidP="002269A0">
            <w:pPr>
              <w:snapToGrid w:val="0"/>
              <w:spacing w:before="0" w:afterLines="60" w:after="144"/>
              <w:rPr>
                <w:rFonts w:asciiTheme="minorHAnsi" w:hAnsiTheme="minorHAnsi" w:cstheme="minorHAnsi"/>
                <w:sz w:val="19"/>
                <w:szCs w:val="19"/>
              </w:rPr>
            </w:pPr>
          </w:p>
        </w:tc>
      </w:tr>
      <w:tr w:rsidR="002269A0" w:rsidRPr="00D35983" w14:paraId="36D1C2B9" w14:textId="77777777" w:rsidTr="00C661AF">
        <w:tc>
          <w:tcPr>
            <w:tcW w:w="1413" w:type="dxa"/>
            <w:vMerge w:val="restart"/>
          </w:tcPr>
          <w:p w14:paraId="11AEFCEB" w14:textId="1407B07F" w:rsidR="002269A0" w:rsidRPr="00B56CA5" w:rsidRDefault="002269A0" w:rsidP="002269A0">
            <w:pPr>
              <w:snapToGrid w:val="0"/>
              <w:spacing w:before="0" w:afterLines="60" w:after="144"/>
              <w:rPr>
                <w:rFonts w:asciiTheme="minorHAnsi" w:hAnsiTheme="minorHAnsi" w:cstheme="minorHAnsi"/>
                <w:sz w:val="19"/>
                <w:szCs w:val="19"/>
              </w:rPr>
            </w:pPr>
            <w:r w:rsidRPr="00B56CA5">
              <w:rPr>
                <w:rFonts w:asciiTheme="minorHAnsi" w:hAnsiTheme="minorHAnsi" w:cstheme="minorHAnsi"/>
                <w:sz w:val="19"/>
                <w:szCs w:val="19"/>
              </w:rPr>
              <w:t>Creamery</w:t>
            </w:r>
          </w:p>
        </w:tc>
        <w:tc>
          <w:tcPr>
            <w:tcW w:w="1984" w:type="dxa"/>
          </w:tcPr>
          <w:p w14:paraId="01298670" w14:textId="2827F5BF" w:rsidR="002269A0" w:rsidRPr="00B56CA5" w:rsidRDefault="002269A0" w:rsidP="002269A0">
            <w:pPr>
              <w:snapToGrid w:val="0"/>
              <w:spacing w:before="0" w:afterLines="60" w:after="144"/>
              <w:rPr>
                <w:rFonts w:asciiTheme="minorHAnsi" w:hAnsiTheme="minorHAnsi" w:cstheme="minorHAnsi"/>
                <w:sz w:val="19"/>
                <w:szCs w:val="19"/>
              </w:rPr>
            </w:pPr>
            <w:r w:rsidRPr="00B56CA5">
              <w:rPr>
                <w:rFonts w:asciiTheme="minorHAnsi" w:hAnsiTheme="minorHAnsi" w:cstheme="minorHAnsi"/>
                <w:sz w:val="19"/>
                <w:szCs w:val="19"/>
              </w:rPr>
              <w:t>Open top buffer tank</w:t>
            </w:r>
          </w:p>
        </w:tc>
        <w:tc>
          <w:tcPr>
            <w:tcW w:w="4678" w:type="dxa"/>
          </w:tcPr>
          <w:p w14:paraId="3117199B" w14:textId="12105813" w:rsidR="002269A0" w:rsidRPr="00B56CA5" w:rsidRDefault="002269A0" w:rsidP="002269A0">
            <w:pPr>
              <w:snapToGrid w:val="0"/>
              <w:spacing w:before="0" w:afterLines="60" w:after="144"/>
              <w:jc w:val="left"/>
              <w:rPr>
                <w:rFonts w:asciiTheme="minorHAnsi" w:hAnsiTheme="minorHAnsi" w:cstheme="minorHAnsi"/>
                <w:sz w:val="19"/>
                <w:szCs w:val="19"/>
              </w:rPr>
            </w:pPr>
            <w:r w:rsidRPr="00B56CA5">
              <w:rPr>
                <w:rFonts w:asciiTheme="minorHAnsi" w:hAnsiTheme="minorHAnsi" w:cstheme="minorHAnsi"/>
                <w:sz w:val="19"/>
                <w:szCs w:val="19"/>
              </w:rPr>
              <w:t xml:space="preserve">Partially treated </w:t>
            </w:r>
            <w:r w:rsidR="009500B4" w:rsidRPr="00B56CA5">
              <w:rPr>
                <w:rFonts w:asciiTheme="minorHAnsi" w:hAnsiTheme="minorHAnsi" w:cstheme="minorHAnsi"/>
                <w:sz w:val="19"/>
                <w:szCs w:val="19"/>
              </w:rPr>
              <w:t>waste water</w:t>
            </w:r>
            <w:r w:rsidRPr="00B56CA5">
              <w:rPr>
                <w:rFonts w:asciiTheme="minorHAnsi" w:hAnsiTheme="minorHAnsi" w:cstheme="minorHAnsi"/>
                <w:sz w:val="19"/>
                <w:szCs w:val="19"/>
              </w:rPr>
              <w:t xml:space="preserve"> / open tanks</w:t>
            </w:r>
          </w:p>
        </w:tc>
        <w:tc>
          <w:tcPr>
            <w:tcW w:w="2126" w:type="dxa"/>
          </w:tcPr>
          <w:p w14:paraId="5E3E1B83" w14:textId="1B6D0F82" w:rsidR="002269A0" w:rsidRPr="00B56CA5" w:rsidRDefault="00C661AF"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Area</w:t>
            </w:r>
          </w:p>
        </w:tc>
        <w:tc>
          <w:tcPr>
            <w:tcW w:w="1843" w:type="dxa"/>
          </w:tcPr>
          <w:p w14:paraId="0FB24B85" w14:textId="5C0758CE" w:rsidR="002269A0" w:rsidRPr="00B56CA5" w:rsidRDefault="00C661AF"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Medium</w:t>
            </w:r>
          </w:p>
        </w:tc>
        <w:tc>
          <w:tcPr>
            <w:tcW w:w="3424" w:type="dxa"/>
          </w:tcPr>
          <w:p w14:paraId="4607DDB8" w14:textId="77777777" w:rsidR="002269A0" w:rsidRPr="00B56CA5" w:rsidRDefault="002269A0" w:rsidP="002269A0">
            <w:pPr>
              <w:snapToGrid w:val="0"/>
              <w:spacing w:before="0" w:afterLines="60" w:after="144"/>
              <w:rPr>
                <w:rFonts w:asciiTheme="minorHAnsi" w:hAnsiTheme="minorHAnsi" w:cstheme="minorHAnsi"/>
                <w:sz w:val="19"/>
                <w:szCs w:val="19"/>
              </w:rPr>
            </w:pPr>
          </w:p>
        </w:tc>
      </w:tr>
      <w:tr w:rsidR="00C661AF" w:rsidRPr="00D35983" w14:paraId="35BB678F" w14:textId="77777777" w:rsidTr="00C661AF">
        <w:tc>
          <w:tcPr>
            <w:tcW w:w="1413" w:type="dxa"/>
            <w:vMerge/>
          </w:tcPr>
          <w:p w14:paraId="46813082" w14:textId="77777777" w:rsidR="00C661AF" w:rsidRPr="00B56CA5" w:rsidRDefault="00C661AF" w:rsidP="00C661AF">
            <w:pPr>
              <w:snapToGrid w:val="0"/>
              <w:spacing w:before="0" w:afterLines="60" w:after="144"/>
              <w:rPr>
                <w:rFonts w:asciiTheme="minorHAnsi" w:hAnsiTheme="minorHAnsi" w:cstheme="minorHAnsi"/>
                <w:sz w:val="19"/>
                <w:szCs w:val="19"/>
              </w:rPr>
            </w:pPr>
          </w:p>
        </w:tc>
        <w:tc>
          <w:tcPr>
            <w:tcW w:w="1984" w:type="dxa"/>
          </w:tcPr>
          <w:p w14:paraId="652EC537" w14:textId="71809736" w:rsidR="00C661AF" w:rsidRPr="00B56CA5" w:rsidRDefault="00C661AF" w:rsidP="00C661AF">
            <w:pPr>
              <w:snapToGrid w:val="0"/>
              <w:spacing w:before="0" w:afterLines="60" w:after="144"/>
              <w:rPr>
                <w:rFonts w:asciiTheme="minorHAnsi" w:hAnsiTheme="minorHAnsi" w:cstheme="minorHAnsi"/>
                <w:sz w:val="19"/>
                <w:szCs w:val="19"/>
              </w:rPr>
            </w:pPr>
            <w:r w:rsidRPr="00B56CA5">
              <w:rPr>
                <w:rFonts w:asciiTheme="minorHAnsi" w:hAnsiTheme="minorHAnsi" w:cstheme="minorHAnsi"/>
                <w:sz w:val="19"/>
                <w:szCs w:val="19"/>
              </w:rPr>
              <w:t>Flocculation tank</w:t>
            </w:r>
          </w:p>
        </w:tc>
        <w:tc>
          <w:tcPr>
            <w:tcW w:w="4678" w:type="dxa"/>
          </w:tcPr>
          <w:p w14:paraId="4E50AE97" w14:textId="7C090751" w:rsidR="00C661AF" w:rsidRPr="00B56CA5" w:rsidRDefault="00C661AF" w:rsidP="00C661AF">
            <w:pPr>
              <w:snapToGrid w:val="0"/>
              <w:spacing w:before="0" w:afterLines="60" w:after="144"/>
              <w:jc w:val="left"/>
              <w:rPr>
                <w:rFonts w:asciiTheme="minorHAnsi" w:hAnsiTheme="minorHAnsi" w:cstheme="minorHAnsi"/>
                <w:sz w:val="19"/>
                <w:szCs w:val="19"/>
              </w:rPr>
            </w:pPr>
            <w:r w:rsidRPr="00B56CA5">
              <w:rPr>
                <w:rFonts w:asciiTheme="minorHAnsi" w:hAnsiTheme="minorHAnsi" w:cstheme="minorHAnsi"/>
                <w:sz w:val="19"/>
                <w:szCs w:val="19"/>
              </w:rPr>
              <w:t xml:space="preserve">Partially treated </w:t>
            </w:r>
            <w:r w:rsidR="009500B4" w:rsidRPr="00B56CA5">
              <w:rPr>
                <w:rFonts w:asciiTheme="minorHAnsi" w:hAnsiTheme="minorHAnsi" w:cstheme="minorHAnsi"/>
                <w:sz w:val="19"/>
                <w:szCs w:val="19"/>
              </w:rPr>
              <w:t>waste water</w:t>
            </w:r>
            <w:r w:rsidRPr="00B56CA5">
              <w:rPr>
                <w:rFonts w:asciiTheme="minorHAnsi" w:hAnsiTheme="minorHAnsi" w:cstheme="minorHAnsi"/>
                <w:sz w:val="19"/>
                <w:szCs w:val="19"/>
              </w:rPr>
              <w:t xml:space="preserve"> / open tanks</w:t>
            </w:r>
          </w:p>
        </w:tc>
        <w:tc>
          <w:tcPr>
            <w:tcW w:w="2126" w:type="dxa"/>
          </w:tcPr>
          <w:p w14:paraId="0846A802" w14:textId="41F89C88" w:rsidR="00C661AF" w:rsidRPr="00B56CA5" w:rsidRDefault="00C661AF"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Area</w:t>
            </w:r>
          </w:p>
        </w:tc>
        <w:tc>
          <w:tcPr>
            <w:tcW w:w="1843" w:type="dxa"/>
          </w:tcPr>
          <w:p w14:paraId="19A7FD57" w14:textId="407C5408" w:rsidR="00C661AF" w:rsidRPr="00B56CA5" w:rsidRDefault="00C661AF"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Low</w:t>
            </w:r>
          </w:p>
        </w:tc>
        <w:tc>
          <w:tcPr>
            <w:tcW w:w="3424" w:type="dxa"/>
          </w:tcPr>
          <w:p w14:paraId="5CAEB750" w14:textId="77777777" w:rsidR="00C661AF" w:rsidRPr="00B56CA5" w:rsidRDefault="00C661AF" w:rsidP="00C661AF">
            <w:pPr>
              <w:snapToGrid w:val="0"/>
              <w:spacing w:before="0" w:afterLines="60" w:after="144"/>
              <w:rPr>
                <w:rFonts w:asciiTheme="minorHAnsi" w:hAnsiTheme="minorHAnsi" w:cstheme="minorHAnsi"/>
                <w:sz w:val="19"/>
                <w:szCs w:val="19"/>
              </w:rPr>
            </w:pPr>
          </w:p>
        </w:tc>
      </w:tr>
      <w:tr w:rsidR="00C661AF" w:rsidRPr="00D35983" w14:paraId="638AF14A" w14:textId="77777777" w:rsidTr="00C661AF">
        <w:tc>
          <w:tcPr>
            <w:tcW w:w="1413" w:type="dxa"/>
            <w:vMerge/>
          </w:tcPr>
          <w:p w14:paraId="508FF775" w14:textId="77777777" w:rsidR="00C661AF" w:rsidRPr="00B56CA5" w:rsidRDefault="00C661AF" w:rsidP="00C661AF">
            <w:pPr>
              <w:snapToGrid w:val="0"/>
              <w:spacing w:before="0" w:afterLines="60" w:after="144"/>
              <w:rPr>
                <w:rFonts w:asciiTheme="minorHAnsi" w:hAnsiTheme="minorHAnsi" w:cstheme="minorHAnsi"/>
                <w:sz w:val="19"/>
                <w:szCs w:val="19"/>
              </w:rPr>
            </w:pPr>
          </w:p>
        </w:tc>
        <w:tc>
          <w:tcPr>
            <w:tcW w:w="1984" w:type="dxa"/>
          </w:tcPr>
          <w:p w14:paraId="3E151314" w14:textId="645790AD" w:rsidR="00C661AF" w:rsidRPr="00B56CA5" w:rsidRDefault="00C661AF" w:rsidP="00C661AF">
            <w:pPr>
              <w:snapToGrid w:val="0"/>
              <w:spacing w:before="0" w:afterLines="60" w:after="144"/>
              <w:rPr>
                <w:rFonts w:asciiTheme="minorHAnsi" w:hAnsiTheme="minorHAnsi" w:cstheme="minorHAnsi"/>
                <w:sz w:val="19"/>
                <w:szCs w:val="19"/>
              </w:rPr>
            </w:pPr>
            <w:r w:rsidRPr="00B56CA5">
              <w:rPr>
                <w:rFonts w:asciiTheme="minorHAnsi" w:hAnsiTheme="minorHAnsi" w:cstheme="minorHAnsi"/>
                <w:sz w:val="19"/>
                <w:szCs w:val="19"/>
              </w:rPr>
              <w:t>Sludge conveyor</w:t>
            </w:r>
          </w:p>
        </w:tc>
        <w:tc>
          <w:tcPr>
            <w:tcW w:w="4678" w:type="dxa"/>
          </w:tcPr>
          <w:p w14:paraId="4989BC5C" w14:textId="181879B0" w:rsidR="00C661AF" w:rsidRPr="00B56CA5" w:rsidRDefault="00C661AF" w:rsidP="00C661AF">
            <w:pPr>
              <w:snapToGrid w:val="0"/>
              <w:spacing w:before="0" w:afterLines="60" w:after="144"/>
              <w:jc w:val="left"/>
              <w:rPr>
                <w:rFonts w:asciiTheme="minorHAnsi" w:hAnsiTheme="minorHAnsi" w:cstheme="minorHAnsi"/>
                <w:sz w:val="19"/>
                <w:szCs w:val="19"/>
              </w:rPr>
            </w:pPr>
            <w:r w:rsidRPr="00B56CA5">
              <w:rPr>
                <w:rFonts w:asciiTheme="minorHAnsi" w:hAnsiTheme="minorHAnsi" w:cstheme="minorHAnsi"/>
                <w:sz w:val="19"/>
                <w:szCs w:val="19"/>
              </w:rPr>
              <w:t>Dewatered sludge / agitation</w:t>
            </w:r>
          </w:p>
        </w:tc>
        <w:tc>
          <w:tcPr>
            <w:tcW w:w="2126" w:type="dxa"/>
          </w:tcPr>
          <w:p w14:paraId="440BE3F2" w14:textId="7999F0FC" w:rsidR="00C661AF" w:rsidRPr="00B56CA5" w:rsidRDefault="00C661AF"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Area</w:t>
            </w:r>
          </w:p>
        </w:tc>
        <w:tc>
          <w:tcPr>
            <w:tcW w:w="1843" w:type="dxa"/>
          </w:tcPr>
          <w:p w14:paraId="1734A28B" w14:textId="7CB08115" w:rsidR="00C661AF" w:rsidRPr="00B56CA5" w:rsidRDefault="00C661AF"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Low</w:t>
            </w:r>
          </w:p>
        </w:tc>
        <w:tc>
          <w:tcPr>
            <w:tcW w:w="3424" w:type="dxa"/>
          </w:tcPr>
          <w:p w14:paraId="594C69FD" w14:textId="77777777" w:rsidR="00C661AF" w:rsidRPr="00B56CA5" w:rsidRDefault="00C661AF" w:rsidP="00C661AF">
            <w:pPr>
              <w:snapToGrid w:val="0"/>
              <w:spacing w:before="0" w:afterLines="60" w:after="144"/>
              <w:rPr>
                <w:rFonts w:asciiTheme="minorHAnsi" w:hAnsiTheme="minorHAnsi" w:cstheme="minorHAnsi"/>
                <w:sz w:val="19"/>
                <w:szCs w:val="19"/>
              </w:rPr>
            </w:pPr>
          </w:p>
        </w:tc>
      </w:tr>
      <w:tr w:rsidR="00C661AF" w:rsidRPr="00D35983" w14:paraId="4F3614DE" w14:textId="77777777" w:rsidTr="00C661AF">
        <w:tc>
          <w:tcPr>
            <w:tcW w:w="1413" w:type="dxa"/>
            <w:vMerge/>
          </w:tcPr>
          <w:p w14:paraId="7DBB45E8" w14:textId="77777777" w:rsidR="00C661AF" w:rsidRPr="00B56CA5" w:rsidRDefault="00C661AF" w:rsidP="00C661AF">
            <w:pPr>
              <w:snapToGrid w:val="0"/>
              <w:spacing w:before="0" w:afterLines="60" w:after="144"/>
              <w:rPr>
                <w:rFonts w:asciiTheme="minorHAnsi" w:hAnsiTheme="minorHAnsi" w:cstheme="minorHAnsi"/>
                <w:sz w:val="19"/>
                <w:szCs w:val="19"/>
              </w:rPr>
            </w:pPr>
          </w:p>
        </w:tc>
        <w:tc>
          <w:tcPr>
            <w:tcW w:w="1984" w:type="dxa"/>
          </w:tcPr>
          <w:p w14:paraId="1475CED1" w14:textId="4134BDC6" w:rsidR="00C661AF" w:rsidRPr="00B56CA5" w:rsidRDefault="00C661AF" w:rsidP="00C661AF">
            <w:pPr>
              <w:snapToGrid w:val="0"/>
              <w:spacing w:before="0" w:afterLines="60" w:after="144"/>
              <w:rPr>
                <w:rFonts w:asciiTheme="minorHAnsi" w:hAnsiTheme="minorHAnsi" w:cstheme="minorHAnsi"/>
                <w:sz w:val="19"/>
                <w:szCs w:val="19"/>
              </w:rPr>
            </w:pPr>
            <w:r w:rsidRPr="00B56CA5">
              <w:rPr>
                <w:rFonts w:asciiTheme="minorHAnsi" w:hAnsiTheme="minorHAnsi" w:cstheme="minorHAnsi"/>
                <w:sz w:val="19"/>
                <w:szCs w:val="19"/>
              </w:rPr>
              <w:t xml:space="preserve">Sludge </w:t>
            </w:r>
            <w:r w:rsidR="00CE53BD">
              <w:rPr>
                <w:rFonts w:asciiTheme="minorHAnsi" w:hAnsiTheme="minorHAnsi" w:cstheme="minorHAnsi"/>
                <w:sz w:val="19"/>
                <w:szCs w:val="19"/>
              </w:rPr>
              <w:t xml:space="preserve">cake </w:t>
            </w:r>
            <w:r w:rsidRPr="00B56CA5">
              <w:rPr>
                <w:rFonts w:asciiTheme="minorHAnsi" w:hAnsiTheme="minorHAnsi" w:cstheme="minorHAnsi"/>
                <w:sz w:val="19"/>
                <w:szCs w:val="19"/>
              </w:rPr>
              <w:t>trailer</w:t>
            </w:r>
          </w:p>
        </w:tc>
        <w:tc>
          <w:tcPr>
            <w:tcW w:w="4678" w:type="dxa"/>
          </w:tcPr>
          <w:p w14:paraId="068BF362" w14:textId="7E0115BF" w:rsidR="00C661AF" w:rsidRPr="00B56CA5" w:rsidRDefault="00C661AF" w:rsidP="00C661AF">
            <w:pPr>
              <w:snapToGrid w:val="0"/>
              <w:spacing w:before="0" w:afterLines="60" w:after="144"/>
              <w:jc w:val="left"/>
              <w:rPr>
                <w:rFonts w:asciiTheme="minorHAnsi" w:hAnsiTheme="minorHAnsi" w:cstheme="minorHAnsi"/>
                <w:sz w:val="19"/>
                <w:szCs w:val="19"/>
              </w:rPr>
            </w:pPr>
            <w:r w:rsidRPr="00B56CA5">
              <w:rPr>
                <w:rFonts w:asciiTheme="minorHAnsi" w:hAnsiTheme="minorHAnsi" w:cstheme="minorHAnsi"/>
                <w:sz w:val="19"/>
                <w:szCs w:val="19"/>
              </w:rPr>
              <w:t>Dewatered sludge / open trailer</w:t>
            </w:r>
          </w:p>
        </w:tc>
        <w:tc>
          <w:tcPr>
            <w:tcW w:w="2126" w:type="dxa"/>
          </w:tcPr>
          <w:p w14:paraId="4204A6B5" w14:textId="21BEDCC0" w:rsidR="00C661AF" w:rsidRPr="00B56CA5" w:rsidRDefault="00C661AF"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Area</w:t>
            </w:r>
          </w:p>
        </w:tc>
        <w:tc>
          <w:tcPr>
            <w:tcW w:w="1843" w:type="dxa"/>
          </w:tcPr>
          <w:p w14:paraId="477C38C2" w14:textId="1A54FC17" w:rsidR="00C661AF" w:rsidRPr="00B56CA5" w:rsidRDefault="00C661AF"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Low</w:t>
            </w:r>
          </w:p>
        </w:tc>
        <w:tc>
          <w:tcPr>
            <w:tcW w:w="3424" w:type="dxa"/>
          </w:tcPr>
          <w:p w14:paraId="039A3D80" w14:textId="11D072B8" w:rsidR="00C661AF" w:rsidRPr="00B56CA5" w:rsidRDefault="00CE53BD" w:rsidP="00C661AF">
            <w:pPr>
              <w:snapToGrid w:val="0"/>
              <w:spacing w:before="0" w:afterLines="60" w:after="144"/>
              <w:rPr>
                <w:rFonts w:asciiTheme="minorHAnsi" w:hAnsiTheme="minorHAnsi" w:cstheme="minorHAnsi"/>
                <w:sz w:val="19"/>
                <w:szCs w:val="19"/>
              </w:rPr>
            </w:pPr>
            <w:r>
              <w:rPr>
                <w:rFonts w:asciiTheme="minorHAnsi" w:hAnsiTheme="minorHAnsi" w:cstheme="minorHAnsi"/>
                <w:sz w:val="19"/>
                <w:szCs w:val="19"/>
              </w:rPr>
              <w:t>CaP sludge cake has a very low odour</w:t>
            </w:r>
          </w:p>
        </w:tc>
      </w:tr>
      <w:tr w:rsidR="002269A0" w:rsidRPr="00D35983" w14:paraId="61C7B3F2" w14:textId="77777777" w:rsidTr="00C661AF">
        <w:tc>
          <w:tcPr>
            <w:tcW w:w="1413" w:type="dxa"/>
            <w:vMerge/>
          </w:tcPr>
          <w:p w14:paraId="6184D069" w14:textId="77777777" w:rsidR="002269A0" w:rsidRPr="00B56CA5" w:rsidRDefault="002269A0" w:rsidP="002269A0">
            <w:pPr>
              <w:snapToGrid w:val="0"/>
              <w:spacing w:before="0" w:afterLines="60" w:after="144"/>
              <w:rPr>
                <w:rFonts w:asciiTheme="minorHAnsi" w:hAnsiTheme="minorHAnsi" w:cstheme="minorHAnsi"/>
                <w:sz w:val="19"/>
                <w:szCs w:val="19"/>
              </w:rPr>
            </w:pPr>
          </w:p>
        </w:tc>
        <w:tc>
          <w:tcPr>
            <w:tcW w:w="1984" w:type="dxa"/>
          </w:tcPr>
          <w:p w14:paraId="3F3C471A" w14:textId="0E972D4F" w:rsidR="002269A0" w:rsidRPr="00B56CA5" w:rsidRDefault="002269A0" w:rsidP="002269A0">
            <w:pPr>
              <w:snapToGrid w:val="0"/>
              <w:spacing w:before="0" w:afterLines="60" w:after="144"/>
              <w:rPr>
                <w:rFonts w:asciiTheme="minorHAnsi" w:hAnsiTheme="minorHAnsi" w:cstheme="minorHAnsi"/>
                <w:sz w:val="19"/>
                <w:szCs w:val="19"/>
              </w:rPr>
            </w:pPr>
            <w:r w:rsidRPr="00B56CA5">
              <w:rPr>
                <w:rFonts w:asciiTheme="minorHAnsi" w:hAnsiTheme="minorHAnsi" w:cstheme="minorHAnsi"/>
                <w:sz w:val="19"/>
                <w:szCs w:val="19"/>
              </w:rPr>
              <w:t xml:space="preserve">Odour Control Unit </w:t>
            </w:r>
          </w:p>
        </w:tc>
        <w:tc>
          <w:tcPr>
            <w:tcW w:w="4678" w:type="dxa"/>
          </w:tcPr>
          <w:p w14:paraId="06808D0F" w14:textId="454F4220" w:rsidR="002269A0" w:rsidRPr="00B56CA5" w:rsidRDefault="002269A0" w:rsidP="002269A0">
            <w:pPr>
              <w:snapToGrid w:val="0"/>
              <w:spacing w:before="0" w:afterLines="60" w:after="144"/>
              <w:jc w:val="left"/>
              <w:rPr>
                <w:rFonts w:asciiTheme="minorHAnsi" w:hAnsiTheme="minorHAnsi" w:cstheme="minorHAnsi"/>
                <w:sz w:val="19"/>
                <w:szCs w:val="19"/>
              </w:rPr>
            </w:pPr>
            <w:r w:rsidRPr="00B56CA5">
              <w:rPr>
                <w:rFonts w:asciiTheme="minorHAnsi" w:hAnsiTheme="minorHAnsi" w:cstheme="minorHAnsi"/>
                <w:sz w:val="19"/>
                <w:szCs w:val="19"/>
              </w:rPr>
              <w:t>Treated emissions / vertical stack</w:t>
            </w:r>
          </w:p>
        </w:tc>
        <w:tc>
          <w:tcPr>
            <w:tcW w:w="2126" w:type="dxa"/>
          </w:tcPr>
          <w:p w14:paraId="0CB03F69" w14:textId="0BA0F118" w:rsidR="002269A0" w:rsidRPr="00B56CA5" w:rsidRDefault="00C661AF"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Point</w:t>
            </w:r>
          </w:p>
        </w:tc>
        <w:tc>
          <w:tcPr>
            <w:tcW w:w="1843" w:type="dxa"/>
          </w:tcPr>
          <w:p w14:paraId="607D5325" w14:textId="4BAE8E45" w:rsidR="002269A0" w:rsidRPr="00B56CA5" w:rsidRDefault="00C661AF" w:rsidP="00C661AF">
            <w:pPr>
              <w:snapToGrid w:val="0"/>
              <w:spacing w:before="0" w:afterLines="60" w:after="144"/>
              <w:jc w:val="center"/>
              <w:rPr>
                <w:rFonts w:asciiTheme="minorHAnsi" w:hAnsiTheme="minorHAnsi" w:cstheme="minorHAnsi"/>
                <w:sz w:val="19"/>
                <w:szCs w:val="19"/>
              </w:rPr>
            </w:pPr>
            <w:r w:rsidRPr="00B56CA5">
              <w:rPr>
                <w:rFonts w:asciiTheme="minorHAnsi" w:hAnsiTheme="minorHAnsi" w:cstheme="minorHAnsi"/>
                <w:sz w:val="19"/>
                <w:szCs w:val="19"/>
              </w:rPr>
              <w:t>Low</w:t>
            </w:r>
          </w:p>
        </w:tc>
        <w:tc>
          <w:tcPr>
            <w:tcW w:w="3424" w:type="dxa"/>
          </w:tcPr>
          <w:p w14:paraId="42EB8E87" w14:textId="009CDA07" w:rsidR="002269A0" w:rsidRPr="00B56CA5" w:rsidRDefault="00C661AF" w:rsidP="002269A0">
            <w:pPr>
              <w:snapToGrid w:val="0"/>
              <w:spacing w:before="0" w:afterLines="60" w:after="144"/>
              <w:rPr>
                <w:rFonts w:asciiTheme="minorHAnsi" w:hAnsiTheme="minorHAnsi" w:cstheme="minorHAnsi"/>
                <w:sz w:val="19"/>
                <w:szCs w:val="19"/>
              </w:rPr>
            </w:pPr>
            <w:r w:rsidRPr="00B56CA5">
              <w:rPr>
                <w:rFonts w:asciiTheme="minorHAnsi" w:hAnsiTheme="minorHAnsi" w:cstheme="minorHAnsi"/>
                <w:sz w:val="19"/>
                <w:szCs w:val="19"/>
              </w:rPr>
              <w:t xml:space="preserve">OCU serves covered storage </w:t>
            </w:r>
            <w:r w:rsidR="00822684" w:rsidRPr="00B56CA5">
              <w:rPr>
                <w:rFonts w:asciiTheme="minorHAnsi" w:hAnsiTheme="minorHAnsi" w:cstheme="minorHAnsi"/>
                <w:sz w:val="19"/>
                <w:szCs w:val="19"/>
              </w:rPr>
              <w:t>l</w:t>
            </w:r>
            <w:r w:rsidRPr="00B56CA5">
              <w:rPr>
                <w:rFonts w:asciiTheme="minorHAnsi" w:hAnsiTheme="minorHAnsi" w:cstheme="minorHAnsi"/>
                <w:sz w:val="19"/>
                <w:szCs w:val="19"/>
              </w:rPr>
              <w:t>agoon</w:t>
            </w:r>
          </w:p>
        </w:tc>
      </w:tr>
    </w:tbl>
    <w:p w14:paraId="04EC627A" w14:textId="77777777" w:rsidR="00D5454D" w:rsidRDefault="00D5454D" w:rsidP="00A82F62">
      <w:pPr>
        <w:rPr>
          <w:sz w:val="22"/>
          <w:szCs w:val="22"/>
          <w:lang w:val="en-US"/>
        </w:rPr>
      </w:pPr>
    </w:p>
    <w:p w14:paraId="00801588" w14:textId="423EA2C6" w:rsidR="00B817BF" w:rsidRPr="00B817BF" w:rsidRDefault="00524CC9" w:rsidP="00A82F62">
      <w:pPr>
        <w:rPr>
          <w:b/>
          <w:bCs/>
          <w:sz w:val="22"/>
          <w:szCs w:val="22"/>
          <w:lang w:val="en-US"/>
        </w:rPr>
      </w:pPr>
      <w:r>
        <w:rPr>
          <w:b/>
          <w:bCs/>
          <w:sz w:val="22"/>
          <w:szCs w:val="22"/>
          <w:lang w:val="en-US"/>
        </w:rPr>
        <w:lastRenderedPageBreak/>
        <w:t>S</w:t>
      </w:r>
      <w:r w:rsidR="00B817BF" w:rsidRPr="00B817BF">
        <w:rPr>
          <w:b/>
          <w:bCs/>
          <w:sz w:val="22"/>
          <w:szCs w:val="22"/>
          <w:lang w:val="en-US"/>
        </w:rPr>
        <w:t xml:space="preserve">ite Plan Showing </w:t>
      </w:r>
      <w:r w:rsidR="00C661AF">
        <w:rPr>
          <w:b/>
          <w:bCs/>
          <w:sz w:val="22"/>
          <w:szCs w:val="22"/>
          <w:lang w:val="en-US"/>
        </w:rPr>
        <w:t xml:space="preserve">Location of </w:t>
      </w:r>
      <w:r w:rsidR="00B817BF" w:rsidRPr="00B817BF">
        <w:rPr>
          <w:b/>
          <w:bCs/>
          <w:sz w:val="22"/>
          <w:szCs w:val="22"/>
          <w:lang w:val="en-US"/>
        </w:rPr>
        <w:t>Odourous Process Locations</w:t>
      </w:r>
      <w:r w:rsidR="00C26D7D">
        <w:rPr>
          <w:b/>
          <w:bCs/>
          <w:sz w:val="22"/>
          <w:szCs w:val="22"/>
          <w:lang w:val="en-US"/>
        </w:rPr>
        <w:t xml:space="preserve"> – WPF</w:t>
      </w:r>
    </w:p>
    <w:bookmarkEnd w:id="12"/>
    <w:bookmarkEnd w:id="13"/>
    <w:bookmarkEnd w:id="14"/>
    <w:bookmarkEnd w:id="15"/>
    <w:bookmarkEnd w:id="16"/>
    <w:bookmarkEnd w:id="17"/>
    <w:p w14:paraId="70F3B6FA" w14:textId="0F8DDC50" w:rsidR="00FA6E43" w:rsidRDefault="00C26D7D" w:rsidP="00FA6E43">
      <w:pPr>
        <w:pStyle w:val="Heading2"/>
        <w:jc w:val="center"/>
      </w:pPr>
      <w:r w:rsidRPr="00C26D7D">
        <w:rPr>
          <w:noProof/>
        </w:rPr>
        <w:drawing>
          <wp:inline distT="0" distB="0" distL="0" distR="0" wp14:anchorId="6B9BD979" wp14:editId="709AAE43">
            <wp:extent cx="7139645" cy="4425950"/>
            <wp:effectExtent l="0" t="0" r="4445" b="0"/>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8"/>
                    <a:stretch>
                      <a:fillRect/>
                    </a:stretch>
                  </pic:blipFill>
                  <pic:spPr>
                    <a:xfrm>
                      <a:off x="0" y="0"/>
                      <a:ext cx="7184888" cy="4453997"/>
                    </a:xfrm>
                    <a:prstGeom prst="rect">
                      <a:avLst/>
                    </a:prstGeom>
                  </pic:spPr>
                </pic:pic>
              </a:graphicData>
            </a:graphic>
          </wp:inline>
        </w:drawing>
      </w:r>
    </w:p>
    <w:p w14:paraId="5049A11C" w14:textId="77777777" w:rsidR="00FA6E43" w:rsidRDefault="00FA6E43">
      <w:pPr>
        <w:autoSpaceDE/>
        <w:autoSpaceDN/>
        <w:adjustRightInd/>
        <w:spacing w:before="0" w:after="0"/>
        <w:jc w:val="left"/>
        <w:rPr>
          <w:rFonts w:ascii="Arial" w:hAnsi="Arial"/>
          <w:b/>
          <w:bCs/>
          <w:iCs/>
          <w:color w:val="000000" w:themeColor="text1"/>
          <w:sz w:val="32"/>
          <w:szCs w:val="32"/>
          <w:lang w:val="en-US"/>
        </w:rPr>
      </w:pPr>
      <w:r>
        <w:br w:type="page"/>
      </w:r>
    </w:p>
    <w:p w14:paraId="307ECF47" w14:textId="77777777" w:rsidR="00D5454D" w:rsidRDefault="00FA6E43" w:rsidP="00FA6E43">
      <w:pPr>
        <w:rPr>
          <w:b/>
          <w:bCs/>
          <w:sz w:val="22"/>
          <w:szCs w:val="22"/>
          <w:lang w:val="en-US"/>
        </w:rPr>
      </w:pPr>
      <w:r>
        <w:rPr>
          <w:b/>
          <w:bCs/>
          <w:sz w:val="22"/>
          <w:szCs w:val="22"/>
          <w:lang w:val="en-US"/>
        </w:rPr>
        <w:lastRenderedPageBreak/>
        <w:t>S</w:t>
      </w:r>
      <w:r w:rsidRPr="00B817BF">
        <w:rPr>
          <w:b/>
          <w:bCs/>
          <w:sz w:val="22"/>
          <w:szCs w:val="22"/>
          <w:lang w:val="en-US"/>
        </w:rPr>
        <w:t xml:space="preserve">ite Plan Showing </w:t>
      </w:r>
      <w:r>
        <w:rPr>
          <w:b/>
          <w:bCs/>
          <w:sz w:val="22"/>
          <w:szCs w:val="22"/>
          <w:lang w:val="en-US"/>
        </w:rPr>
        <w:t xml:space="preserve">Location of </w:t>
      </w:r>
      <w:r w:rsidRPr="00B817BF">
        <w:rPr>
          <w:b/>
          <w:bCs/>
          <w:sz w:val="22"/>
          <w:szCs w:val="22"/>
          <w:lang w:val="en-US"/>
        </w:rPr>
        <w:t>Odourous Process Locations</w:t>
      </w:r>
      <w:r>
        <w:rPr>
          <w:b/>
          <w:bCs/>
          <w:sz w:val="22"/>
          <w:szCs w:val="22"/>
          <w:lang w:val="en-US"/>
        </w:rPr>
        <w:t xml:space="preserve"> – Creamery</w:t>
      </w:r>
    </w:p>
    <w:p w14:paraId="4BEAF38A" w14:textId="75F43B33" w:rsidR="00FA6E43" w:rsidRPr="00FA6E43" w:rsidRDefault="00FA6E43" w:rsidP="00FA6E43">
      <w:pPr>
        <w:jc w:val="center"/>
        <w:rPr>
          <w:b/>
          <w:bCs/>
          <w:sz w:val="22"/>
          <w:szCs w:val="22"/>
          <w:lang w:val="en-US"/>
        </w:rPr>
        <w:sectPr w:rsidR="00FA6E43" w:rsidRPr="00FA6E43" w:rsidSect="00D5454D">
          <w:pgSz w:w="16838" w:h="11906" w:orient="landscape" w:code="9"/>
          <w:pgMar w:top="680" w:right="680" w:bottom="680" w:left="680" w:header="567" w:footer="283" w:gutter="851"/>
          <w:cols w:space="708"/>
          <w:titlePg/>
          <w:docGrid w:linePitch="360"/>
        </w:sectPr>
      </w:pPr>
      <w:r>
        <w:rPr>
          <w:noProof/>
        </w:rPr>
        <w:drawing>
          <wp:inline distT="0" distB="0" distL="0" distR="0" wp14:anchorId="358FFF5A" wp14:editId="21564D80">
            <wp:extent cx="7270205" cy="4905375"/>
            <wp:effectExtent l="0" t="0" r="6985" b="0"/>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9"/>
                    <a:stretch>
                      <a:fillRect/>
                    </a:stretch>
                  </pic:blipFill>
                  <pic:spPr>
                    <a:xfrm>
                      <a:off x="0" y="0"/>
                      <a:ext cx="7280939" cy="4912618"/>
                    </a:xfrm>
                    <a:prstGeom prst="rect">
                      <a:avLst/>
                    </a:prstGeom>
                  </pic:spPr>
                </pic:pic>
              </a:graphicData>
            </a:graphic>
          </wp:inline>
        </w:drawing>
      </w:r>
    </w:p>
    <w:p w14:paraId="0B94E947" w14:textId="77777777" w:rsidR="0050797F" w:rsidRDefault="0050797F" w:rsidP="0025083D">
      <w:pPr>
        <w:pStyle w:val="Heading1"/>
        <w:spacing w:before="120" w:after="120"/>
      </w:pPr>
      <w:bookmarkStart w:id="31" w:name="_Toc141334649"/>
      <w:bookmarkStart w:id="32" w:name="_Toc141334650"/>
      <w:bookmarkStart w:id="33" w:name="_Toc283194684"/>
      <w:bookmarkStart w:id="34" w:name="_Toc295055143"/>
      <w:bookmarkStart w:id="35" w:name="_Toc295071416"/>
      <w:bookmarkStart w:id="36" w:name="_Toc295138514"/>
      <w:bookmarkStart w:id="37" w:name="_Toc295214566"/>
      <w:bookmarkStart w:id="38" w:name="_Toc295405673"/>
      <w:r w:rsidRPr="00D5454D">
        <w:lastRenderedPageBreak/>
        <w:t>4.</w:t>
      </w:r>
      <w:r w:rsidRPr="00D5454D">
        <w:tab/>
        <w:t xml:space="preserve">Control </w:t>
      </w:r>
      <w:r>
        <w:t>M</w:t>
      </w:r>
      <w:r w:rsidRPr="00D5454D">
        <w:t xml:space="preserve">easures and </w:t>
      </w:r>
      <w:r>
        <w:t>P</w:t>
      </w:r>
      <w:r w:rsidRPr="00D5454D">
        <w:t xml:space="preserve">rocess </w:t>
      </w:r>
      <w:r>
        <w:t>M</w:t>
      </w:r>
      <w:r w:rsidRPr="00D5454D">
        <w:t>onitoring</w:t>
      </w:r>
      <w:bookmarkEnd w:id="31"/>
    </w:p>
    <w:p w14:paraId="480AC8A2" w14:textId="63921237" w:rsidR="00863DA2" w:rsidRPr="0063694E" w:rsidRDefault="00B817BF" w:rsidP="0063694E">
      <w:pPr>
        <w:pStyle w:val="Heading3"/>
      </w:pPr>
      <w:r w:rsidRPr="0063694E">
        <w:t>4</w:t>
      </w:r>
      <w:r w:rsidR="00863DA2" w:rsidRPr="0063694E">
        <w:t xml:space="preserve">.1 </w:t>
      </w:r>
      <w:r w:rsidR="00863DA2" w:rsidRPr="0063694E">
        <w:tab/>
      </w:r>
      <w:r w:rsidR="00D5454D" w:rsidRPr="0063694E">
        <w:t xml:space="preserve">Appropriate </w:t>
      </w:r>
      <w:r w:rsidRPr="0063694E">
        <w:t>M</w:t>
      </w:r>
      <w:r w:rsidR="00D5454D" w:rsidRPr="0063694E">
        <w:t xml:space="preserve">easures </w:t>
      </w:r>
      <w:r w:rsidRPr="0063694E">
        <w:t xml:space="preserve">and </w:t>
      </w:r>
      <w:r w:rsidR="00D5454D" w:rsidRPr="0063694E">
        <w:t>B</w:t>
      </w:r>
      <w:r w:rsidRPr="0063694E">
        <w:t xml:space="preserve">est </w:t>
      </w:r>
      <w:r w:rsidR="00D5454D" w:rsidRPr="0063694E">
        <w:t>A</w:t>
      </w:r>
      <w:r w:rsidRPr="0063694E">
        <w:t xml:space="preserve">vailable </w:t>
      </w:r>
      <w:r w:rsidR="00D5454D" w:rsidRPr="0063694E">
        <w:t>T</w:t>
      </w:r>
      <w:r w:rsidRPr="0063694E">
        <w:t>echniques (BAT)</w:t>
      </w:r>
      <w:bookmarkEnd w:id="32"/>
    </w:p>
    <w:tbl>
      <w:tblPr>
        <w:tblStyle w:val="TableGrid"/>
        <w:tblW w:w="0" w:type="auto"/>
        <w:tblLook w:val="04A0" w:firstRow="1" w:lastRow="0" w:firstColumn="1" w:lastColumn="0" w:noHBand="0" w:noVBand="1"/>
      </w:tblPr>
      <w:tblGrid>
        <w:gridCol w:w="1973"/>
        <w:gridCol w:w="4617"/>
        <w:gridCol w:w="1555"/>
        <w:gridCol w:w="3363"/>
        <w:gridCol w:w="1413"/>
        <w:gridCol w:w="2547"/>
      </w:tblGrid>
      <w:tr w:rsidR="00214C84" w:rsidRPr="00B817BF" w14:paraId="52C12AE0" w14:textId="77777777" w:rsidTr="00EF6362">
        <w:trPr>
          <w:tblHeader/>
        </w:trPr>
        <w:tc>
          <w:tcPr>
            <w:tcW w:w="1973" w:type="dxa"/>
          </w:tcPr>
          <w:p w14:paraId="166AEB34" w14:textId="3DDDD145" w:rsidR="00B817BF" w:rsidRPr="00B817BF" w:rsidRDefault="00B817BF" w:rsidP="00E1553B">
            <w:pPr>
              <w:snapToGrid w:val="0"/>
              <w:spacing w:before="0" w:after="60"/>
              <w:jc w:val="center"/>
              <w:rPr>
                <w:b/>
                <w:bCs/>
                <w:sz w:val="22"/>
                <w:szCs w:val="22"/>
                <w:lang w:val="en-US"/>
              </w:rPr>
            </w:pPr>
            <w:r>
              <w:rPr>
                <w:b/>
              </w:rPr>
              <w:t>Odorous and potentially odorous proces</w:t>
            </w:r>
            <w:r w:rsidR="0050797F">
              <w:rPr>
                <w:b/>
              </w:rPr>
              <w:t>s</w:t>
            </w:r>
            <w:r>
              <w:rPr>
                <w:b/>
              </w:rPr>
              <w:t>/material</w:t>
            </w:r>
          </w:p>
        </w:tc>
        <w:tc>
          <w:tcPr>
            <w:tcW w:w="4617" w:type="dxa"/>
          </w:tcPr>
          <w:p w14:paraId="1ECDEF0D" w14:textId="2B18F36E" w:rsidR="00B817BF" w:rsidRPr="00B817BF" w:rsidRDefault="00B817BF" w:rsidP="00E1553B">
            <w:pPr>
              <w:snapToGrid w:val="0"/>
              <w:spacing w:before="0" w:after="60"/>
              <w:jc w:val="center"/>
              <w:rPr>
                <w:b/>
                <w:bCs/>
                <w:sz w:val="22"/>
                <w:szCs w:val="22"/>
                <w:lang w:val="en-US"/>
              </w:rPr>
            </w:pPr>
            <w:r>
              <w:rPr>
                <w:b/>
                <w:bCs/>
              </w:rPr>
              <w:t xml:space="preserve">Control </w:t>
            </w:r>
            <w:r w:rsidR="0050797F">
              <w:rPr>
                <w:b/>
                <w:bCs/>
              </w:rPr>
              <w:t>M</w:t>
            </w:r>
            <w:r>
              <w:rPr>
                <w:b/>
                <w:bCs/>
              </w:rPr>
              <w:t>easures (Appropriate Measure / BAT)</w:t>
            </w:r>
          </w:p>
        </w:tc>
        <w:tc>
          <w:tcPr>
            <w:tcW w:w="1555" w:type="dxa"/>
          </w:tcPr>
          <w:p w14:paraId="5D58924C" w14:textId="0B5657B2" w:rsidR="00B817BF" w:rsidRPr="00B817BF" w:rsidRDefault="00B817BF" w:rsidP="00E1553B">
            <w:pPr>
              <w:snapToGrid w:val="0"/>
              <w:spacing w:before="0" w:after="60"/>
              <w:jc w:val="center"/>
              <w:rPr>
                <w:b/>
                <w:bCs/>
                <w:sz w:val="22"/>
                <w:szCs w:val="22"/>
                <w:lang w:val="en-US"/>
              </w:rPr>
            </w:pPr>
            <w:r>
              <w:rPr>
                <w:b/>
              </w:rPr>
              <w:t>Monitoring frequency</w:t>
            </w:r>
          </w:p>
        </w:tc>
        <w:tc>
          <w:tcPr>
            <w:tcW w:w="3363" w:type="dxa"/>
          </w:tcPr>
          <w:p w14:paraId="29F15FE0" w14:textId="7C8737C3" w:rsidR="00B817BF" w:rsidRPr="00B817BF" w:rsidRDefault="00B817BF" w:rsidP="00E1553B">
            <w:pPr>
              <w:snapToGrid w:val="0"/>
              <w:spacing w:before="0" w:after="60"/>
              <w:jc w:val="center"/>
              <w:rPr>
                <w:b/>
                <w:bCs/>
                <w:sz w:val="22"/>
                <w:szCs w:val="22"/>
                <w:lang w:val="en-US"/>
              </w:rPr>
            </w:pPr>
            <w:r>
              <w:rPr>
                <w:b/>
              </w:rPr>
              <w:t>Monitoring procedure and optimum process parameters</w:t>
            </w:r>
          </w:p>
        </w:tc>
        <w:tc>
          <w:tcPr>
            <w:tcW w:w="1413" w:type="dxa"/>
          </w:tcPr>
          <w:p w14:paraId="617D6585" w14:textId="308F7C42" w:rsidR="00B817BF" w:rsidRPr="00B817BF" w:rsidRDefault="00B817BF" w:rsidP="00E1553B">
            <w:pPr>
              <w:snapToGrid w:val="0"/>
              <w:spacing w:before="0" w:after="60"/>
              <w:jc w:val="center"/>
              <w:rPr>
                <w:b/>
                <w:bCs/>
                <w:sz w:val="22"/>
                <w:szCs w:val="22"/>
                <w:lang w:val="en-US"/>
              </w:rPr>
            </w:pPr>
            <w:r>
              <w:rPr>
                <w:b/>
              </w:rPr>
              <w:t>Trigger level</w:t>
            </w:r>
          </w:p>
        </w:tc>
        <w:tc>
          <w:tcPr>
            <w:tcW w:w="2547" w:type="dxa"/>
          </w:tcPr>
          <w:p w14:paraId="22AC9AF3" w14:textId="4F439C1D" w:rsidR="00B817BF" w:rsidRPr="00B817BF" w:rsidRDefault="00B817BF" w:rsidP="00E1553B">
            <w:pPr>
              <w:snapToGrid w:val="0"/>
              <w:spacing w:before="0" w:after="60"/>
              <w:jc w:val="center"/>
              <w:rPr>
                <w:b/>
                <w:bCs/>
                <w:sz w:val="22"/>
                <w:szCs w:val="22"/>
                <w:lang w:val="en-US"/>
              </w:rPr>
            </w:pPr>
            <w:r>
              <w:rPr>
                <w:b/>
              </w:rPr>
              <w:t>Action taken if outside optimum process parameters</w:t>
            </w:r>
          </w:p>
        </w:tc>
      </w:tr>
      <w:tr w:rsidR="00E04700" w:rsidRPr="004461D4" w14:paraId="1393F74C" w14:textId="77777777" w:rsidTr="00EF6362">
        <w:tc>
          <w:tcPr>
            <w:tcW w:w="1973" w:type="dxa"/>
          </w:tcPr>
          <w:p w14:paraId="5796C1F8" w14:textId="0C22B0FC" w:rsidR="00C661AF" w:rsidRPr="00D35983" w:rsidRDefault="00C661AF" w:rsidP="00E1553B">
            <w:pPr>
              <w:snapToGrid w:val="0"/>
              <w:spacing w:before="0" w:after="60"/>
              <w:jc w:val="left"/>
              <w:rPr>
                <w:sz w:val="22"/>
                <w:szCs w:val="22"/>
              </w:rPr>
            </w:pPr>
            <w:r>
              <w:rPr>
                <w:szCs w:val="20"/>
              </w:rPr>
              <w:t xml:space="preserve">Out of specification or surplus whey </w:t>
            </w:r>
          </w:p>
        </w:tc>
        <w:tc>
          <w:tcPr>
            <w:tcW w:w="4617" w:type="dxa"/>
          </w:tcPr>
          <w:p w14:paraId="413EA8F4" w14:textId="72AAD97D" w:rsidR="0050797F" w:rsidRPr="00831400" w:rsidRDefault="0050797F" w:rsidP="00E1553B">
            <w:pPr>
              <w:pStyle w:val="ListParagraph"/>
              <w:numPr>
                <w:ilvl w:val="0"/>
                <w:numId w:val="12"/>
              </w:numPr>
              <w:snapToGrid w:val="0"/>
              <w:spacing w:before="0" w:after="60"/>
              <w:ind w:left="175" w:hanging="175"/>
              <w:jc w:val="left"/>
              <w:rPr>
                <w:color w:val="auto"/>
                <w:szCs w:val="20"/>
              </w:rPr>
            </w:pPr>
            <w:r w:rsidRPr="00831400">
              <w:rPr>
                <w:color w:val="auto"/>
                <w:szCs w:val="20"/>
              </w:rPr>
              <w:t xml:space="preserve">Use of covered contingency storage lagoon to hold high strength waste ingredients and by-products awaiting either subsequent processing at the WPF or export from site by road </w:t>
            </w:r>
            <w:proofErr w:type="gramStart"/>
            <w:r w:rsidRPr="00831400">
              <w:rPr>
                <w:color w:val="auto"/>
                <w:szCs w:val="20"/>
              </w:rPr>
              <w:t>tanker</w:t>
            </w:r>
            <w:proofErr w:type="gramEnd"/>
          </w:p>
          <w:p w14:paraId="4D9C24D4" w14:textId="5EFD370A" w:rsidR="00214C84" w:rsidRPr="00831400" w:rsidRDefault="00214C84" w:rsidP="00E1553B">
            <w:pPr>
              <w:pStyle w:val="ListParagraph"/>
              <w:numPr>
                <w:ilvl w:val="0"/>
                <w:numId w:val="12"/>
              </w:numPr>
              <w:snapToGrid w:val="0"/>
              <w:spacing w:before="0" w:after="60"/>
              <w:ind w:left="175" w:hanging="175"/>
              <w:jc w:val="left"/>
              <w:rPr>
                <w:color w:val="auto"/>
                <w:szCs w:val="20"/>
              </w:rPr>
            </w:pPr>
            <w:r w:rsidRPr="00831400">
              <w:rPr>
                <w:color w:val="auto"/>
                <w:szCs w:val="20"/>
              </w:rPr>
              <w:t>Single stage OCU serving covered lagoon</w:t>
            </w:r>
            <w:r w:rsidR="00951974" w:rsidRPr="00831400">
              <w:rPr>
                <w:color w:val="auto"/>
                <w:szCs w:val="20"/>
              </w:rPr>
              <w:t xml:space="preserve"> </w:t>
            </w:r>
            <w:r w:rsidR="00951974" w:rsidRPr="00831400">
              <w:rPr>
                <w:color w:val="auto"/>
                <w:szCs w:val="20"/>
                <w:vertAlign w:val="superscript"/>
              </w:rPr>
              <w:t>Note 1</w:t>
            </w:r>
          </w:p>
        </w:tc>
        <w:tc>
          <w:tcPr>
            <w:tcW w:w="1555" w:type="dxa"/>
          </w:tcPr>
          <w:p w14:paraId="78EE6E0D" w14:textId="77777777" w:rsidR="00C661AF" w:rsidRPr="00831400" w:rsidRDefault="0050797F" w:rsidP="00E1553B">
            <w:pPr>
              <w:snapToGrid w:val="0"/>
              <w:spacing w:before="0" w:after="60"/>
              <w:jc w:val="center"/>
              <w:rPr>
                <w:color w:val="auto"/>
                <w:szCs w:val="20"/>
              </w:rPr>
            </w:pPr>
            <w:r w:rsidRPr="00831400">
              <w:rPr>
                <w:color w:val="auto"/>
                <w:szCs w:val="20"/>
              </w:rPr>
              <w:t>Continuous</w:t>
            </w:r>
          </w:p>
          <w:p w14:paraId="35870BBD" w14:textId="77777777" w:rsidR="004461D4" w:rsidRPr="00831400" w:rsidRDefault="004461D4" w:rsidP="00E1553B">
            <w:pPr>
              <w:snapToGrid w:val="0"/>
              <w:spacing w:before="0" w:after="60"/>
              <w:jc w:val="center"/>
              <w:rPr>
                <w:color w:val="auto"/>
                <w:szCs w:val="20"/>
              </w:rPr>
            </w:pPr>
          </w:p>
          <w:p w14:paraId="05871662" w14:textId="77777777" w:rsidR="004461D4" w:rsidRPr="00831400" w:rsidRDefault="004461D4" w:rsidP="00E1553B">
            <w:pPr>
              <w:snapToGrid w:val="0"/>
              <w:spacing w:before="0" w:after="60"/>
              <w:jc w:val="center"/>
              <w:rPr>
                <w:color w:val="auto"/>
                <w:szCs w:val="20"/>
              </w:rPr>
            </w:pPr>
          </w:p>
          <w:p w14:paraId="7A3DBBC5" w14:textId="0C49043F" w:rsidR="004461D4" w:rsidRPr="00831400" w:rsidRDefault="004461D4" w:rsidP="004461D4">
            <w:pPr>
              <w:snapToGrid w:val="0"/>
              <w:spacing w:before="0" w:after="60"/>
              <w:jc w:val="center"/>
              <w:rPr>
                <w:color w:val="auto"/>
                <w:szCs w:val="20"/>
              </w:rPr>
            </w:pPr>
            <w:r w:rsidRPr="00831400">
              <w:rPr>
                <w:color w:val="auto"/>
                <w:szCs w:val="20"/>
              </w:rPr>
              <w:t>Annual</w:t>
            </w:r>
          </w:p>
        </w:tc>
        <w:tc>
          <w:tcPr>
            <w:tcW w:w="3363" w:type="dxa"/>
          </w:tcPr>
          <w:p w14:paraId="677B7BD0" w14:textId="183126A8" w:rsidR="00C661AF" w:rsidRPr="00831400" w:rsidRDefault="007F3F43" w:rsidP="00E1553B">
            <w:pPr>
              <w:snapToGrid w:val="0"/>
              <w:spacing w:before="0" w:after="60"/>
              <w:jc w:val="left"/>
              <w:rPr>
                <w:color w:val="auto"/>
                <w:szCs w:val="20"/>
              </w:rPr>
            </w:pPr>
            <w:r w:rsidRPr="00831400">
              <w:rPr>
                <w:color w:val="auto"/>
                <w:szCs w:val="20"/>
              </w:rPr>
              <w:t>Manual i</w:t>
            </w:r>
            <w:r w:rsidR="00E04700" w:rsidRPr="00831400">
              <w:rPr>
                <w:color w:val="auto"/>
                <w:szCs w:val="20"/>
              </w:rPr>
              <w:t xml:space="preserve">nventory checks and retention time minimised </w:t>
            </w:r>
          </w:p>
          <w:p w14:paraId="742D32CB" w14:textId="77777777" w:rsidR="004461D4" w:rsidRPr="00831400" w:rsidRDefault="004461D4" w:rsidP="00E1553B">
            <w:pPr>
              <w:snapToGrid w:val="0"/>
              <w:spacing w:before="0" w:after="60"/>
              <w:jc w:val="left"/>
              <w:rPr>
                <w:color w:val="auto"/>
                <w:szCs w:val="20"/>
              </w:rPr>
            </w:pPr>
          </w:p>
          <w:p w14:paraId="2D595DD8" w14:textId="3BA205A1" w:rsidR="005874C0" w:rsidRPr="00831400" w:rsidRDefault="00EF6362" w:rsidP="00E1553B">
            <w:pPr>
              <w:snapToGrid w:val="0"/>
              <w:spacing w:before="0" w:after="60"/>
              <w:jc w:val="left"/>
              <w:rPr>
                <w:color w:val="auto"/>
                <w:szCs w:val="20"/>
              </w:rPr>
            </w:pPr>
            <w:r w:rsidRPr="00831400">
              <w:rPr>
                <w:color w:val="auto"/>
                <w:szCs w:val="20"/>
              </w:rPr>
              <w:t>Quarterly</w:t>
            </w:r>
            <w:r w:rsidR="005874C0" w:rsidRPr="00831400">
              <w:rPr>
                <w:color w:val="auto"/>
                <w:szCs w:val="20"/>
              </w:rPr>
              <w:t xml:space="preserve"> ‘health check’ of condition of OCU serving</w:t>
            </w:r>
            <w:r w:rsidR="00DD7821" w:rsidRPr="00831400">
              <w:rPr>
                <w:color w:val="auto"/>
                <w:szCs w:val="20"/>
              </w:rPr>
              <w:t xml:space="preserve"> the</w:t>
            </w:r>
            <w:r w:rsidR="005874C0" w:rsidRPr="00831400">
              <w:rPr>
                <w:color w:val="auto"/>
                <w:szCs w:val="20"/>
              </w:rPr>
              <w:t xml:space="preserve"> lagoon</w:t>
            </w:r>
            <w:r w:rsidR="00057B20">
              <w:rPr>
                <w:color w:val="auto"/>
                <w:szCs w:val="20"/>
              </w:rPr>
              <w:t xml:space="preserve"> </w:t>
            </w:r>
            <w:r w:rsidR="00057B20" w:rsidRPr="00057B20">
              <w:rPr>
                <w:color w:val="0070C0"/>
                <w:szCs w:val="20"/>
                <w:vertAlign w:val="superscript"/>
              </w:rPr>
              <w:t>Note 5</w:t>
            </w:r>
          </w:p>
        </w:tc>
        <w:tc>
          <w:tcPr>
            <w:tcW w:w="1413" w:type="dxa"/>
          </w:tcPr>
          <w:p w14:paraId="1ABDEF3A" w14:textId="77777777" w:rsidR="00C661AF" w:rsidRDefault="00E04700" w:rsidP="001D141C">
            <w:pPr>
              <w:snapToGrid w:val="0"/>
              <w:spacing w:before="0" w:after="60"/>
              <w:jc w:val="center"/>
              <w:rPr>
                <w:szCs w:val="20"/>
              </w:rPr>
            </w:pPr>
            <w:r>
              <w:rPr>
                <w:szCs w:val="20"/>
              </w:rPr>
              <w:t>300 tonnes</w:t>
            </w:r>
          </w:p>
          <w:p w14:paraId="3A3AB8C8" w14:textId="77777777" w:rsidR="00E04700" w:rsidRDefault="00E04700" w:rsidP="001D141C">
            <w:pPr>
              <w:snapToGrid w:val="0"/>
              <w:spacing w:before="0" w:after="60"/>
              <w:jc w:val="center"/>
              <w:rPr>
                <w:szCs w:val="20"/>
              </w:rPr>
            </w:pPr>
            <w:r>
              <w:rPr>
                <w:szCs w:val="20"/>
              </w:rPr>
              <w:t>Retention &gt; 1week</w:t>
            </w:r>
          </w:p>
          <w:p w14:paraId="4A3CCAD3" w14:textId="77777777" w:rsidR="004461D4" w:rsidRPr="0034604A" w:rsidRDefault="004461D4" w:rsidP="001D141C">
            <w:pPr>
              <w:snapToGrid w:val="0"/>
              <w:spacing w:before="0" w:after="60"/>
              <w:jc w:val="center"/>
              <w:rPr>
                <w:sz w:val="4"/>
                <w:szCs w:val="4"/>
              </w:rPr>
            </w:pPr>
          </w:p>
          <w:p w14:paraId="5871E2E3" w14:textId="2E35D9FE" w:rsidR="004461D4" w:rsidRPr="0050797F" w:rsidRDefault="004461D4" w:rsidP="001D141C">
            <w:pPr>
              <w:snapToGrid w:val="0"/>
              <w:spacing w:before="0" w:after="60"/>
              <w:jc w:val="center"/>
              <w:rPr>
                <w:szCs w:val="20"/>
              </w:rPr>
            </w:pPr>
            <w:r>
              <w:rPr>
                <w:szCs w:val="20"/>
              </w:rPr>
              <w:t>&gt;1 ppm H</w:t>
            </w:r>
            <w:r w:rsidRPr="004461D4">
              <w:rPr>
                <w:szCs w:val="20"/>
                <w:vertAlign w:val="subscript"/>
              </w:rPr>
              <w:t>2</w:t>
            </w:r>
            <w:r>
              <w:rPr>
                <w:szCs w:val="20"/>
              </w:rPr>
              <w:t>S</w:t>
            </w:r>
          </w:p>
        </w:tc>
        <w:tc>
          <w:tcPr>
            <w:tcW w:w="2547" w:type="dxa"/>
          </w:tcPr>
          <w:p w14:paraId="4211FEFD" w14:textId="77777777" w:rsidR="00C661AF" w:rsidRDefault="00E04700" w:rsidP="00E1553B">
            <w:pPr>
              <w:snapToGrid w:val="0"/>
              <w:spacing w:before="0" w:after="60"/>
              <w:jc w:val="left"/>
              <w:rPr>
                <w:szCs w:val="20"/>
              </w:rPr>
            </w:pPr>
            <w:r>
              <w:rPr>
                <w:szCs w:val="20"/>
              </w:rPr>
              <w:t>Export via road tanker</w:t>
            </w:r>
          </w:p>
          <w:p w14:paraId="326EE2B0" w14:textId="77777777" w:rsidR="004461D4" w:rsidRDefault="004461D4" w:rsidP="00E1553B">
            <w:pPr>
              <w:snapToGrid w:val="0"/>
              <w:spacing w:before="0" w:after="60"/>
              <w:jc w:val="left"/>
              <w:rPr>
                <w:szCs w:val="20"/>
              </w:rPr>
            </w:pPr>
          </w:p>
          <w:p w14:paraId="354671A7" w14:textId="50E60A9B" w:rsidR="004461D4" w:rsidRDefault="004461D4" w:rsidP="00E1553B">
            <w:pPr>
              <w:snapToGrid w:val="0"/>
              <w:spacing w:before="0" w:after="60"/>
              <w:jc w:val="left"/>
              <w:rPr>
                <w:szCs w:val="20"/>
              </w:rPr>
            </w:pPr>
          </w:p>
          <w:p w14:paraId="2431AF8E" w14:textId="77777777" w:rsidR="0034604A" w:rsidRPr="0034604A" w:rsidRDefault="0034604A" w:rsidP="00E1553B">
            <w:pPr>
              <w:snapToGrid w:val="0"/>
              <w:spacing w:before="0" w:after="60"/>
              <w:jc w:val="left"/>
              <w:rPr>
                <w:sz w:val="4"/>
                <w:szCs w:val="4"/>
              </w:rPr>
            </w:pPr>
          </w:p>
          <w:p w14:paraId="2419F9E1" w14:textId="1F612016" w:rsidR="004461D4" w:rsidRPr="004461D4" w:rsidRDefault="004461D4" w:rsidP="00E1553B">
            <w:pPr>
              <w:snapToGrid w:val="0"/>
              <w:spacing w:before="0" w:after="60"/>
              <w:jc w:val="left"/>
              <w:rPr>
                <w:szCs w:val="20"/>
              </w:rPr>
            </w:pPr>
            <w:r w:rsidRPr="004461D4">
              <w:rPr>
                <w:szCs w:val="20"/>
              </w:rPr>
              <w:t>Replace OCU media</w:t>
            </w:r>
            <w:r w:rsidR="007F3F43">
              <w:rPr>
                <w:szCs w:val="20"/>
              </w:rPr>
              <w:t xml:space="preserve"> i</w:t>
            </w:r>
            <w:r w:rsidR="0044040A">
              <w:rPr>
                <w:szCs w:val="20"/>
              </w:rPr>
              <w:t>f</w:t>
            </w:r>
            <w:r w:rsidR="007F3F43">
              <w:rPr>
                <w:szCs w:val="20"/>
              </w:rPr>
              <w:t xml:space="preserve"> depleted with H</w:t>
            </w:r>
            <w:r w:rsidR="007F3F43" w:rsidRPr="0044040A">
              <w:rPr>
                <w:szCs w:val="20"/>
                <w:vertAlign w:val="subscript"/>
              </w:rPr>
              <w:t>2</w:t>
            </w:r>
            <w:r w:rsidR="007F3F43">
              <w:rPr>
                <w:szCs w:val="20"/>
              </w:rPr>
              <w:t>S emissions &gt;1 mg/Nm</w:t>
            </w:r>
            <w:r w:rsidR="007F3F43" w:rsidRPr="0044040A">
              <w:rPr>
                <w:szCs w:val="20"/>
                <w:vertAlign w:val="superscript"/>
              </w:rPr>
              <w:t>3</w:t>
            </w:r>
          </w:p>
        </w:tc>
      </w:tr>
      <w:tr w:rsidR="005874C0" w:rsidRPr="00D35983" w14:paraId="55D93729" w14:textId="77777777" w:rsidTr="00EF6362">
        <w:tc>
          <w:tcPr>
            <w:tcW w:w="1973" w:type="dxa"/>
          </w:tcPr>
          <w:p w14:paraId="7CADB8F6" w14:textId="059E1D12" w:rsidR="005874C0" w:rsidRDefault="005874C0" w:rsidP="00E1553B">
            <w:pPr>
              <w:snapToGrid w:val="0"/>
              <w:spacing w:before="0" w:after="60"/>
              <w:jc w:val="left"/>
              <w:rPr>
                <w:szCs w:val="20"/>
              </w:rPr>
            </w:pPr>
            <w:r>
              <w:rPr>
                <w:szCs w:val="20"/>
              </w:rPr>
              <w:t>Untreated process waste water – CaP</w:t>
            </w:r>
            <w:r w:rsidR="00DD7821">
              <w:rPr>
                <w:szCs w:val="20"/>
              </w:rPr>
              <w:t xml:space="preserve"> Plant</w:t>
            </w:r>
          </w:p>
        </w:tc>
        <w:tc>
          <w:tcPr>
            <w:tcW w:w="4617" w:type="dxa"/>
          </w:tcPr>
          <w:p w14:paraId="2F9DA65C" w14:textId="2D41D852" w:rsidR="005874C0" w:rsidRPr="00831400" w:rsidRDefault="005874C0" w:rsidP="00E1553B">
            <w:pPr>
              <w:pStyle w:val="ListParagraph"/>
              <w:numPr>
                <w:ilvl w:val="0"/>
                <w:numId w:val="12"/>
              </w:numPr>
              <w:snapToGrid w:val="0"/>
              <w:spacing w:before="0" w:after="60"/>
              <w:ind w:left="175" w:hanging="175"/>
              <w:jc w:val="left"/>
              <w:rPr>
                <w:color w:val="auto"/>
                <w:szCs w:val="20"/>
              </w:rPr>
            </w:pPr>
            <w:r w:rsidRPr="00831400">
              <w:rPr>
                <w:color w:val="auto"/>
                <w:szCs w:val="20"/>
              </w:rPr>
              <w:t xml:space="preserve">Residence time of </w:t>
            </w:r>
            <w:r w:rsidR="0099145D" w:rsidRPr="00831400">
              <w:rPr>
                <w:color w:val="auto"/>
                <w:szCs w:val="20"/>
              </w:rPr>
              <w:t>Demin</w:t>
            </w:r>
            <w:r w:rsidRPr="00831400">
              <w:rPr>
                <w:color w:val="auto"/>
                <w:szCs w:val="20"/>
              </w:rPr>
              <w:t xml:space="preserve"> effluent in CaP </w:t>
            </w:r>
            <w:r w:rsidR="00DD7821" w:rsidRPr="00831400">
              <w:rPr>
                <w:color w:val="auto"/>
                <w:szCs w:val="20"/>
              </w:rPr>
              <w:t>B</w:t>
            </w:r>
            <w:r w:rsidRPr="00831400">
              <w:rPr>
                <w:color w:val="auto"/>
                <w:szCs w:val="20"/>
              </w:rPr>
              <w:t xml:space="preserve">alance </w:t>
            </w:r>
            <w:r w:rsidR="00DD7821" w:rsidRPr="00831400">
              <w:rPr>
                <w:color w:val="auto"/>
                <w:szCs w:val="20"/>
              </w:rPr>
              <w:t>T</w:t>
            </w:r>
            <w:r w:rsidRPr="00831400">
              <w:rPr>
                <w:color w:val="auto"/>
                <w:szCs w:val="20"/>
              </w:rPr>
              <w:t>ank minimised at &lt;1 day during normal operation</w:t>
            </w:r>
          </w:p>
        </w:tc>
        <w:tc>
          <w:tcPr>
            <w:tcW w:w="1555" w:type="dxa"/>
          </w:tcPr>
          <w:p w14:paraId="4E03EDF7" w14:textId="6D41D9C6" w:rsidR="005874C0" w:rsidRPr="00831400" w:rsidRDefault="005874C0" w:rsidP="00E1553B">
            <w:pPr>
              <w:snapToGrid w:val="0"/>
              <w:spacing w:before="0" w:after="60"/>
              <w:jc w:val="center"/>
              <w:rPr>
                <w:color w:val="auto"/>
                <w:szCs w:val="20"/>
              </w:rPr>
            </w:pPr>
            <w:r w:rsidRPr="00831400">
              <w:rPr>
                <w:color w:val="auto"/>
                <w:szCs w:val="20"/>
              </w:rPr>
              <w:t>Continuous</w:t>
            </w:r>
          </w:p>
        </w:tc>
        <w:tc>
          <w:tcPr>
            <w:tcW w:w="3363" w:type="dxa"/>
          </w:tcPr>
          <w:p w14:paraId="07CCEEB5" w14:textId="209CA5DE" w:rsidR="005874C0" w:rsidRPr="00831400" w:rsidRDefault="007F3F43" w:rsidP="00E1553B">
            <w:pPr>
              <w:snapToGrid w:val="0"/>
              <w:spacing w:before="0" w:after="60"/>
              <w:jc w:val="left"/>
              <w:rPr>
                <w:color w:val="auto"/>
                <w:szCs w:val="20"/>
              </w:rPr>
            </w:pPr>
            <w:r w:rsidRPr="00831400">
              <w:rPr>
                <w:color w:val="auto"/>
                <w:szCs w:val="20"/>
              </w:rPr>
              <w:t xml:space="preserve">Monitoring of tank </w:t>
            </w:r>
            <w:r w:rsidR="007213D5" w:rsidRPr="00831400">
              <w:rPr>
                <w:color w:val="auto"/>
                <w:szCs w:val="20"/>
              </w:rPr>
              <w:t>level and residence time</w:t>
            </w:r>
          </w:p>
        </w:tc>
        <w:tc>
          <w:tcPr>
            <w:tcW w:w="1413" w:type="dxa"/>
          </w:tcPr>
          <w:p w14:paraId="5BEE3E4A" w14:textId="27AA9632" w:rsidR="005874C0" w:rsidRPr="0050797F" w:rsidRDefault="007213D5" w:rsidP="001D141C">
            <w:pPr>
              <w:snapToGrid w:val="0"/>
              <w:spacing w:before="0" w:after="60"/>
              <w:jc w:val="center"/>
              <w:rPr>
                <w:szCs w:val="20"/>
              </w:rPr>
            </w:pPr>
            <w:r>
              <w:rPr>
                <w:szCs w:val="20"/>
              </w:rPr>
              <w:t>&gt;3 days in summer</w:t>
            </w:r>
          </w:p>
        </w:tc>
        <w:tc>
          <w:tcPr>
            <w:tcW w:w="2547" w:type="dxa"/>
          </w:tcPr>
          <w:p w14:paraId="65F424C1" w14:textId="3BA495D0" w:rsidR="007213D5" w:rsidRDefault="00DD7821" w:rsidP="007213D5">
            <w:pPr>
              <w:snapToGrid w:val="0"/>
              <w:spacing w:before="0" w:after="60"/>
              <w:jc w:val="left"/>
              <w:rPr>
                <w:szCs w:val="20"/>
              </w:rPr>
            </w:pPr>
            <w:r>
              <w:rPr>
                <w:szCs w:val="20"/>
              </w:rPr>
              <w:t xml:space="preserve">Export via road tanker </w:t>
            </w:r>
          </w:p>
          <w:p w14:paraId="5DD880FC" w14:textId="77777777" w:rsidR="005874C0" w:rsidRPr="0050797F" w:rsidRDefault="005874C0" w:rsidP="00E1553B">
            <w:pPr>
              <w:snapToGrid w:val="0"/>
              <w:spacing w:before="0" w:after="60"/>
              <w:jc w:val="left"/>
              <w:rPr>
                <w:szCs w:val="20"/>
              </w:rPr>
            </w:pPr>
          </w:p>
        </w:tc>
      </w:tr>
      <w:tr w:rsidR="005874C0" w:rsidRPr="00D35983" w14:paraId="393C18D7" w14:textId="77777777" w:rsidTr="00EF6362">
        <w:tc>
          <w:tcPr>
            <w:tcW w:w="1973" w:type="dxa"/>
          </w:tcPr>
          <w:p w14:paraId="2E3D1EB2" w14:textId="0218CF52" w:rsidR="005874C0" w:rsidRDefault="005874C0" w:rsidP="00E1553B">
            <w:pPr>
              <w:snapToGrid w:val="0"/>
              <w:spacing w:before="0" w:after="60"/>
              <w:jc w:val="left"/>
              <w:rPr>
                <w:szCs w:val="20"/>
              </w:rPr>
            </w:pPr>
            <w:r>
              <w:rPr>
                <w:szCs w:val="20"/>
              </w:rPr>
              <w:t>CaP Cake</w:t>
            </w:r>
          </w:p>
        </w:tc>
        <w:tc>
          <w:tcPr>
            <w:tcW w:w="4617" w:type="dxa"/>
          </w:tcPr>
          <w:p w14:paraId="10DAD6D0" w14:textId="20F61B2E" w:rsidR="005874C0" w:rsidRPr="00831400" w:rsidRDefault="005874C0" w:rsidP="00E1553B">
            <w:pPr>
              <w:pStyle w:val="ListParagraph"/>
              <w:numPr>
                <w:ilvl w:val="0"/>
                <w:numId w:val="12"/>
              </w:numPr>
              <w:snapToGrid w:val="0"/>
              <w:spacing w:before="0" w:after="60"/>
              <w:ind w:left="175" w:hanging="175"/>
              <w:jc w:val="left"/>
              <w:rPr>
                <w:color w:val="auto"/>
                <w:szCs w:val="20"/>
              </w:rPr>
            </w:pPr>
            <w:r w:rsidRPr="00831400">
              <w:rPr>
                <w:color w:val="auto"/>
                <w:szCs w:val="20"/>
              </w:rPr>
              <w:t xml:space="preserve">Maintaining process condition of CaP </w:t>
            </w:r>
            <w:r w:rsidR="00DD7821" w:rsidRPr="00831400">
              <w:rPr>
                <w:color w:val="auto"/>
                <w:szCs w:val="20"/>
              </w:rPr>
              <w:t>P</w:t>
            </w:r>
            <w:r w:rsidRPr="00831400">
              <w:rPr>
                <w:color w:val="auto"/>
                <w:szCs w:val="20"/>
              </w:rPr>
              <w:t>lant for effective precipitation and flocculation</w:t>
            </w:r>
          </w:p>
          <w:p w14:paraId="4CCA1009" w14:textId="77777777" w:rsidR="005874C0" w:rsidRPr="00831400" w:rsidRDefault="005874C0" w:rsidP="00214C84">
            <w:pPr>
              <w:pStyle w:val="ListParagraph"/>
              <w:numPr>
                <w:ilvl w:val="0"/>
                <w:numId w:val="12"/>
              </w:numPr>
              <w:snapToGrid w:val="0"/>
              <w:spacing w:before="0" w:after="60"/>
              <w:ind w:left="175" w:hanging="175"/>
              <w:jc w:val="left"/>
              <w:rPr>
                <w:color w:val="auto"/>
                <w:szCs w:val="20"/>
              </w:rPr>
            </w:pPr>
            <w:r w:rsidRPr="00831400">
              <w:rPr>
                <w:color w:val="auto"/>
                <w:szCs w:val="20"/>
              </w:rPr>
              <w:t xml:space="preserve">Automated dosing of sulphuric acid to minimise residual sulphur level in </w:t>
            </w:r>
            <w:r w:rsidR="00214C84" w:rsidRPr="00831400">
              <w:rPr>
                <w:color w:val="auto"/>
                <w:szCs w:val="20"/>
              </w:rPr>
              <w:t>waste water</w:t>
            </w:r>
            <w:r w:rsidRPr="00831400">
              <w:rPr>
                <w:color w:val="auto"/>
                <w:szCs w:val="20"/>
              </w:rPr>
              <w:t xml:space="preserve"> received by the </w:t>
            </w:r>
            <w:proofErr w:type="gramStart"/>
            <w:r w:rsidRPr="00831400">
              <w:rPr>
                <w:color w:val="auto"/>
                <w:szCs w:val="20"/>
              </w:rPr>
              <w:t>WP</w:t>
            </w:r>
            <w:r w:rsidR="00214C84" w:rsidRPr="00831400">
              <w:rPr>
                <w:color w:val="auto"/>
                <w:szCs w:val="20"/>
              </w:rPr>
              <w:t>F</w:t>
            </w:r>
            <w:proofErr w:type="gramEnd"/>
          </w:p>
          <w:p w14:paraId="7E1D477D" w14:textId="0DDF4B03" w:rsidR="007213D5" w:rsidRPr="00831400" w:rsidRDefault="0099145D" w:rsidP="007213D5">
            <w:pPr>
              <w:pStyle w:val="ListParagraph"/>
              <w:numPr>
                <w:ilvl w:val="0"/>
                <w:numId w:val="12"/>
              </w:numPr>
              <w:snapToGrid w:val="0"/>
              <w:spacing w:before="0" w:after="60"/>
              <w:ind w:left="175" w:hanging="175"/>
              <w:jc w:val="left"/>
              <w:rPr>
                <w:color w:val="auto"/>
                <w:szCs w:val="20"/>
              </w:rPr>
            </w:pPr>
            <w:r w:rsidRPr="00831400">
              <w:rPr>
                <w:color w:val="auto"/>
                <w:szCs w:val="20"/>
              </w:rPr>
              <w:t>Housekeeping</w:t>
            </w:r>
            <w:r w:rsidR="007213D5" w:rsidRPr="00831400">
              <w:rPr>
                <w:color w:val="auto"/>
                <w:szCs w:val="20"/>
              </w:rPr>
              <w:t xml:space="preserve"> of CaP </w:t>
            </w:r>
            <w:r w:rsidR="00DD7821" w:rsidRPr="00831400">
              <w:rPr>
                <w:color w:val="auto"/>
                <w:szCs w:val="20"/>
              </w:rPr>
              <w:t>P</w:t>
            </w:r>
            <w:r w:rsidR="007213D5" w:rsidRPr="00831400">
              <w:rPr>
                <w:color w:val="auto"/>
                <w:szCs w:val="20"/>
              </w:rPr>
              <w:t xml:space="preserve">lant to remove residual </w:t>
            </w:r>
            <w:proofErr w:type="gramStart"/>
            <w:r w:rsidR="007213D5" w:rsidRPr="00831400">
              <w:rPr>
                <w:color w:val="auto"/>
                <w:szCs w:val="20"/>
              </w:rPr>
              <w:t>cake</w:t>
            </w:r>
            <w:proofErr w:type="gramEnd"/>
          </w:p>
          <w:p w14:paraId="79CF63F5" w14:textId="40D5722C" w:rsidR="007213D5" w:rsidRPr="00831400" w:rsidRDefault="007213D5" w:rsidP="007213D5">
            <w:pPr>
              <w:pStyle w:val="ListParagraph"/>
              <w:numPr>
                <w:ilvl w:val="0"/>
                <w:numId w:val="12"/>
              </w:numPr>
              <w:snapToGrid w:val="0"/>
              <w:spacing w:before="0" w:after="60"/>
              <w:ind w:left="175" w:hanging="175"/>
              <w:jc w:val="left"/>
              <w:rPr>
                <w:color w:val="auto"/>
                <w:szCs w:val="20"/>
              </w:rPr>
            </w:pPr>
            <w:r w:rsidRPr="00831400">
              <w:rPr>
                <w:color w:val="auto"/>
                <w:szCs w:val="20"/>
              </w:rPr>
              <w:t>Routine exchange of cake trailer</w:t>
            </w:r>
          </w:p>
        </w:tc>
        <w:tc>
          <w:tcPr>
            <w:tcW w:w="1555" w:type="dxa"/>
          </w:tcPr>
          <w:p w14:paraId="4F4887DE" w14:textId="77777777" w:rsidR="005874C0" w:rsidRPr="00831400" w:rsidRDefault="00214C84" w:rsidP="00E1553B">
            <w:pPr>
              <w:snapToGrid w:val="0"/>
              <w:spacing w:before="0" w:after="60"/>
              <w:jc w:val="center"/>
              <w:rPr>
                <w:color w:val="auto"/>
                <w:szCs w:val="20"/>
              </w:rPr>
            </w:pPr>
            <w:r w:rsidRPr="00831400">
              <w:rPr>
                <w:color w:val="auto"/>
                <w:szCs w:val="20"/>
              </w:rPr>
              <w:t>Continuous</w:t>
            </w:r>
          </w:p>
          <w:p w14:paraId="58926AD7" w14:textId="77777777" w:rsidR="00214C84" w:rsidRPr="00831400" w:rsidRDefault="00214C84" w:rsidP="00E1553B">
            <w:pPr>
              <w:snapToGrid w:val="0"/>
              <w:spacing w:before="0" w:after="60"/>
              <w:jc w:val="center"/>
              <w:rPr>
                <w:color w:val="auto"/>
                <w:szCs w:val="20"/>
              </w:rPr>
            </w:pPr>
          </w:p>
          <w:p w14:paraId="4F2554A5" w14:textId="77777777" w:rsidR="00214C84" w:rsidRPr="00831400" w:rsidRDefault="00214C84" w:rsidP="00E1553B">
            <w:pPr>
              <w:snapToGrid w:val="0"/>
              <w:spacing w:before="0" w:after="60"/>
              <w:jc w:val="center"/>
              <w:rPr>
                <w:color w:val="auto"/>
                <w:szCs w:val="20"/>
              </w:rPr>
            </w:pPr>
            <w:r w:rsidRPr="00831400">
              <w:rPr>
                <w:color w:val="auto"/>
                <w:szCs w:val="20"/>
              </w:rPr>
              <w:t>Continuous</w:t>
            </w:r>
          </w:p>
          <w:p w14:paraId="6AD0C702" w14:textId="77777777" w:rsidR="007213D5" w:rsidRPr="00831400" w:rsidRDefault="007213D5" w:rsidP="00E1553B">
            <w:pPr>
              <w:snapToGrid w:val="0"/>
              <w:spacing w:before="0" w:after="60"/>
              <w:jc w:val="center"/>
              <w:rPr>
                <w:color w:val="auto"/>
                <w:szCs w:val="20"/>
              </w:rPr>
            </w:pPr>
          </w:p>
          <w:p w14:paraId="60A5E999" w14:textId="77777777" w:rsidR="007213D5" w:rsidRPr="00831400" w:rsidRDefault="007213D5" w:rsidP="00E1553B">
            <w:pPr>
              <w:snapToGrid w:val="0"/>
              <w:spacing w:before="0" w:after="60"/>
              <w:jc w:val="center"/>
              <w:rPr>
                <w:color w:val="auto"/>
                <w:szCs w:val="20"/>
              </w:rPr>
            </w:pPr>
            <w:r w:rsidRPr="00831400">
              <w:rPr>
                <w:color w:val="auto"/>
                <w:szCs w:val="20"/>
              </w:rPr>
              <w:t>Daily</w:t>
            </w:r>
          </w:p>
          <w:p w14:paraId="7C386950" w14:textId="77777777" w:rsidR="007213D5" w:rsidRPr="00831400" w:rsidRDefault="007213D5" w:rsidP="00E1553B">
            <w:pPr>
              <w:snapToGrid w:val="0"/>
              <w:spacing w:before="0" w:after="60"/>
              <w:jc w:val="center"/>
              <w:rPr>
                <w:color w:val="auto"/>
                <w:szCs w:val="20"/>
              </w:rPr>
            </w:pPr>
          </w:p>
          <w:p w14:paraId="7C9900C8" w14:textId="2123F9F1" w:rsidR="007213D5" w:rsidRPr="00831400" w:rsidRDefault="007213D5" w:rsidP="00E1553B">
            <w:pPr>
              <w:snapToGrid w:val="0"/>
              <w:spacing w:before="0" w:after="60"/>
              <w:jc w:val="center"/>
              <w:rPr>
                <w:color w:val="auto"/>
                <w:szCs w:val="20"/>
              </w:rPr>
            </w:pPr>
            <w:r w:rsidRPr="00831400">
              <w:rPr>
                <w:color w:val="auto"/>
                <w:szCs w:val="20"/>
              </w:rPr>
              <w:t>Daily</w:t>
            </w:r>
          </w:p>
          <w:p w14:paraId="243AB148" w14:textId="57FF6A2C" w:rsidR="007213D5" w:rsidRPr="00831400" w:rsidRDefault="007213D5" w:rsidP="00E1553B">
            <w:pPr>
              <w:snapToGrid w:val="0"/>
              <w:spacing w:before="0" w:after="60"/>
              <w:jc w:val="center"/>
              <w:rPr>
                <w:color w:val="auto"/>
                <w:szCs w:val="20"/>
              </w:rPr>
            </w:pPr>
          </w:p>
        </w:tc>
        <w:tc>
          <w:tcPr>
            <w:tcW w:w="3363" w:type="dxa"/>
          </w:tcPr>
          <w:p w14:paraId="01364FA0" w14:textId="32C59E74" w:rsidR="005874C0" w:rsidRPr="00831400" w:rsidRDefault="00214C84" w:rsidP="00E1553B">
            <w:pPr>
              <w:snapToGrid w:val="0"/>
              <w:spacing w:before="0" w:after="60"/>
              <w:jc w:val="left"/>
              <w:rPr>
                <w:color w:val="auto"/>
                <w:szCs w:val="20"/>
              </w:rPr>
            </w:pPr>
            <w:r w:rsidRPr="00831400">
              <w:rPr>
                <w:color w:val="auto"/>
                <w:szCs w:val="20"/>
              </w:rPr>
              <w:t xml:space="preserve">pH dosing and polymer feed rate (visual check of floc) </w:t>
            </w:r>
            <w:r w:rsidR="00DD7821" w:rsidRPr="00831400">
              <w:rPr>
                <w:color w:val="auto"/>
                <w:szCs w:val="20"/>
              </w:rPr>
              <w:t xml:space="preserve"> </w:t>
            </w:r>
          </w:p>
          <w:p w14:paraId="6A8E37B9" w14:textId="69DE1E37" w:rsidR="00214C84" w:rsidRPr="00831400" w:rsidRDefault="00214C84" w:rsidP="00E1553B">
            <w:pPr>
              <w:snapToGrid w:val="0"/>
              <w:spacing w:before="0" w:after="60"/>
              <w:jc w:val="left"/>
              <w:rPr>
                <w:color w:val="auto"/>
                <w:szCs w:val="20"/>
              </w:rPr>
            </w:pPr>
            <w:r w:rsidRPr="00831400">
              <w:rPr>
                <w:color w:val="auto"/>
                <w:szCs w:val="20"/>
              </w:rPr>
              <w:t>pH of flocculation tank</w:t>
            </w:r>
            <w:r w:rsidR="00DD7821" w:rsidRPr="00831400">
              <w:rPr>
                <w:color w:val="auto"/>
                <w:szCs w:val="20"/>
              </w:rPr>
              <w:t xml:space="preserve"> </w:t>
            </w:r>
          </w:p>
          <w:p w14:paraId="327A3628" w14:textId="77777777" w:rsidR="007213D5" w:rsidRPr="00831400" w:rsidRDefault="007213D5" w:rsidP="00E1553B">
            <w:pPr>
              <w:snapToGrid w:val="0"/>
              <w:spacing w:before="0" w:after="60"/>
              <w:jc w:val="left"/>
              <w:rPr>
                <w:color w:val="auto"/>
                <w:szCs w:val="20"/>
              </w:rPr>
            </w:pPr>
          </w:p>
          <w:p w14:paraId="2F7C85F3" w14:textId="2387B85E" w:rsidR="007213D5" w:rsidRPr="00831400" w:rsidRDefault="007F3F43" w:rsidP="00E1553B">
            <w:pPr>
              <w:snapToGrid w:val="0"/>
              <w:spacing w:before="0" w:after="60"/>
              <w:jc w:val="left"/>
              <w:rPr>
                <w:color w:val="auto"/>
                <w:szCs w:val="20"/>
              </w:rPr>
            </w:pPr>
            <w:r w:rsidRPr="00831400">
              <w:rPr>
                <w:color w:val="auto"/>
                <w:szCs w:val="20"/>
              </w:rPr>
              <w:t>Standard Operating Procedure</w:t>
            </w:r>
          </w:p>
          <w:p w14:paraId="3B04F41A" w14:textId="77777777" w:rsidR="007213D5" w:rsidRPr="00831400" w:rsidRDefault="007213D5" w:rsidP="00E1553B">
            <w:pPr>
              <w:snapToGrid w:val="0"/>
              <w:spacing w:before="0" w:after="60"/>
              <w:jc w:val="left"/>
              <w:rPr>
                <w:color w:val="auto"/>
                <w:szCs w:val="20"/>
              </w:rPr>
            </w:pPr>
          </w:p>
          <w:p w14:paraId="7AAFD39F" w14:textId="015F4A47" w:rsidR="007213D5" w:rsidRPr="00831400" w:rsidRDefault="007213D5" w:rsidP="00E1553B">
            <w:pPr>
              <w:snapToGrid w:val="0"/>
              <w:spacing w:before="0" w:after="60"/>
              <w:jc w:val="left"/>
              <w:rPr>
                <w:color w:val="auto"/>
                <w:szCs w:val="20"/>
              </w:rPr>
            </w:pPr>
            <w:r w:rsidRPr="00831400">
              <w:rPr>
                <w:color w:val="auto"/>
                <w:szCs w:val="20"/>
              </w:rPr>
              <w:t>Trailer level automatically detected and auto trailer changeover</w:t>
            </w:r>
          </w:p>
        </w:tc>
        <w:tc>
          <w:tcPr>
            <w:tcW w:w="1413" w:type="dxa"/>
          </w:tcPr>
          <w:p w14:paraId="35FF00FE" w14:textId="27D25323" w:rsidR="005874C0" w:rsidRDefault="00214C84" w:rsidP="001D141C">
            <w:pPr>
              <w:snapToGrid w:val="0"/>
              <w:spacing w:before="0" w:after="60"/>
              <w:jc w:val="center"/>
              <w:rPr>
                <w:szCs w:val="20"/>
              </w:rPr>
            </w:pPr>
            <w:r>
              <w:rPr>
                <w:szCs w:val="20"/>
              </w:rPr>
              <w:t>Poor floc</w:t>
            </w:r>
          </w:p>
          <w:p w14:paraId="305E506B" w14:textId="77777777" w:rsidR="00214C84" w:rsidRDefault="00214C84" w:rsidP="001D141C">
            <w:pPr>
              <w:snapToGrid w:val="0"/>
              <w:spacing w:before="0" w:after="60"/>
              <w:jc w:val="center"/>
              <w:rPr>
                <w:szCs w:val="20"/>
              </w:rPr>
            </w:pPr>
          </w:p>
          <w:p w14:paraId="767CE277" w14:textId="6E2C110B" w:rsidR="00214C84" w:rsidRDefault="00214C84" w:rsidP="001D141C">
            <w:pPr>
              <w:snapToGrid w:val="0"/>
              <w:spacing w:before="0" w:after="60"/>
              <w:jc w:val="center"/>
              <w:rPr>
                <w:szCs w:val="20"/>
              </w:rPr>
            </w:pPr>
            <w:r>
              <w:rPr>
                <w:szCs w:val="20"/>
              </w:rPr>
              <w:t xml:space="preserve">pH </w:t>
            </w:r>
            <w:r w:rsidR="003B6297">
              <w:rPr>
                <w:szCs w:val="20"/>
              </w:rPr>
              <w:t>&gt;4</w:t>
            </w:r>
          </w:p>
          <w:p w14:paraId="5DCE556C" w14:textId="77777777" w:rsidR="007213D5" w:rsidRDefault="007213D5" w:rsidP="001D141C">
            <w:pPr>
              <w:snapToGrid w:val="0"/>
              <w:spacing w:before="0" w:after="60"/>
              <w:jc w:val="center"/>
              <w:rPr>
                <w:szCs w:val="20"/>
              </w:rPr>
            </w:pPr>
          </w:p>
          <w:p w14:paraId="118E0961" w14:textId="77777777" w:rsidR="007213D5" w:rsidRDefault="007213D5" w:rsidP="001D141C">
            <w:pPr>
              <w:snapToGrid w:val="0"/>
              <w:spacing w:before="0" w:after="60"/>
              <w:jc w:val="center"/>
              <w:rPr>
                <w:szCs w:val="20"/>
              </w:rPr>
            </w:pPr>
            <w:r>
              <w:rPr>
                <w:szCs w:val="20"/>
              </w:rPr>
              <w:t>Residual solids</w:t>
            </w:r>
          </w:p>
          <w:p w14:paraId="59A96BF7" w14:textId="77777777" w:rsidR="0034604A" w:rsidRDefault="0034604A" w:rsidP="001D141C">
            <w:pPr>
              <w:snapToGrid w:val="0"/>
              <w:spacing w:before="0" w:after="60"/>
              <w:jc w:val="center"/>
              <w:rPr>
                <w:szCs w:val="20"/>
              </w:rPr>
            </w:pPr>
          </w:p>
          <w:p w14:paraId="46566B01" w14:textId="1056BE61" w:rsidR="0034604A" w:rsidRPr="0050797F" w:rsidRDefault="0034604A" w:rsidP="001D141C">
            <w:pPr>
              <w:snapToGrid w:val="0"/>
              <w:spacing w:before="0" w:after="60"/>
              <w:jc w:val="center"/>
              <w:rPr>
                <w:szCs w:val="20"/>
              </w:rPr>
            </w:pPr>
            <w:r>
              <w:rPr>
                <w:szCs w:val="20"/>
              </w:rPr>
              <w:t>Trailers full</w:t>
            </w:r>
          </w:p>
        </w:tc>
        <w:tc>
          <w:tcPr>
            <w:tcW w:w="2547" w:type="dxa"/>
          </w:tcPr>
          <w:p w14:paraId="21D3DF9B" w14:textId="77777777" w:rsidR="005874C0" w:rsidRDefault="007213D5" w:rsidP="00E1553B">
            <w:pPr>
              <w:snapToGrid w:val="0"/>
              <w:spacing w:before="0" w:after="60"/>
              <w:jc w:val="left"/>
              <w:rPr>
                <w:szCs w:val="20"/>
              </w:rPr>
            </w:pPr>
            <w:r>
              <w:rPr>
                <w:szCs w:val="20"/>
              </w:rPr>
              <w:t>Tankering</w:t>
            </w:r>
          </w:p>
          <w:p w14:paraId="2AEE3367" w14:textId="77777777" w:rsidR="007213D5" w:rsidRDefault="007213D5" w:rsidP="00E1553B">
            <w:pPr>
              <w:snapToGrid w:val="0"/>
              <w:spacing w:before="0" w:after="60"/>
              <w:jc w:val="left"/>
              <w:rPr>
                <w:szCs w:val="20"/>
              </w:rPr>
            </w:pPr>
          </w:p>
          <w:p w14:paraId="711C7D4E" w14:textId="34BE98E3" w:rsidR="007213D5" w:rsidRDefault="007213D5" w:rsidP="00E1553B">
            <w:pPr>
              <w:snapToGrid w:val="0"/>
              <w:spacing w:before="0" w:after="60"/>
              <w:jc w:val="left"/>
              <w:rPr>
                <w:szCs w:val="20"/>
              </w:rPr>
            </w:pPr>
            <w:r>
              <w:rPr>
                <w:szCs w:val="20"/>
              </w:rPr>
              <w:t>Tankering</w:t>
            </w:r>
          </w:p>
          <w:p w14:paraId="77B70297" w14:textId="77777777" w:rsidR="007213D5" w:rsidRDefault="007213D5" w:rsidP="00E1553B">
            <w:pPr>
              <w:snapToGrid w:val="0"/>
              <w:spacing w:before="0" w:after="60"/>
              <w:jc w:val="left"/>
              <w:rPr>
                <w:szCs w:val="20"/>
              </w:rPr>
            </w:pPr>
          </w:p>
          <w:p w14:paraId="1021FCD7" w14:textId="77777777" w:rsidR="007213D5" w:rsidRDefault="007213D5" w:rsidP="00E1553B">
            <w:pPr>
              <w:snapToGrid w:val="0"/>
              <w:spacing w:before="0" w:after="60"/>
              <w:jc w:val="left"/>
              <w:rPr>
                <w:szCs w:val="20"/>
              </w:rPr>
            </w:pPr>
            <w:r>
              <w:rPr>
                <w:szCs w:val="20"/>
              </w:rPr>
              <w:t>Manual clean</w:t>
            </w:r>
          </w:p>
          <w:p w14:paraId="692E7686" w14:textId="77777777" w:rsidR="007213D5" w:rsidRDefault="007213D5" w:rsidP="00E1553B">
            <w:pPr>
              <w:snapToGrid w:val="0"/>
              <w:spacing w:before="0" w:after="60"/>
              <w:jc w:val="left"/>
              <w:rPr>
                <w:szCs w:val="20"/>
              </w:rPr>
            </w:pPr>
          </w:p>
          <w:p w14:paraId="7C53E318" w14:textId="69A1A6AF" w:rsidR="007213D5" w:rsidRPr="0050797F" w:rsidRDefault="007213D5" w:rsidP="00E1553B">
            <w:pPr>
              <w:snapToGrid w:val="0"/>
              <w:spacing w:before="0" w:after="60"/>
              <w:jc w:val="left"/>
              <w:rPr>
                <w:szCs w:val="20"/>
              </w:rPr>
            </w:pPr>
            <w:r>
              <w:rPr>
                <w:szCs w:val="20"/>
              </w:rPr>
              <w:t>Exchange trailer</w:t>
            </w:r>
          </w:p>
        </w:tc>
      </w:tr>
      <w:tr w:rsidR="00524CC9" w:rsidRPr="00D35983" w14:paraId="19023DAB" w14:textId="77777777" w:rsidTr="00EF6362">
        <w:tc>
          <w:tcPr>
            <w:tcW w:w="1973" w:type="dxa"/>
            <w:vMerge w:val="restart"/>
          </w:tcPr>
          <w:p w14:paraId="0F1D7B05" w14:textId="7C620023" w:rsidR="00524CC9" w:rsidRDefault="00524CC9" w:rsidP="00E1553B">
            <w:pPr>
              <w:snapToGrid w:val="0"/>
              <w:spacing w:before="0" w:after="60"/>
              <w:jc w:val="left"/>
              <w:rPr>
                <w:szCs w:val="20"/>
              </w:rPr>
            </w:pPr>
            <w:r>
              <w:rPr>
                <w:szCs w:val="20"/>
              </w:rPr>
              <w:t>Untreated process waste water - WPF</w:t>
            </w:r>
          </w:p>
        </w:tc>
        <w:tc>
          <w:tcPr>
            <w:tcW w:w="4617" w:type="dxa"/>
          </w:tcPr>
          <w:p w14:paraId="36D433BC" w14:textId="77777777" w:rsidR="00524CC9" w:rsidRPr="00831400" w:rsidRDefault="00524CC9" w:rsidP="007213D5">
            <w:pPr>
              <w:pStyle w:val="ListParagraph"/>
              <w:numPr>
                <w:ilvl w:val="0"/>
                <w:numId w:val="12"/>
              </w:numPr>
              <w:snapToGrid w:val="0"/>
              <w:spacing w:before="0" w:after="60"/>
              <w:ind w:left="175" w:hanging="175"/>
              <w:jc w:val="left"/>
              <w:rPr>
                <w:color w:val="auto"/>
                <w:szCs w:val="20"/>
              </w:rPr>
            </w:pPr>
            <w:r w:rsidRPr="00831400">
              <w:rPr>
                <w:color w:val="auto"/>
                <w:szCs w:val="20"/>
              </w:rPr>
              <w:t>Short interval control of Creamery operations</w:t>
            </w:r>
          </w:p>
          <w:p w14:paraId="790538B1" w14:textId="3F5218C1" w:rsidR="00524CC9" w:rsidRPr="00831400" w:rsidRDefault="00524CC9" w:rsidP="007213D5">
            <w:pPr>
              <w:pStyle w:val="ListParagraph"/>
              <w:numPr>
                <w:ilvl w:val="0"/>
                <w:numId w:val="12"/>
              </w:numPr>
              <w:snapToGrid w:val="0"/>
              <w:spacing w:before="0" w:after="60"/>
              <w:ind w:left="175" w:hanging="175"/>
              <w:jc w:val="left"/>
              <w:rPr>
                <w:color w:val="auto"/>
                <w:szCs w:val="20"/>
              </w:rPr>
            </w:pPr>
            <w:r w:rsidRPr="00831400">
              <w:rPr>
                <w:color w:val="auto"/>
                <w:szCs w:val="20"/>
              </w:rPr>
              <w:t xml:space="preserve">Use of Unplanned Event Reporting (UER) form to manage and communicate unplanned discharges of ingredients, </w:t>
            </w:r>
            <w:proofErr w:type="gramStart"/>
            <w:r w:rsidRPr="00831400">
              <w:rPr>
                <w:color w:val="auto"/>
                <w:szCs w:val="20"/>
              </w:rPr>
              <w:t>by-products</w:t>
            </w:r>
            <w:proofErr w:type="gramEnd"/>
            <w:r w:rsidRPr="00831400">
              <w:rPr>
                <w:color w:val="auto"/>
                <w:szCs w:val="20"/>
              </w:rPr>
              <w:t xml:space="preserve"> and products to drain</w:t>
            </w:r>
          </w:p>
        </w:tc>
        <w:tc>
          <w:tcPr>
            <w:tcW w:w="1555" w:type="dxa"/>
          </w:tcPr>
          <w:p w14:paraId="53040325" w14:textId="104F233B" w:rsidR="00524CC9" w:rsidRPr="00831400" w:rsidRDefault="00524CC9" w:rsidP="007213D5">
            <w:pPr>
              <w:snapToGrid w:val="0"/>
              <w:spacing w:before="0" w:after="60"/>
              <w:jc w:val="center"/>
              <w:rPr>
                <w:color w:val="auto"/>
                <w:szCs w:val="20"/>
              </w:rPr>
            </w:pPr>
            <w:r w:rsidRPr="00831400">
              <w:rPr>
                <w:color w:val="auto"/>
                <w:szCs w:val="20"/>
              </w:rPr>
              <w:t>Daily</w:t>
            </w:r>
          </w:p>
          <w:p w14:paraId="47075876" w14:textId="77777777" w:rsidR="00524CC9" w:rsidRPr="00831400" w:rsidRDefault="00524CC9" w:rsidP="007213D5">
            <w:pPr>
              <w:snapToGrid w:val="0"/>
              <w:spacing w:before="0" w:after="60"/>
              <w:jc w:val="center"/>
              <w:rPr>
                <w:color w:val="auto"/>
                <w:szCs w:val="20"/>
              </w:rPr>
            </w:pPr>
          </w:p>
          <w:p w14:paraId="585CE240" w14:textId="7FD99263" w:rsidR="00524CC9" w:rsidRPr="00831400" w:rsidRDefault="00524CC9" w:rsidP="007213D5">
            <w:pPr>
              <w:snapToGrid w:val="0"/>
              <w:spacing w:before="0" w:after="60"/>
              <w:jc w:val="center"/>
              <w:rPr>
                <w:color w:val="auto"/>
                <w:szCs w:val="20"/>
              </w:rPr>
            </w:pPr>
            <w:r w:rsidRPr="00831400">
              <w:rPr>
                <w:color w:val="auto"/>
                <w:szCs w:val="20"/>
              </w:rPr>
              <w:t>Continuous</w:t>
            </w:r>
          </w:p>
        </w:tc>
        <w:tc>
          <w:tcPr>
            <w:tcW w:w="3363" w:type="dxa"/>
          </w:tcPr>
          <w:p w14:paraId="7E608624" w14:textId="7DFEBB85" w:rsidR="00524CC9" w:rsidRPr="00831400" w:rsidRDefault="00524CC9" w:rsidP="00E1553B">
            <w:pPr>
              <w:snapToGrid w:val="0"/>
              <w:spacing w:before="0" w:after="60"/>
              <w:jc w:val="left"/>
              <w:rPr>
                <w:color w:val="auto"/>
                <w:szCs w:val="20"/>
              </w:rPr>
            </w:pPr>
            <w:r w:rsidRPr="00831400">
              <w:rPr>
                <w:color w:val="auto"/>
                <w:szCs w:val="20"/>
              </w:rPr>
              <w:t>Unplanned losses to drain minimised or communicated to WPF</w:t>
            </w:r>
            <w:r w:rsidR="00DD7821" w:rsidRPr="00831400">
              <w:rPr>
                <w:color w:val="auto"/>
                <w:szCs w:val="20"/>
              </w:rPr>
              <w:t xml:space="preserve"> using UER form</w:t>
            </w:r>
          </w:p>
        </w:tc>
        <w:tc>
          <w:tcPr>
            <w:tcW w:w="1413" w:type="dxa"/>
          </w:tcPr>
          <w:p w14:paraId="0CDE7C7D" w14:textId="57CE5352" w:rsidR="00524CC9" w:rsidRDefault="00524CC9" w:rsidP="001D141C">
            <w:pPr>
              <w:snapToGrid w:val="0"/>
              <w:spacing w:before="0" w:after="60"/>
              <w:jc w:val="center"/>
              <w:rPr>
                <w:szCs w:val="20"/>
              </w:rPr>
            </w:pPr>
            <w:r>
              <w:rPr>
                <w:szCs w:val="20"/>
              </w:rPr>
              <w:t>Unplanned Event</w:t>
            </w:r>
          </w:p>
          <w:p w14:paraId="58070B90" w14:textId="77777777" w:rsidR="00524CC9" w:rsidRDefault="00524CC9" w:rsidP="001D141C">
            <w:pPr>
              <w:snapToGrid w:val="0"/>
              <w:spacing w:before="0" w:after="60"/>
              <w:jc w:val="center"/>
              <w:rPr>
                <w:szCs w:val="20"/>
              </w:rPr>
            </w:pPr>
          </w:p>
        </w:tc>
        <w:tc>
          <w:tcPr>
            <w:tcW w:w="2547" w:type="dxa"/>
          </w:tcPr>
          <w:p w14:paraId="21537027" w14:textId="50CF852E" w:rsidR="00524CC9" w:rsidRDefault="00524CC9" w:rsidP="00E1553B">
            <w:pPr>
              <w:snapToGrid w:val="0"/>
              <w:spacing w:before="0" w:after="60"/>
              <w:jc w:val="left"/>
              <w:rPr>
                <w:szCs w:val="20"/>
              </w:rPr>
            </w:pPr>
            <w:r>
              <w:rPr>
                <w:szCs w:val="20"/>
              </w:rPr>
              <w:t xml:space="preserve">Higher strength effluent routed to </w:t>
            </w:r>
            <w:r w:rsidR="0034604A">
              <w:rPr>
                <w:szCs w:val="20"/>
              </w:rPr>
              <w:t xml:space="preserve">lagoon, </w:t>
            </w:r>
            <w:r>
              <w:rPr>
                <w:szCs w:val="20"/>
              </w:rPr>
              <w:t xml:space="preserve">Divert </w:t>
            </w:r>
            <w:r w:rsidR="00DD7821">
              <w:rPr>
                <w:szCs w:val="20"/>
              </w:rPr>
              <w:t>T</w:t>
            </w:r>
            <w:r>
              <w:rPr>
                <w:szCs w:val="20"/>
              </w:rPr>
              <w:t>ank and/ or tankering</w:t>
            </w:r>
          </w:p>
        </w:tc>
      </w:tr>
      <w:tr w:rsidR="00524CC9" w:rsidRPr="00D35983" w14:paraId="7C15B3AC" w14:textId="77777777" w:rsidTr="00EF6362">
        <w:tc>
          <w:tcPr>
            <w:tcW w:w="1973" w:type="dxa"/>
            <w:vMerge/>
          </w:tcPr>
          <w:p w14:paraId="0020B40E" w14:textId="77777777" w:rsidR="00524CC9" w:rsidRDefault="00524CC9" w:rsidP="00E1553B">
            <w:pPr>
              <w:snapToGrid w:val="0"/>
              <w:spacing w:before="0" w:after="60"/>
              <w:jc w:val="left"/>
              <w:rPr>
                <w:szCs w:val="20"/>
              </w:rPr>
            </w:pPr>
          </w:p>
        </w:tc>
        <w:tc>
          <w:tcPr>
            <w:tcW w:w="4617" w:type="dxa"/>
          </w:tcPr>
          <w:p w14:paraId="254B3D11" w14:textId="5D12A0A1" w:rsidR="00524CC9" w:rsidRPr="00831400" w:rsidRDefault="007C6BB8" w:rsidP="007213D5">
            <w:pPr>
              <w:pStyle w:val="ListParagraph"/>
              <w:numPr>
                <w:ilvl w:val="0"/>
                <w:numId w:val="12"/>
              </w:numPr>
              <w:snapToGrid w:val="0"/>
              <w:spacing w:before="0" w:after="60"/>
              <w:ind w:left="175" w:hanging="175"/>
              <w:jc w:val="left"/>
              <w:rPr>
                <w:color w:val="auto"/>
                <w:szCs w:val="20"/>
              </w:rPr>
            </w:pPr>
            <w:r>
              <w:rPr>
                <w:color w:val="auto"/>
                <w:szCs w:val="20"/>
              </w:rPr>
              <w:t>M</w:t>
            </w:r>
            <w:r w:rsidR="00524CC9" w:rsidRPr="00831400">
              <w:rPr>
                <w:color w:val="auto"/>
                <w:szCs w:val="20"/>
              </w:rPr>
              <w:t>onitoring of Dissolved Oxygen</w:t>
            </w:r>
            <w:r w:rsidR="00DD7821" w:rsidRPr="00831400">
              <w:rPr>
                <w:color w:val="auto"/>
                <w:szCs w:val="20"/>
              </w:rPr>
              <w:t xml:space="preserve"> (DO)</w:t>
            </w:r>
            <w:r w:rsidR="00524CC9" w:rsidRPr="00831400">
              <w:rPr>
                <w:color w:val="auto"/>
                <w:szCs w:val="20"/>
              </w:rPr>
              <w:t xml:space="preserve"> Levels in reception tanks</w:t>
            </w:r>
            <w:r>
              <w:rPr>
                <w:color w:val="auto"/>
                <w:szCs w:val="20"/>
              </w:rPr>
              <w:t xml:space="preserve"> </w:t>
            </w:r>
            <w:r w:rsidRPr="007C6BB8">
              <w:rPr>
                <w:color w:val="0070C0"/>
                <w:szCs w:val="20"/>
              </w:rPr>
              <w:t>provided by a</w:t>
            </w:r>
            <w:r w:rsidRPr="007C6BB8">
              <w:rPr>
                <w:color w:val="0070C0"/>
                <w:szCs w:val="20"/>
              </w:rPr>
              <w:t xml:space="preserve">eration air supplied to BT1 via 4x external mounted Landia blower/ mixers </w:t>
            </w:r>
            <w:r w:rsidRPr="007C6BB8">
              <w:rPr>
                <w:color w:val="0070C0"/>
                <w:szCs w:val="20"/>
              </w:rPr>
              <w:lastRenderedPageBreak/>
              <w:t>spaced approximately equally around the circumference of the tank.</w:t>
            </w:r>
          </w:p>
          <w:p w14:paraId="01A8397B" w14:textId="1374A111" w:rsidR="00524CC9" w:rsidRPr="00831400" w:rsidRDefault="00524CC9" w:rsidP="007213D5">
            <w:pPr>
              <w:pStyle w:val="ListParagraph"/>
              <w:numPr>
                <w:ilvl w:val="0"/>
                <w:numId w:val="12"/>
              </w:numPr>
              <w:snapToGrid w:val="0"/>
              <w:spacing w:before="0" w:after="60"/>
              <w:ind w:left="175" w:hanging="175"/>
              <w:jc w:val="left"/>
              <w:rPr>
                <w:color w:val="auto"/>
                <w:szCs w:val="20"/>
              </w:rPr>
            </w:pPr>
            <w:r w:rsidRPr="00831400">
              <w:rPr>
                <w:color w:val="auto"/>
                <w:szCs w:val="20"/>
              </w:rPr>
              <w:t>Desludging of BT1 and Divert tanks</w:t>
            </w:r>
          </w:p>
        </w:tc>
        <w:tc>
          <w:tcPr>
            <w:tcW w:w="1555" w:type="dxa"/>
          </w:tcPr>
          <w:p w14:paraId="6DA1E887" w14:textId="77777777" w:rsidR="00524CC9" w:rsidRPr="00831400" w:rsidRDefault="00524CC9" w:rsidP="007213D5">
            <w:pPr>
              <w:snapToGrid w:val="0"/>
              <w:spacing w:before="0" w:after="60"/>
              <w:jc w:val="center"/>
              <w:rPr>
                <w:color w:val="auto"/>
                <w:szCs w:val="20"/>
              </w:rPr>
            </w:pPr>
            <w:r w:rsidRPr="00831400">
              <w:rPr>
                <w:color w:val="auto"/>
                <w:szCs w:val="20"/>
              </w:rPr>
              <w:lastRenderedPageBreak/>
              <w:t>Continuous</w:t>
            </w:r>
          </w:p>
          <w:p w14:paraId="32904ED1" w14:textId="77777777" w:rsidR="00524CC9" w:rsidRPr="00831400" w:rsidRDefault="00524CC9" w:rsidP="007213D5">
            <w:pPr>
              <w:snapToGrid w:val="0"/>
              <w:spacing w:before="0" w:after="60"/>
              <w:jc w:val="center"/>
              <w:rPr>
                <w:color w:val="auto"/>
                <w:szCs w:val="20"/>
              </w:rPr>
            </w:pPr>
          </w:p>
          <w:p w14:paraId="2DB1E699" w14:textId="6D3D2621" w:rsidR="00524CC9" w:rsidRPr="00831400" w:rsidRDefault="00524CC9" w:rsidP="007213D5">
            <w:pPr>
              <w:snapToGrid w:val="0"/>
              <w:spacing w:before="0" w:after="60"/>
              <w:jc w:val="center"/>
              <w:rPr>
                <w:color w:val="auto"/>
                <w:szCs w:val="20"/>
              </w:rPr>
            </w:pPr>
            <w:r w:rsidRPr="00831400">
              <w:rPr>
                <w:color w:val="auto"/>
                <w:szCs w:val="20"/>
              </w:rPr>
              <w:t>Annual</w:t>
            </w:r>
          </w:p>
        </w:tc>
        <w:tc>
          <w:tcPr>
            <w:tcW w:w="3363" w:type="dxa"/>
          </w:tcPr>
          <w:p w14:paraId="187D2335" w14:textId="0DD77740" w:rsidR="00524CC9" w:rsidRPr="00831400" w:rsidRDefault="00524CC9" w:rsidP="007213D5">
            <w:pPr>
              <w:snapToGrid w:val="0"/>
              <w:spacing w:before="0" w:after="60"/>
              <w:jc w:val="left"/>
              <w:rPr>
                <w:color w:val="auto"/>
                <w:szCs w:val="20"/>
              </w:rPr>
            </w:pPr>
            <w:r w:rsidRPr="00831400">
              <w:rPr>
                <w:color w:val="auto"/>
                <w:szCs w:val="20"/>
              </w:rPr>
              <w:t>&gt;</w:t>
            </w:r>
            <w:r w:rsidR="0097311F" w:rsidRPr="00831400">
              <w:rPr>
                <w:color w:val="auto"/>
                <w:szCs w:val="20"/>
              </w:rPr>
              <w:t>0.5</w:t>
            </w:r>
            <w:r w:rsidRPr="00831400">
              <w:rPr>
                <w:color w:val="auto"/>
                <w:szCs w:val="20"/>
              </w:rPr>
              <w:t xml:space="preserve"> mg/l DO</w:t>
            </w:r>
          </w:p>
          <w:p w14:paraId="5B966C00" w14:textId="77777777" w:rsidR="00524CC9" w:rsidRPr="00831400" w:rsidRDefault="00524CC9" w:rsidP="00E1553B">
            <w:pPr>
              <w:snapToGrid w:val="0"/>
              <w:spacing w:before="0" w:after="60"/>
              <w:jc w:val="left"/>
              <w:rPr>
                <w:color w:val="auto"/>
                <w:szCs w:val="20"/>
              </w:rPr>
            </w:pPr>
          </w:p>
          <w:p w14:paraId="1CE8454D" w14:textId="42E9B0B8" w:rsidR="00524CC9" w:rsidRPr="00831400" w:rsidRDefault="00524CC9" w:rsidP="00E1553B">
            <w:pPr>
              <w:snapToGrid w:val="0"/>
              <w:spacing w:before="0" w:after="60"/>
              <w:jc w:val="left"/>
              <w:rPr>
                <w:color w:val="auto"/>
                <w:szCs w:val="20"/>
              </w:rPr>
            </w:pPr>
            <w:r w:rsidRPr="00831400">
              <w:rPr>
                <w:color w:val="auto"/>
                <w:szCs w:val="20"/>
              </w:rPr>
              <w:t>Sludge accumulation</w:t>
            </w:r>
          </w:p>
        </w:tc>
        <w:tc>
          <w:tcPr>
            <w:tcW w:w="1413" w:type="dxa"/>
          </w:tcPr>
          <w:p w14:paraId="626EF9EA" w14:textId="6833CF3F" w:rsidR="00524CC9" w:rsidRDefault="00524CC9" w:rsidP="001D141C">
            <w:pPr>
              <w:snapToGrid w:val="0"/>
              <w:spacing w:before="0" w:after="60"/>
              <w:jc w:val="center"/>
              <w:rPr>
                <w:szCs w:val="20"/>
              </w:rPr>
            </w:pPr>
            <w:r>
              <w:rPr>
                <w:szCs w:val="20"/>
              </w:rPr>
              <w:t>&lt;</w:t>
            </w:r>
            <w:r w:rsidR="0097311F">
              <w:rPr>
                <w:szCs w:val="20"/>
              </w:rPr>
              <w:t>0.5</w:t>
            </w:r>
            <w:r>
              <w:rPr>
                <w:szCs w:val="20"/>
              </w:rPr>
              <w:t xml:space="preserve"> mg/l DO</w:t>
            </w:r>
          </w:p>
          <w:p w14:paraId="5B2981A6" w14:textId="77777777" w:rsidR="00524CC9" w:rsidRDefault="00524CC9" w:rsidP="001D141C">
            <w:pPr>
              <w:snapToGrid w:val="0"/>
              <w:spacing w:before="0" w:after="60"/>
              <w:jc w:val="center"/>
              <w:rPr>
                <w:szCs w:val="20"/>
              </w:rPr>
            </w:pPr>
          </w:p>
          <w:p w14:paraId="15B75F3C" w14:textId="0E26C62A" w:rsidR="00524CC9" w:rsidRDefault="00524CC9" w:rsidP="001D141C">
            <w:pPr>
              <w:snapToGrid w:val="0"/>
              <w:spacing w:before="0" w:after="60"/>
              <w:jc w:val="center"/>
              <w:rPr>
                <w:szCs w:val="20"/>
              </w:rPr>
            </w:pPr>
            <w:r>
              <w:rPr>
                <w:szCs w:val="20"/>
              </w:rPr>
              <w:t>Poor DO</w:t>
            </w:r>
          </w:p>
        </w:tc>
        <w:tc>
          <w:tcPr>
            <w:tcW w:w="2547" w:type="dxa"/>
          </w:tcPr>
          <w:p w14:paraId="046C3883" w14:textId="46C0A9FE" w:rsidR="00524CC9" w:rsidRDefault="00524CC9" w:rsidP="007213D5">
            <w:pPr>
              <w:snapToGrid w:val="0"/>
              <w:spacing w:before="0" w:after="60"/>
              <w:jc w:val="left"/>
              <w:rPr>
                <w:szCs w:val="20"/>
              </w:rPr>
            </w:pPr>
            <w:r>
              <w:rPr>
                <w:szCs w:val="20"/>
              </w:rPr>
              <w:t xml:space="preserve">Increase aeration </w:t>
            </w:r>
            <w:proofErr w:type="gramStart"/>
            <w:r>
              <w:rPr>
                <w:szCs w:val="20"/>
              </w:rPr>
              <w:t>rate</w:t>
            </w:r>
            <w:proofErr w:type="gramEnd"/>
          </w:p>
          <w:p w14:paraId="504D23D3" w14:textId="77777777" w:rsidR="00524CC9" w:rsidRDefault="00524CC9" w:rsidP="00E1553B">
            <w:pPr>
              <w:snapToGrid w:val="0"/>
              <w:spacing w:before="0" w:after="60"/>
              <w:jc w:val="left"/>
              <w:rPr>
                <w:szCs w:val="20"/>
              </w:rPr>
            </w:pPr>
          </w:p>
          <w:p w14:paraId="36CD467B" w14:textId="64857CA0" w:rsidR="00524CC9" w:rsidRDefault="00524CC9" w:rsidP="00E1553B">
            <w:pPr>
              <w:snapToGrid w:val="0"/>
              <w:spacing w:before="0" w:after="60"/>
              <w:jc w:val="left"/>
              <w:rPr>
                <w:szCs w:val="20"/>
              </w:rPr>
            </w:pPr>
            <w:r>
              <w:rPr>
                <w:szCs w:val="20"/>
              </w:rPr>
              <w:t>Remove sludge</w:t>
            </w:r>
          </w:p>
        </w:tc>
      </w:tr>
      <w:tr w:rsidR="00524CC9" w:rsidRPr="00D35983" w14:paraId="56A654ED" w14:textId="77777777" w:rsidTr="00EF6362">
        <w:tc>
          <w:tcPr>
            <w:tcW w:w="1973" w:type="dxa"/>
            <w:vMerge w:val="restart"/>
          </w:tcPr>
          <w:p w14:paraId="4CB031FC" w14:textId="5B7D98F6" w:rsidR="00524CC9" w:rsidRPr="00D35983" w:rsidRDefault="00524CC9" w:rsidP="00E1553B">
            <w:pPr>
              <w:snapToGrid w:val="0"/>
              <w:spacing w:before="0" w:after="60"/>
              <w:jc w:val="left"/>
              <w:rPr>
                <w:sz w:val="22"/>
                <w:szCs w:val="22"/>
              </w:rPr>
            </w:pPr>
          </w:p>
        </w:tc>
        <w:tc>
          <w:tcPr>
            <w:tcW w:w="4617" w:type="dxa"/>
          </w:tcPr>
          <w:p w14:paraId="11066CAA" w14:textId="3663B77D" w:rsidR="00524CC9" w:rsidRPr="00831400" w:rsidRDefault="00524CC9" w:rsidP="00E1553B">
            <w:pPr>
              <w:pStyle w:val="ListParagraph"/>
              <w:numPr>
                <w:ilvl w:val="0"/>
                <w:numId w:val="12"/>
              </w:numPr>
              <w:snapToGrid w:val="0"/>
              <w:spacing w:before="0" w:after="60"/>
              <w:ind w:left="175" w:hanging="175"/>
              <w:jc w:val="left"/>
              <w:rPr>
                <w:color w:val="auto"/>
                <w:szCs w:val="20"/>
              </w:rPr>
            </w:pPr>
            <w:r w:rsidRPr="00831400">
              <w:rPr>
                <w:color w:val="auto"/>
                <w:szCs w:val="20"/>
              </w:rPr>
              <w:t xml:space="preserve">Automatic diversion of high strength effluent from BT1 to the Divert </w:t>
            </w:r>
            <w:r w:rsidR="006F705C" w:rsidRPr="00831400">
              <w:rPr>
                <w:color w:val="auto"/>
                <w:szCs w:val="20"/>
              </w:rPr>
              <w:t>T</w:t>
            </w:r>
            <w:r w:rsidRPr="00831400">
              <w:rPr>
                <w:color w:val="auto"/>
                <w:szCs w:val="20"/>
              </w:rPr>
              <w:t>ank using pH, COD and/or turbidity (</w:t>
            </w:r>
            <w:r w:rsidR="008C48BE" w:rsidRPr="00831400">
              <w:rPr>
                <w:color w:val="auto"/>
                <w:szCs w:val="20"/>
              </w:rPr>
              <w:t xml:space="preserve">being commissioned </w:t>
            </w:r>
            <w:r w:rsidRPr="00831400">
              <w:rPr>
                <w:color w:val="auto"/>
                <w:szCs w:val="20"/>
              </w:rPr>
              <w:t xml:space="preserve">in </w:t>
            </w:r>
            <w:r w:rsidR="008C48BE" w:rsidRPr="00831400">
              <w:rPr>
                <w:color w:val="auto"/>
                <w:szCs w:val="20"/>
              </w:rPr>
              <w:t>summer</w:t>
            </w:r>
            <w:r w:rsidR="00C549E7" w:rsidRPr="00831400">
              <w:rPr>
                <w:color w:val="auto"/>
                <w:szCs w:val="20"/>
              </w:rPr>
              <w:t xml:space="preserve"> </w:t>
            </w:r>
            <w:r w:rsidRPr="00831400">
              <w:rPr>
                <w:color w:val="auto"/>
                <w:szCs w:val="20"/>
              </w:rPr>
              <w:t>2023)</w:t>
            </w:r>
          </w:p>
          <w:p w14:paraId="1E7A722E" w14:textId="26DCAD11" w:rsidR="00524CC9" w:rsidRPr="00831400" w:rsidRDefault="00524CC9" w:rsidP="007213D5">
            <w:pPr>
              <w:pStyle w:val="ListParagraph"/>
              <w:numPr>
                <w:ilvl w:val="0"/>
                <w:numId w:val="12"/>
              </w:numPr>
              <w:snapToGrid w:val="0"/>
              <w:spacing w:before="0" w:after="60"/>
              <w:ind w:left="175" w:hanging="175"/>
              <w:jc w:val="left"/>
              <w:rPr>
                <w:color w:val="auto"/>
                <w:szCs w:val="20"/>
              </w:rPr>
            </w:pPr>
            <w:r w:rsidRPr="00831400">
              <w:rPr>
                <w:color w:val="auto"/>
                <w:szCs w:val="20"/>
              </w:rPr>
              <w:t>Automated dosing of caustic to BT1 to maintain pH &gt;8 (being commissioned in 2023)</w:t>
            </w:r>
          </w:p>
        </w:tc>
        <w:tc>
          <w:tcPr>
            <w:tcW w:w="1555" w:type="dxa"/>
          </w:tcPr>
          <w:p w14:paraId="37C7BA63" w14:textId="0BA722A4" w:rsidR="00524CC9" w:rsidRPr="00831400" w:rsidRDefault="00524CC9" w:rsidP="00E1553B">
            <w:pPr>
              <w:snapToGrid w:val="0"/>
              <w:spacing w:before="0" w:after="60"/>
              <w:jc w:val="center"/>
              <w:rPr>
                <w:color w:val="auto"/>
                <w:szCs w:val="20"/>
              </w:rPr>
            </w:pPr>
            <w:r w:rsidRPr="00831400">
              <w:rPr>
                <w:color w:val="auto"/>
                <w:szCs w:val="20"/>
              </w:rPr>
              <w:t>Continuous</w:t>
            </w:r>
          </w:p>
          <w:p w14:paraId="29EBFA3F" w14:textId="77777777" w:rsidR="00524CC9" w:rsidRPr="00831400" w:rsidRDefault="00524CC9" w:rsidP="00E1553B">
            <w:pPr>
              <w:snapToGrid w:val="0"/>
              <w:spacing w:before="0" w:after="60"/>
              <w:jc w:val="center"/>
              <w:rPr>
                <w:color w:val="auto"/>
                <w:szCs w:val="20"/>
              </w:rPr>
            </w:pPr>
          </w:p>
          <w:p w14:paraId="64CFAE83" w14:textId="37A32122" w:rsidR="00524CC9" w:rsidRPr="00831400" w:rsidRDefault="00524CC9" w:rsidP="00E1553B">
            <w:pPr>
              <w:snapToGrid w:val="0"/>
              <w:spacing w:before="0" w:after="60"/>
              <w:jc w:val="center"/>
              <w:rPr>
                <w:color w:val="auto"/>
                <w:szCs w:val="20"/>
              </w:rPr>
            </w:pPr>
          </w:p>
          <w:p w14:paraId="083AD51F" w14:textId="77777777" w:rsidR="00524CC9" w:rsidRPr="00831400" w:rsidRDefault="00524CC9" w:rsidP="00E1553B">
            <w:pPr>
              <w:snapToGrid w:val="0"/>
              <w:spacing w:before="0" w:after="60"/>
              <w:jc w:val="center"/>
              <w:rPr>
                <w:color w:val="auto"/>
                <w:sz w:val="4"/>
                <w:szCs w:val="4"/>
              </w:rPr>
            </w:pPr>
          </w:p>
          <w:p w14:paraId="011172DE" w14:textId="5CEC002D" w:rsidR="00524CC9" w:rsidRPr="00831400" w:rsidRDefault="00524CC9" w:rsidP="00E1553B">
            <w:pPr>
              <w:snapToGrid w:val="0"/>
              <w:spacing w:before="0" w:after="60"/>
              <w:jc w:val="center"/>
              <w:rPr>
                <w:color w:val="auto"/>
                <w:szCs w:val="20"/>
              </w:rPr>
            </w:pPr>
            <w:r w:rsidRPr="00831400">
              <w:rPr>
                <w:color w:val="auto"/>
                <w:szCs w:val="20"/>
              </w:rPr>
              <w:t>Continuous</w:t>
            </w:r>
          </w:p>
          <w:p w14:paraId="381A0EFC" w14:textId="5ABDAA3E" w:rsidR="00524CC9" w:rsidRPr="00831400" w:rsidRDefault="00524CC9" w:rsidP="00E1553B">
            <w:pPr>
              <w:snapToGrid w:val="0"/>
              <w:spacing w:before="0" w:after="60"/>
              <w:jc w:val="center"/>
              <w:rPr>
                <w:color w:val="auto"/>
                <w:szCs w:val="20"/>
              </w:rPr>
            </w:pPr>
          </w:p>
          <w:p w14:paraId="5A7B1C2F" w14:textId="5259F139" w:rsidR="00524CC9" w:rsidRPr="00831400" w:rsidRDefault="00524CC9" w:rsidP="00214C84">
            <w:pPr>
              <w:snapToGrid w:val="0"/>
              <w:spacing w:before="0" w:after="60"/>
              <w:jc w:val="center"/>
              <w:rPr>
                <w:color w:val="auto"/>
                <w:szCs w:val="20"/>
              </w:rPr>
            </w:pPr>
          </w:p>
        </w:tc>
        <w:tc>
          <w:tcPr>
            <w:tcW w:w="3363" w:type="dxa"/>
          </w:tcPr>
          <w:p w14:paraId="77B77AF2" w14:textId="52A5ED5A" w:rsidR="00524CC9" w:rsidRPr="00831400" w:rsidRDefault="00524CC9" w:rsidP="00E1553B">
            <w:pPr>
              <w:snapToGrid w:val="0"/>
              <w:spacing w:before="0" w:after="60"/>
              <w:jc w:val="left"/>
              <w:rPr>
                <w:color w:val="auto"/>
                <w:szCs w:val="20"/>
              </w:rPr>
            </w:pPr>
            <w:r w:rsidRPr="00831400">
              <w:rPr>
                <w:color w:val="auto"/>
                <w:szCs w:val="20"/>
              </w:rPr>
              <w:t>Daily COD load &lt;12 tonnes</w:t>
            </w:r>
          </w:p>
          <w:p w14:paraId="19F5BDFB" w14:textId="69B2B0CD" w:rsidR="00524CC9" w:rsidRPr="00831400" w:rsidRDefault="00524CC9" w:rsidP="00E1553B">
            <w:pPr>
              <w:snapToGrid w:val="0"/>
              <w:spacing w:before="0" w:after="60"/>
              <w:jc w:val="left"/>
              <w:rPr>
                <w:color w:val="auto"/>
                <w:szCs w:val="20"/>
              </w:rPr>
            </w:pPr>
            <w:r w:rsidRPr="00831400">
              <w:rPr>
                <w:color w:val="auto"/>
                <w:szCs w:val="20"/>
              </w:rPr>
              <w:t xml:space="preserve">Daily lab analysis of COD </w:t>
            </w:r>
            <w:r w:rsidR="007F3F43" w:rsidRPr="00831400">
              <w:rPr>
                <w:color w:val="auto"/>
                <w:szCs w:val="20"/>
              </w:rPr>
              <w:t xml:space="preserve">of </w:t>
            </w:r>
            <w:r w:rsidRPr="00831400">
              <w:rPr>
                <w:color w:val="auto"/>
                <w:szCs w:val="20"/>
              </w:rPr>
              <w:t>influents</w:t>
            </w:r>
          </w:p>
          <w:p w14:paraId="073596C5" w14:textId="3048DAE6" w:rsidR="007F3F43" w:rsidRPr="00831400" w:rsidRDefault="007F3F43" w:rsidP="00E1553B">
            <w:pPr>
              <w:snapToGrid w:val="0"/>
              <w:spacing w:before="0" w:after="60"/>
              <w:jc w:val="left"/>
              <w:rPr>
                <w:color w:val="auto"/>
                <w:szCs w:val="20"/>
              </w:rPr>
            </w:pPr>
            <w:r w:rsidRPr="00831400">
              <w:rPr>
                <w:color w:val="auto"/>
                <w:szCs w:val="20"/>
              </w:rPr>
              <w:t>Visual checks of WPF inlet well</w:t>
            </w:r>
          </w:p>
          <w:p w14:paraId="3C8A75A1" w14:textId="77777777" w:rsidR="00524CC9" w:rsidRPr="00831400" w:rsidRDefault="00524CC9" w:rsidP="00E1553B">
            <w:pPr>
              <w:snapToGrid w:val="0"/>
              <w:spacing w:before="0" w:after="60"/>
              <w:jc w:val="left"/>
              <w:rPr>
                <w:color w:val="auto"/>
                <w:sz w:val="4"/>
                <w:szCs w:val="4"/>
              </w:rPr>
            </w:pPr>
          </w:p>
          <w:p w14:paraId="7D35A0C1" w14:textId="149B01E4" w:rsidR="00524CC9" w:rsidRPr="00831400" w:rsidRDefault="00524CC9" w:rsidP="00E1553B">
            <w:pPr>
              <w:snapToGrid w:val="0"/>
              <w:spacing w:before="0" w:after="60"/>
              <w:jc w:val="left"/>
              <w:rPr>
                <w:color w:val="auto"/>
                <w:szCs w:val="20"/>
              </w:rPr>
            </w:pPr>
            <w:r w:rsidRPr="00831400">
              <w:rPr>
                <w:color w:val="auto"/>
                <w:szCs w:val="20"/>
              </w:rPr>
              <w:t>pH &gt;8</w:t>
            </w:r>
            <w:r w:rsidR="00B87CA9">
              <w:rPr>
                <w:color w:val="auto"/>
                <w:szCs w:val="20"/>
              </w:rPr>
              <w:t xml:space="preserve"> </w:t>
            </w:r>
            <w:r w:rsidR="00B87CA9" w:rsidRPr="00B87CA9">
              <w:rPr>
                <w:color w:val="0070C0"/>
                <w:szCs w:val="20"/>
                <w:vertAlign w:val="superscript"/>
              </w:rPr>
              <w:t>Note 4</w:t>
            </w:r>
          </w:p>
          <w:p w14:paraId="4C638DB8" w14:textId="2240AEAD" w:rsidR="00524CC9" w:rsidRPr="00831400" w:rsidRDefault="00524CC9" w:rsidP="00E1553B">
            <w:pPr>
              <w:snapToGrid w:val="0"/>
              <w:spacing w:before="0" w:after="60"/>
              <w:jc w:val="left"/>
              <w:rPr>
                <w:color w:val="auto"/>
                <w:szCs w:val="20"/>
              </w:rPr>
            </w:pPr>
          </w:p>
          <w:p w14:paraId="3FF5303C" w14:textId="3823B009" w:rsidR="00524CC9" w:rsidRPr="00831400" w:rsidRDefault="00524CC9" w:rsidP="007213D5">
            <w:pPr>
              <w:snapToGrid w:val="0"/>
              <w:spacing w:before="0" w:after="60"/>
              <w:jc w:val="left"/>
              <w:rPr>
                <w:color w:val="auto"/>
                <w:szCs w:val="20"/>
              </w:rPr>
            </w:pPr>
          </w:p>
        </w:tc>
        <w:tc>
          <w:tcPr>
            <w:tcW w:w="1413" w:type="dxa"/>
          </w:tcPr>
          <w:p w14:paraId="00D1C72A" w14:textId="2689F476" w:rsidR="00524CC9" w:rsidRPr="00831400" w:rsidRDefault="00524CC9" w:rsidP="001D141C">
            <w:pPr>
              <w:snapToGrid w:val="0"/>
              <w:spacing w:before="0" w:after="60"/>
              <w:jc w:val="center"/>
              <w:rPr>
                <w:color w:val="auto"/>
                <w:szCs w:val="20"/>
              </w:rPr>
            </w:pPr>
            <w:r w:rsidRPr="00831400">
              <w:rPr>
                <w:color w:val="auto"/>
                <w:szCs w:val="20"/>
              </w:rPr>
              <w:t xml:space="preserve">COD load </w:t>
            </w:r>
            <w:r w:rsidR="0034604A" w:rsidRPr="00831400">
              <w:rPr>
                <w:color w:val="auto"/>
                <w:szCs w:val="20"/>
              </w:rPr>
              <w:t>&gt;13</w:t>
            </w:r>
            <w:r w:rsidRPr="00831400">
              <w:rPr>
                <w:color w:val="auto"/>
                <w:szCs w:val="20"/>
              </w:rPr>
              <w:t xml:space="preserve"> </w:t>
            </w:r>
            <w:r w:rsidR="0034604A" w:rsidRPr="00831400">
              <w:rPr>
                <w:color w:val="auto"/>
                <w:szCs w:val="20"/>
              </w:rPr>
              <w:t>tonnes/ day</w:t>
            </w:r>
          </w:p>
          <w:p w14:paraId="0B8F8AD6" w14:textId="7FD828FE" w:rsidR="00524CC9" w:rsidRPr="00831400" w:rsidRDefault="00524CC9" w:rsidP="001D141C">
            <w:pPr>
              <w:snapToGrid w:val="0"/>
              <w:spacing w:before="0" w:after="60"/>
              <w:jc w:val="center"/>
              <w:rPr>
                <w:color w:val="auto"/>
                <w:szCs w:val="20"/>
              </w:rPr>
            </w:pPr>
          </w:p>
          <w:p w14:paraId="22A9884B" w14:textId="77777777" w:rsidR="00524CC9" w:rsidRPr="00831400" w:rsidRDefault="00524CC9" w:rsidP="001D141C">
            <w:pPr>
              <w:snapToGrid w:val="0"/>
              <w:spacing w:before="0" w:after="60"/>
              <w:jc w:val="center"/>
              <w:rPr>
                <w:color w:val="auto"/>
                <w:sz w:val="4"/>
                <w:szCs w:val="4"/>
              </w:rPr>
            </w:pPr>
          </w:p>
          <w:p w14:paraId="4EEACF68" w14:textId="1183E25B" w:rsidR="00524CC9" w:rsidRPr="00831400" w:rsidRDefault="00524CC9" w:rsidP="001D141C">
            <w:pPr>
              <w:snapToGrid w:val="0"/>
              <w:spacing w:before="0" w:after="60"/>
              <w:jc w:val="center"/>
              <w:rPr>
                <w:color w:val="auto"/>
                <w:szCs w:val="20"/>
              </w:rPr>
            </w:pPr>
            <w:r w:rsidRPr="00831400">
              <w:rPr>
                <w:color w:val="auto"/>
                <w:szCs w:val="20"/>
              </w:rPr>
              <w:t>pH &lt;8</w:t>
            </w:r>
          </w:p>
          <w:p w14:paraId="6DBB2F99" w14:textId="77777777" w:rsidR="00524CC9" w:rsidRPr="00831400" w:rsidRDefault="00524CC9" w:rsidP="001D141C">
            <w:pPr>
              <w:snapToGrid w:val="0"/>
              <w:spacing w:before="0" w:after="60"/>
              <w:jc w:val="center"/>
              <w:rPr>
                <w:color w:val="auto"/>
                <w:szCs w:val="20"/>
              </w:rPr>
            </w:pPr>
          </w:p>
          <w:p w14:paraId="3C483C9F" w14:textId="5B0C4336" w:rsidR="00524CC9" w:rsidRPr="00831400" w:rsidRDefault="00524CC9" w:rsidP="001D141C">
            <w:pPr>
              <w:snapToGrid w:val="0"/>
              <w:spacing w:before="0" w:after="60"/>
              <w:jc w:val="center"/>
              <w:rPr>
                <w:color w:val="auto"/>
                <w:szCs w:val="20"/>
              </w:rPr>
            </w:pPr>
          </w:p>
        </w:tc>
        <w:tc>
          <w:tcPr>
            <w:tcW w:w="2547" w:type="dxa"/>
          </w:tcPr>
          <w:p w14:paraId="47DBDF67" w14:textId="34D81357" w:rsidR="00524CC9" w:rsidRPr="00831400" w:rsidRDefault="00524CC9" w:rsidP="00E1553B">
            <w:pPr>
              <w:snapToGrid w:val="0"/>
              <w:spacing w:before="0" w:after="60"/>
              <w:jc w:val="left"/>
              <w:rPr>
                <w:color w:val="auto"/>
                <w:szCs w:val="20"/>
              </w:rPr>
            </w:pPr>
            <w:r w:rsidRPr="00831400">
              <w:rPr>
                <w:color w:val="auto"/>
                <w:szCs w:val="20"/>
              </w:rPr>
              <w:t xml:space="preserve">Higher strength effluent routed to Divert </w:t>
            </w:r>
            <w:r w:rsidR="006F705C" w:rsidRPr="00831400">
              <w:rPr>
                <w:color w:val="auto"/>
                <w:szCs w:val="20"/>
              </w:rPr>
              <w:t>T</w:t>
            </w:r>
            <w:r w:rsidRPr="00831400">
              <w:rPr>
                <w:color w:val="auto"/>
                <w:szCs w:val="20"/>
              </w:rPr>
              <w:t>ank and/ or tankering.</w:t>
            </w:r>
          </w:p>
          <w:p w14:paraId="25298D92" w14:textId="4628D0BD" w:rsidR="00524CC9" w:rsidRPr="00831400" w:rsidRDefault="00524CC9" w:rsidP="00E1553B">
            <w:pPr>
              <w:snapToGrid w:val="0"/>
              <w:spacing w:before="0" w:after="60"/>
              <w:jc w:val="left"/>
              <w:rPr>
                <w:color w:val="auto"/>
                <w:szCs w:val="20"/>
              </w:rPr>
            </w:pPr>
            <w:r w:rsidRPr="00831400">
              <w:rPr>
                <w:color w:val="auto"/>
                <w:szCs w:val="20"/>
              </w:rPr>
              <w:t xml:space="preserve">Manual diversion if automated system </w:t>
            </w:r>
            <w:proofErr w:type="gramStart"/>
            <w:r w:rsidRPr="00831400">
              <w:rPr>
                <w:color w:val="auto"/>
                <w:szCs w:val="20"/>
              </w:rPr>
              <w:t>fails</w:t>
            </w:r>
            <w:proofErr w:type="gramEnd"/>
          </w:p>
          <w:p w14:paraId="5EE75606" w14:textId="6BDC0775" w:rsidR="00524CC9" w:rsidRPr="00831400" w:rsidRDefault="00524CC9" w:rsidP="00E1553B">
            <w:pPr>
              <w:snapToGrid w:val="0"/>
              <w:spacing w:before="0" w:after="60"/>
              <w:jc w:val="left"/>
              <w:rPr>
                <w:color w:val="auto"/>
                <w:szCs w:val="20"/>
              </w:rPr>
            </w:pPr>
            <w:r w:rsidRPr="00831400">
              <w:rPr>
                <w:color w:val="auto"/>
                <w:szCs w:val="20"/>
              </w:rPr>
              <w:t>Manual addition of caustic</w:t>
            </w:r>
          </w:p>
          <w:p w14:paraId="3A4A7CE6" w14:textId="24656B16" w:rsidR="00524CC9" w:rsidRPr="00831400" w:rsidRDefault="00524CC9" w:rsidP="00E1553B">
            <w:pPr>
              <w:snapToGrid w:val="0"/>
              <w:spacing w:before="0" w:after="60"/>
              <w:jc w:val="left"/>
              <w:rPr>
                <w:color w:val="auto"/>
                <w:szCs w:val="20"/>
              </w:rPr>
            </w:pPr>
          </w:p>
        </w:tc>
      </w:tr>
      <w:tr w:rsidR="00524CC9" w:rsidRPr="00D35983" w14:paraId="6F2E6AB6" w14:textId="77777777" w:rsidTr="00EF6362">
        <w:tc>
          <w:tcPr>
            <w:tcW w:w="1973" w:type="dxa"/>
            <w:vMerge/>
          </w:tcPr>
          <w:p w14:paraId="0A1A845C" w14:textId="77777777" w:rsidR="00524CC9" w:rsidRPr="00D35983" w:rsidRDefault="00524CC9" w:rsidP="00E1553B">
            <w:pPr>
              <w:snapToGrid w:val="0"/>
              <w:spacing w:before="0" w:after="60"/>
              <w:jc w:val="left"/>
              <w:rPr>
                <w:sz w:val="22"/>
                <w:szCs w:val="22"/>
              </w:rPr>
            </w:pPr>
          </w:p>
        </w:tc>
        <w:tc>
          <w:tcPr>
            <w:tcW w:w="4617" w:type="dxa"/>
          </w:tcPr>
          <w:p w14:paraId="5AD76C14" w14:textId="5D52ADBA" w:rsidR="00524CC9" w:rsidRPr="00831400" w:rsidRDefault="00524CC9" w:rsidP="00A42120">
            <w:pPr>
              <w:pStyle w:val="ListParagraph"/>
              <w:numPr>
                <w:ilvl w:val="0"/>
                <w:numId w:val="12"/>
              </w:numPr>
              <w:snapToGrid w:val="0"/>
              <w:spacing w:before="0" w:after="60"/>
              <w:ind w:left="175" w:hanging="175"/>
              <w:jc w:val="left"/>
              <w:rPr>
                <w:color w:val="auto"/>
                <w:szCs w:val="20"/>
              </w:rPr>
            </w:pPr>
            <w:r w:rsidRPr="00831400">
              <w:rPr>
                <w:color w:val="auto"/>
                <w:szCs w:val="20"/>
              </w:rPr>
              <w:t xml:space="preserve">Covered and extracted WPF reception tanks BT1 and Divert </w:t>
            </w:r>
            <w:r w:rsidR="007F3F43" w:rsidRPr="00831400">
              <w:rPr>
                <w:color w:val="auto"/>
                <w:szCs w:val="20"/>
              </w:rPr>
              <w:t>Tank</w:t>
            </w:r>
          </w:p>
          <w:p w14:paraId="36546F7A" w14:textId="77777777" w:rsidR="00524CC9" w:rsidRPr="00831400" w:rsidRDefault="00524CC9" w:rsidP="00A42120">
            <w:pPr>
              <w:pStyle w:val="ListParagraph"/>
              <w:snapToGrid w:val="0"/>
              <w:spacing w:before="0" w:after="60"/>
              <w:ind w:left="175"/>
              <w:jc w:val="left"/>
              <w:rPr>
                <w:color w:val="auto"/>
                <w:szCs w:val="20"/>
              </w:rPr>
            </w:pPr>
          </w:p>
        </w:tc>
        <w:tc>
          <w:tcPr>
            <w:tcW w:w="1555" w:type="dxa"/>
          </w:tcPr>
          <w:p w14:paraId="4DD15370" w14:textId="77777777" w:rsidR="00524CC9" w:rsidRPr="00831400" w:rsidRDefault="00524CC9" w:rsidP="00A42120">
            <w:pPr>
              <w:snapToGrid w:val="0"/>
              <w:spacing w:before="0" w:after="60"/>
              <w:jc w:val="center"/>
              <w:rPr>
                <w:color w:val="auto"/>
                <w:szCs w:val="20"/>
              </w:rPr>
            </w:pPr>
            <w:r w:rsidRPr="00831400">
              <w:rPr>
                <w:color w:val="auto"/>
                <w:szCs w:val="20"/>
              </w:rPr>
              <w:t xml:space="preserve">Periodic integrity test </w:t>
            </w:r>
            <w:proofErr w:type="gramStart"/>
            <w:r w:rsidRPr="00831400">
              <w:rPr>
                <w:color w:val="auto"/>
                <w:szCs w:val="20"/>
              </w:rPr>
              <w:t>e.g.</w:t>
            </w:r>
            <w:proofErr w:type="gramEnd"/>
            <w:r w:rsidRPr="00831400">
              <w:rPr>
                <w:color w:val="auto"/>
                <w:szCs w:val="20"/>
              </w:rPr>
              <w:t xml:space="preserve"> smoke</w:t>
            </w:r>
          </w:p>
          <w:p w14:paraId="2913A878" w14:textId="77777777" w:rsidR="00524CC9" w:rsidRPr="00831400" w:rsidRDefault="00524CC9" w:rsidP="007213D5">
            <w:pPr>
              <w:snapToGrid w:val="0"/>
              <w:spacing w:before="0" w:after="60"/>
              <w:jc w:val="center"/>
              <w:rPr>
                <w:color w:val="auto"/>
                <w:szCs w:val="20"/>
              </w:rPr>
            </w:pPr>
          </w:p>
          <w:p w14:paraId="60455BAF" w14:textId="2E05A18F" w:rsidR="00524CC9" w:rsidRPr="00831400" w:rsidRDefault="00524CC9" w:rsidP="007213D5">
            <w:pPr>
              <w:snapToGrid w:val="0"/>
              <w:spacing w:before="0" w:after="60"/>
              <w:jc w:val="center"/>
              <w:rPr>
                <w:color w:val="auto"/>
                <w:szCs w:val="20"/>
              </w:rPr>
            </w:pPr>
            <w:r w:rsidRPr="00831400">
              <w:rPr>
                <w:color w:val="auto"/>
                <w:szCs w:val="20"/>
              </w:rPr>
              <w:t>Annual</w:t>
            </w:r>
          </w:p>
        </w:tc>
        <w:tc>
          <w:tcPr>
            <w:tcW w:w="3363" w:type="dxa"/>
          </w:tcPr>
          <w:p w14:paraId="025B35A5" w14:textId="176BE972" w:rsidR="00524CC9" w:rsidRPr="00831400" w:rsidRDefault="00524CC9" w:rsidP="00A42120">
            <w:pPr>
              <w:snapToGrid w:val="0"/>
              <w:spacing w:before="0" w:after="60"/>
              <w:jc w:val="left"/>
              <w:rPr>
                <w:color w:val="auto"/>
                <w:szCs w:val="20"/>
              </w:rPr>
            </w:pPr>
            <w:r w:rsidRPr="00831400">
              <w:rPr>
                <w:color w:val="auto"/>
                <w:szCs w:val="20"/>
              </w:rPr>
              <w:t xml:space="preserve">Maintain slight negative </w:t>
            </w:r>
            <w:proofErr w:type="gramStart"/>
            <w:r w:rsidRPr="00831400">
              <w:rPr>
                <w:color w:val="auto"/>
                <w:szCs w:val="20"/>
              </w:rPr>
              <w:t>pressure</w:t>
            </w:r>
            <w:proofErr w:type="gramEnd"/>
          </w:p>
          <w:p w14:paraId="2E088C08" w14:textId="5251E0B8" w:rsidR="00524CC9" w:rsidRPr="00831400" w:rsidRDefault="00524CC9" w:rsidP="00A42120">
            <w:pPr>
              <w:snapToGrid w:val="0"/>
              <w:spacing w:before="0" w:after="60"/>
              <w:jc w:val="left"/>
              <w:rPr>
                <w:color w:val="auto"/>
                <w:szCs w:val="20"/>
              </w:rPr>
            </w:pPr>
          </w:p>
          <w:p w14:paraId="2A26CFFB" w14:textId="77777777" w:rsidR="00524CC9" w:rsidRPr="00831400" w:rsidRDefault="00524CC9" w:rsidP="00A42120">
            <w:pPr>
              <w:snapToGrid w:val="0"/>
              <w:spacing w:before="0" w:after="60"/>
              <w:jc w:val="left"/>
              <w:rPr>
                <w:color w:val="auto"/>
                <w:szCs w:val="20"/>
              </w:rPr>
            </w:pPr>
          </w:p>
          <w:p w14:paraId="5FDB2389" w14:textId="7232BBF0" w:rsidR="00524CC9" w:rsidRPr="00831400" w:rsidRDefault="00524CC9" w:rsidP="007213D5">
            <w:pPr>
              <w:snapToGrid w:val="0"/>
              <w:spacing w:before="0" w:after="60"/>
              <w:jc w:val="left"/>
              <w:rPr>
                <w:color w:val="auto"/>
                <w:szCs w:val="20"/>
              </w:rPr>
            </w:pPr>
            <w:r w:rsidRPr="00831400">
              <w:rPr>
                <w:color w:val="auto"/>
                <w:szCs w:val="20"/>
              </w:rPr>
              <w:t>Preventative maintenance of extraction fan</w:t>
            </w:r>
          </w:p>
        </w:tc>
        <w:tc>
          <w:tcPr>
            <w:tcW w:w="1413" w:type="dxa"/>
          </w:tcPr>
          <w:p w14:paraId="74EF2C3D" w14:textId="27BF9CF8" w:rsidR="00524CC9" w:rsidRPr="00831400" w:rsidRDefault="00524CC9" w:rsidP="001D141C">
            <w:pPr>
              <w:snapToGrid w:val="0"/>
              <w:spacing w:before="0" w:after="60"/>
              <w:jc w:val="center"/>
              <w:rPr>
                <w:color w:val="auto"/>
                <w:szCs w:val="20"/>
              </w:rPr>
            </w:pPr>
            <w:r w:rsidRPr="00831400">
              <w:rPr>
                <w:color w:val="auto"/>
                <w:szCs w:val="20"/>
              </w:rPr>
              <w:t>Visual detection of fugitive emission</w:t>
            </w:r>
            <w:r w:rsidR="00EF6362" w:rsidRPr="00831400">
              <w:rPr>
                <w:color w:val="auto"/>
                <w:szCs w:val="20"/>
              </w:rPr>
              <w:t xml:space="preserve">s from </w:t>
            </w:r>
            <w:r w:rsidR="00256E68" w:rsidRPr="00831400">
              <w:rPr>
                <w:color w:val="auto"/>
                <w:szCs w:val="20"/>
              </w:rPr>
              <w:t xml:space="preserve">the </w:t>
            </w:r>
            <w:r w:rsidR="00EF6362" w:rsidRPr="00831400">
              <w:rPr>
                <w:color w:val="auto"/>
                <w:szCs w:val="20"/>
              </w:rPr>
              <w:t xml:space="preserve">cover of BT1 </w:t>
            </w:r>
            <w:r w:rsidRPr="00831400">
              <w:rPr>
                <w:color w:val="auto"/>
                <w:szCs w:val="20"/>
              </w:rPr>
              <w:t>during</w:t>
            </w:r>
            <w:r w:rsidR="00B56CA5" w:rsidRPr="00831400">
              <w:rPr>
                <w:color w:val="auto"/>
                <w:szCs w:val="20"/>
              </w:rPr>
              <w:t xml:space="preserve"> smoke</w:t>
            </w:r>
            <w:r w:rsidRPr="00831400">
              <w:rPr>
                <w:color w:val="auto"/>
                <w:szCs w:val="20"/>
              </w:rPr>
              <w:t xml:space="preserve"> testing</w:t>
            </w:r>
          </w:p>
        </w:tc>
        <w:tc>
          <w:tcPr>
            <w:tcW w:w="2547" w:type="dxa"/>
          </w:tcPr>
          <w:p w14:paraId="6B955309" w14:textId="463DCA65" w:rsidR="00524CC9" w:rsidRPr="00831400" w:rsidRDefault="00524CC9" w:rsidP="00A42120">
            <w:pPr>
              <w:snapToGrid w:val="0"/>
              <w:spacing w:before="0" w:after="60"/>
              <w:jc w:val="left"/>
              <w:rPr>
                <w:color w:val="auto"/>
                <w:szCs w:val="20"/>
              </w:rPr>
            </w:pPr>
            <w:r w:rsidRPr="00831400">
              <w:rPr>
                <w:color w:val="auto"/>
                <w:szCs w:val="20"/>
              </w:rPr>
              <w:t xml:space="preserve">Remedial works to </w:t>
            </w:r>
            <w:r w:rsidR="007F3F43" w:rsidRPr="00831400">
              <w:rPr>
                <w:color w:val="auto"/>
                <w:szCs w:val="20"/>
              </w:rPr>
              <w:t xml:space="preserve">tank </w:t>
            </w:r>
            <w:r w:rsidRPr="00831400">
              <w:rPr>
                <w:color w:val="auto"/>
                <w:szCs w:val="20"/>
              </w:rPr>
              <w:t>cover/ duct work</w:t>
            </w:r>
            <w:r w:rsidR="007F3F43" w:rsidRPr="00831400">
              <w:rPr>
                <w:color w:val="auto"/>
                <w:szCs w:val="20"/>
              </w:rPr>
              <w:t xml:space="preserve"> to minimise fugitive emissions and maintain negative pressure in both tanks</w:t>
            </w:r>
            <w:r w:rsidR="00B56CA5" w:rsidRPr="00831400">
              <w:rPr>
                <w:color w:val="auto"/>
                <w:szCs w:val="20"/>
              </w:rPr>
              <w:t>.</w:t>
            </w:r>
          </w:p>
          <w:p w14:paraId="16810877" w14:textId="727BEE25" w:rsidR="00524CC9" w:rsidRPr="00831400" w:rsidRDefault="00524CC9" w:rsidP="007213D5">
            <w:pPr>
              <w:snapToGrid w:val="0"/>
              <w:spacing w:before="0" w:after="60"/>
              <w:jc w:val="left"/>
              <w:rPr>
                <w:color w:val="auto"/>
                <w:szCs w:val="20"/>
              </w:rPr>
            </w:pPr>
          </w:p>
        </w:tc>
      </w:tr>
      <w:tr w:rsidR="00524CC9" w:rsidRPr="00D35983" w14:paraId="744D073F" w14:textId="77777777" w:rsidTr="00EF6362">
        <w:tc>
          <w:tcPr>
            <w:tcW w:w="1973" w:type="dxa"/>
            <w:vMerge/>
          </w:tcPr>
          <w:p w14:paraId="61F3B8CE" w14:textId="77777777" w:rsidR="00524CC9" w:rsidRPr="00D35983" w:rsidRDefault="00524CC9" w:rsidP="00E1553B">
            <w:pPr>
              <w:snapToGrid w:val="0"/>
              <w:spacing w:before="0" w:after="60"/>
              <w:jc w:val="left"/>
              <w:rPr>
                <w:sz w:val="22"/>
                <w:szCs w:val="22"/>
              </w:rPr>
            </w:pPr>
          </w:p>
        </w:tc>
        <w:tc>
          <w:tcPr>
            <w:tcW w:w="4617" w:type="dxa"/>
          </w:tcPr>
          <w:p w14:paraId="0DD96FAA" w14:textId="144B5163" w:rsidR="00524CC9" w:rsidRPr="00831400" w:rsidRDefault="00524CC9" w:rsidP="00A42120">
            <w:pPr>
              <w:pStyle w:val="ListParagraph"/>
              <w:numPr>
                <w:ilvl w:val="0"/>
                <w:numId w:val="12"/>
              </w:numPr>
              <w:snapToGrid w:val="0"/>
              <w:spacing w:before="0" w:after="60"/>
              <w:ind w:left="175" w:hanging="175"/>
              <w:jc w:val="left"/>
              <w:rPr>
                <w:color w:val="auto"/>
                <w:szCs w:val="20"/>
              </w:rPr>
            </w:pPr>
            <w:r w:rsidRPr="00831400">
              <w:rPr>
                <w:color w:val="auto"/>
                <w:szCs w:val="20"/>
              </w:rPr>
              <w:t>Monitoring of H</w:t>
            </w:r>
            <w:r w:rsidRPr="00831400">
              <w:rPr>
                <w:color w:val="auto"/>
                <w:szCs w:val="20"/>
                <w:vertAlign w:val="subscript"/>
              </w:rPr>
              <w:t>2</w:t>
            </w:r>
            <w:r w:rsidRPr="00831400">
              <w:rPr>
                <w:color w:val="auto"/>
                <w:szCs w:val="20"/>
              </w:rPr>
              <w:t xml:space="preserve">S levels in BT1 and Divert tank </w:t>
            </w:r>
            <w:proofErr w:type="gramStart"/>
            <w:r w:rsidRPr="00831400">
              <w:rPr>
                <w:color w:val="auto"/>
                <w:szCs w:val="20"/>
              </w:rPr>
              <w:t>headspace</w:t>
            </w:r>
            <w:proofErr w:type="gramEnd"/>
          </w:p>
          <w:p w14:paraId="202B5998" w14:textId="33E9A146" w:rsidR="00524CC9" w:rsidRPr="00831400" w:rsidRDefault="00524CC9" w:rsidP="00A42120">
            <w:pPr>
              <w:pStyle w:val="ListParagraph"/>
              <w:snapToGrid w:val="0"/>
              <w:spacing w:before="0" w:after="60"/>
              <w:ind w:left="175"/>
              <w:jc w:val="left"/>
              <w:rPr>
                <w:color w:val="auto"/>
                <w:szCs w:val="20"/>
              </w:rPr>
            </w:pPr>
          </w:p>
          <w:p w14:paraId="24DCD864" w14:textId="77777777" w:rsidR="00E813A1" w:rsidRPr="00831400" w:rsidRDefault="00E813A1" w:rsidP="00A42120">
            <w:pPr>
              <w:pStyle w:val="ListParagraph"/>
              <w:snapToGrid w:val="0"/>
              <w:spacing w:before="0" w:after="60"/>
              <w:ind w:left="175"/>
              <w:jc w:val="left"/>
              <w:rPr>
                <w:color w:val="auto"/>
                <w:szCs w:val="20"/>
              </w:rPr>
            </w:pPr>
          </w:p>
          <w:p w14:paraId="3936EAB6" w14:textId="2170D17B" w:rsidR="00524CC9" w:rsidRPr="00831400" w:rsidRDefault="00524CC9" w:rsidP="007213D5">
            <w:pPr>
              <w:pStyle w:val="ListParagraph"/>
              <w:numPr>
                <w:ilvl w:val="0"/>
                <w:numId w:val="12"/>
              </w:numPr>
              <w:snapToGrid w:val="0"/>
              <w:spacing w:before="0" w:after="60"/>
              <w:ind w:left="175" w:hanging="175"/>
              <w:jc w:val="left"/>
              <w:rPr>
                <w:color w:val="auto"/>
                <w:szCs w:val="20"/>
              </w:rPr>
            </w:pPr>
            <w:r w:rsidRPr="00831400">
              <w:rPr>
                <w:color w:val="auto"/>
                <w:szCs w:val="20"/>
              </w:rPr>
              <w:t>Multi-stage Odour Control Unit (OCU), extract fan and exhaust stack</w:t>
            </w:r>
            <w:r w:rsidR="004461D4" w:rsidRPr="00831400">
              <w:rPr>
                <w:color w:val="auto"/>
                <w:szCs w:val="20"/>
              </w:rPr>
              <w:t xml:space="preserve"> (wet/ dry (Diox) / dry (</w:t>
            </w:r>
            <w:proofErr w:type="spellStart"/>
            <w:r w:rsidR="004461D4" w:rsidRPr="00831400">
              <w:rPr>
                <w:color w:val="auto"/>
                <w:szCs w:val="20"/>
              </w:rPr>
              <w:t>Triox</w:t>
            </w:r>
            <w:proofErr w:type="spellEnd"/>
            <w:proofErr w:type="gramStart"/>
            <w:r w:rsidR="004461D4" w:rsidRPr="00831400">
              <w:rPr>
                <w:color w:val="auto"/>
                <w:szCs w:val="20"/>
              </w:rPr>
              <w:t>))</w:t>
            </w:r>
            <w:r w:rsidR="00EF6362" w:rsidRPr="00831400">
              <w:rPr>
                <w:color w:val="auto"/>
                <w:szCs w:val="20"/>
                <w:vertAlign w:val="superscript"/>
              </w:rPr>
              <w:t>Note</w:t>
            </w:r>
            <w:proofErr w:type="gramEnd"/>
            <w:r w:rsidR="00EF6362" w:rsidRPr="00831400">
              <w:rPr>
                <w:color w:val="auto"/>
                <w:szCs w:val="20"/>
                <w:vertAlign w:val="superscript"/>
              </w:rPr>
              <w:t>2</w:t>
            </w:r>
            <w:r w:rsidR="005556A9" w:rsidRPr="00831400">
              <w:rPr>
                <w:color w:val="auto"/>
                <w:szCs w:val="20"/>
              </w:rPr>
              <w:t>.</w:t>
            </w:r>
          </w:p>
          <w:p w14:paraId="70359AF6" w14:textId="5386B38C" w:rsidR="00E813A1" w:rsidRPr="00831400" w:rsidRDefault="00E813A1" w:rsidP="00E813A1">
            <w:pPr>
              <w:pStyle w:val="ListParagraph"/>
              <w:snapToGrid w:val="0"/>
              <w:spacing w:before="0" w:after="60"/>
              <w:ind w:left="175"/>
              <w:jc w:val="left"/>
              <w:rPr>
                <w:color w:val="auto"/>
                <w:szCs w:val="20"/>
              </w:rPr>
            </w:pPr>
          </w:p>
          <w:p w14:paraId="71A2D627" w14:textId="0EFE7D46" w:rsidR="00E813A1" w:rsidRPr="00831400" w:rsidRDefault="00E813A1" w:rsidP="00E813A1">
            <w:pPr>
              <w:pStyle w:val="ListParagraph"/>
              <w:snapToGrid w:val="0"/>
              <w:spacing w:before="0" w:after="60"/>
              <w:ind w:left="175"/>
              <w:jc w:val="left"/>
              <w:rPr>
                <w:color w:val="auto"/>
                <w:szCs w:val="20"/>
              </w:rPr>
            </w:pPr>
          </w:p>
          <w:p w14:paraId="54189782" w14:textId="77777777" w:rsidR="00E813A1" w:rsidRPr="00831400" w:rsidRDefault="00E813A1" w:rsidP="00E813A1">
            <w:pPr>
              <w:pStyle w:val="ListParagraph"/>
              <w:snapToGrid w:val="0"/>
              <w:spacing w:before="0" w:after="60"/>
              <w:ind w:left="175"/>
              <w:jc w:val="left"/>
              <w:rPr>
                <w:color w:val="auto"/>
                <w:szCs w:val="20"/>
              </w:rPr>
            </w:pPr>
          </w:p>
          <w:p w14:paraId="7BCE13B2" w14:textId="656F0C3E" w:rsidR="00524CC9" w:rsidRPr="00831400" w:rsidRDefault="00524CC9" w:rsidP="007213D5">
            <w:pPr>
              <w:pStyle w:val="ListParagraph"/>
              <w:numPr>
                <w:ilvl w:val="0"/>
                <w:numId w:val="12"/>
              </w:numPr>
              <w:snapToGrid w:val="0"/>
              <w:spacing w:before="0" w:after="60"/>
              <w:ind w:left="175" w:hanging="175"/>
              <w:jc w:val="left"/>
              <w:rPr>
                <w:color w:val="auto"/>
                <w:szCs w:val="20"/>
              </w:rPr>
            </w:pPr>
            <w:r w:rsidRPr="00831400">
              <w:rPr>
                <w:color w:val="auto"/>
                <w:szCs w:val="20"/>
              </w:rPr>
              <w:t>Monitoring of H</w:t>
            </w:r>
            <w:r w:rsidRPr="00831400">
              <w:rPr>
                <w:color w:val="auto"/>
                <w:szCs w:val="20"/>
                <w:vertAlign w:val="subscript"/>
              </w:rPr>
              <w:t>2</w:t>
            </w:r>
            <w:r w:rsidRPr="00831400">
              <w:rPr>
                <w:color w:val="auto"/>
                <w:szCs w:val="20"/>
              </w:rPr>
              <w:t>S levels in OCU exhaust</w:t>
            </w:r>
          </w:p>
          <w:p w14:paraId="5E05B23E" w14:textId="77777777" w:rsidR="00524CC9" w:rsidRPr="00831400" w:rsidRDefault="00524CC9" w:rsidP="007213D5">
            <w:pPr>
              <w:snapToGrid w:val="0"/>
              <w:spacing w:before="0" w:after="60"/>
              <w:jc w:val="left"/>
              <w:rPr>
                <w:color w:val="auto"/>
                <w:szCs w:val="20"/>
              </w:rPr>
            </w:pPr>
          </w:p>
        </w:tc>
        <w:tc>
          <w:tcPr>
            <w:tcW w:w="1555" w:type="dxa"/>
          </w:tcPr>
          <w:p w14:paraId="635A1B6C" w14:textId="01AC82F6" w:rsidR="00524CC9" w:rsidRPr="00831400" w:rsidRDefault="00524CC9" w:rsidP="007213D5">
            <w:pPr>
              <w:snapToGrid w:val="0"/>
              <w:spacing w:before="0" w:after="60"/>
              <w:jc w:val="center"/>
              <w:rPr>
                <w:color w:val="auto"/>
                <w:szCs w:val="20"/>
              </w:rPr>
            </w:pPr>
            <w:r w:rsidRPr="00831400">
              <w:rPr>
                <w:color w:val="auto"/>
                <w:szCs w:val="20"/>
              </w:rPr>
              <w:t>Continuous</w:t>
            </w:r>
          </w:p>
          <w:p w14:paraId="12DADB86" w14:textId="287E0B59" w:rsidR="00524CC9" w:rsidRPr="00831400" w:rsidRDefault="00524CC9" w:rsidP="007213D5">
            <w:pPr>
              <w:snapToGrid w:val="0"/>
              <w:spacing w:before="0" w:after="60"/>
              <w:jc w:val="center"/>
              <w:rPr>
                <w:color w:val="auto"/>
                <w:szCs w:val="20"/>
              </w:rPr>
            </w:pPr>
          </w:p>
          <w:p w14:paraId="06861AA5" w14:textId="2D591416" w:rsidR="00524CC9" w:rsidRPr="00831400" w:rsidRDefault="00524CC9" w:rsidP="007213D5">
            <w:pPr>
              <w:snapToGrid w:val="0"/>
              <w:spacing w:before="0" w:after="60"/>
              <w:jc w:val="center"/>
              <w:rPr>
                <w:color w:val="auto"/>
                <w:szCs w:val="20"/>
              </w:rPr>
            </w:pPr>
          </w:p>
          <w:p w14:paraId="4D646363" w14:textId="77777777" w:rsidR="00E813A1" w:rsidRPr="00831400" w:rsidRDefault="00E813A1" w:rsidP="007213D5">
            <w:pPr>
              <w:snapToGrid w:val="0"/>
              <w:spacing w:before="0" w:after="60"/>
              <w:jc w:val="center"/>
              <w:rPr>
                <w:color w:val="auto"/>
                <w:szCs w:val="20"/>
              </w:rPr>
            </w:pPr>
          </w:p>
          <w:p w14:paraId="71245C9F" w14:textId="6C525CB6" w:rsidR="00524CC9" w:rsidRPr="00831400" w:rsidRDefault="00E813A1" w:rsidP="007213D5">
            <w:pPr>
              <w:snapToGrid w:val="0"/>
              <w:spacing w:before="0" w:after="60"/>
              <w:jc w:val="center"/>
              <w:rPr>
                <w:color w:val="auto"/>
                <w:szCs w:val="20"/>
              </w:rPr>
            </w:pPr>
            <w:r w:rsidRPr="00831400">
              <w:rPr>
                <w:color w:val="auto"/>
                <w:szCs w:val="20"/>
              </w:rPr>
              <w:t>Quarterly</w:t>
            </w:r>
          </w:p>
          <w:p w14:paraId="1B0241C4" w14:textId="77777777" w:rsidR="00524CC9" w:rsidRPr="00831400" w:rsidRDefault="00524CC9" w:rsidP="007213D5">
            <w:pPr>
              <w:snapToGrid w:val="0"/>
              <w:spacing w:before="0" w:after="60"/>
              <w:jc w:val="center"/>
              <w:rPr>
                <w:color w:val="auto"/>
                <w:szCs w:val="20"/>
              </w:rPr>
            </w:pPr>
          </w:p>
          <w:p w14:paraId="6308D8B9" w14:textId="401073C8" w:rsidR="00E813A1" w:rsidRPr="00831400" w:rsidRDefault="00E813A1" w:rsidP="007213D5">
            <w:pPr>
              <w:snapToGrid w:val="0"/>
              <w:spacing w:before="0" w:after="60"/>
              <w:jc w:val="center"/>
              <w:rPr>
                <w:color w:val="auto"/>
                <w:szCs w:val="20"/>
              </w:rPr>
            </w:pPr>
          </w:p>
          <w:p w14:paraId="216A95CD" w14:textId="77777777" w:rsidR="00E813A1" w:rsidRPr="00831400" w:rsidRDefault="00E813A1" w:rsidP="007213D5">
            <w:pPr>
              <w:snapToGrid w:val="0"/>
              <w:spacing w:before="0" w:after="60"/>
              <w:jc w:val="center"/>
              <w:rPr>
                <w:color w:val="auto"/>
                <w:szCs w:val="20"/>
              </w:rPr>
            </w:pPr>
          </w:p>
          <w:p w14:paraId="66BDC352" w14:textId="77777777" w:rsidR="00E813A1" w:rsidRPr="00831400" w:rsidRDefault="00E813A1" w:rsidP="007213D5">
            <w:pPr>
              <w:snapToGrid w:val="0"/>
              <w:spacing w:before="0" w:after="60"/>
              <w:jc w:val="center"/>
              <w:rPr>
                <w:color w:val="auto"/>
                <w:szCs w:val="20"/>
              </w:rPr>
            </w:pPr>
          </w:p>
          <w:p w14:paraId="1B93D496" w14:textId="4F115384" w:rsidR="00524CC9" w:rsidRPr="00831400" w:rsidRDefault="00524CC9" w:rsidP="007213D5">
            <w:pPr>
              <w:snapToGrid w:val="0"/>
              <w:spacing w:before="0" w:after="60"/>
              <w:jc w:val="center"/>
              <w:rPr>
                <w:color w:val="auto"/>
                <w:szCs w:val="20"/>
              </w:rPr>
            </w:pPr>
            <w:r w:rsidRPr="00831400">
              <w:rPr>
                <w:color w:val="auto"/>
                <w:szCs w:val="20"/>
              </w:rPr>
              <w:t>Continuous</w:t>
            </w:r>
          </w:p>
        </w:tc>
        <w:tc>
          <w:tcPr>
            <w:tcW w:w="3363" w:type="dxa"/>
          </w:tcPr>
          <w:p w14:paraId="5C291923" w14:textId="2FE30954" w:rsidR="000051ED" w:rsidRPr="00831400" w:rsidRDefault="00524CC9" w:rsidP="000051ED">
            <w:pPr>
              <w:snapToGrid w:val="0"/>
              <w:spacing w:before="0" w:after="60"/>
              <w:jc w:val="left"/>
              <w:rPr>
                <w:color w:val="auto"/>
                <w:szCs w:val="20"/>
              </w:rPr>
            </w:pPr>
            <w:r w:rsidRPr="00831400">
              <w:rPr>
                <w:color w:val="auto"/>
                <w:szCs w:val="20"/>
              </w:rPr>
              <w:t>&lt;10 ppm</w:t>
            </w:r>
            <w:r w:rsidR="008C48BE" w:rsidRPr="00831400">
              <w:rPr>
                <w:color w:val="auto"/>
                <w:szCs w:val="20"/>
              </w:rPr>
              <w:t xml:space="preserve"> H</w:t>
            </w:r>
            <w:r w:rsidR="008C48BE" w:rsidRPr="00831400">
              <w:rPr>
                <w:color w:val="auto"/>
                <w:szCs w:val="20"/>
                <w:vertAlign w:val="subscript"/>
              </w:rPr>
              <w:t>2</w:t>
            </w:r>
            <w:r w:rsidR="008C48BE" w:rsidRPr="00831400">
              <w:rPr>
                <w:color w:val="auto"/>
                <w:szCs w:val="20"/>
              </w:rPr>
              <w:t xml:space="preserve">S </w:t>
            </w:r>
            <w:r w:rsidR="00E813A1" w:rsidRPr="00831400">
              <w:rPr>
                <w:color w:val="auto"/>
                <w:szCs w:val="20"/>
              </w:rPr>
              <w:t xml:space="preserve">measured by on-line instrument and </w:t>
            </w:r>
            <w:r w:rsidR="008C48BE" w:rsidRPr="00831400">
              <w:rPr>
                <w:color w:val="auto"/>
                <w:szCs w:val="20"/>
              </w:rPr>
              <w:t xml:space="preserve">verified via manual </w:t>
            </w:r>
            <w:proofErr w:type="gramStart"/>
            <w:r w:rsidR="008C48BE" w:rsidRPr="00831400">
              <w:rPr>
                <w:color w:val="auto"/>
                <w:szCs w:val="20"/>
              </w:rPr>
              <w:t>measurement</w:t>
            </w:r>
            <w:proofErr w:type="gramEnd"/>
            <w:r w:rsidR="008C48BE" w:rsidRPr="00831400">
              <w:rPr>
                <w:color w:val="auto"/>
                <w:szCs w:val="20"/>
              </w:rPr>
              <w:t xml:space="preserve"> </w:t>
            </w:r>
          </w:p>
          <w:p w14:paraId="39321E86" w14:textId="77777777" w:rsidR="00E813A1" w:rsidRPr="00831400" w:rsidRDefault="00E813A1" w:rsidP="000051ED">
            <w:pPr>
              <w:snapToGrid w:val="0"/>
              <w:spacing w:before="0" w:after="60"/>
              <w:jc w:val="left"/>
              <w:rPr>
                <w:color w:val="auto"/>
                <w:szCs w:val="20"/>
              </w:rPr>
            </w:pPr>
          </w:p>
          <w:p w14:paraId="3F624F10" w14:textId="5A8CA595" w:rsidR="000051ED" w:rsidRPr="00831400" w:rsidRDefault="00E813A1" w:rsidP="000051ED">
            <w:pPr>
              <w:snapToGrid w:val="0"/>
              <w:spacing w:before="0" w:after="60"/>
              <w:jc w:val="left"/>
              <w:rPr>
                <w:color w:val="auto"/>
                <w:szCs w:val="20"/>
              </w:rPr>
            </w:pPr>
            <w:r w:rsidRPr="00831400">
              <w:rPr>
                <w:color w:val="auto"/>
                <w:szCs w:val="20"/>
              </w:rPr>
              <w:t>Quarterly</w:t>
            </w:r>
            <w:r w:rsidR="00524CC9" w:rsidRPr="00831400">
              <w:rPr>
                <w:color w:val="auto"/>
                <w:szCs w:val="20"/>
              </w:rPr>
              <w:t xml:space="preserve"> ‘health check’ of condition of OCU serving BT1 and Divert</w:t>
            </w:r>
            <w:r w:rsidR="007C6BB8">
              <w:rPr>
                <w:color w:val="auto"/>
                <w:szCs w:val="20"/>
              </w:rPr>
              <w:t xml:space="preserve"> </w:t>
            </w:r>
            <w:r w:rsidR="007C6BB8" w:rsidRPr="007C6BB8">
              <w:rPr>
                <w:color w:val="0070C0"/>
                <w:szCs w:val="20"/>
                <w:vertAlign w:val="superscript"/>
              </w:rPr>
              <w:t>Note 5</w:t>
            </w:r>
          </w:p>
          <w:p w14:paraId="212D638C" w14:textId="4E792F17" w:rsidR="00E813A1" w:rsidRPr="00831400" w:rsidRDefault="00E813A1" w:rsidP="000051ED">
            <w:pPr>
              <w:snapToGrid w:val="0"/>
              <w:spacing w:before="0" w:after="60"/>
              <w:jc w:val="left"/>
              <w:rPr>
                <w:color w:val="auto"/>
                <w:szCs w:val="20"/>
              </w:rPr>
            </w:pPr>
          </w:p>
          <w:p w14:paraId="1A106F88" w14:textId="039376A6" w:rsidR="00E813A1" w:rsidRPr="00831400" w:rsidRDefault="00E813A1" w:rsidP="000051ED">
            <w:pPr>
              <w:snapToGrid w:val="0"/>
              <w:spacing w:before="0" w:after="60"/>
              <w:jc w:val="left"/>
              <w:rPr>
                <w:color w:val="auto"/>
                <w:szCs w:val="20"/>
              </w:rPr>
            </w:pPr>
          </w:p>
          <w:p w14:paraId="4B3B614C" w14:textId="77777777" w:rsidR="00E813A1" w:rsidRPr="00831400" w:rsidRDefault="00E813A1" w:rsidP="000051ED">
            <w:pPr>
              <w:snapToGrid w:val="0"/>
              <w:spacing w:before="0" w:after="60"/>
              <w:jc w:val="left"/>
              <w:rPr>
                <w:color w:val="auto"/>
                <w:szCs w:val="20"/>
              </w:rPr>
            </w:pPr>
          </w:p>
          <w:p w14:paraId="7210B5EE" w14:textId="038D84E4" w:rsidR="000051ED" w:rsidRPr="00831400" w:rsidRDefault="00524CC9" w:rsidP="000051ED">
            <w:pPr>
              <w:snapToGrid w:val="0"/>
              <w:spacing w:before="0" w:after="60"/>
              <w:jc w:val="left"/>
              <w:rPr>
                <w:color w:val="auto"/>
                <w:szCs w:val="20"/>
              </w:rPr>
            </w:pPr>
            <w:r w:rsidRPr="00831400">
              <w:rPr>
                <w:color w:val="auto"/>
                <w:szCs w:val="20"/>
              </w:rPr>
              <w:lastRenderedPageBreak/>
              <w:t>&lt; 1 ppm</w:t>
            </w:r>
            <w:r w:rsidR="000051ED" w:rsidRPr="00831400">
              <w:rPr>
                <w:color w:val="auto"/>
                <w:szCs w:val="20"/>
              </w:rPr>
              <w:t xml:space="preserve"> H</w:t>
            </w:r>
            <w:r w:rsidR="000051ED" w:rsidRPr="00831400">
              <w:rPr>
                <w:color w:val="auto"/>
                <w:szCs w:val="20"/>
                <w:vertAlign w:val="subscript"/>
              </w:rPr>
              <w:t>2</w:t>
            </w:r>
            <w:r w:rsidR="000051ED" w:rsidRPr="00831400">
              <w:rPr>
                <w:color w:val="auto"/>
                <w:szCs w:val="20"/>
              </w:rPr>
              <w:t xml:space="preserve">S </w:t>
            </w:r>
            <w:r w:rsidR="00E813A1" w:rsidRPr="00831400">
              <w:rPr>
                <w:color w:val="auto"/>
                <w:szCs w:val="20"/>
              </w:rPr>
              <w:t xml:space="preserve">measured by on-line instrument and verified via manual </w:t>
            </w:r>
            <w:proofErr w:type="gramStart"/>
            <w:r w:rsidR="00E813A1" w:rsidRPr="00831400">
              <w:rPr>
                <w:color w:val="auto"/>
                <w:szCs w:val="20"/>
              </w:rPr>
              <w:t>measurement</w:t>
            </w:r>
            <w:proofErr w:type="gramEnd"/>
          </w:p>
          <w:p w14:paraId="0350FC7E" w14:textId="0620587C" w:rsidR="00524CC9" w:rsidRPr="00831400" w:rsidRDefault="00524CC9" w:rsidP="007213D5">
            <w:pPr>
              <w:snapToGrid w:val="0"/>
              <w:spacing w:before="0" w:after="60"/>
              <w:jc w:val="left"/>
              <w:rPr>
                <w:color w:val="auto"/>
                <w:szCs w:val="20"/>
              </w:rPr>
            </w:pPr>
          </w:p>
          <w:p w14:paraId="114F2CBA" w14:textId="77777777" w:rsidR="00524CC9" w:rsidRPr="00831400" w:rsidRDefault="00524CC9" w:rsidP="00E1553B">
            <w:pPr>
              <w:snapToGrid w:val="0"/>
              <w:spacing w:before="0" w:after="60"/>
              <w:jc w:val="left"/>
              <w:rPr>
                <w:color w:val="auto"/>
                <w:szCs w:val="20"/>
              </w:rPr>
            </w:pPr>
          </w:p>
        </w:tc>
        <w:tc>
          <w:tcPr>
            <w:tcW w:w="1413" w:type="dxa"/>
          </w:tcPr>
          <w:p w14:paraId="5C2EDE26" w14:textId="77120E9C" w:rsidR="00524CC9" w:rsidRPr="00831400" w:rsidRDefault="007F3F43" w:rsidP="001D141C">
            <w:pPr>
              <w:snapToGrid w:val="0"/>
              <w:spacing w:before="0" w:after="60"/>
              <w:jc w:val="center"/>
              <w:rPr>
                <w:color w:val="auto"/>
                <w:szCs w:val="20"/>
              </w:rPr>
            </w:pPr>
            <w:r w:rsidRPr="00831400">
              <w:rPr>
                <w:color w:val="auto"/>
                <w:szCs w:val="20"/>
              </w:rPr>
              <w:lastRenderedPageBreak/>
              <w:t>&gt;10 ppm H</w:t>
            </w:r>
            <w:r w:rsidRPr="00831400">
              <w:rPr>
                <w:color w:val="auto"/>
                <w:szCs w:val="20"/>
                <w:vertAlign w:val="subscript"/>
              </w:rPr>
              <w:t>2</w:t>
            </w:r>
            <w:r w:rsidRPr="00831400">
              <w:rPr>
                <w:color w:val="auto"/>
                <w:szCs w:val="20"/>
              </w:rPr>
              <w:t>S</w:t>
            </w:r>
          </w:p>
          <w:p w14:paraId="50F978CC" w14:textId="77777777" w:rsidR="00524CC9" w:rsidRPr="00831400" w:rsidRDefault="00524CC9" w:rsidP="001D141C">
            <w:pPr>
              <w:snapToGrid w:val="0"/>
              <w:spacing w:before="0" w:after="60"/>
              <w:jc w:val="center"/>
              <w:rPr>
                <w:color w:val="auto"/>
                <w:szCs w:val="20"/>
              </w:rPr>
            </w:pPr>
          </w:p>
          <w:p w14:paraId="723E5F27" w14:textId="77777777" w:rsidR="00524CC9" w:rsidRPr="00831400" w:rsidRDefault="00524CC9" w:rsidP="001D141C">
            <w:pPr>
              <w:snapToGrid w:val="0"/>
              <w:spacing w:before="0" w:after="60"/>
              <w:jc w:val="center"/>
              <w:rPr>
                <w:color w:val="auto"/>
                <w:szCs w:val="20"/>
              </w:rPr>
            </w:pPr>
          </w:p>
          <w:p w14:paraId="68A2014D" w14:textId="77777777" w:rsidR="005556A9" w:rsidRPr="00831400" w:rsidRDefault="005556A9" w:rsidP="001D141C">
            <w:pPr>
              <w:snapToGrid w:val="0"/>
              <w:spacing w:before="0" w:after="60"/>
              <w:jc w:val="center"/>
              <w:rPr>
                <w:color w:val="auto"/>
                <w:szCs w:val="20"/>
              </w:rPr>
            </w:pPr>
          </w:p>
          <w:p w14:paraId="257391D2" w14:textId="5F233722" w:rsidR="005556A9" w:rsidRPr="00831400" w:rsidRDefault="005556A9" w:rsidP="001D141C">
            <w:pPr>
              <w:snapToGrid w:val="0"/>
              <w:spacing w:before="0" w:after="60"/>
              <w:jc w:val="center"/>
              <w:rPr>
                <w:color w:val="auto"/>
                <w:szCs w:val="20"/>
              </w:rPr>
            </w:pPr>
            <w:r w:rsidRPr="00831400">
              <w:rPr>
                <w:color w:val="auto"/>
                <w:szCs w:val="20"/>
              </w:rPr>
              <w:t>&gt;1 ppm H</w:t>
            </w:r>
            <w:r w:rsidRPr="00831400">
              <w:rPr>
                <w:color w:val="auto"/>
                <w:szCs w:val="20"/>
                <w:vertAlign w:val="subscript"/>
              </w:rPr>
              <w:t>2</w:t>
            </w:r>
            <w:r w:rsidRPr="00831400">
              <w:rPr>
                <w:color w:val="auto"/>
                <w:szCs w:val="20"/>
              </w:rPr>
              <w:t>S</w:t>
            </w:r>
            <w:r w:rsidR="007F3F43" w:rsidRPr="00831400">
              <w:rPr>
                <w:color w:val="auto"/>
                <w:szCs w:val="20"/>
              </w:rPr>
              <w:t xml:space="preserve"> in exhaust</w:t>
            </w:r>
          </w:p>
        </w:tc>
        <w:tc>
          <w:tcPr>
            <w:tcW w:w="2547" w:type="dxa"/>
          </w:tcPr>
          <w:p w14:paraId="38DD2675" w14:textId="4B8A5158" w:rsidR="00524CC9" w:rsidRPr="00831400" w:rsidRDefault="0034604A" w:rsidP="00A42120">
            <w:pPr>
              <w:snapToGrid w:val="0"/>
              <w:spacing w:before="0" w:after="60"/>
              <w:jc w:val="left"/>
              <w:rPr>
                <w:color w:val="auto"/>
                <w:szCs w:val="20"/>
              </w:rPr>
            </w:pPr>
            <w:r w:rsidRPr="00831400">
              <w:rPr>
                <w:color w:val="auto"/>
                <w:szCs w:val="20"/>
              </w:rPr>
              <w:t>Increase</w:t>
            </w:r>
            <w:r w:rsidR="00524CC9" w:rsidRPr="00831400">
              <w:rPr>
                <w:color w:val="auto"/>
                <w:szCs w:val="20"/>
              </w:rPr>
              <w:t xml:space="preserve"> pH</w:t>
            </w:r>
            <w:r w:rsidRPr="00831400">
              <w:rPr>
                <w:color w:val="auto"/>
                <w:szCs w:val="20"/>
              </w:rPr>
              <w:t xml:space="preserve"> </w:t>
            </w:r>
            <w:r w:rsidR="00A81AB0" w:rsidRPr="00831400">
              <w:rPr>
                <w:color w:val="auto"/>
                <w:szCs w:val="20"/>
              </w:rPr>
              <w:t xml:space="preserve">to &gt;8 </w:t>
            </w:r>
            <w:r w:rsidRPr="00831400">
              <w:rPr>
                <w:color w:val="auto"/>
                <w:szCs w:val="20"/>
              </w:rPr>
              <w:t xml:space="preserve">via manual additional of </w:t>
            </w:r>
            <w:proofErr w:type="gramStart"/>
            <w:r w:rsidRPr="00831400">
              <w:rPr>
                <w:color w:val="auto"/>
                <w:szCs w:val="20"/>
              </w:rPr>
              <w:t>caustic</w:t>
            </w:r>
            <w:proofErr w:type="gramEnd"/>
            <w:r w:rsidRPr="00831400">
              <w:rPr>
                <w:color w:val="auto"/>
                <w:szCs w:val="20"/>
              </w:rPr>
              <w:t xml:space="preserve">  </w:t>
            </w:r>
          </w:p>
          <w:p w14:paraId="169AC9C8" w14:textId="145F6FD8" w:rsidR="00524CC9" w:rsidRPr="00831400" w:rsidRDefault="00524CC9" w:rsidP="00A42120">
            <w:pPr>
              <w:snapToGrid w:val="0"/>
              <w:spacing w:before="0" w:after="60"/>
              <w:jc w:val="left"/>
              <w:rPr>
                <w:color w:val="auto"/>
                <w:szCs w:val="20"/>
              </w:rPr>
            </w:pPr>
            <w:r w:rsidRPr="00831400">
              <w:rPr>
                <w:color w:val="auto"/>
                <w:szCs w:val="20"/>
              </w:rPr>
              <w:t>Reduce COD load</w:t>
            </w:r>
            <w:r w:rsidR="00A81AB0" w:rsidRPr="00831400">
              <w:rPr>
                <w:color w:val="auto"/>
                <w:szCs w:val="20"/>
              </w:rPr>
              <w:t xml:space="preserve"> by rebalancing flow/ load across the various </w:t>
            </w:r>
            <w:r w:rsidR="00256E68" w:rsidRPr="00831400">
              <w:rPr>
                <w:color w:val="auto"/>
                <w:szCs w:val="20"/>
              </w:rPr>
              <w:t xml:space="preserve">treatment </w:t>
            </w:r>
            <w:r w:rsidR="00A81AB0" w:rsidRPr="00831400">
              <w:rPr>
                <w:color w:val="auto"/>
                <w:szCs w:val="20"/>
              </w:rPr>
              <w:t>stages</w:t>
            </w:r>
            <w:r w:rsidR="00256E68" w:rsidRPr="00831400">
              <w:rPr>
                <w:color w:val="auto"/>
                <w:szCs w:val="20"/>
              </w:rPr>
              <w:t xml:space="preserve"> of </w:t>
            </w:r>
            <w:r w:rsidR="00A81AB0" w:rsidRPr="00831400">
              <w:rPr>
                <w:color w:val="auto"/>
                <w:szCs w:val="20"/>
              </w:rPr>
              <w:t xml:space="preserve">the </w:t>
            </w:r>
            <w:proofErr w:type="gramStart"/>
            <w:r w:rsidR="00A81AB0" w:rsidRPr="00831400">
              <w:rPr>
                <w:color w:val="auto"/>
                <w:szCs w:val="20"/>
              </w:rPr>
              <w:t>WPF</w:t>
            </w:r>
            <w:proofErr w:type="gramEnd"/>
          </w:p>
          <w:p w14:paraId="092BEE62" w14:textId="2C5260E6" w:rsidR="00524CC9" w:rsidRPr="00831400" w:rsidRDefault="00E813A1" w:rsidP="00A42120">
            <w:pPr>
              <w:snapToGrid w:val="0"/>
              <w:spacing w:before="0" w:after="60"/>
              <w:jc w:val="left"/>
              <w:rPr>
                <w:color w:val="auto"/>
                <w:szCs w:val="20"/>
              </w:rPr>
            </w:pPr>
            <w:r w:rsidRPr="00831400">
              <w:rPr>
                <w:color w:val="auto"/>
                <w:szCs w:val="20"/>
              </w:rPr>
              <w:t>Dosing of Diox Max direct to BT1 and/ or a</w:t>
            </w:r>
            <w:r w:rsidR="00524CC9" w:rsidRPr="00831400">
              <w:rPr>
                <w:color w:val="auto"/>
                <w:szCs w:val="20"/>
              </w:rPr>
              <w:t xml:space="preserve">dditional </w:t>
            </w:r>
            <w:r w:rsidRPr="00831400">
              <w:rPr>
                <w:color w:val="auto"/>
                <w:szCs w:val="20"/>
              </w:rPr>
              <w:t xml:space="preserve">dosing of </w:t>
            </w:r>
            <w:r w:rsidR="00524CC9" w:rsidRPr="00831400">
              <w:rPr>
                <w:color w:val="auto"/>
                <w:szCs w:val="20"/>
              </w:rPr>
              <w:t>Diox Max</w:t>
            </w:r>
            <w:r w:rsidRPr="00831400">
              <w:rPr>
                <w:color w:val="auto"/>
                <w:szCs w:val="20"/>
              </w:rPr>
              <w:t xml:space="preserve"> to wet scrubber stage</w:t>
            </w:r>
          </w:p>
          <w:p w14:paraId="5DADEC3F" w14:textId="185FC6C4" w:rsidR="0034604A" w:rsidRPr="00831400" w:rsidRDefault="00524CC9" w:rsidP="00E813A1">
            <w:pPr>
              <w:snapToGrid w:val="0"/>
              <w:spacing w:before="0" w:after="60"/>
              <w:jc w:val="left"/>
              <w:rPr>
                <w:color w:val="auto"/>
                <w:szCs w:val="20"/>
              </w:rPr>
            </w:pPr>
            <w:r w:rsidRPr="00831400">
              <w:rPr>
                <w:color w:val="auto"/>
                <w:szCs w:val="20"/>
              </w:rPr>
              <w:lastRenderedPageBreak/>
              <w:t xml:space="preserve">Replace </w:t>
            </w:r>
            <w:r w:rsidR="00E813A1" w:rsidRPr="00831400">
              <w:rPr>
                <w:color w:val="auto"/>
                <w:szCs w:val="20"/>
              </w:rPr>
              <w:t xml:space="preserve">dry OCU </w:t>
            </w:r>
            <w:r w:rsidRPr="00831400">
              <w:rPr>
                <w:color w:val="auto"/>
                <w:szCs w:val="20"/>
              </w:rPr>
              <w:t xml:space="preserve">media </w:t>
            </w:r>
            <w:r w:rsidR="00E813A1" w:rsidRPr="00831400">
              <w:rPr>
                <w:color w:val="auto"/>
                <w:szCs w:val="20"/>
              </w:rPr>
              <w:t>on initial detection of deterioration if detected during quarterly OCU ‘health check’</w:t>
            </w:r>
            <w:r w:rsidRPr="00831400">
              <w:rPr>
                <w:color w:val="auto"/>
                <w:szCs w:val="20"/>
              </w:rPr>
              <w:t xml:space="preserve"> </w:t>
            </w:r>
          </w:p>
        </w:tc>
      </w:tr>
      <w:tr w:rsidR="00E04700" w:rsidRPr="00D35983" w14:paraId="1D14C433" w14:textId="77777777" w:rsidTr="00EF6362">
        <w:tc>
          <w:tcPr>
            <w:tcW w:w="1973" w:type="dxa"/>
          </w:tcPr>
          <w:p w14:paraId="09FCAD62" w14:textId="1B0DA7B6" w:rsidR="0050797F" w:rsidRPr="00D35983" w:rsidRDefault="0050797F" w:rsidP="00E1553B">
            <w:pPr>
              <w:snapToGrid w:val="0"/>
              <w:spacing w:before="0" w:after="60"/>
              <w:jc w:val="left"/>
              <w:rPr>
                <w:sz w:val="22"/>
                <w:szCs w:val="22"/>
              </w:rPr>
            </w:pPr>
            <w:r>
              <w:rPr>
                <w:szCs w:val="20"/>
              </w:rPr>
              <w:lastRenderedPageBreak/>
              <w:t>Part treated process waste water</w:t>
            </w:r>
            <w:r w:rsidR="00BD383B">
              <w:rPr>
                <w:szCs w:val="20"/>
              </w:rPr>
              <w:t xml:space="preserve"> – BT2 and A</w:t>
            </w:r>
            <w:r w:rsidR="000051ED">
              <w:rPr>
                <w:szCs w:val="20"/>
              </w:rPr>
              <w:t>N</w:t>
            </w:r>
            <w:proofErr w:type="gramStart"/>
            <w:r w:rsidR="00BD383B">
              <w:rPr>
                <w:szCs w:val="20"/>
              </w:rPr>
              <w:t>2,</w:t>
            </w:r>
            <w:r w:rsidR="000051ED">
              <w:rPr>
                <w:szCs w:val="20"/>
              </w:rPr>
              <w:t>AN</w:t>
            </w:r>
            <w:proofErr w:type="gramEnd"/>
            <w:r w:rsidR="00BD383B">
              <w:rPr>
                <w:szCs w:val="20"/>
              </w:rPr>
              <w:t>3</w:t>
            </w:r>
          </w:p>
        </w:tc>
        <w:tc>
          <w:tcPr>
            <w:tcW w:w="4617" w:type="dxa"/>
          </w:tcPr>
          <w:p w14:paraId="5C961BB6" w14:textId="77777777" w:rsidR="0050797F" w:rsidRPr="00831400" w:rsidRDefault="00E04700" w:rsidP="00E1553B">
            <w:pPr>
              <w:pStyle w:val="ListParagraph"/>
              <w:numPr>
                <w:ilvl w:val="0"/>
                <w:numId w:val="13"/>
              </w:numPr>
              <w:snapToGrid w:val="0"/>
              <w:spacing w:before="0" w:after="60"/>
              <w:ind w:left="175" w:hanging="142"/>
              <w:jc w:val="left"/>
              <w:rPr>
                <w:color w:val="auto"/>
                <w:szCs w:val="20"/>
              </w:rPr>
            </w:pPr>
            <w:r w:rsidRPr="00831400">
              <w:rPr>
                <w:color w:val="auto"/>
                <w:szCs w:val="20"/>
              </w:rPr>
              <w:t>Short interval control of WPF operations</w:t>
            </w:r>
          </w:p>
          <w:p w14:paraId="127A00FF" w14:textId="3F112E58" w:rsidR="00E04700" w:rsidRPr="00831400" w:rsidRDefault="00E1553B" w:rsidP="00E1553B">
            <w:pPr>
              <w:pStyle w:val="ListParagraph"/>
              <w:numPr>
                <w:ilvl w:val="0"/>
                <w:numId w:val="13"/>
              </w:numPr>
              <w:snapToGrid w:val="0"/>
              <w:spacing w:before="0" w:after="60"/>
              <w:ind w:left="175" w:hanging="142"/>
              <w:jc w:val="left"/>
              <w:rPr>
                <w:color w:val="auto"/>
                <w:szCs w:val="20"/>
              </w:rPr>
            </w:pPr>
            <w:r w:rsidRPr="00831400">
              <w:rPr>
                <w:color w:val="auto"/>
                <w:szCs w:val="20"/>
              </w:rPr>
              <w:t>Covered and extracted WPF buffer tank BT2 and A</w:t>
            </w:r>
            <w:r w:rsidR="000051ED" w:rsidRPr="00831400">
              <w:rPr>
                <w:color w:val="auto"/>
                <w:szCs w:val="20"/>
              </w:rPr>
              <w:t>N</w:t>
            </w:r>
            <w:r w:rsidRPr="00831400">
              <w:rPr>
                <w:color w:val="auto"/>
                <w:szCs w:val="20"/>
              </w:rPr>
              <w:t xml:space="preserve">2 and </w:t>
            </w:r>
            <w:r w:rsidR="000051ED" w:rsidRPr="00831400">
              <w:rPr>
                <w:color w:val="auto"/>
                <w:szCs w:val="20"/>
              </w:rPr>
              <w:t>AN</w:t>
            </w:r>
            <w:r w:rsidRPr="00831400">
              <w:rPr>
                <w:color w:val="auto"/>
                <w:szCs w:val="20"/>
              </w:rPr>
              <w:t>3</w:t>
            </w:r>
            <w:r w:rsidR="00140555" w:rsidRPr="00831400">
              <w:rPr>
                <w:color w:val="auto"/>
                <w:szCs w:val="20"/>
              </w:rPr>
              <w:t xml:space="preserve"> (</w:t>
            </w:r>
            <w:r w:rsidR="008C48BE" w:rsidRPr="00831400">
              <w:rPr>
                <w:color w:val="auto"/>
                <w:szCs w:val="20"/>
              </w:rPr>
              <w:t xml:space="preserve">due for completion in spring </w:t>
            </w:r>
            <w:r w:rsidR="000051ED" w:rsidRPr="00831400">
              <w:rPr>
                <w:color w:val="auto"/>
                <w:szCs w:val="20"/>
              </w:rPr>
              <w:t>2024</w:t>
            </w:r>
            <w:r w:rsidR="00140555" w:rsidRPr="00831400">
              <w:rPr>
                <w:color w:val="auto"/>
                <w:szCs w:val="20"/>
              </w:rPr>
              <w:t>)</w:t>
            </w:r>
          </w:p>
          <w:p w14:paraId="3D9449DD" w14:textId="38CA4FBC" w:rsidR="005874C0" w:rsidRPr="00831400" w:rsidRDefault="00140555" w:rsidP="00BD383B">
            <w:pPr>
              <w:pStyle w:val="ListParagraph"/>
              <w:numPr>
                <w:ilvl w:val="0"/>
                <w:numId w:val="13"/>
              </w:numPr>
              <w:snapToGrid w:val="0"/>
              <w:spacing w:before="0" w:after="60"/>
              <w:ind w:left="175" w:hanging="142"/>
              <w:jc w:val="left"/>
              <w:rPr>
                <w:color w:val="auto"/>
                <w:szCs w:val="20"/>
              </w:rPr>
            </w:pPr>
            <w:r w:rsidRPr="00831400">
              <w:rPr>
                <w:color w:val="auto"/>
                <w:szCs w:val="20"/>
              </w:rPr>
              <w:t>OCU serving BT2, AN2 and AN3 (</w:t>
            </w:r>
            <w:r w:rsidR="008C48BE" w:rsidRPr="00831400">
              <w:rPr>
                <w:color w:val="auto"/>
                <w:szCs w:val="20"/>
              </w:rPr>
              <w:t>due for completion in spring 2024)</w:t>
            </w:r>
            <w:r w:rsidR="00EF6362" w:rsidRPr="00831400">
              <w:rPr>
                <w:color w:val="auto"/>
                <w:szCs w:val="20"/>
              </w:rPr>
              <w:t xml:space="preserve"> </w:t>
            </w:r>
            <w:r w:rsidR="00EF6362" w:rsidRPr="00831400">
              <w:rPr>
                <w:color w:val="auto"/>
                <w:szCs w:val="20"/>
                <w:vertAlign w:val="superscript"/>
              </w:rPr>
              <w:t>Note 3</w:t>
            </w:r>
          </w:p>
        </w:tc>
        <w:tc>
          <w:tcPr>
            <w:tcW w:w="1555" w:type="dxa"/>
          </w:tcPr>
          <w:p w14:paraId="5AAAAD77" w14:textId="4A96125B" w:rsidR="00E04700" w:rsidRPr="00831400" w:rsidRDefault="00E04700" w:rsidP="00E1553B">
            <w:pPr>
              <w:snapToGrid w:val="0"/>
              <w:spacing w:before="0" w:after="60"/>
              <w:jc w:val="center"/>
              <w:rPr>
                <w:color w:val="auto"/>
                <w:szCs w:val="20"/>
              </w:rPr>
            </w:pPr>
            <w:r w:rsidRPr="00831400">
              <w:rPr>
                <w:color w:val="auto"/>
                <w:szCs w:val="20"/>
              </w:rPr>
              <w:t>Daily</w:t>
            </w:r>
          </w:p>
          <w:p w14:paraId="7A4B1A13" w14:textId="77777777" w:rsidR="000051ED" w:rsidRPr="00831400" w:rsidRDefault="000051ED" w:rsidP="00E1553B">
            <w:pPr>
              <w:snapToGrid w:val="0"/>
              <w:spacing w:before="0" w:after="60"/>
              <w:jc w:val="center"/>
              <w:rPr>
                <w:color w:val="auto"/>
                <w:szCs w:val="20"/>
              </w:rPr>
            </w:pPr>
          </w:p>
          <w:p w14:paraId="183B89BD" w14:textId="77777777" w:rsidR="0050797F" w:rsidRPr="00831400" w:rsidRDefault="0050797F" w:rsidP="00E1553B">
            <w:pPr>
              <w:snapToGrid w:val="0"/>
              <w:spacing w:before="0" w:after="60"/>
              <w:jc w:val="center"/>
              <w:rPr>
                <w:color w:val="auto"/>
                <w:szCs w:val="20"/>
              </w:rPr>
            </w:pPr>
            <w:r w:rsidRPr="00831400">
              <w:rPr>
                <w:color w:val="auto"/>
                <w:szCs w:val="20"/>
              </w:rPr>
              <w:t>Continuous</w:t>
            </w:r>
          </w:p>
          <w:p w14:paraId="6A4E73A4" w14:textId="77777777" w:rsidR="00140555" w:rsidRPr="00831400" w:rsidRDefault="00140555" w:rsidP="00E1553B">
            <w:pPr>
              <w:snapToGrid w:val="0"/>
              <w:spacing w:before="0" w:after="60"/>
              <w:jc w:val="center"/>
              <w:rPr>
                <w:color w:val="auto"/>
                <w:szCs w:val="20"/>
              </w:rPr>
            </w:pPr>
          </w:p>
          <w:p w14:paraId="7CE28523" w14:textId="04B336EA" w:rsidR="005874C0" w:rsidRPr="00831400" w:rsidRDefault="005874C0" w:rsidP="00E1553B">
            <w:pPr>
              <w:snapToGrid w:val="0"/>
              <w:spacing w:before="0" w:after="60"/>
              <w:jc w:val="center"/>
              <w:rPr>
                <w:color w:val="auto"/>
                <w:szCs w:val="20"/>
              </w:rPr>
            </w:pPr>
            <w:r w:rsidRPr="00831400">
              <w:rPr>
                <w:color w:val="auto"/>
                <w:szCs w:val="20"/>
              </w:rPr>
              <w:t>Continuous</w:t>
            </w:r>
          </w:p>
        </w:tc>
        <w:tc>
          <w:tcPr>
            <w:tcW w:w="3363" w:type="dxa"/>
          </w:tcPr>
          <w:p w14:paraId="0CD4191C" w14:textId="1E941839" w:rsidR="0050797F" w:rsidRPr="00831400" w:rsidRDefault="004461D4" w:rsidP="00E1553B">
            <w:pPr>
              <w:snapToGrid w:val="0"/>
              <w:spacing w:before="0" w:after="60"/>
              <w:jc w:val="left"/>
              <w:rPr>
                <w:color w:val="auto"/>
                <w:szCs w:val="20"/>
              </w:rPr>
            </w:pPr>
            <w:r w:rsidRPr="00831400">
              <w:rPr>
                <w:color w:val="auto"/>
                <w:szCs w:val="20"/>
              </w:rPr>
              <w:t>Daily review of key WPF metrics (process parameters and lab results)</w:t>
            </w:r>
          </w:p>
          <w:p w14:paraId="5B991CBE" w14:textId="77777777" w:rsidR="004461D4" w:rsidRPr="00831400" w:rsidRDefault="004461D4" w:rsidP="004461D4">
            <w:pPr>
              <w:snapToGrid w:val="0"/>
              <w:spacing w:before="0" w:after="60"/>
              <w:jc w:val="left"/>
              <w:rPr>
                <w:color w:val="auto"/>
                <w:szCs w:val="20"/>
              </w:rPr>
            </w:pPr>
            <w:r w:rsidRPr="00831400">
              <w:rPr>
                <w:color w:val="auto"/>
                <w:szCs w:val="20"/>
              </w:rPr>
              <w:t xml:space="preserve">Maintain slight negative </w:t>
            </w:r>
            <w:proofErr w:type="gramStart"/>
            <w:r w:rsidRPr="00831400">
              <w:rPr>
                <w:color w:val="auto"/>
                <w:szCs w:val="20"/>
              </w:rPr>
              <w:t>pressure</w:t>
            </w:r>
            <w:proofErr w:type="gramEnd"/>
          </w:p>
          <w:p w14:paraId="74A1718F" w14:textId="77777777" w:rsidR="004461D4" w:rsidRPr="00831400" w:rsidRDefault="004461D4" w:rsidP="00E1553B">
            <w:pPr>
              <w:snapToGrid w:val="0"/>
              <w:spacing w:before="0" w:after="60"/>
              <w:jc w:val="left"/>
              <w:rPr>
                <w:color w:val="auto"/>
                <w:sz w:val="4"/>
                <w:szCs w:val="4"/>
              </w:rPr>
            </w:pPr>
          </w:p>
          <w:p w14:paraId="72B22A66" w14:textId="77777777" w:rsidR="000051ED" w:rsidRPr="00831400" w:rsidRDefault="000051ED" w:rsidP="00E1553B">
            <w:pPr>
              <w:snapToGrid w:val="0"/>
              <w:spacing w:before="0" w:after="60"/>
              <w:jc w:val="left"/>
              <w:rPr>
                <w:color w:val="auto"/>
                <w:szCs w:val="20"/>
              </w:rPr>
            </w:pPr>
          </w:p>
          <w:p w14:paraId="4330ABB1" w14:textId="174A254E" w:rsidR="00140555" w:rsidRDefault="00140555" w:rsidP="00E1553B">
            <w:pPr>
              <w:snapToGrid w:val="0"/>
              <w:spacing w:before="0" w:after="60"/>
              <w:jc w:val="left"/>
              <w:rPr>
                <w:color w:val="auto"/>
                <w:szCs w:val="20"/>
              </w:rPr>
            </w:pPr>
            <w:r w:rsidRPr="00831400">
              <w:rPr>
                <w:color w:val="auto"/>
                <w:szCs w:val="20"/>
              </w:rPr>
              <w:t>&lt; 1 ppm</w:t>
            </w:r>
            <w:r w:rsidR="00D82E6B" w:rsidRPr="00831400">
              <w:rPr>
                <w:color w:val="auto"/>
                <w:szCs w:val="20"/>
              </w:rPr>
              <w:t xml:space="preserve"> H</w:t>
            </w:r>
            <w:r w:rsidR="00D82E6B" w:rsidRPr="00831400">
              <w:rPr>
                <w:color w:val="auto"/>
                <w:szCs w:val="20"/>
                <w:vertAlign w:val="subscript"/>
              </w:rPr>
              <w:t>2</w:t>
            </w:r>
            <w:r w:rsidR="00D82E6B" w:rsidRPr="00831400">
              <w:rPr>
                <w:color w:val="auto"/>
                <w:szCs w:val="20"/>
              </w:rPr>
              <w:t>S</w:t>
            </w:r>
            <w:r w:rsidR="000051ED" w:rsidRPr="00831400">
              <w:rPr>
                <w:color w:val="auto"/>
                <w:szCs w:val="20"/>
              </w:rPr>
              <w:t xml:space="preserve"> </w:t>
            </w:r>
            <w:r w:rsidR="0044040A" w:rsidRPr="00831400">
              <w:rPr>
                <w:color w:val="auto"/>
                <w:szCs w:val="20"/>
              </w:rPr>
              <w:t>in exhaust</w:t>
            </w:r>
          </w:p>
          <w:p w14:paraId="332050E4" w14:textId="77777777" w:rsidR="007C6BB8" w:rsidRDefault="007C6BB8" w:rsidP="00E1553B">
            <w:pPr>
              <w:snapToGrid w:val="0"/>
              <w:spacing w:before="0" w:after="60"/>
              <w:jc w:val="left"/>
              <w:rPr>
                <w:color w:val="auto"/>
                <w:szCs w:val="20"/>
              </w:rPr>
            </w:pPr>
          </w:p>
          <w:p w14:paraId="27C25C3C" w14:textId="67286F58" w:rsidR="007C6BB8" w:rsidRPr="00831400" w:rsidRDefault="007C6BB8" w:rsidP="007C6BB8">
            <w:pPr>
              <w:snapToGrid w:val="0"/>
              <w:spacing w:before="0" w:after="60"/>
              <w:jc w:val="left"/>
              <w:rPr>
                <w:color w:val="auto"/>
                <w:szCs w:val="20"/>
              </w:rPr>
            </w:pPr>
            <w:r w:rsidRPr="007C6BB8">
              <w:rPr>
                <w:color w:val="0070C0"/>
                <w:szCs w:val="20"/>
              </w:rPr>
              <w:t>Quarterly ‘health check’ of condition of OCU serving BT</w:t>
            </w:r>
            <w:r w:rsidRPr="007C6BB8">
              <w:rPr>
                <w:color w:val="0070C0"/>
                <w:szCs w:val="20"/>
              </w:rPr>
              <w:t>2</w:t>
            </w:r>
            <w:r w:rsidRPr="007C6BB8">
              <w:rPr>
                <w:color w:val="0070C0"/>
                <w:szCs w:val="20"/>
              </w:rPr>
              <w:t xml:space="preserve"> and </w:t>
            </w:r>
            <w:r w:rsidRPr="007C6BB8">
              <w:rPr>
                <w:color w:val="0070C0"/>
                <w:szCs w:val="20"/>
              </w:rPr>
              <w:t>Anoxics</w:t>
            </w:r>
            <w:r>
              <w:rPr>
                <w:color w:val="auto"/>
                <w:szCs w:val="20"/>
              </w:rPr>
              <w:t xml:space="preserve"> </w:t>
            </w:r>
            <w:r w:rsidRPr="007C6BB8">
              <w:rPr>
                <w:color w:val="0070C0"/>
                <w:szCs w:val="20"/>
                <w:vertAlign w:val="superscript"/>
              </w:rPr>
              <w:t>Note 5</w:t>
            </w:r>
          </w:p>
          <w:p w14:paraId="25DCEED0" w14:textId="77777777" w:rsidR="007C6BB8" w:rsidRPr="00831400" w:rsidRDefault="007C6BB8" w:rsidP="00E1553B">
            <w:pPr>
              <w:snapToGrid w:val="0"/>
              <w:spacing w:before="0" w:after="60"/>
              <w:jc w:val="left"/>
              <w:rPr>
                <w:color w:val="auto"/>
                <w:szCs w:val="20"/>
              </w:rPr>
            </w:pPr>
          </w:p>
          <w:p w14:paraId="191A9876" w14:textId="68348DCC" w:rsidR="004461D4" w:rsidRPr="00831400" w:rsidRDefault="004461D4" w:rsidP="00E1553B">
            <w:pPr>
              <w:snapToGrid w:val="0"/>
              <w:spacing w:before="0" w:after="60"/>
              <w:jc w:val="left"/>
              <w:rPr>
                <w:color w:val="auto"/>
                <w:szCs w:val="20"/>
              </w:rPr>
            </w:pPr>
          </w:p>
        </w:tc>
        <w:tc>
          <w:tcPr>
            <w:tcW w:w="1413" w:type="dxa"/>
          </w:tcPr>
          <w:p w14:paraId="00E11F87" w14:textId="39253DA7" w:rsidR="0050797F" w:rsidRPr="00831400" w:rsidRDefault="0050797F" w:rsidP="001D141C">
            <w:pPr>
              <w:snapToGrid w:val="0"/>
              <w:spacing w:before="0" w:after="60"/>
              <w:jc w:val="center"/>
              <w:rPr>
                <w:color w:val="auto"/>
                <w:szCs w:val="20"/>
              </w:rPr>
            </w:pPr>
          </w:p>
          <w:p w14:paraId="64BAF38D" w14:textId="11E11294" w:rsidR="0044040A" w:rsidRPr="00831400" w:rsidRDefault="0044040A" w:rsidP="001D141C">
            <w:pPr>
              <w:snapToGrid w:val="0"/>
              <w:spacing w:before="0" w:after="60"/>
              <w:jc w:val="center"/>
              <w:rPr>
                <w:color w:val="auto"/>
                <w:szCs w:val="20"/>
              </w:rPr>
            </w:pPr>
          </w:p>
          <w:p w14:paraId="029278CF" w14:textId="77777777" w:rsidR="0044040A" w:rsidRPr="00831400" w:rsidRDefault="0044040A" w:rsidP="001D141C">
            <w:pPr>
              <w:snapToGrid w:val="0"/>
              <w:spacing w:before="0" w:after="60"/>
              <w:jc w:val="center"/>
              <w:rPr>
                <w:color w:val="auto"/>
                <w:szCs w:val="20"/>
              </w:rPr>
            </w:pPr>
          </w:p>
          <w:p w14:paraId="56F8DC05" w14:textId="77777777" w:rsidR="00140555" w:rsidRPr="00831400" w:rsidRDefault="00140555" w:rsidP="001D141C">
            <w:pPr>
              <w:snapToGrid w:val="0"/>
              <w:spacing w:before="0" w:after="60"/>
              <w:jc w:val="center"/>
              <w:rPr>
                <w:color w:val="auto"/>
                <w:szCs w:val="20"/>
              </w:rPr>
            </w:pPr>
          </w:p>
          <w:p w14:paraId="2C57AD60" w14:textId="78112713" w:rsidR="00140555" w:rsidRPr="00831400" w:rsidRDefault="00140555" w:rsidP="001D141C">
            <w:pPr>
              <w:snapToGrid w:val="0"/>
              <w:spacing w:before="0" w:after="60"/>
              <w:jc w:val="center"/>
              <w:rPr>
                <w:color w:val="auto"/>
                <w:szCs w:val="20"/>
              </w:rPr>
            </w:pPr>
            <w:r w:rsidRPr="00831400">
              <w:rPr>
                <w:color w:val="auto"/>
                <w:szCs w:val="20"/>
              </w:rPr>
              <w:t>&gt;1 ppm</w:t>
            </w:r>
            <w:r w:rsidR="00D82E6B" w:rsidRPr="00831400">
              <w:rPr>
                <w:color w:val="auto"/>
                <w:szCs w:val="20"/>
              </w:rPr>
              <w:t xml:space="preserve"> H</w:t>
            </w:r>
            <w:r w:rsidR="00D82E6B" w:rsidRPr="00831400">
              <w:rPr>
                <w:color w:val="auto"/>
                <w:szCs w:val="20"/>
                <w:vertAlign w:val="subscript"/>
              </w:rPr>
              <w:t>2</w:t>
            </w:r>
            <w:r w:rsidR="00D82E6B" w:rsidRPr="00831400">
              <w:rPr>
                <w:color w:val="auto"/>
                <w:szCs w:val="20"/>
              </w:rPr>
              <w:t>S</w:t>
            </w:r>
          </w:p>
        </w:tc>
        <w:tc>
          <w:tcPr>
            <w:tcW w:w="2547" w:type="dxa"/>
          </w:tcPr>
          <w:p w14:paraId="04BAD0C0" w14:textId="0F2F0EB6" w:rsidR="0050797F" w:rsidRPr="00831400" w:rsidRDefault="007F3F43" w:rsidP="00E1553B">
            <w:pPr>
              <w:snapToGrid w:val="0"/>
              <w:spacing w:before="0" w:after="60"/>
              <w:jc w:val="left"/>
              <w:rPr>
                <w:color w:val="auto"/>
                <w:szCs w:val="20"/>
              </w:rPr>
            </w:pPr>
            <w:r w:rsidRPr="00831400">
              <w:rPr>
                <w:color w:val="auto"/>
                <w:szCs w:val="20"/>
              </w:rPr>
              <w:t xml:space="preserve">Increase </w:t>
            </w:r>
            <w:proofErr w:type="gramStart"/>
            <w:r w:rsidRPr="00831400">
              <w:rPr>
                <w:color w:val="auto"/>
                <w:szCs w:val="20"/>
              </w:rPr>
              <w:t>aeration</w:t>
            </w:r>
            <w:proofErr w:type="gramEnd"/>
          </w:p>
          <w:p w14:paraId="1B5418BD" w14:textId="0902193C" w:rsidR="0044040A" w:rsidRPr="00831400" w:rsidRDefault="0044040A" w:rsidP="00E1553B">
            <w:pPr>
              <w:snapToGrid w:val="0"/>
              <w:spacing w:before="0" w:after="60"/>
              <w:jc w:val="left"/>
              <w:rPr>
                <w:color w:val="auto"/>
                <w:szCs w:val="20"/>
              </w:rPr>
            </w:pPr>
          </w:p>
          <w:p w14:paraId="308EC1EE" w14:textId="42E9B4FA" w:rsidR="0044040A" w:rsidRPr="00831400" w:rsidRDefault="0044040A" w:rsidP="00E1553B">
            <w:pPr>
              <w:snapToGrid w:val="0"/>
              <w:spacing w:before="0" w:after="60"/>
              <w:jc w:val="left"/>
              <w:rPr>
                <w:color w:val="auto"/>
                <w:szCs w:val="20"/>
              </w:rPr>
            </w:pPr>
          </w:p>
          <w:p w14:paraId="1AD0B915" w14:textId="77777777" w:rsidR="0044040A" w:rsidRPr="00831400" w:rsidRDefault="0044040A" w:rsidP="00E1553B">
            <w:pPr>
              <w:snapToGrid w:val="0"/>
              <w:spacing w:before="0" w:after="60"/>
              <w:jc w:val="left"/>
              <w:rPr>
                <w:color w:val="auto"/>
                <w:szCs w:val="20"/>
              </w:rPr>
            </w:pPr>
          </w:p>
          <w:p w14:paraId="3AA312CB" w14:textId="525332B0" w:rsidR="0034604A" w:rsidRPr="00831400" w:rsidRDefault="00E813A1" w:rsidP="00E1553B">
            <w:pPr>
              <w:snapToGrid w:val="0"/>
              <w:spacing w:before="0" w:after="60"/>
              <w:jc w:val="left"/>
              <w:rPr>
                <w:color w:val="auto"/>
                <w:szCs w:val="20"/>
              </w:rPr>
            </w:pPr>
            <w:r w:rsidRPr="00831400">
              <w:rPr>
                <w:color w:val="auto"/>
                <w:szCs w:val="20"/>
              </w:rPr>
              <w:t xml:space="preserve">Replace dry OCU media on initial detection of deterioration if detected during quarterly OCU ‘health check’ </w:t>
            </w:r>
          </w:p>
        </w:tc>
      </w:tr>
      <w:tr w:rsidR="00BD383B" w:rsidRPr="00D35983" w14:paraId="2C92791D" w14:textId="77777777" w:rsidTr="00EF6362">
        <w:tc>
          <w:tcPr>
            <w:tcW w:w="1973" w:type="dxa"/>
          </w:tcPr>
          <w:p w14:paraId="7C40B624" w14:textId="12A0EFAC" w:rsidR="00BD383B" w:rsidRDefault="00BD383B" w:rsidP="00E1553B">
            <w:pPr>
              <w:snapToGrid w:val="0"/>
              <w:spacing w:before="0" w:after="60"/>
              <w:jc w:val="left"/>
              <w:rPr>
                <w:szCs w:val="20"/>
              </w:rPr>
            </w:pPr>
            <w:r>
              <w:rPr>
                <w:szCs w:val="20"/>
              </w:rPr>
              <w:t>Part treated process waste water – AT3</w:t>
            </w:r>
          </w:p>
        </w:tc>
        <w:tc>
          <w:tcPr>
            <w:tcW w:w="4617" w:type="dxa"/>
          </w:tcPr>
          <w:p w14:paraId="6F9FCEA8" w14:textId="5D3EC266" w:rsidR="00BD383B" w:rsidRPr="00831400" w:rsidRDefault="00BD383B" w:rsidP="00E1553B">
            <w:pPr>
              <w:pStyle w:val="ListParagraph"/>
              <w:numPr>
                <w:ilvl w:val="0"/>
                <w:numId w:val="13"/>
              </w:numPr>
              <w:snapToGrid w:val="0"/>
              <w:spacing w:before="0" w:after="60"/>
              <w:ind w:left="175" w:hanging="142"/>
              <w:jc w:val="left"/>
              <w:rPr>
                <w:color w:val="auto"/>
                <w:szCs w:val="20"/>
              </w:rPr>
            </w:pPr>
            <w:r w:rsidRPr="00831400">
              <w:rPr>
                <w:color w:val="auto"/>
                <w:szCs w:val="20"/>
              </w:rPr>
              <w:t xml:space="preserve">Maintain </w:t>
            </w:r>
            <w:r w:rsidR="006B068A" w:rsidRPr="00831400">
              <w:rPr>
                <w:color w:val="auto"/>
                <w:szCs w:val="20"/>
              </w:rPr>
              <w:t>Mixed Liquor Suspended Solids (</w:t>
            </w:r>
            <w:r w:rsidRPr="00831400">
              <w:rPr>
                <w:color w:val="auto"/>
                <w:szCs w:val="20"/>
              </w:rPr>
              <w:t>MLSS</w:t>
            </w:r>
            <w:r w:rsidR="006B068A" w:rsidRPr="00831400">
              <w:rPr>
                <w:color w:val="auto"/>
                <w:szCs w:val="20"/>
              </w:rPr>
              <w:t>)</w:t>
            </w:r>
            <w:r w:rsidRPr="00831400">
              <w:rPr>
                <w:color w:val="auto"/>
                <w:szCs w:val="20"/>
              </w:rPr>
              <w:t xml:space="preserve"> through </w:t>
            </w:r>
            <w:r w:rsidR="00C5596A" w:rsidRPr="00831400">
              <w:rPr>
                <w:color w:val="auto"/>
                <w:szCs w:val="20"/>
              </w:rPr>
              <w:t xml:space="preserve">COD </w:t>
            </w:r>
            <w:r w:rsidRPr="00831400">
              <w:rPr>
                <w:color w:val="auto"/>
                <w:szCs w:val="20"/>
              </w:rPr>
              <w:t xml:space="preserve">feed rate and sludge </w:t>
            </w:r>
            <w:proofErr w:type="gramStart"/>
            <w:r w:rsidRPr="00831400">
              <w:rPr>
                <w:color w:val="auto"/>
                <w:szCs w:val="20"/>
              </w:rPr>
              <w:t>wasting</w:t>
            </w:r>
            <w:proofErr w:type="gramEnd"/>
          </w:p>
          <w:p w14:paraId="11B89B91" w14:textId="77777777" w:rsidR="00BD383B" w:rsidRPr="00831400" w:rsidRDefault="00BD383B" w:rsidP="00E1553B">
            <w:pPr>
              <w:pStyle w:val="ListParagraph"/>
              <w:numPr>
                <w:ilvl w:val="0"/>
                <w:numId w:val="13"/>
              </w:numPr>
              <w:snapToGrid w:val="0"/>
              <w:spacing w:before="0" w:after="60"/>
              <w:ind w:left="175" w:hanging="142"/>
              <w:jc w:val="left"/>
              <w:rPr>
                <w:color w:val="auto"/>
                <w:szCs w:val="20"/>
              </w:rPr>
            </w:pPr>
            <w:r w:rsidRPr="00831400">
              <w:rPr>
                <w:color w:val="auto"/>
                <w:szCs w:val="20"/>
              </w:rPr>
              <w:t>Aeration of AT3 via jet mix system and DO</w:t>
            </w:r>
          </w:p>
          <w:p w14:paraId="5998811B" w14:textId="3F2ADD08" w:rsidR="0034604A" w:rsidRPr="00CE53BD" w:rsidRDefault="00BD383B" w:rsidP="00CE53BD">
            <w:pPr>
              <w:pStyle w:val="ListParagraph"/>
              <w:numPr>
                <w:ilvl w:val="0"/>
                <w:numId w:val="13"/>
              </w:numPr>
              <w:snapToGrid w:val="0"/>
              <w:spacing w:before="0" w:after="60"/>
              <w:ind w:left="175" w:hanging="142"/>
              <w:jc w:val="left"/>
              <w:rPr>
                <w:color w:val="auto"/>
                <w:szCs w:val="20"/>
              </w:rPr>
            </w:pPr>
            <w:r w:rsidRPr="00831400">
              <w:rPr>
                <w:color w:val="auto"/>
                <w:szCs w:val="20"/>
              </w:rPr>
              <w:t>Maintain low Ammonia</w:t>
            </w:r>
            <w:r w:rsidR="00C549E7" w:rsidRPr="00831400">
              <w:rPr>
                <w:color w:val="auto"/>
                <w:szCs w:val="20"/>
              </w:rPr>
              <w:t>cal</w:t>
            </w:r>
            <w:r w:rsidR="006B068A" w:rsidRPr="00831400">
              <w:rPr>
                <w:color w:val="auto"/>
                <w:szCs w:val="20"/>
              </w:rPr>
              <w:t xml:space="preserve"> Nitrogen (Amm-N)</w:t>
            </w:r>
            <w:r w:rsidRPr="00831400">
              <w:rPr>
                <w:color w:val="auto"/>
                <w:szCs w:val="20"/>
              </w:rPr>
              <w:t xml:space="preserve"> Levels</w:t>
            </w:r>
          </w:p>
        </w:tc>
        <w:tc>
          <w:tcPr>
            <w:tcW w:w="1555" w:type="dxa"/>
          </w:tcPr>
          <w:p w14:paraId="685A7ABC" w14:textId="77777777" w:rsidR="00BD383B" w:rsidRPr="00831400" w:rsidRDefault="00BD383B" w:rsidP="00E1553B">
            <w:pPr>
              <w:snapToGrid w:val="0"/>
              <w:spacing w:before="0" w:after="60"/>
              <w:jc w:val="center"/>
              <w:rPr>
                <w:color w:val="auto"/>
                <w:szCs w:val="20"/>
              </w:rPr>
            </w:pPr>
            <w:r w:rsidRPr="00831400">
              <w:rPr>
                <w:color w:val="auto"/>
                <w:szCs w:val="20"/>
              </w:rPr>
              <w:t>Daily</w:t>
            </w:r>
          </w:p>
          <w:p w14:paraId="6BF3B7C5" w14:textId="77777777" w:rsidR="00BD383B" w:rsidRPr="00831400" w:rsidRDefault="00BD383B" w:rsidP="00E1553B">
            <w:pPr>
              <w:snapToGrid w:val="0"/>
              <w:spacing w:before="0" w:after="60"/>
              <w:jc w:val="center"/>
              <w:rPr>
                <w:color w:val="auto"/>
                <w:szCs w:val="20"/>
              </w:rPr>
            </w:pPr>
          </w:p>
          <w:p w14:paraId="453F1426" w14:textId="77777777" w:rsidR="00BD383B" w:rsidRPr="00831400" w:rsidRDefault="00BD383B" w:rsidP="00E1553B">
            <w:pPr>
              <w:snapToGrid w:val="0"/>
              <w:spacing w:before="0" w:after="60"/>
              <w:jc w:val="center"/>
              <w:rPr>
                <w:color w:val="auto"/>
                <w:szCs w:val="20"/>
              </w:rPr>
            </w:pPr>
            <w:r w:rsidRPr="00831400">
              <w:rPr>
                <w:color w:val="auto"/>
                <w:szCs w:val="20"/>
              </w:rPr>
              <w:t>Continuous</w:t>
            </w:r>
          </w:p>
          <w:p w14:paraId="4A9DD6BA" w14:textId="7703DFA3" w:rsidR="00BD383B" w:rsidRPr="00831400" w:rsidRDefault="00BD383B" w:rsidP="00E1553B">
            <w:pPr>
              <w:snapToGrid w:val="0"/>
              <w:spacing w:before="0" w:after="60"/>
              <w:jc w:val="center"/>
              <w:rPr>
                <w:color w:val="auto"/>
                <w:szCs w:val="20"/>
              </w:rPr>
            </w:pPr>
            <w:r w:rsidRPr="00831400">
              <w:rPr>
                <w:color w:val="auto"/>
                <w:szCs w:val="20"/>
              </w:rPr>
              <w:t>Daily</w:t>
            </w:r>
          </w:p>
        </w:tc>
        <w:tc>
          <w:tcPr>
            <w:tcW w:w="3363" w:type="dxa"/>
          </w:tcPr>
          <w:p w14:paraId="0B3A92B4" w14:textId="638790D3" w:rsidR="00BD383B" w:rsidRPr="00831400" w:rsidRDefault="0097311F" w:rsidP="00E1553B">
            <w:pPr>
              <w:snapToGrid w:val="0"/>
              <w:spacing w:before="0" w:after="60"/>
              <w:jc w:val="left"/>
              <w:rPr>
                <w:color w:val="auto"/>
                <w:szCs w:val="20"/>
              </w:rPr>
            </w:pPr>
            <w:r w:rsidRPr="00831400">
              <w:rPr>
                <w:color w:val="auto"/>
                <w:szCs w:val="20"/>
              </w:rPr>
              <w:t>Daily l</w:t>
            </w:r>
            <w:r w:rsidR="00BD383B" w:rsidRPr="00831400">
              <w:rPr>
                <w:color w:val="auto"/>
                <w:szCs w:val="20"/>
              </w:rPr>
              <w:t>ab analysis of MLSS</w:t>
            </w:r>
          </w:p>
          <w:p w14:paraId="18220C86" w14:textId="77777777" w:rsidR="00BD383B" w:rsidRPr="00831400" w:rsidRDefault="00BD383B" w:rsidP="00E1553B">
            <w:pPr>
              <w:snapToGrid w:val="0"/>
              <w:spacing w:before="0" w:after="60"/>
              <w:jc w:val="left"/>
              <w:rPr>
                <w:color w:val="auto"/>
                <w:szCs w:val="20"/>
              </w:rPr>
            </w:pPr>
          </w:p>
          <w:p w14:paraId="3104337C" w14:textId="601EE66D" w:rsidR="00BD383B" w:rsidRPr="00831400" w:rsidRDefault="00BD383B" w:rsidP="00E1553B">
            <w:pPr>
              <w:snapToGrid w:val="0"/>
              <w:spacing w:before="0" w:after="60"/>
              <w:jc w:val="left"/>
              <w:rPr>
                <w:color w:val="auto"/>
                <w:szCs w:val="20"/>
              </w:rPr>
            </w:pPr>
            <w:r w:rsidRPr="00831400">
              <w:rPr>
                <w:color w:val="auto"/>
                <w:szCs w:val="20"/>
              </w:rPr>
              <w:t>&gt;</w:t>
            </w:r>
            <w:r w:rsidR="0097311F" w:rsidRPr="00831400">
              <w:rPr>
                <w:color w:val="auto"/>
                <w:szCs w:val="20"/>
              </w:rPr>
              <w:t>2-3</w:t>
            </w:r>
            <w:r w:rsidRPr="00831400">
              <w:rPr>
                <w:color w:val="auto"/>
                <w:szCs w:val="20"/>
              </w:rPr>
              <w:t xml:space="preserve"> mg/l DO</w:t>
            </w:r>
          </w:p>
          <w:p w14:paraId="24438952" w14:textId="061DA7D7" w:rsidR="00BD383B" w:rsidRPr="00831400" w:rsidRDefault="00BD383B" w:rsidP="00E1553B">
            <w:pPr>
              <w:snapToGrid w:val="0"/>
              <w:spacing w:before="0" w:after="60"/>
              <w:jc w:val="left"/>
              <w:rPr>
                <w:color w:val="auto"/>
                <w:szCs w:val="20"/>
              </w:rPr>
            </w:pPr>
            <w:r w:rsidRPr="00831400">
              <w:rPr>
                <w:color w:val="auto"/>
                <w:szCs w:val="20"/>
              </w:rPr>
              <w:t>&lt;1.0 mg/l Amm-N</w:t>
            </w:r>
          </w:p>
        </w:tc>
        <w:tc>
          <w:tcPr>
            <w:tcW w:w="1413" w:type="dxa"/>
          </w:tcPr>
          <w:p w14:paraId="453CB1C9" w14:textId="77777777" w:rsidR="00BD383B" w:rsidRPr="00831400" w:rsidRDefault="00BD383B" w:rsidP="001D141C">
            <w:pPr>
              <w:snapToGrid w:val="0"/>
              <w:spacing w:before="0" w:after="60"/>
              <w:jc w:val="center"/>
              <w:rPr>
                <w:color w:val="auto"/>
                <w:szCs w:val="20"/>
              </w:rPr>
            </w:pPr>
            <w:r w:rsidRPr="00831400">
              <w:rPr>
                <w:color w:val="auto"/>
                <w:szCs w:val="20"/>
              </w:rPr>
              <w:t>MLSS &gt;15,000 mg/l</w:t>
            </w:r>
          </w:p>
          <w:p w14:paraId="129DB53D" w14:textId="3C27A539" w:rsidR="00BD383B" w:rsidRPr="00831400" w:rsidRDefault="00BD383B" w:rsidP="001D141C">
            <w:pPr>
              <w:snapToGrid w:val="0"/>
              <w:spacing w:before="0" w:after="60"/>
              <w:jc w:val="center"/>
              <w:rPr>
                <w:color w:val="auto"/>
                <w:szCs w:val="20"/>
              </w:rPr>
            </w:pPr>
            <w:r w:rsidRPr="00831400">
              <w:rPr>
                <w:color w:val="auto"/>
                <w:szCs w:val="20"/>
              </w:rPr>
              <w:t>&lt;</w:t>
            </w:r>
            <w:r w:rsidR="0097311F" w:rsidRPr="00831400">
              <w:rPr>
                <w:color w:val="auto"/>
                <w:szCs w:val="20"/>
              </w:rPr>
              <w:t>2</w:t>
            </w:r>
            <w:r w:rsidRPr="00831400">
              <w:rPr>
                <w:color w:val="auto"/>
                <w:szCs w:val="20"/>
              </w:rPr>
              <w:t xml:space="preserve"> mg/l DO</w:t>
            </w:r>
          </w:p>
          <w:p w14:paraId="4DF7C9E8" w14:textId="35EC234B" w:rsidR="00BD383B" w:rsidRPr="00831400" w:rsidRDefault="00BD383B" w:rsidP="001D141C">
            <w:pPr>
              <w:snapToGrid w:val="0"/>
              <w:spacing w:before="0" w:after="60"/>
              <w:jc w:val="center"/>
              <w:rPr>
                <w:color w:val="auto"/>
                <w:szCs w:val="20"/>
              </w:rPr>
            </w:pPr>
            <w:r w:rsidRPr="00831400">
              <w:rPr>
                <w:color w:val="auto"/>
                <w:szCs w:val="20"/>
              </w:rPr>
              <w:t>&gt;3 mg Amm-N</w:t>
            </w:r>
          </w:p>
        </w:tc>
        <w:tc>
          <w:tcPr>
            <w:tcW w:w="2547" w:type="dxa"/>
          </w:tcPr>
          <w:p w14:paraId="75B35486" w14:textId="77777777" w:rsidR="00BD383B" w:rsidRPr="00831400" w:rsidRDefault="00BD383B" w:rsidP="00E1553B">
            <w:pPr>
              <w:snapToGrid w:val="0"/>
              <w:spacing w:before="0" w:after="60"/>
              <w:jc w:val="left"/>
              <w:rPr>
                <w:color w:val="auto"/>
                <w:szCs w:val="20"/>
              </w:rPr>
            </w:pPr>
            <w:r w:rsidRPr="00831400">
              <w:rPr>
                <w:color w:val="auto"/>
                <w:szCs w:val="20"/>
              </w:rPr>
              <w:t xml:space="preserve">Reduce feed, increase sludge </w:t>
            </w:r>
            <w:proofErr w:type="gramStart"/>
            <w:r w:rsidRPr="00831400">
              <w:rPr>
                <w:color w:val="auto"/>
                <w:szCs w:val="20"/>
              </w:rPr>
              <w:t>wasting</w:t>
            </w:r>
            <w:proofErr w:type="gramEnd"/>
          </w:p>
          <w:p w14:paraId="599C51C5" w14:textId="77777777" w:rsidR="00BD383B" w:rsidRPr="00831400" w:rsidRDefault="00BD383B" w:rsidP="00E1553B">
            <w:pPr>
              <w:snapToGrid w:val="0"/>
              <w:spacing w:before="0" w:after="60"/>
              <w:jc w:val="left"/>
              <w:rPr>
                <w:color w:val="auto"/>
                <w:szCs w:val="20"/>
              </w:rPr>
            </w:pPr>
            <w:r w:rsidRPr="00831400">
              <w:rPr>
                <w:color w:val="auto"/>
                <w:szCs w:val="20"/>
              </w:rPr>
              <w:t xml:space="preserve">Increase </w:t>
            </w:r>
            <w:proofErr w:type="gramStart"/>
            <w:r w:rsidRPr="00831400">
              <w:rPr>
                <w:color w:val="auto"/>
                <w:szCs w:val="20"/>
              </w:rPr>
              <w:t>aeration</w:t>
            </w:r>
            <w:proofErr w:type="gramEnd"/>
          </w:p>
          <w:p w14:paraId="3609AF2F" w14:textId="061B81E4" w:rsidR="00BD383B" w:rsidRPr="00831400" w:rsidRDefault="006B068A" w:rsidP="00E1553B">
            <w:pPr>
              <w:snapToGrid w:val="0"/>
              <w:spacing w:before="0" w:after="60"/>
              <w:jc w:val="left"/>
              <w:rPr>
                <w:color w:val="auto"/>
                <w:szCs w:val="20"/>
              </w:rPr>
            </w:pPr>
            <w:r w:rsidRPr="00831400">
              <w:rPr>
                <w:color w:val="auto"/>
                <w:szCs w:val="20"/>
              </w:rPr>
              <w:t>Add n</w:t>
            </w:r>
            <w:r w:rsidR="00BD383B" w:rsidRPr="00831400">
              <w:rPr>
                <w:color w:val="auto"/>
                <w:szCs w:val="20"/>
              </w:rPr>
              <w:t>itrifying bacteria</w:t>
            </w:r>
          </w:p>
        </w:tc>
      </w:tr>
      <w:tr w:rsidR="00E04700" w:rsidRPr="00D35983" w14:paraId="04B2E66A" w14:textId="77777777" w:rsidTr="00EF6362">
        <w:tc>
          <w:tcPr>
            <w:tcW w:w="1973" w:type="dxa"/>
          </w:tcPr>
          <w:p w14:paraId="6865D266" w14:textId="1EA0CE4E" w:rsidR="0050797F" w:rsidRPr="00D35983" w:rsidRDefault="0050797F" w:rsidP="00E1553B">
            <w:pPr>
              <w:snapToGrid w:val="0"/>
              <w:spacing w:before="0" w:after="60"/>
              <w:jc w:val="left"/>
              <w:rPr>
                <w:sz w:val="22"/>
                <w:szCs w:val="22"/>
              </w:rPr>
            </w:pPr>
            <w:r>
              <w:rPr>
                <w:szCs w:val="20"/>
              </w:rPr>
              <w:t>WPF Sludge</w:t>
            </w:r>
          </w:p>
        </w:tc>
        <w:tc>
          <w:tcPr>
            <w:tcW w:w="4617" w:type="dxa"/>
          </w:tcPr>
          <w:p w14:paraId="13B0DF5D" w14:textId="6B9C8473" w:rsidR="00E1553B" w:rsidRPr="00831400" w:rsidRDefault="00E1553B" w:rsidP="00E1553B">
            <w:pPr>
              <w:pStyle w:val="ListParagraph"/>
              <w:numPr>
                <w:ilvl w:val="0"/>
                <w:numId w:val="13"/>
              </w:numPr>
              <w:snapToGrid w:val="0"/>
              <w:spacing w:before="0" w:after="60"/>
              <w:ind w:left="175" w:hanging="142"/>
              <w:jc w:val="left"/>
              <w:rPr>
                <w:color w:val="auto"/>
                <w:szCs w:val="20"/>
              </w:rPr>
            </w:pPr>
            <w:r w:rsidRPr="00831400">
              <w:rPr>
                <w:color w:val="auto"/>
                <w:szCs w:val="20"/>
              </w:rPr>
              <w:t>Sludge centri</w:t>
            </w:r>
            <w:r w:rsidR="00E85C59" w:rsidRPr="00831400">
              <w:rPr>
                <w:color w:val="auto"/>
                <w:szCs w:val="20"/>
              </w:rPr>
              <w:t>fu</w:t>
            </w:r>
            <w:r w:rsidRPr="00831400">
              <w:rPr>
                <w:color w:val="auto"/>
                <w:szCs w:val="20"/>
              </w:rPr>
              <w:t xml:space="preserve">ges </w:t>
            </w:r>
            <w:r w:rsidR="00E85C59" w:rsidRPr="00831400">
              <w:rPr>
                <w:color w:val="auto"/>
                <w:szCs w:val="20"/>
              </w:rPr>
              <w:t xml:space="preserve">located inside closed </w:t>
            </w:r>
            <w:proofErr w:type="gramStart"/>
            <w:r w:rsidR="00E85C59" w:rsidRPr="00831400">
              <w:rPr>
                <w:color w:val="auto"/>
                <w:szCs w:val="20"/>
              </w:rPr>
              <w:t>container</w:t>
            </w:r>
            <w:proofErr w:type="gramEnd"/>
          </w:p>
          <w:p w14:paraId="6E921F0B" w14:textId="2D04A6B8" w:rsidR="00E85C59" w:rsidRPr="00831400" w:rsidRDefault="00E85C59" w:rsidP="00E1553B">
            <w:pPr>
              <w:pStyle w:val="ListParagraph"/>
              <w:numPr>
                <w:ilvl w:val="0"/>
                <w:numId w:val="13"/>
              </w:numPr>
              <w:snapToGrid w:val="0"/>
              <w:spacing w:before="0" w:after="60"/>
              <w:ind w:left="175" w:hanging="142"/>
              <w:jc w:val="left"/>
              <w:rPr>
                <w:color w:val="auto"/>
                <w:szCs w:val="20"/>
              </w:rPr>
            </w:pPr>
            <w:r w:rsidRPr="00831400">
              <w:rPr>
                <w:color w:val="auto"/>
                <w:szCs w:val="20"/>
              </w:rPr>
              <w:t xml:space="preserve">Sludge conveyor and trailers located inside closed building with roller door only opened for exchange of </w:t>
            </w:r>
            <w:proofErr w:type="gramStart"/>
            <w:r w:rsidRPr="00831400">
              <w:rPr>
                <w:color w:val="auto"/>
                <w:szCs w:val="20"/>
              </w:rPr>
              <w:t>trailer</w:t>
            </w:r>
            <w:proofErr w:type="gramEnd"/>
          </w:p>
          <w:p w14:paraId="267CA03C" w14:textId="32DBEA08" w:rsidR="00BD383B" w:rsidRPr="00831400" w:rsidRDefault="00BD383B" w:rsidP="00E1553B">
            <w:pPr>
              <w:pStyle w:val="ListParagraph"/>
              <w:numPr>
                <w:ilvl w:val="0"/>
                <w:numId w:val="13"/>
              </w:numPr>
              <w:snapToGrid w:val="0"/>
              <w:spacing w:before="0" w:after="60"/>
              <w:ind w:left="175" w:hanging="142"/>
              <w:jc w:val="left"/>
              <w:rPr>
                <w:color w:val="auto"/>
                <w:szCs w:val="20"/>
              </w:rPr>
            </w:pPr>
            <w:r w:rsidRPr="00831400">
              <w:rPr>
                <w:color w:val="auto"/>
                <w:szCs w:val="20"/>
              </w:rPr>
              <w:t>Frequent exchange of trailers</w:t>
            </w:r>
          </w:p>
          <w:p w14:paraId="39AE1364" w14:textId="5DC3A821" w:rsidR="00BD383B" w:rsidRPr="00831400" w:rsidRDefault="00BD383B" w:rsidP="00E1553B">
            <w:pPr>
              <w:pStyle w:val="ListParagraph"/>
              <w:numPr>
                <w:ilvl w:val="0"/>
                <w:numId w:val="13"/>
              </w:numPr>
              <w:snapToGrid w:val="0"/>
              <w:spacing w:before="0" w:after="60"/>
              <w:ind w:left="175" w:hanging="142"/>
              <w:jc w:val="left"/>
              <w:rPr>
                <w:color w:val="auto"/>
                <w:szCs w:val="20"/>
              </w:rPr>
            </w:pPr>
            <w:r w:rsidRPr="00831400">
              <w:rPr>
                <w:color w:val="auto"/>
                <w:szCs w:val="20"/>
              </w:rPr>
              <w:t xml:space="preserve">Sludge building housekeeping to prevent sludge </w:t>
            </w:r>
            <w:proofErr w:type="gramStart"/>
            <w:r w:rsidRPr="00831400">
              <w:rPr>
                <w:color w:val="auto"/>
                <w:szCs w:val="20"/>
              </w:rPr>
              <w:t>accumulation</w:t>
            </w:r>
            <w:proofErr w:type="gramEnd"/>
          </w:p>
          <w:p w14:paraId="2545707E" w14:textId="00D71262" w:rsidR="0050797F" w:rsidRPr="00CE53BD" w:rsidRDefault="00E85C59" w:rsidP="00E1553B">
            <w:pPr>
              <w:pStyle w:val="ListParagraph"/>
              <w:numPr>
                <w:ilvl w:val="0"/>
                <w:numId w:val="13"/>
              </w:numPr>
              <w:snapToGrid w:val="0"/>
              <w:spacing w:before="0" w:after="60"/>
              <w:ind w:left="175" w:hanging="142"/>
              <w:jc w:val="left"/>
              <w:rPr>
                <w:color w:val="auto"/>
                <w:szCs w:val="20"/>
              </w:rPr>
            </w:pPr>
            <w:r w:rsidRPr="00831400">
              <w:rPr>
                <w:color w:val="auto"/>
                <w:szCs w:val="20"/>
              </w:rPr>
              <w:lastRenderedPageBreak/>
              <w:t>Sludge pit inventory minimised and periodically de</w:t>
            </w:r>
            <w:r w:rsidR="005874C0" w:rsidRPr="00831400">
              <w:rPr>
                <w:color w:val="auto"/>
                <w:szCs w:val="20"/>
              </w:rPr>
              <w:t>-</w:t>
            </w:r>
            <w:proofErr w:type="spellStart"/>
            <w:r w:rsidRPr="00831400">
              <w:rPr>
                <w:color w:val="auto"/>
                <w:szCs w:val="20"/>
              </w:rPr>
              <w:t>sludged</w:t>
            </w:r>
            <w:proofErr w:type="spellEnd"/>
            <w:r w:rsidRPr="00831400">
              <w:rPr>
                <w:color w:val="auto"/>
                <w:szCs w:val="20"/>
              </w:rPr>
              <w:t xml:space="preserve"> to remove any stagnant material at </w:t>
            </w:r>
            <w:r w:rsidR="00BD383B" w:rsidRPr="00831400">
              <w:rPr>
                <w:color w:val="auto"/>
                <w:szCs w:val="20"/>
              </w:rPr>
              <w:t>t</w:t>
            </w:r>
            <w:r w:rsidRPr="00831400">
              <w:rPr>
                <w:color w:val="auto"/>
                <w:szCs w:val="20"/>
              </w:rPr>
              <w:t>he base of the tank</w:t>
            </w:r>
          </w:p>
        </w:tc>
        <w:tc>
          <w:tcPr>
            <w:tcW w:w="1555" w:type="dxa"/>
          </w:tcPr>
          <w:p w14:paraId="31AC7E62" w14:textId="77777777" w:rsidR="0050797F" w:rsidRPr="00831400" w:rsidRDefault="0050797F" w:rsidP="00E1553B">
            <w:pPr>
              <w:snapToGrid w:val="0"/>
              <w:spacing w:before="0" w:after="60"/>
              <w:jc w:val="center"/>
              <w:rPr>
                <w:color w:val="auto"/>
                <w:szCs w:val="20"/>
              </w:rPr>
            </w:pPr>
            <w:r w:rsidRPr="00831400">
              <w:rPr>
                <w:color w:val="auto"/>
                <w:szCs w:val="20"/>
              </w:rPr>
              <w:lastRenderedPageBreak/>
              <w:t>Continuous</w:t>
            </w:r>
          </w:p>
          <w:p w14:paraId="644B8658" w14:textId="77777777" w:rsidR="005874C0" w:rsidRPr="00831400" w:rsidRDefault="005874C0" w:rsidP="00E1553B">
            <w:pPr>
              <w:snapToGrid w:val="0"/>
              <w:spacing w:before="0" w:after="60"/>
              <w:jc w:val="center"/>
              <w:rPr>
                <w:color w:val="auto"/>
                <w:szCs w:val="20"/>
              </w:rPr>
            </w:pPr>
          </w:p>
          <w:p w14:paraId="5EC545B9" w14:textId="77777777" w:rsidR="005874C0" w:rsidRPr="00831400" w:rsidRDefault="005874C0" w:rsidP="005874C0">
            <w:pPr>
              <w:snapToGrid w:val="0"/>
              <w:spacing w:before="0" w:after="60"/>
              <w:jc w:val="center"/>
              <w:rPr>
                <w:color w:val="auto"/>
                <w:szCs w:val="20"/>
              </w:rPr>
            </w:pPr>
            <w:r w:rsidRPr="00831400">
              <w:rPr>
                <w:color w:val="auto"/>
                <w:szCs w:val="20"/>
              </w:rPr>
              <w:t>Continuous</w:t>
            </w:r>
          </w:p>
          <w:p w14:paraId="087D5A7F" w14:textId="42987DDB" w:rsidR="00A42120" w:rsidRPr="00831400" w:rsidRDefault="00A42120" w:rsidP="005874C0">
            <w:pPr>
              <w:snapToGrid w:val="0"/>
              <w:spacing w:before="0" w:after="60"/>
              <w:jc w:val="center"/>
              <w:rPr>
                <w:color w:val="auto"/>
                <w:szCs w:val="20"/>
              </w:rPr>
            </w:pPr>
          </w:p>
          <w:p w14:paraId="6F21020A" w14:textId="3615E237" w:rsidR="00BD383B" w:rsidRPr="00831400" w:rsidRDefault="00BD383B" w:rsidP="005874C0">
            <w:pPr>
              <w:snapToGrid w:val="0"/>
              <w:spacing w:before="0" w:after="60"/>
              <w:jc w:val="center"/>
              <w:rPr>
                <w:color w:val="auto"/>
                <w:szCs w:val="20"/>
              </w:rPr>
            </w:pPr>
            <w:r w:rsidRPr="00831400">
              <w:rPr>
                <w:color w:val="auto"/>
                <w:szCs w:val="20"/>
              </w:rPr>
              <w:t>Daily</w:t>
            </w:r>
          </w:p>
          <w:p w14:paraId="009424DC" w14:textId="64DA5EE0" w:rsidR="00BD383B" w:rsidRPr="00831400" w:rsidRDefault="00BD383B" w:rsidP="005874C0">
            <w:pPr>
              <w:snapToGrid w:val="0"/>
              <w:spacing w:before="0" w:after="60"/>
              <w:jc w:val="center"/>
              <w:rPr>
                <w:color w:val="auto"/>
                <w:szCs w:val="20"/>
              </w:rPr>
            </w:pPr>
            <w:r w:rsidRPr="00831400">
              <w:rPr>
                <w:color w:val="auto"/>
                <w:szCs w:val="20"/>
              </w:rPr>
              <w:t>Daily</w:t>
            </w:r>
          </w:p>
          <w:p w14:paraId="28581885" w14:textId="77777777" w:rsidR="00BD383B" w:rsidRPr="00831400" w:rsidRDefault="00BD383B" w:rsidP="005874C0">
            <w:pPr>
              <w:snapToGrid w:val="0"/>
              <w:spacing w:before="0" w:after="60"/>
              <w:jc w:val="center"/>
              <w:rPr>
                <w:color w:val="auto"/>
                <w:szCs w:val="20"/>
              </w:rPr>
            </w:pPr>
          </w:p>
          <w:p w14:paraId="73F958A7" w14:textId="37728035" w:rsidR="00A42120" w:rsidRPr="00831400" w:rsidRDefault="00BD383B" w:rsidP="005874C0">
            <w:pPr>
              <w:snapToGrid w:val="0"/>
              <w:spacing w:before="0" w:after="60"/>
              <w:jc w:val="center"/>
              <w:rPr>
                <w:color w:val="auto"/>
                <w:szCs w:val="20"/>
              </w:rPr>
            </w:pPr>
            <w:r w:rsidRPr="00831400">
              <w:rPr>
                <w:color w:val="auto"/>
                <w:szCs w:val="20"/>
              </w:rPr>
              <w:lastRenderedPageBreak/>
              <w:t>Annual</w:t>
            </w:r>
          </w:p>
        </w:tc>
        <w:tc>
          <w:tcPr>
            <w:tcW w:w="3363" w:type="dxa"/>
          </w:tcPr>
          <w:p w14:paraId="7ADC4405" w14:textId="20F5F827" w:rsidR="0050797F" w:rsidRPr="00831400" w:rsidRDefault="00BD383B" w:rsidP="00E1553B">
            <w:pPr>
              <w:snapToGrid w:val="0"/>
              <w:spacing w:before="0" w:after="60"/>
              <w:jc w:val="left"/>
              <w:rPr>
                <w:color w:val="auto"/>
                <w:szCs w:val="20"/>
              </w:rPr>
            </w:pPr>
            <w:r w:rsidRPr="00831400">
              <w:rPr>
                <w:color w:val="auto"/>
                <w:szCs w:val="20"/>
              </w:rPr>
              <w:lastRenderedPageBreak/>
              <w:t>Doors closed except during trailer exchange</w:t>
            </w:r>
            <w:r w:rsidR="00A81AB0" w:rsidRPr="00831400">
              <w:rPr>
                <w:color w:val="auto"/>
                <w:szCs w:val="20"/>
              </w:rPr>
              <w:t xml:space="preserve"> taking typically 5</w:t>
            </w:r>
            <w:r w:rsidR="0016087F">
              <w:rPr>
                <w:color w:val="auto"/>
                <w:szCs w:val="20"/>
              </w:rPr>
              <w:t>-10</w:t>
            </w:r>
            <w:r w:rsidR="00A81AB0" w:rsidRPr="00831400">
              <w:rPr>
                <w:color w:val="auto"/>
                <w:szCs w:val="20"/>
              </w:rPr>
              <w:t xml:space="preserve"> </w:t>
            </w:r>
            <w:proofErr w:type="gramStart"/>
            <w:r w:rsidR="00A81AB0" w:rsidRPr="00831400">
              <w:rPr>
                <w:color w:val="auto"/>
                <w:szCs w:val="20"/>
              </w:rPr>
              <w:t>minutes</w:t>
            </w:r>
            <w:proofErr w:type="gramEnd"/>
          </w:p>
          <w:p w14:paraId="48A68D1A" w14:textId="56B17C42" w:rsidR="00BD383B" w:rsidRPr="00831400" w:rsidRDefault="00BD383B" w:rsidP="00E1553B">
            <w:pPr>
              <w:snapToGrid w:val="0"/>
              <w:spacing w:before="0" w:after="60"/>
              <w:jc w:val="left"/>
              <w:rPr>
                <w:color w:val="auto"/>
                <w:szCs w:val="20"/>
              </w:rPr>
            </w:pPr>
          </w:p>
          <w:p w14:paraId="093BB1EB" w14:textId="42077663" w:rsidR="00BD383B" w:rsidRPr="00831400" w:rsidRDefault="00BD383B" w:rsidP="00E1553B">
            <w:pPr>
              <w:snapToGrid w:val="0"/>
              <w:spacing w:before="0" w:after="60"/>
              <w:jc w:val="left"/>
              <w:rPr>
                <w:color w:val="auto"/>
                <w:szCs w:val="20"/>
              </w:rPr>
            </w:pPr>
            <w:r w:rsidRPr="00831400">
              <w:rPr>
                <w:color w:val="auto"/>
                <w:szCs w:val="20"/>
              </w:rPr>
              <w:t>No overfilling of trailers</w:t>
            </w:r>
          </w:p>
          <w:p w14:paraId="1ECCAC8F" w14:textId="23B1F7F8" w:rsidR="00BD383B" w:rsidRPr="00831400" w:rsidRDefault="00BD383B" w:rsidP="00E1553B">
            <w:pPr>
              <w:snapToGrid w:val="0"/>
              <w:spacing w:before="0" w:after="60"/>
              <w:jc w:val="left"/>
              <w:rPr>
                <w:color w:val="auto"/>
                <w:szCs w:val="20"/>
              </w:rPr>
            </w:pPr>
            <w:r w:rsidRPr="00831400">
              <w:rPr>
                <w:color w:val="auto"/>
                <w:szCs w:val="20"/>
              </w:rPr>
              <w:t xml:space="preserve">Minimise solids outside of </w:t>
            </w:r>
            <w:proofErr w:type="gramStart"/>
            <w:r w:rsidRPr="00831400">
              <w:rPr>
                <w:color w:val="auto"/>
                <w:szCs w:val="20"/>
              </w:rPr>
              <w:t>trailers</w:t>
            </w:r>
            <w:proofErr w:type="gramEnd"/>
          </w:p>
          <w:p w14:paraId="7D82B317" w14:textId="1A1D7CEF" w:rsidR="00BD383B" w:rsidRPr="00831400" w:rsidRDefault="00BD383B" w:rsidP="00E1553B">
            <w:pPr>
              <w:snapToGrid w:val="0"/>
              <w:spacing w:before="0" w:after="60"/>
              <w:jc w:val="left"/>
              <w:rPr>
                <w:color w:val="auto"/>
                <w:szCs w:val="20"/>
              </w:rPr>
            </w:pPr>
          </w:p>
          <w:p w14:paraId="58FF6CAB" w14:textId="0F57C8FC" w:rsidR="00BD383B" w:rsidRPr="00831400" w:rsidRDefault="000514CD" w:rsidP="00E1553B">
            <w:pPr>
              <w:snapToGrid w:val="0"/>
              <w:spacing w:before="0" w:after="60"/>
              <w:jc w:val="left"/>
              <w:rPr>
                <w:color w:val="auto"/>
                <w:szCs w:val="20"/>
              </w:rPr>
            </w:pPr>
            <w:r w:rsidRPr="00831400">
              <w:rPr>
                <w:color w:val="auto"/>
                <w:szCs w:val="20"/>
              </w:rPr>
              <w:lastRenderedPageBreak/>
              <w:t>Twice yearly</w:t>
            </w:r>
            <w:r w:rsidR="007F3F43" w:rsidRPr="00831400">
              <w:rPr>
                <w:color w:val="auto"/>
                <w:szCs w:val="20"/>
              </w:rPr>
              <w:t xml:space="preserve"> removal of any </w:t>
            </w:r>
            <w:proofErr w:type="gramStart"/>
            <w:r w:rsidR="007F3F43" w:rsidRPr="00831400">
              <w:rPr>
                <w:color w:val="auto"/>
                <w:szCs w:val="20"/>
              </w:rPr>
              <w:t>s</w:t>
            </w:r>
            <w:r w:rsidR="00BD383B" w:rsidRPr="00831400">
              <w:rPr>
                <w:color w:val="auto"/>
                <w:szCs w:val="20"/>
              </w:rPr>
              <w:t>olids</w:t>
            </w:r>
            <w:proofErr w:type="gramEnd"/>
            <w:r w:rsidR="00BD383B" w:rsidRPr="00831400">
              <w:rPr>
                <w:color w:val="auto"/>
                <w:szCs w:val="20"/>
              </w:rPr>
              <w:t xml:space="preserve"> accumulation</w:t>
            </w:r>
            <w:r w:rsidR="00C549E7" w:rsidRPr="00831400">
              <w:rPr>
                <w:color w:val="auto"/>
                <w:szCs w:val="20"/>
              </w:rPr>
              <w:t xml:space="preserve"> </w:t>
            </w:r>
          </w:p>
          <w:p w14:paraId="3FCAF86D" w14:textId="387FEDA5" w:rsidR="00BD383B" w:rsidRPr="00831400" w:rsidRDefault="00BD383B" w:rsidP="00E1553B">
            <w:pPr>
              <w:snapToGrid w:val="0"/>
              <w:spacing w:before="0" w:after="60"/>
              <w:jc w:val="left"/>
              <w:rPr>
                <w:color w:val="auto"/>
                <w:szCs w:val="20"/>
              </w:rPr>
            </w:pPr>
          </w:p>
        </w:tc>
        <w:tc>
          <w:tcPr>
            <w:tcW w:w="1413" w:type="dxa"/>
          </w:tcPr>
          <w:p w14:paraId="68A94DE1" w14:textId="100D02D4" w:rsidR="0050797F" w:rsidRPr="00831400" w:rsidRDefault="00BD383B" w:rsidP="001D141C">
            <w:pPr>
              <w:snapToGrid w:val="0"/>
              <w:spacing w:before="0" w:after="60"/>
              <w:jc w:val="center"/>
              <w:rPr>
                <w:color w:val="auto"/>
                <w:szCs w:val="20"/>
              </w:rPr>
            </w:pPr>
            <w:r w:rsidRPr="00831400">
              <w:rPr>
                <w:color w:val="auto"/>
                <w:szCs w:val="20"/>
              </w:rPr>
              <w:lastRenderedPageBreak/>
              <w:t>Doors open</w:t>
            </w:r>
            <w:r w:rsidR="00CE53BD">
              <w:rPr>
                <w:color w:val="auto"/>
                <w:szCs w:val="20"/>
              </w:rPr>
              <w:t xml:space="preserve"> other than for trailer exchange</w:t>
            </w:r>
          </w:p>
        </w:tc>
        <w:tc>
          <w:tcPr>
            <w:tcW w:w="2547" w:type="dxa"/>
          </w:tcPr>
          <w:p w14:paraId="769ACD92" w14:textId="77777777" w:rsidR="0050797F" w:rsidRPr="00831400" w:rsidRDefault="00BD383B" w:rsidP="00E1553B">
            <w:pPr>
              <w:snapToGrid w:val="0"/>
              <w:spacing w:before="0" w:after="60"/>
              <w:jc w:val="left"/>
              <w:rPr>
                <w:color w:val="auto"/>
                <w:szCs w:val="20"/>
              </w:rPr>
            </w:pPr>
            <w:r w:rsidRPr="00831400">
              <w:rPr>
                <w:color w:val="auto"/>
                <w:szCs w:val="20"/>
              </w:rPr>
              <w:t>Close doors</w:t>
            </w:r>
          </w:p>
          <w:p w14:paraId="7ECF9C7E" w14:textId="77777777" w:rsidR="00BD383B" w:rsidRPr="00831400" w:rsidRDefault="00BD383B" w:rsidP="00E1553B">
            <w:pPr>
              <w:snapToGrid w:val="0"/>
              <w:spacing w:before="0" w:after="60"/>
              <w:jc w:val="left"/>
              <w:rPr>
                <w:color w:val="auto"/>
                <w:szCs w:val="20"/>
              </w:rPr>
            </w:pPr>
          </w:p>
          <w:p w14:paraId="6C466265" w14:textId="77777777" w:rsidR="00BD383B" w:rsidRPr="00831400" w:rsidRDefault="00BD383B" w:rsidP="00E1553B">
            <w:pPr>
              <w:snapToGrid w:val="0"/>
              <w:spacing w:before="0" w:after="60"/>
              <w:jc w:val="left"/>
              <w:rPr>
                <w:color w:val="auto"/>
                <w:szCs w:val="20"/>
              </w:rPr>
            </w:pPr>
          </w:p>
          <w:p w14:paraId="37950003" w14:textId="77777777" w:rsidR="00BD383B" w:rsidRPr="00831400" w:rsidRDefault="00BD383B" w:rsidP="00E1553B">
            <w:pPr>
              <w:snapToGrid w:val="0"/>
              <w:spacing w:before="0" w:after="60"/>
              <w:jc w:val="left"/>
              <w:rPr>
                <w:color w:val="auto"/>
                <w:szCs w:val="20"/>
              </w:rPr>
            </w:pPr>
          </w:p>
          <w:p w14:paraId="27A87698" w14:textId="77777777" w:rsidR="00BD383B" w:rsidRPr="00831400" w:rsidRDefault="00BD383B" w:rsidP="00E1553B">
            <w:pPr>
              <w:snapToGrid w:val="0"/>
              <w:spacing w:before="0" w:after="60"/>
              <w:jc w:val="left"/>
              <w:rPr>
                <w:color w:val="auto"/>
                <w:szCs w:val="20"/>
              </w:rPr>
            </w:pPr>
            <w:r w:rsidRPr="00831400">
              <w:rPr>
                <w:color w:val="auto"/>
                <w:szCs w:val="20"/>
              </w:rPr>
              <w:t>Exchange trailer</w:t>
            </w:r>
          </w:p>
          <w:p w14:paraId="1B83A61C" w14:textId="77777777" w:rsidR="00BD383B" w:rsidRPr="00831400" w:rsidRDefault="00BD383B" w:rsidP="00E1553B">
            <w:pPr>
              <w:snapToGrid w:val="0"/>
              <w:spacing w:before="0" w:after="60"/>
              <w:jc w:val="left"/>
              <w:rPr>
                <w:color w:val="auto"/>
                <w:szCs w:val="20"/>
              </w:rPr>
            </w:pPr>
            <w:r w:rsidRPr="00831400">
              <w:rPr>
                <w:color w:val="auto"/>
                <w:szCs w:val="20"/>
              </w:rPr>
              <w:t>Manual clean</w:t>
            </w:r>
          </w:p>
          <w:p w14:paraId="1A939D90" w14:textId="77777777" w:rsidR="00BD383B" w:rsidRPr="00831400" w:rsidRDefault="00BD383B" w:rsidP="00E1553B">
            <w:pPr>
              <w:snapToGrid w:val="0"/>
              <w:spacing w:before="0" w:after="60"/>
              <w:jc w:val="left"/>
              <w:rPr>
                <w:color w:val="auto"/>
                <w:szCs w:val="20"/>
              </w:rPr>
            </w:pPr>
          </w:p>
          <w:p w14:paraId="421D9A3D" w14:textId="20ADDE52" w:rsidR="00BD383B" w:rsidRPr="00831400" w:rsidRDefault="000514CD" w:rsidP="00E1553B">
            <w:pPr>
              <w:snapToGrid w:val="0"/>
              <w:spacing w:before="0" w:after="60"/>
              <w:jc w:val="left"/>
              <w:rPr>
                <w:color w:val="auto"/>
                <w:szCs w:val="20"/>
              </w:rPr>
            </w:pPr>
            <w:r w:rsidRPr="00831400">
              <w:rPr>
                <w:color w:val="auto"/>
                <w:szCs w:val="20"/>
              </w:rPr>
              <w:lastRenderedPageBreak/>
              <w:t>Twice yearly</w:t>
            </w:r>
            <w:r w:rsidR="00BD383B" w:rsidRPr="00831400">
              <w:rPr>
                <w:color w:val="auto"/>
                <w:szCs w:val="20"/>
              </w:rPr>
              <w:t xml:space="preserve"> </w:t>
            </w:r>
            <w:r w:rsidR="00C549E7" w:rsidRPr="00831400">
              <w:rPr>
                <w:color w:val="auto"/>
                <w:szCs w:val="20"/>
              </w:rPr>
              <w:t>d</w:t>
            </w:r>
            <w:r w:rsidR="00BD383B" w:rsidRPr="00831400">
              <w:rPr>
                <w:color w:val="auto"/>
                <w:szCs w:val="20"/>
              </w:rPr>
              <w:t>e-sludging</w:t>
            </w:r>
          </w:p>
        </w:tc>
      </w:tr>
      <w:tr w:rsidR="00524CC9" w:rsidRPr="00D35983" w14:paraId="773A7698" w14:textId="77777777" w:rsidTr="00EF6362">
        <w:tc>
          <w:tcPr>
            <w:tcW w:w="1973" w:type="dxa"/>
          </w:tcPr>
          <w:p w14:paraId="37D26860" w14:textId="2853130F" w:rsidR="00524CC9" w:rsidRDefault="00524CC9" w:rsidP="00E1553B">
            <w:pPr>
              <w:snapToGrid w:val="0"/>
              <w:spacing w:before="0" w:after="60"/>
              <w:jc w:val="left"/>
              <w:rPr>
                <w:szCs w:val="20"/>
              </w:rPr>
            </w:pPr>
            <w:r>
              <w:rPr>
                <w:szCs w:val="20"/>
              </w:rPr>
              <w:lastRenderedPageBreak/>
              <w:t>Cheese Curd Waste</w:t>
            </w:r>
          </w:p>
        </w:tc>
        <w:tc>
          <w:tcPr>
            <w:tcW w:w="4617" w:type="dxa"/>
          </w:tcPr>
          <w:p w14:paraId="1DFAFFC5" w14:textId="2F285A7A" w:rsidR="00524CC9" w:rsidRDefault="00524CC9" w:rsidP="00E1553B">
            <w:pPr>
              <w:pStyle w:val="ListParagraph"/>
              <w:numPr>
                <w:ilvl w:val="0"/>
                <w:numId w:val="13"/>
              </w:numPr>
              <w:snapToGrid w:val="0"/>
              <w:spacing w:before="0" w:after="60"/>
              <w:ind w:left="175" w:hanging="142"/>
              <w:jc w:val="left"/>
              <w:rPr>
                <w:szCs w:val="20"/>
              </w:rPr>
            </w:pPr>
            <w:r>
              <w:rPr>
                <w:szCs w:val="20"/>
              </w:rPr>
              <w:t>Frequent emptying of covered bins</w:t>
            </w:r>
          </w:p>
        </w:tc>
        <w:tc>
          <w:tcPr>
            <w:tcW w:w="1555" w:type="dxa"/>
          </w:tcPr>
          <w:p w14:paraId="4132FAB0" w14:textId="189E9DA5" w:rsidR="00524CC9" w:rsidRPr="0050797F" w:rsidRDefault="00524CC9" w:rsidP="00E1553B">
            <w:pPr>
              <w:snapToGrid w:val="0"/>
              <w:spacing w:before="0" w:after="60"/>
              <w:jc w:val="center"/>
              <w:rPr>
                <w:szCs w:val="20"/>
              </w:rPr>
            </w:pPr>
            <w:r>
              <w:rPr>
                <w:szCs w:val="20"/>
              </w:rPr>
              <w:t>Scheduled collections</w:t>
            </w:r>
            <w:r w:rsidR="008F6D78">
              <w:rPr>
                <w:szCs w:val="20"/>
              </w:rPr>
              <w:t xml:space="preserve"> </w:t>
            </w:r>
          </w:p>
        </w:tc>
        <w:tc>
          <w:tcPr>
            <w:tcW w:w="3363" w:type="dxa"/>
          </w:tcPr>
          <w:p w14:paraId="5BC80EC6" w14:textId="045B6670" w:rsidR="00524CC9" w:rsidRDefault="007F3F43" w:rsidP="00E1553B">
            <w:pPr>
              <w:snapToGrid w:val="0"/>
              <w:spacing w:before="0" w:after="60"/>
              <w:jc w:val="left"/>
              <w:rPr>
                <w:szCs w:val="20"/>
              </w:rPr>
            </w:pPr>
            <w:r>
              <w:rPr>
                <w:szCs w:val="20"/>
              </w:rPr>
              <w:t xml:space="preserve">Visual checks on inventory of bins to prevent overfill </w:t>
            </w:r>
          </w:p>
        </w:tc>
        <w:tc>
          <w:tcPr>
            <w:tcW w:w="1413" w:type="dxa"/>
          </w:tcPr>
          <w:p w14:paraId="24EB9DCB" w14:textId="711239D5" w:rsidR="00524CC9" w:rsidRDefault="00524CC9" w:rsidP="001D141C">
            <w:pPr>
              <w:snapToGrid w:val="0"/>
              <w:spacing w:before="0" w:after="60"/>
              <w:jc w:val="center"/>
              <w:rPr>
                <w:szCs w:val="20"/>
              </w:rPr>
            </w:pPr>
            <w:r>
              <w:rPr>
                <w:szCs w:val="20"/>
              </w:rPr>
              <w:t>Bins full or scheduled collection time exceeded</w:t>
            </w:r>
          </w:p>
        </w:tc>
        <w:tc>
          <w:tcPr>
            <w:tcW w:w="2547" w:type="dxa"/>
          </w:tcPr>
          <w:p w14:paraId="7E1142BE" w14:textId="270CBF27" w:rsidR="00524CC9" w:rsidRDefault="00524CC9" w:rsidP="00E1553B">
            <w:pPr>
              <w:snapToGrid w:val="0"/>
              <w:spacing w:before="0" w:after="60"/>
              <w:jc w:val="left"/>
              <w:rPr>
                <w:szCs w:val="20"/>
              </w:rPr>
            </w:pPr>
            <w:r>
              <w:rPr>
                <w:szCs w:val="20"/>
              </w:rPr>
              <w:t>Empty bins</w:t>
            </w:r>
          </w:p>
        </w:tc>
      </w:tr>
      <w:tr w:rsidR="00EF6362" w:rsidRPr="00EF6362" w14:paraId="486654F7" w14:textId="77777777" w:rsidTr="006831A7">
        <w:tc>
          <w:tcPr>
            <w:tcW w:w="15468" w:type="dxa"/>
            <w:gridSpan w:val="6"/>
          </w:tcPr>
          <w:p w14:paraId="0DCA5B09" w14:textId="15F9C238" w:rsidR="00EF6362" w:rsidRPr="00831400" w:rsidRDefault="00EF6362" w:rsidP="00E1553B">
            <w:pPr>
              <w:snapToGrid w:val="0"/>
              <w:spacing w:before="0" w:after="60"/>
              <w:jc w:val="left"/>
              <w:rPr>
                <w:b/>
                <w:bCs/>
                <w:color w:val="auto"/>
                <w:szCs w:val="20"/>
              </w:rPr>
            </w:pPr>
            <w:r w:rsidRPr="00831400">
              <w:rPr>
                <w:b/>
                <w:bCs/>
                <w:color w:val="auto"/>
                <w:szCs w:val="20"/>
              </w:rPr>
              <w:t xml:space="preserve">Notes on Odour Control Units (OCUs) or </w:t>
            </w:r>
            <w:r w:rsidR="00A81AB0" w:rsidRPr="00831400">
              <w:rPr>
                <w:b/>
                <w:bCs/>
                <w:color w:val="auto"/>
                <w:szCs w:val="20"/>
              </w:rPr>
              <w:t>‘</w:t>
            </w:r>
            <w:r w:rsidRPr="00831400">
              <w:rPr>
                <w:b/>
                <w:bCs/>
                <w:color w:val="auto"/>
                <w:szCs w:val="20"/>
              </w:rPr>
              <w:t>Scrubbers</w:t>
            </w:r>
            <w:r w:rsidR="00A81AB0" w:rsidRPr="00831400">
              <w:rPr>
                <w:b/>
                <w:bCs/>
                <w:color w:val="auto"/>
                <w:szCs w:val="20"/>
              </w:rPr>
              <w:t>’</w:t>
            </w:r>
          </w:p>
          <w:p w14:paraId="6BD6D69D" w14:textId="6E26BAF1" w:rsidR="00A81AB0" w:rsidRPr="00831400" w:rsidRDefault="00A81AB0" w:rsidP="00A81AB0">
            <w:pPr>
              <w:snapToGrid w:val="0"/>
              <w:spacing w:before="0" w:after="60"/>
              <w:jc w:val="left"/>
              <w:rPr>
                <w:color w:val="auto"/>
                <w:szCs w:val="20"/>
                <w:u w:val="single"/>
              </w:rPr>
            </w:pPr>
            <w:r w:rsidRPr="00831400">
              <w:rPr>
                <w:color w:val="auto"/>
                <w:szCs w:val="20"/>
                <w:u w:val="single"/>
              </w:rPr>
              <w:t>Note 1 – Lagoon OCU</w:t>
            </w:r>
          </w:p>
          <w:p w14:paraId="72C00A3C" w14:textId="33AEF70F" w:rsidR="00EF6362" w:rsidRPr="00831400" w:rsidRDefault="00CE53BD" w:rsidP="00A81AB0">
            <w:pPr>
              <w:snapToGrid w:val="0"/>
              <w:spacing w:before="0" w:after="60"/>
              <w:jc w:val="left"/>
              <w:rPr>
                <w:color w:val="auto"/>
                <w:szCs w:val="20"/>
              </w:rPr>
            </w:pPr>
            <w:r>
              <w:rPr>
                <w:color w:val="auto"/>
                <w:szCs w:val="20"/>
              </w:rPr>
              <w:t>C</w:t>
            </w:r>
            <w:r w:rsidR="00EF6362" w:rsidRPr="00831400">
              <w:rPr>
                <w:color w:val="auto"/>
                <w:szCs w:val="20"/>
              </w:rPr>
              <w:t xml:space="preserve">omprises a single stage dry chemical bed installed with proprietary chemical media called </w:t>
            </w:r>
            <w:proofErr w:type="spellStart"/>
            <w:r w:rsidR="00EF6362" w:rsidRPr="00831400">
              <w:rPr>
                <w:color w:val="auto"/>
                <w:szCs w:val="20"/>
              </w:rPr>
              <w:t>Triox</w:t>
            </w:r>
            <w:proofErr w:type="spellEnd"/>
            <w:r w:rsidR="00EF6362" w:rsidRPr="00831400">
              <w:rPr>
                <w:color w:val="auto"/>
                <w:szCs w:val="20"/>
              </w:rPr>
              <w:t xml:space="preserve"> and Diox (which remove reduced sulphur species including H</w:t>
            </w:r>
            <w:r w:rsidR="00EF6362" w:rsidRPr="00A63B93">
              <w:rPr>
                <w:color w:val="auto"/>
                <w:szCs w:val="20"/>
                <w:vertAlign w:val="subscript"/>
              </w:rPr>
              <w:t>2</w:t>
            </w:r>
            <w:r w:rsidR="00EF6362" w:rsidRPr="00831400">
              <w:rPr>
                <w:color w:val="auto"/>
                <w:szCs w:val="20"/>
              </w:rPr>
              <w:t>S as well as other odourous compounds) and is served by an induced draught fan.  The fan continuously extracts air from the headspace of the lagoon via multiple connection points on the covered lagoon which is routed to the scrubber via a common header.  Treated air exiting the fan is discharged to atmosphere via a stack adjacent to the scrubber.</w:t>
            </w:r>
            <w:r w:rsidR="00A81AB0" w:rsidRPr="00831400">
              <w:rPr>
                <w:color w:val="auto"/>
                <w:szCs w:val="20"/>
              </w:rPr>
              <w:t xml:space="preserve">    </w:t>
            </w:r>
            <w:r w:rsidR="00EF6362" w:rsidRPr="00831400">
              <w:rPr>
                <w:color w:val="auto"/>
                <w:szCs w:val="20"/>
              </w:rPr>
              <w:t xml:space="preserve">   </w:t>
            </w:r>
          </w:p>
          <w:p w14:paraId="3B79B3AE" w14:textId="77777777" w:rsidR="00A81AB0" w:rsidRPr="00057B20" w:rsidRDefault="00A81AB0" w:rsidP="00A81AB0">
            <w:pPr>
              <w:snapToGrid w:val="0"/>
              <w:spacing w:before="0" w:after="60"/>
              <w:jc w:val="left"/>
              <w:rPr>
                <w:color w:val="auto"/>
                <w:sz w:val="8"/>
                <w:szCs w:val="8"/>
                <w:u w:val="single"/>
              </w:rPr>
            </w:pPr>
          </w:p>
          <w:p w14:paraId="0AC02198" w14:textId="45DC9CD7" w:rsidR="00A81AB0" w:rsidRPr="00831400" w:rsidRDefault="00A81AB0" w:rsidP="00A81AB0">
            <w:pPr>
              <w:snapToGrid w:val="0"/>
              <w:spacing w:before="0" w:after="60"/>
              <w:jc w:val="left"/>
              <w:rPr>
                <w:color w:val="auto"/>
                <w:szCs w:val="20"/>
                <w:u w:val="single"/>
                <w:lang w:val="fr-FR"/>
              </w:rPr>
            </w:pPr>
            <w:r w:rsidRPr="00831400">
              <w:rPr>
                <w:color w:val="auto"/>
                <w:szCs w:val="20"/>
                <w:u w:val="single"/>
                <w:lang w:val="fr-FR"/>
              </w:rPr>
              <w:t xml:space="preserve">Note 2 – </w:t>
            </w:r>
            <w:proofErr w:type="spellStart"/>
            <w:r w:rsidRPr="00831400">
              <w:rPr>
                <w:color w:val="auto"/>
                <w:szCs w:val="20"/>
                <w:u w:val="single"/>
                <w:lang w:val="fr-FR"/>
              </w:rPr>
              <w:t>Divert</w:t>
            </w:r>
            <w:proofErr w:type="spellEnd"/>
            <w:r w:rsidRPr="00831400">
              <w:rPr>
                <w:color w:val="auto"/>
                <w:szCs w:val="20"/>
                <w:u w:val="single"/>
                <w:lang w:val="fr-FR"/>
              </w:rPr>
              <w:t>/ BT1 Scrubber OCU</w:t>
            </w:r>
          </w:p>
          <w:p w14:paraId="5A3CEA86" w14:textId="0FA2445B" w:rsidR="00EF6362" w:rsidRPr="00831400" w:rsidRDefault="00A81AB0" w:rsidP="00A81AB0">
            <w:pPr>
              <w:snapToGrid w:val="0"/>
              <w:spacing w:before="0" w:after="60"/>
              <w:jc w:val="left"/>
              <w:rPr>
                <w:color w:val="auto"/>
                <w:szCs w:val="20"/>
                <w:lang w:val="fr-FR"/>
              </w:rPr>
            </w:pPr>
            <w:r w:rsidRPr="00831400">
              <w:rPr>
                <w:color w:val="auto"/>
                <w:szCs w:val="20"/>
                <w:lang w:val="fr-FR"/>
              </w:rPr>
              <w:t>C</w:t>
            </w:r>
            <w:r w:rsidR="00EF6362" w:rsidRPr="00831400">
              <w:rPr>
                <w:color w:val="auto"/>
                <w:szCs w:val="20"/>
                <w:lang w:val="fr-FR"/>
              </w:rPr>
              <w:t xml:space="preserve">omprises 3 </w:t>
            </w:r>
            <w:proofErr w:type="gramStart"/>
            <w:r w:rsidR="00EF6362" w:rsidRPr="00831400">
              <w:rPr>
                <w:color w:val="auto"/>
                <w:szCs w:val="20"/>
                <w:lang w:val="fr-FR"/>
              </w:rPr>
              <w:t>stages:</w:t>
            </w:r>
            <w:proofErr w:type="gramEnd"/>
          </w:p>
          <w:p w14:paraId="499BEC82" w14:textId="3A2CD352" w:rsidR="00EF6362" w:rsidRPr="00831400" w:rsidRDefault="00EF6362" w:rsidP="00B56CA5">
            <w:pPr>
              <w:pStyle w:val="ListParagraph"/>
              <w:numPr>
                <w:ilvl w:val="0"/>
                <w:numId w:val="19"/>
              </w:numPr>
              <w:snapToGrid w:val="0"/>
              <w:spacing w:before="0" w:after="60"/>
              <w:ind w:left="316" w:hanging="316"/>
              <w:jc w:val="left"/>
              <w:rPr>
                <w:color w:val="auto"/>
                <w:szCs w:val="20"/>
              </w:rPr>
            </w:pPr>
            <w:r w:rsidRPr="00831400">
              <w:rPr>
                <w:color w:val="auto"/>
                <w:szCs w:val="20"/>
              </w:rPr>
              <w:t xml:space="preserve">Stage 1 Wet Scrubber: A wet scrubber removes gaseous pollutants from the gas stream via mass transfer to a liquid solvent. </w:t>
            </w:r>
            <w:r w:rsidR="00256E68" w:rsidRPr="00831400">
              <w:rPr>
                <w:color w:val="auto"/>
                <w:szCs w:val="20"/>
              </w:rPr>
              <w:t>T</w:t>
            </w:r>
            <w:r w:rsidRPr="00831400">
              <w:rPr>
                <w:color w:val="auto"/>
                <w:szCs w:val="20"/>
              </w:rPr>
              <w:t xml:space="preserve">he </w:t>
            </w:r>
            <w:r w:rsidR="00256E68" w:rsidRPr="00831400">
              <w:rPr>
                <w:color w:val="auto"/>
                <w:szCs w:val="20"/>
              </w:rPr>
              <w:t xml:space="preserve">scrubber </w:t>
            </w:r>
            <w:r w:rsidRPr="00831400">
              <w:rPr>
                <w:color w:val="auto"/>
                <w:szCs w:val="20"/>
              </w:rPr>
              <w:t xml:space="preserve">chamber is packed with pall </w:t>
            </w:r>
            <w:proofErr w:type="gramStart"/>
            <w:r w:rsidRPr="00831400">
              <w:rPr>
                <w:color w:val="auto"/>
                <w:szCs w:val="20"/>
              </w:rPr>
              <w:t>rings</w:t>
            </w:r>
            <w:proofErr w:type="gramEnd"/>
            <w:r w:rsidRPr="00831400">
              <w:rPr>
                <w:color w:val="auto"/>
                <w:szCs w:val="20"/>
              </w:rPr>
              <w:t xml:space="preserve"> and it incorporates a scrubber liquor distribution system. An automated dosing system adds odour suppressant (Diox-Max) to the recirculating scrubber liquor.</w:t>
            </w:r>
            <w:r w:rsidR="008A7BA9">
              <w:rPr>
                <w:color w:val="auto"/>
                <w:szCs w:val="20"/>
              </w:rPr>
              <w:t xml:space="preserve"> </w:t>
            </w:r>
            <w:r w:rsidR="008A7BA9" w:rsidRPr="008A7BA9">
              <w:rPr>
                <w:color w:val="0070C0"/>
                <w:szCs w:val="20"/>
              </w:rPr>
              <w:t xml:space="preserve">If </w:t>
            </w:r>
            <w:proofErr w:type="gramStart"/>
            <w:r w:rsidR="008A7BA9" w:rsidRPr="008A7BA9">
              <w:rPr>
                <w:color w:val="0070C0"/>
                <w:szCs w:val="20"/>
              </w:rPr>
              <w:t>required</w:t>
            </w:r>
            <w:proofErr w:type="gramEnd"/>
            <w:r w:rsidR="008A7BA9" w:rsidRPr="008A7BA9">
              <w:rPr>
                <w:color w:val="0070C0"/>
                <w:szCs w:val="20"/>
              </w:rPr>
              <w:t xml:space="preserve"> the wet scrubber is replenished with potable water to supplement condensation in the air extracted from BT1/ Divert tank with the liquid level being monitored via a sight glass. The proprietary odour abatement chemical Di-Ox 5000 is added either manually or via a variable speed pumped dosing system from an IBC stored on a portable bund adjacent to the scrubber.</w:t>
            </w:r>
          </w:p>
          <w:p w14:paraId="35E9620D" w14:textId="0AFB5A19" w:rsidR="00EF6362" w:rsidRPr="00831400" w:rsidRDefault="00EF6362" w:rsidP="00B56CA5">
            <w:pPr>
              <w:pStyle w:val="ListParagraph"/>
              <w:numPr>
                <w:ilvl w:val="0"/>
                <w:numId w:val="19"/>
              </w:numPr>
              <w:snapToGrid w:val="0"/>
              <w:spacing w:before="0" w:after="60"/>
              <w:ind w:left="316" w:hanging="316"/>
              <w:jc w:val="left"/>
              <w:rPr>
                <w:color w:val="auto"/>
                <w:szCs w:val="20"/>
              </w:rPr>
            </w:pPr>
            <w:r w:rsidRPr="00831400">
              <w:rPr>
                <w:color w:val="auto"/>
                <w:szCs w:val="20"/>
              </w:rPr>
              <w:t xml:space="preserve">Stage 2 Dry Scrubber #1: A dry scrubber removes pollutants from the waste gas stream by retention on a solid surface. </w:t>
            </w:r>
            <w:r w:rsidR="00256E68" w:rsidRPr="00831400">
              <w:rPr>
                <w:color w:val="auto"/>
                <w:szCs w:val="20"/>
              </w:rPr>
              <w:t>T</w:t>
            </w:r>
            <w:r w:rsidRPr="00831400">
              <w:rPr>
                <w:color w:val="auto"/>
                <w:szCs w:val="20"/>
              </w:rPr>
              <w:t>he dry scrubber comprises a chamber filled with 8 m</w:t>
            </w:r>
            <w:r w:rsidRPr="00831400">
              <w:rPr>
                <w:color w:val="auto"/>
                <w:szCs w:val="20"/>
                <w:vertAlign w:val="superscript"/>
              </w:rPr>
              <w:t>3</w:t>
            </w:r>
            <w:r w:rsidRPr="00831400">
              <w:rPr>
                <w:color w:val="auto"/>
                <w:szCs w:val="20"/>
              </w:rPr>
              <w:t xml:space="preserve"> of AWT’s proprietary ‘Tri-Ox’ adsorbent which selectively removes hydrogen sulphide.</w:t>
            </w:r>
          </w:p>
          <w:p w14:paraId="622303CE" w14:textId="734592BD" w:rsidR="00EF6362" w:rsidRPr="00831400" w:rsidRDefault="00EF6362" w:rsidP="00B56CA5">
            <w:pPr>
              <w:pStyle w:val="ListParagraph"/>
              <w:numPr>
                <w:ilvl w:val="0"/>
                <w:numId w:val="19"/>
              </w:numPr>
              <w:snapToGrid w:val="0"/>
              <w:spacing w:before="0" w:after="60"/>
              <w:ind w:left="316" w:hanging="316"/>
              <w:jc w:val="left"/>
              <w:rPr>
                <w:color w:val="auto"/>
                <w:szCs w:val="20"/>
              </w:rPr>
            </w:pPr>
            <w:r w:rsidRPr="00831400">
              <w:rPr>
                <w:color w:val="auto"/>
                <w:szCs w:val="20"/>
              </w:rPr>
              <w:t>Stage 3 Dry scrubber #2: The chamber contains three layers of different adsorbent materials; 5.5 m</w:t>
            </w:r>
            <w:r w:rsidRPr="001D141C">
              <w:rPr>
                <w:color w:val="auto"/>
                <w:szCs w:val="20"/>
                <w:vertAlign w:val="superscript"/>
              </w:rPr>
              <w:t>3</w:t>
            </w:r>
            <w:r w:rsidRPr="00831400">
              <w:rPr>
                <w:color w:val="auto"/>
                <w:szCs w:val="20"/>
              </w:rPr>
              <w:t xml:space="preserve"> ‘Di-Ox’ (bottom layer) targeting hydrogen sulphide, mercaptans and organic amines, 1.0 m</w:t>
            </w:r>
            <w:r w:rsidRPr="001D141C">
              <w:rPr>
                <w:color w:val="auto"/>
                <w:szCs w:val="20"/>
                <w:vertAlign w:val="superscript"/>
              </w:rPr>
              <w:t>3</w:t>
            </w:r>
            <w:r w:rsidRPr="00831400">
              <w:rPr>
                <w:color w:val="auto"/>
                <w:szCs w:val="20"/>
              </w:rPr>
              <w:t xml:space="preserve"> ‘ADS-C’ (middle layer) for neutralisation of acid gases such as hydrogen</w:t>
            </w:r>
            <w:r w:rsidR="00A81AB0" w:rsidRPr="00831400">
              <w:rPr>
                <w:color w:val="auto"/>
                <w:szCs w:val="20"/>
              </w:rPr>
              <w:t xml:space="preserve"> </w:t>
            </w:r>
            <w:r w:rsidRPr="00831400">
              <w:rPr>
                <w:color w:val="auto"/>
                <w:szCs w:val="20"/>
              </w:rPr>
              <w:t>sulphide, mercaptans and organic sulphides, including reduced</w:t>
            </w:r>
            <w:r w:rsidR="00A81AB0" w:rsidRPr="00831400">
              <w:rPr>
                <w:color w:val="auto"/>
                <w:szCs w:val="20"/>
              </w:rPr>
              <w:t xml:space="preserve"> </w:t>
            </w:r>
            <w:r w:rsidRPr="00831400">
              <w:rPr>
                <w:color w:val="auto"/>
                <w:szCs w:val="20"/>
              </w:rPr>
              <w:t xml:space="preserve">sulphur compounds </w:t>
            </w:r>
            <w:proofErr w:type="gramStart"/>
            <w:r w:rsidRPr="00831400">
              <w:rPr>
                <w:color w:val="auto"/>
                <w:szCs w:val="20"/>
              </w:rPr>
              <w:t>e.g.</w:t>
            </w:r>
            <w:proofErr w:type="gramEnd"/>
            <w:r w:rsidRPr="00831400">
              <w:rPr>
                <w:color w:val="auto"/>
                <w:szCs w:val="20"/>
              </w:rPr>
              <w:t xml:space="preserve"> DMS / DMDS and 1.5 m</w:t>
            </w:r>
            <w:r w:rsidRPr="001D141C">
              <w:rPr>
                <w:color w:val="auto"/>
                <w:szCs w:val="20"/>
                <w:vertAlign w:val="superscript"/>
              </w:rPr>
              <w:t>3</w:t>
            </w:r>
            <w:r w:rsidRPr="00831400">
              <w:rPr>
                <w:color w:val="auto"/>
                <w:szCs w:val="20"/>
              </w:rPr>
              <w:t xml:space="preserve"> ‘</w:t>
            </w:r>
            <w:proofErr w:type="spellStart"/>
            <w:r w:rsidRPr="00831400">
              <w:rPr>
                <w:color w:val="auto"/>
                <w:szCs w:val="20"/>
              </w:rPr>
              <w:t>Ecosorb</w:t>
            </w:r>
            <w:proofErr w:type="spellEnd"/>
            <w:r w:rsidRPr="00831400">
              <w:rPr>
                <w:color w:val="auto"/>
                <w:szCs w:val="20"/>
              </w:rPr>
              <w:t>’ (top</w:t>
            </w:r>
            <w:r w:rsidR="00A81AB0" w:rsidRPr="00831400">
              <w:rPr>
                <w:color w:val="auto"/>
                <w:szCs w:val="20"/>
              </w:rPr>
              <w:t xml:space="preserve"> </w:t>
            </w:r>
            <w:r w:rsidRPr="00831400">
              <w:rPr>
                <w:color w:val="auto"/>
                <w:szCs w:val="20"/>
              </w:rPr>
              <w:t>layer) which is a high activity, extruded activated carbon.</w:t>
            </w:r>
          </w:p>
          <w:p w14:paraId="5FC77C19" w14:textId="5B908FFE" w:rsidR="00A81AB0" w:rsidRDefault="00EF6362" w:rsidP="00B56CA5">
            <w:pPr>
              <w:pStyle w:val="ListParagraph"/>
              <w:snapToGrid w:val="0"/>
              <w:spacing w:before="0" w:after="60"/>
              <w:ind w:left="316"/>
              <w:jc w:val="left"/>
              <w:rPr>
                <w:color w:val="auto"/>
                <w:szCs w:val="20"/>
              </w:rPr>
            </w:pPr>
            <w:r w:rsidRPr="00831400">
              <w:rPr>
                <w:color w:val="auto"/>
                <w:szCs w:val="20"/>
              </w:rPr>
              <w:t xml:space="preserve">An extract fan pulls air through the wet scrubber and head space of the </w:t>
            </w:r>
            <w:r w:rsidR="00256E68" w:rsidRPr="00831400">
              <w:rPr>
                <w:color w:val="auto"/>
                <w:szCs w:val="20"/>
              </w:rPr>
              <w:t xml:space="preserve">wet and </w:t>
            </w:r>
            <w:r w:rsidRPr="00831400">
              <w:rPr>
                <w:color w:val="auto"/>
                <w:szCs w:val="20"/>
              </w:rPr>
              <w:t>two</w:t>
            </w:r>
            <w:r w:rsidR="00A81AB0" w:rsidRPr="00831400">
              <w:rPr>
                <w:color w:val="auto"/>
                <w:szCs w:val="20"/>
              </w:rPr>
              <w:t xml:space="preserve"> </w:t>
            </w:r>
            <w:r w:rsidRPr="00831400">
              <w:rPr>
                <w:color w:val="auto"/>
                <w:szCs w:val="20"/>
              </w:rPr>
              <w:t>dry scrubber</w:t>
            </w:r>
            <w:r w:rsidR="00256E68" w:rsidRPr="00831400">
              <w:rPr>
                <w:color w:val="auto"/>
                <w:szCs w:val="20"/>
              </w:rPr>
              <w:t>s</w:t>
            </w:r>
            <w:r w:rsidRPr="00831400">
              <w:rPr>
                <w:color w:val="auto"/>
                <w:szCs w:val="20"/>
              </w:rPr>
              <w:t>. The treated air is released to atmosphere via a vent</w:t>
            </w:r>
            <w:r w:rsidR="00A81AB0" w:rsidRPr="00831400">
              <w:rPr>
                <w:color w:val="auto"/>
                <w:szCs w:val="20"/>
              </w:rPr>
              <w:t xml:space="preserve"> </w:t>
            </w:r>
            <w:r w:rsidRPr="00831400">
              <w:rPr>
                <w:color w:val="auto"/>
                <w:szCs w:val="20"/>
              </w:rPr>
              <w:t>stack which discharges at a height of approximately 1 m above the height of</w:t>
            </w:r>
            <w:r w:rsidR="00A81AB0" w:rsidRPr="00831400">
              <w:rPr>
                <w:color w:val="auto"/>
                <w:szCs w:val="20"/>
              </w:rPr>
              <w:t xml:space="preserve"> </w:t>
            </w:r>
            <w:r w:rsidRPr="00831400">
              <w:rPr>
                <w:color w:val="auto"/>
                <w:szCs w:val="20"/>
              </w:rPr>
              <w:t>BT1</w:t>
            </w:r>
            <w:r w:rsidR="008A7BA9">
              <w:rPr>
                <w:color w:val="auto"/>
                <w:szCs w:val="20"/>
              </w:rPr>
              <w:t xml:space="preserve"> at an efflux velocity of 15 m/s</w:t>
            </w:r>
            <w:r w:rsidRPr="00831400">
              <w:rPr>
                <w:color w:val="auto"/>
                <w:szCs w:val="20"/>
              </w:rPr>
              <w:t xml:space="preserve">. </w:t>
            </w:r>
            <w:r w:rsidR="00A81AB0" w:rsidRPr="00831400">
              <w:rPr>
                <w:color w:val="auto"/>
                <w:szCs w:val="20"/>
              </w:rPr>
              <w:t xml:space="preserve">Valves in the extraction ductwork enable the extracted air flow to be balanced between BT1 and Divert </w:t>
            </w:r>
            <w:proofErr w:type="gramStart"/>
            <w:r w:rsidR="00A81AB0" w:rsidRPr="00831400">
              <w:rPr>
                <w:color w:val="auto"/>
                <w:szCs w:val="20"/>
              </w:rPr>
              <w:t>in order to</w:t>
            </w:r>
            <w:proofErr w:type="gramEnd"/>
            <w:r w:rsidR="00A81AB0" w:rsidRPr="00831400">
              <w:rPr>
                <w:color w:val="auto"/>
                <w:szCs w:val="20"/>
              </w:rPr>
              <w:t xml:space="preserve"> maintain a slight negative pressure in each tank.</w:t>
            </w:r>
            <w:r w:rsidR="008A7BA9">
              <w:rPr>
                <w:color w:val="auto"/>
                <w:szCs w:val="20"/>
              </w:rPr>
              <w:t xml:space="preserve">  </w:t>
            </w:r>
            <w:r w:rsidR="008A7BA9" w:rsidRPr="008A7BA9">
              <w:rPr>
                <w:color w:val="0070C0"/>
                <w:szCs w:val="20"/>
              </w:rPr>
              <w:t xml:space="preserve">The combined 3 stage (wet/dry/dry) OCU serving BT1 has a minimum residence time of approx. 22 seconds at maximum extraction fan flow rate.  </w:t>
            </w:r>
          </w:p>
          <w:p w14:paraId="2801595C" w14:textId="69FE95B2" w:rsidR="00CE53BD" w:rsidRDefault="008A7BA9" w:rsidP="00B56CA5">
            <w:pPr>
              <w:pStyle w:val="ListParagraph"/>
              <w:snapToGrid w:val="0"/>
              <w:spacing w:before="0" w:after="60"/>
              <w:ind w:left="316"/>
              <w:jc w:val="left"/>
              <w:rPr>
                <w:color w:val="0070C0"/>
                <w:szCs w:val="20"/>
              </w:rPr>
            </w:pPr>
            <w:r w:rsidRPr="008A7BA9">
              <w:rPr>
                <w:color w:val="0070C0"/>
                <w:szCs w:val="20"/>
              </w:rPr>
              <w:t xml:space="preserve">The absence of fugitive emissions </w:t>
            </w:r>
            <w:r>
              <w:rPr>
                <w:color w:val="0070C0"/>
                <w:szCs w:val="20"/>
              </w:rPr>
              <w:t xml:space="preserve">from tank cover and ductwork </w:t>
            </w:r>
            <w:r>
              <w:rPr>
                <w:color w:val="0070C0"/>
                <w:szCs w:val="20"/>
              </w:rPr>
              <w:t>can be</w:t>
            </w:r>
            <w:r w:rsidRPr="008A7BA9">
              <w:rPr>
                <w:color w:val="0070C0"/>
                <w:szCs w:val="20"/>
              </w:rPr>
              <w:t xml:space="preserve"> confirmed by smoke test during </w:t>
            </w:r>
            <w:r>
              <w:rPr>
                <w:color w:val="0070C0"/>
                <w:szCs w:val="20"/>
              </w:rPr>
              <w:t>routine</w:t>
            </w:r>
            <w:r w:rsidRPr="008A7BA9">
              <w:rPr>
                <w:color w:val="0070C0"/>
                <w:szCs w:val="20"/>
              </w:rPr>
              <w:t xml:space="preserve"> </w:t>
            </w:r>
            <w:proofErr w:type="gramStart"/>
            <w:r w:rsidRPr="008A7BA9">
              <w:rPr>
                <w:color w:val="0070C0"/>
                <w:szCs w:val="20"/>
              </w:rPr>
              <w:t>surveys</w:t>
            </w:r>
            <w:proofErr w:type="gramEnd"/>
          </w:p>
          <w:p w14:paraId="31BC0993" w14:textId="77777777" w:rsidR="008A7BA9" w:rsidRPr="00831400" w:rsidRDefault="008A7BA9" w:rsidP="00B56CA5">
            <w:pPr>
              <w:pStyle w:val="ListParagraph"/>
              <w:snapToGrid w:val="0"/>
              <w:spacing w:before="0" w:after="60"/>
              <w:ind w:left="316"/>
              <w:jc w:val="left"/>
              <w:rPr>
                <w:color w:val="auto"/>
                <w:szCs w:val="20"/>
              </w:rPr>
            </w:pPr>
          </w:p>
          <w:p w14:paraId="076AC9CB" w14:textId="33E93EDE" w:rsidR="00EF6362" w:rsidRPr="00831400" w:rsidRDefault="00A81AB0" w:rsidP="00A81AB0">
            <w:pPr>
              <w:snapToGrid w:val="0"/>
              <w:spacing w:before="0" w:after="60"/>
              <w:jc w:val="left"/>
              <w:rPr>
                <w:color w:val="auto"/>
                <w:szCs w:val="20"/>
                <w:u w:val="single"/>
              </w:rPr>
            </w:pPr>
            <w:r w:rsidRPr="00831400">
              <w:rPr>
                <w:color w:val="auto"/>
                <w:szCs w:val="20"/>
                <w:u w:val="single"/>
              </w:rPr>
              <w:lastRenderedPageBreak/>
              <w:t>Note 3 – BT2/ AN2/ AN3 OCU</w:t>
            </w:r>
            <w:r w:rsidR="000514CD" w:rsidRPr="00831400">
              <w:rPr>
                <w:color w:val="auto"/>
                <w:szCs w:val="20"/>
                <w:u w:val="single"/>
              </w:rPr>
              <w:t xml:space="preserve"> (due for completion in spring 2024)</w:t>
            </w:r>
          </w:p>
          <w:p w14:paraId="3847D40C" w14:textId="08041CB5" w:rsidR="00A81AB0" w:rsidRDefault="00A81AB0" w:rsidP="00A81AB0">
            <w:pPr>
              <w:snapToGrid w:val="0"/>
              <w:spacing w:before="0" w:after="60"/>
              <w:jc w:val="left"/>
              <w:rPr>
                <w:color w:val="0070C0"/>
                <w:szCs w:val="20"/>
              </w:rPr>
            </w:pPr>
            <w:r w:rsidRPr="00A63B93">
              <w:rPr>
                <w:color w:val="000000" w:themeColor="text1"/>
                <w:szCs w:val="20"/>
              </w:rPr>
              <w:t xml:space="preserve">Comprises </w:t>
            </w:r>
            <w:r w:rsidR="00A63B93" w:rsidRPr="00A63B93">
              <w:rPr>
                <w:color w:val="000000" w:themeColor="text1"/>
                <w:szCs w:val="20"/>
              </w:rPr>
              <w:t>2x two</w:t>
            </w:r>
            <w:r w:rsidRPr="00A63B93">
              <w:rPr>
                <w:color w:val="000000" w:themeColor="text1"/>
                <w:szCs w:val="20"/>
              </w:rPr>
              <w:t xml:space="preserve"> stage dry</w:t>
            </w:r>
            <w:r w:rsidR="00A63B93" w:rsidRPr="00A63B93">
              <w:rPr>
                <w:color w:val="000000" w:themeColor="text1"/>
                <w:szCs w:val="20"/>
              </w:rPr>
              <w:t>/ dry</w:t>
            </w:r>
            <w:r w:rsidRPr="00A63B93">
              <w:rPr>
                <w:color w:val="000000" w:themeColor="text1"/>
                <w:szCs w:val="20"/>
              </w:rPr>
              <w:t xml:space="preserve"> chemical bed</w:t>
            </w:r>
            <w:r w:rsidR="00A63B93" w:rsidRPr="00A63B93">
              <w:rPr>
                <w:color w:val="000000" w:themeColor="text1"/>
                <w:szCs w:val="20"/>
              </w:rPr>
              <w:t>s</w:t>
            </w:r>
            <w:r w:rsidRPr="00A63B93">
              <w:rPr>
                <w:color w:val="000000" w:themeColor="text1"/>
                <w:szCs w:val="20"/>
              </w:rPr>
              <w:t xml:space="preserve"> </w:t>
            </w:r>
            <w:r w:rsidR="00A63B93" w:rsidRPr="00A63B93">
              <w:rPr>
                <w:color w:val="000000" w:themeColor="text1"/>
                <w:szCs w:val="20"/>
              </w:rPr>
              <w:t xml:space="preserve">operating in parallel each </w:t>
            </w:r>
            <w:r w:rsidRPr="00A63B93">
              <w:rPr>
                <w:color w:val="000000" w:themeColor="text1"/>
                <w:szCs w:val="20"/>
              </w:rPr>
              <w:t xml:space="preserve">installed with proprietary chemical media called Tri-Ox </w:t>
            </w:r>
            <w:r w:rsidR="00A63B93" w:rsidRPr="00A63B93">
              <w:rPr>
                <w:color w:val="000000" w:themeColor="text1"/>
                <w:szCs w:val="20"/>
              </w:rPr>
              <w:t>(1</w:t>
            </w:r>
            <w:r w:rsidR="00A63B93" w:rsidRPr="00A63B93">
              <w:rPr>
                <w:color w:val="000000" w:themeColor="text1"/>
                <w:szCs w:val="20"/>
                <w:vertAlign w:val="superscript"/>
              </w:rPr>
              <w:t>st</w:t>
            </w:r>
            <w:r w:rsidR="00A63B93" w:rsidRPr="00A63B93">
              <w:rPr>
                <w:color w:val="000000" w:themeColor="text1"/>
                <w:szCs w:val="20"/>
              </w:rPr>
              <w:t xml:space="preserve"> stage) </w:t>
            </w:r>
            <w:r w:rsidRPr="00A63B93">
              <w:rPr>
                <w:color w:val="000000" w:themeColor="text1"/>
                <w:szCs w:val="20"/>
              </w:rPr>
              <w:t xml:space="preserve">and </w:t>
            </w:r>
            <w:r w:rsidR="00A63B93" w:rsidRPr="00A63B93">
              <w:rPr>
                <w:color w:val="000000" w:themeColor="text1"/>
                <w:szCs w:val="20"/>
              </w:rPr>
              <w:t xml:space="preserve">a multi-component </w:t>
            </w:r>
            <w:r w:rsidRPr="00A63B93">
              <w:rPr>
                <w:color w:val="000000" w:themeColor="text1"/>
                <w:szCs w:val="20"/>
              </w:rPr>
              <w:t>Di-Ox</w:t>
            </w:r>
            <w:r w:rsidR="00A63B93" w:rsidRPr="00A63B93">
              <w:rPr>
                <w:color w:val="000000" w:themeColor="text1"/>
                <w:szCs w:val="20"/>
              </w:rPr>
              <w:t xml:space="preserve">/ ADS-C and </w:t>
            </w:r>
            <w:proofErr w:type="spellStart"/>
            <w:r w:rsidR="00A63B93" w:rsidRPr="00A63B93">
              <w:rPr>
                <w:color w:val="000000" w:themeColor="text1"/>
                <w:szCs w:val="20"/>
              </w:rPr>
              <w:t>Ecosorb</w:t>
            </w:r>
            <w:proofErr w:type="spellEnd"/>
            <w:r w:rsidR="00A63B93" w:rsidRPr="00A63B93">
              <w:rPr>
                <w:color w:val="000000" w:themeColor="text1"/>
                <w:szCs w:val="20"/>
              </w:rPr>
              <w:t xml:space="preserve"> (2</w:t>
            </w:r>
            <w:r w:rsidR="00A63B93" w:rsidRPr="00A63B93">
              <w:rPr>
                <w:color w:val="000000" w:themeColor="text1"/>
                <w:szCs w:val="20"/>
                <w:vertAlign w:val="superscript"/>
              </w:rPr>
              <w:t>nd</w:t>
            </w:r>
            <w:r w:rsidR="00A63B93" w:rsidRPr="00A63B93">
              <w:rPr>
                <w:color w:val="000000" w:themeColor="text1"/>
                <w:szCs w:val="20"/>
              </w:rPr>
              <w:t xml:space="preserve"> stage) </w:t>
            </w:r>
            <w:r w:rsidRPr="00A63B93">
              <w:rPr>
                <w:color w:val="000000" w:themeColor="text1"/>
                <w:szCs w:val="20"/>
              </w:rPr>
              <w:t>which remove reduced sulphur species including H</w:t>
            </w:r>
            <w:r w:rsidRPr="00A63B93">
              <w:rPr>
                <w:color w:val="000000" w:themeColor="text1"/>
                <w:szCs w:val="20"/>
                <w:vertAlign w:val="subscript"/>
              </w:rPr>
              <w:t>2</w:t>
            </w:r>
            <w:r w:rsidRPr="00A63B93">
              <w:rPr>
                <w:color w:val="000000" w:themeColor="text1"/>
                <w:szCs w:val="20"/>
              </w:rPr>
              <w:t>S as well as other odourous compounds</w:t>
            </w:r>
            <w:r w:rsidR="00A63B93" w:rsidRPr="00A63B93">
              <w:rPr>
                <w:color w:val="000000" w:themeColor="text1"/>
                <w:szCs w:val="20"/>
              </w:rPr>
              <w:t>.  The dry chemical beds</w:t>
            </w:r>
            <w:r w:rsidRPr="00A63B93">
              <w:rPr>
                <w:color w:val="000000" w:themeColor="text1"/>
                <w:szCs w:val="20"/>
              </w:rPr>
              <w:t xml:space="preserve"> a</w:t>
            </w:r>
            <w:r w:rsidR="00A63B93" w:rsidRPr="00A63B93">
              <w:rPr>
                <w:color w:val="000000" w:themeColor="text1"/>
                <w:szCs w:val="20"/>
              </w:rPr>
              <w:t>re</w:t>
            </w:r>
            <w:r w:rsidRPr="00A63B93">
              <w:rPr>
                <w:color w:val="000000" w:themeColor="text1"/>
                <w:szCs w:val="20"/>
              </w:rPr>
              <w:t xml:space="preserve"> served by an induced draught fan</w:t>
            </w:r>
            <w:r w:rsidR="008A7BA9">
              <w:rPr>
                <w:color w:val="000000" w:themeColor="text1"/>
                <w:szCs w:val="20"/>
              </w:rPr>
              <w:t xml:space="preserve"> </w:t>
            </w:r>
            <w:r w:rsidR="008A7BA9" w:rsidRPr="008A7BA9">
              <w:rPr>
                <w:color w:val="0070C0"/>
                <w:szCs w:val="20"/>
              </w:rPr>
              <w:t xml:space="preserve">discharging via a </w:t>
            </w:r>
            <w:r w:rsidR="008A7BA9" w:rsidRPr="008A7BA9">
              <w:rPr>
                <w:color w:val="0070C0"/>
              </w:rPr>
              <w:t>4.25m exhaust stack with an efflux velocity of 15 m/s.  This has been sized to provide adequate dispersion (being remote from nearby structures that could be detrimental to dispersion) whilst minimising the potential for treated air exiting the stack to add to off-site noise levels.</w:t>
            </w:r>
            <w:r w:rsidR="008A7BA9" w:rsidRPr="008A7BA9">
              <w:rPr>
                <w:color w:val="0070C0"/>
              </w:rPr>
              <w:t xml:space="preserve"> </w:t>
            </w:r>
            <w:r w:rsidRPr="00A63B93">
              <w:rPr>
                <w:color w:val="000000" w:themeColor="text1"/>
                <w:szCs w:val="20"/>
              </w:rPr>
              <w:t xml:space="preserve"> Valves in the extraction ductwork enable the extracted air flow to be balanced between BT</w:t>
            </w:r>
            <w:r w:rsidR="000514CD" w:rsidRPr="00A63B93">
              <w:rPr>
                <w:color w:val="000000" w:themeColor="text1"/>
                <w:szCs w:val="20"/>
              </w:rPr>
              <w:t>2</w:t>
            </w:r>
            <w:r w:rsidRPr="00A63B93">
              <w:rPr>
                <w:color w:val="000000" w:themeColor="text1"/>
                <w:szCs w:val="20"/>
              </w:rPr>
              <w:t xml:space="preserve"> and </w:t>
            </w:r>
            <w:r w:rsidR="000514CD" w:rsidRPr="00A63B93">
              <w:rPr>
                <w:color w:val="000000" w:themeColor="text1"/>
                <w:szCs w:val="20"/>
              </w:rPr>
              <w:t>Anoxic pits</w:t>
            </w:r>
            <w:r w:rsidRPr="00A63B93">
              <w:rPr>
                <w:color w:val="000000" w:themeColor="text1"/>
                <w:szCs w:val="20"/>
              </w:rPr>
              <w:t xml:space="preserve"> </w:t>
            </w:r>
            <w:proofErr w:type="gramStart"/>
            <w:r w:rsidRPr="00A63B93">
              <w:rPr>
                <w:color w:val="000000" w:themeColor="text1"/>
                <w:szCs w:val="20"/>
              </w:rPr>
              <w:t>in order to</w:t>
            </w:r>
            <w:proofErr w:type="gramEnd"/>
            <w:r w:rsidRPr="00A63B93">
              <w:rPr>
                <w:color w:val="000000" w:themeColor="text1"/>
                <w:szCs w:val="20"/>
              </w:rPr>
              <w:t xml:space="preserve"> maintain a slight negative pressure in each tank</w:t>
            </w:r>
            <w:r w:rsidR="000514CD" w:rsidRPr="00A63B93">
              <w:rPr>
                <w:color w:val="000000" w:themeColor="text1"/>
                <w:szCs w:val="20"/>
              </w:rPr>
              <w:t>/ pit</w:t>
            </w:r>
            <w:r w:rsidRPr="00A63B93">
              <w:rPr>
                <w:color w:val="000000" w:themeColor="text1"/>
                <w:szCs w:val="20"/>
              </w:rPr>
              <w:t>.</w:t>
            </w:r>
            <w:r w:rsidR="008A7BA9">
              <w:rPr>
                <w:color w:val="000000" w:themeColor="text1"/>
                <w:szCs w:val="20"/>
              </w:rPr>
              <w:t xml:space="preserve">  </w:t>
            </w:r>
            <w:r w:rsidR="008A7BA9" w:rsidRPr="008A7BA9">
              <w:rPr>
                <w:color w:val="0070C0"/>
                <w:szCs w:val="20"/>
              </w:rPr>
              <w:t xml:space="preserve">The two parallel 2x 2 </w:t>
            </w:r>
            <w:proofErr w:type="gramStart"/>
            <w:r w:rsidR="008A7BA9" w:rsidRPr="008A7BA9">
              <w:rPr>
                <w:color w:val="0070C0"/>
                <w:szCs w:val="20"/>
              </w:rPr>
              <w:t>stage</w:t>
            </w:r>
            <w:proofErr w:type="gramEnd"/>
            <w:r w:rsidR="008A7BA9" w:rsidRPr="008A7BA9">
              <w:rPr>
                <w:color w:val="0070C0"/>
                <w:szCs w:val="20"/>
              </w:rPr>
              <w:t xml:space="preserve"> </w:t>
            </w:r>
            <w:r w:rsidR="008A7BA9">
              <w:rPr>
                <w:color w:val="0070C0"/>
                <w:szCs w:val="20"/>
              </w:rPr>
              <w:t>have</w:t>
            </w:r>
            <w:r w:rsidR="008A7BA9" w:rsidRPr="008A7BA9">
              <w:rPr>
                <w:color w:val="0070C0"/>
                <w:szCs w:val="20"/>
              </w:rPr>
              <w:t xml:space="preserve"> a minimum residence time of 24 seconds which has specified by the equipment provider to ensure sufficient contact time with the dry chemical media for abatement of odourous compounds</w:t>
            </w:r>
            <w:r w:rsidR="008A7BA9">
              <w:rPr>
                <w:color w:val="0070C0"/>
                <w:szCs w:val="20"/>
              </w:rPr>
              <w:t>.</w:t>
            </w:r>
          </w:p>
          <w:p w14:paraId="7F70E735" w14:textId="00EE7C76" w:rsidR="008A7BA9" w:rsidRPr="008A7BA9" w:rsidRDefault="008A7BA9" w:rsidP="00A81AB0">
            <w:pPr>
              <w:snapToGrid w:val="0"/>
              <w:spacing w:before="0" w:after="60"/>
              <w:jc w:val="left"/>
              <w:rPr>
                <w:color w:val="0070C0"/>
                <w:szCs w:val="20"/>
              </w:rPr>
            </w:pPr>
            <w:r w:rsidRPr="008A7BA9">
              <w:rPr>
                <w:color w:val="0070C0"/>
                <w:szCs w:val="20"/>
              </w:rPr>
              <w:t xml:space="preserve">BT2 is of sectional cast concrete and hence less vulnerable to under/ over pressure than a hermetically sealed steel structure.  The BT2 cover is not hermetically sealed and relies on a small degree of air ingress from around the large circumference in to the headspace of the tank which operates at negative pressure.  The absence of fugitive emissions </w:t>
            </w:r>
            <w:r>
              <w:rPr>
                <w:color w:val="0070C0"/>
                <w:szCs w:val="20"/>
              </w:rPr>
              <w:t>can be</w:t>
            </w:r>
            <w:r w:rsidRPr="008A7BA9">
              <w:rPr>
                <w:color w:val="0070C0"/>
                <w:szCs w:val="20"/>
              </w:rPr>
              <w:t xml:space="preserve"> confirmed by smoke test during commissioning (consistent with performance guarantees) and </w:t>
            </w:r>
            <w:r w:rsidR="00057B20">
              <w:rPr>
                <w:color w:val="0070C0"/>
                <w:szCs w:val="20"/>
              </w:rPr>
              <w:t>routine</w:t>
            </w:r>
            <w:r w:rsidRPr="008A7BA9">
              <w:rPr>
                <w:color w:val="0070C0"/>
                <w:szCs w:val="20"/>
              </w:rPr>
              <w:t xml:space="preserve"> surveys</w:t>
            </w:r>
            <w:r w:rsidR="00057B20">
              <w:rPr>
                <w:color w:val="0070C0"/>
                <w:szCs w:val="20"/>
              </w:rPr>
              <w:t>.</w:t>
            </w:r>
          </w:p>
          <w:p w14:paraId="2CB78982" w14:textId="77777777" w:rsidR="00B87CA9" w:rsidRPr="00057B20" w:rsidRDefault="00B87CA9" w:rsidP="00A81AB0">
            <w:pPr>
              <w:snapToGrid w:val="0"/>
              <w:spacing w:before="0" w:after="60"/>
              <w:jc w:val="left"/>
              <w:rPr>
                <w:color w:val="auto"/>
                <w:sz w:val="8"/>
                <w:szCs w:val="8"/>
              </w:rPr>
            </w:pPr>
          </w:p>
          <w:p w14:paraId="11985ECC" w14:textId="130475B0" w:rsidR="00B87CA9" w:rsidRDefault="00B87CA9" w:rsidP="00A81AB0">
            <w:pPr>
              <w:snapToGrid w:val="0"/>
              <w:spacing w:before="0" w:after="60"/>
              <w:jc w:val="left"/>
              <w:rPr>
                <w:color w:val="0070C0"/>
                <w:szCs w:val="20"/>
                <w:u w:val="single"/>
              </w:rPr>
            </w:pPr>
            <w:r w:rsidRPr="00B87CA9">
              <w:rPr>
                <w:color w:val="0070C0"/>
                <w:szCs w:val="20"/>
                <w:u w:val="single"/>
              </w:rPr>
              <w:t>Note 4 – Potential adverse effect</w:t>
            </w:r>
            <w:r w:rsidR="001B0B38">
              <w:rPr>
                <w:color w:val="0070C0"/>
                <w:szCs w:val="20"/>
                <w:u w:val="single"/>
              </w:rPr>
              <w:t>s</w:t>
            </w:r>
            <w:r w:rsidRPr="00B87CA9">
              <w:rPr>
                <w:color w:val="0070C0"/>
                <w:szCs w:val="20"/>
                <w:u w:val="single"/>
              </w:rPr>
              <w:t xml:space="preserve"> of higher </w:t>
            </w:r>
            <w:proofErr w:type="gramStart"/>
            <w:r w:rsidRPr="00B87CA9">
              <w:rPr>
                <w:color w:val="0070C0"/>
                <w:szCs w:val="20"/>
                <w:u w:val="single"/>
              </w:rPr>
              <w:t>pH</w:t>
            </w:r>
            <w:proofErr w:type="gramEnd"/>
          </w:p>
          <w:p w14:paraId="00CE670F" w14:textId="1EA941E3" w:rsidR="00B87CA9" w:rsidRDefault="00B87CA9" w:rsidP="00A81AB0">
            <w:pPr>
              <w:snapToGrid w:val="0"/>
              <w:spacing w:before="0" w:after="60"/>
              <w:jc w:val="left"/>
              <w:rPr>
                <w:color w:val="0070C0"/>
                <w:szCs w:val="20"/>
                <w:lang w:val="en-US"/>
              </w:rPr>
            </w:pPr>
            <w:r w:rsidRPr="00B87CA9">
              <w:rPr>
                <w:color w:val="0070C0"/>
                <w:szCs w:val="20"/>
                <w:lang w:val="en-US"/>
              </w:rPr>
              <w:t>When the</w:t>
            </w:r>
            <w:r w:rsidRPr="00B87CA9">
              <w:rPr>
                <w:color w:val="0070C0"/>
                <w:szCs w:val="20"/>
                <w:lang w:val="en-US"/>
              </w:rPr>
              <w:t xml:space="preserve"> pH of wastewater exceeds 8 and alkaline conditions are introduced, there is an increased potential for the release of ammonia gas (NH3). Ammonia exists in two forms in water: unionized (NH</w:t>
            </w:r>
            <w:r w:rsidRPr="001B0B38">
              <w:rPr>
                <w:color w:val="0070C0"/>
                <w:szCs w:val="20"/>
                <w:vertAlign w:val="subscript"/>
                <w:lang w:val="en-US"/>
              </w:rPr>
              <w:t>3</w:t>
            </w:r>
            <w:r w:rsidRPr="00B87CA9">
              <w:rPr>
                <w:color w:val="0070C0"/>
                <w:szCs w:val="20"/>
                <w:lang w:val="en-US"/>
              </w:rPr>
              <w:t>) and ionized (NH</w:t>
            </w:r>
            <w:r w:rsidRPr="001B0B38">
              <w:rPr>
                <w:color w:val="0070C0"/>
                <w:szCs w:val="20"/>
                <w:vertAlign w:val="subscript"/>
                <w:lang w:val="en-US"/>
              </w:rPr>
              <w:t>4</w:t>
            </w:r>
            <w:r w:rsidRPr="00B87CA9">
              <w:rPr>
                <w:color w:val="0070C0"/>
                <w:szCs w:val="20"/>
                <w:lang w:val="en-US"/>
              </w:rPr>
              <w:t>+), and the ratio between these forms is highly pH dependent. At higher pH levels, a greater proportion of ammonia exists in its volatile, uncharged form (NH</w:t>
            </w:r>
            <w:r w:rsidRPr="001B0B38">
              <w:rPr>
                <w:color w:val="0070C0"/>
                <w:szCs w:val="20"/>
                <w:vertAlign w:val="subscript"/>
                <w:lang w:val="en-US"/>
              </w:rPr>
              <w:t>3</w:t>
            </w:r>
            <w:r w:rsidRPr="00B87CA9">
              <w:rPr>
                <w:color w:val="0070C0"/>
                <w:szCs w:val="20"/>
                <w:lang w:val="en-US"/>
              </w:rPr>
              <w:t>), which can be released into the air, contributing to odours</w:t>
            </w:r>
            <w:r>
              <w:rPr>
                <w:color w:val="0070C0"/>
                <w:szCs w:val="20"/>
                <w:lang w:val="en-US"/>
              </w:rPr>
              <w:t xml:space="preserve">.  </w:t>
            </w:r>
            <w:proofErr w:type="gramStart"/>
            <w:r>
              <w:rPr>
                <w:color w:val="0070C0"/>
                <w:szCs w:val="20"/>
                <w:lang w:val="en-US"/>
              </w:rPr>
              <w:t>However</w:t>
            </w:r>
            <w:proofErr w:type="gramEnd"/>
            <w:r>
              <w:rPr>
                <w:color w:val="0070C0"/>
                <w:szCs w:val="20"/>
                <w:lang w:val="en-US"/>
              </w:rPr>
              <w:t xml:space="preserve"> both periodic chemical speciation analysis and routine scrubber health checks </w:t>
            </w:r>
            <w:r w:rsidR="001B0B38">
              <w:rPr>
                <w:color w:val="0070C0"/>
                <w:szCs w:val="20"/>
                <w:lang w:val="en-US"/>
              </w:rPr>
              <w:t>have not shown nitrogen containing compounds to be routinely present in extracted air.  Consequently</w:t>
            </w:r>
            <w:r w:rsidR="00057B20">
              <w:rPr>
                <w:color w:val="0070C0"/>
                <w:szCs w:val="20"/>
                <w:lang w:val="en-US"/>
              </w:rPr>
              <w:t>,</w:t>
            </w:r>
            <w:r w:rsidR="001B0B38">
              <w:rPr>
                <w:color w:val="0070C0"/>
                <w:szCs w:val="20"/>
                <w:lang w:val="en-US"/>
              </w:rPr>
              <w:t xml:space="preserve"> H</w:t>
            </w:r>
            <w:r w:rsidR="001B0B38" w:rsidRPr="001B0B38">
              <w:rPr>
                <w:color w:val="0070C0"/>
                <w:szCs w:val="20"/>
                <w:vertAlign w:val="subscript"/>
                <w:lang w:val="en-US"/>
              </w:rPr>
              <w:t>2</w:t>
            </w:r>
            <w:r w:rsidR="001B0B38">
              <w:rPr>
                <w:color w:val="0070C0"/>
                <w:szCs w:val="20"/>
                <w:lang w:val="en-US"/>
              </w:rPr>
              <w:t>S is considered the most significant contributor to potential odours.</w:t>
            </w:r>
          </w:p>
          <w:p w14:paraId="3717505E" w14:textId="77777777" w:rsidR="007C6BB8" w:rsidRPr="00057B20" w:rsidRDefault="007C6BB8" w:rsidP="00A81AB0">
            <w:pPr>
              <w:snapToGrid w:val="0"/>
              <w:spacing w:before="0" w:after="60"/>
              <w:jc w:val="left"/>
              <w:rPr>
                <w:color w:val="0070C0"/>
                <w:sz w:val="8"/>
                <w:szCs w:val="8"/>
                <w:lang w:val="en-US"/>
              </w:rPr>
            </w:pPr>
          </w:p>
          <w:p w14:paraId="570F2497" w14:textId="749F23E3" w:rsidR="007C6BB8" w:rsidRPr="007C6BB8" w:rsidRDefault="007C6BB8" w:rsidP="00A81AB0">
            <w:pPr>
              <w:snapToGrid w:val="0"/>
              <w:spacing w:before="0" w:after="60"/>
              <w:jc w:val="left"/>
              <w:rPr>
                <w:color w:val="0070C0"/>
                <w:szCs w:val="20"/>
                <w:u w:val="single"/>
                <w:lang w:val="en-US"/>
              </w:rPr>
            </w:pPr>
            <w:r w:rsidRPr="007C6BB8">
              <w:rPr>
                <w:color w:val="0070C0"/>
                <w:szCs w:val="20"/>
                <w:u w:val="single"/>
                <w:lang w:val="en-US"/>
              </w:rPr>
              <w:t>Note 5 – Scrubber ‘Health Checks’</w:t>
            </w:r>
          </w:p>
          <w:p w14:paraId="5EC50BE6" w14:textId="0DF2D500" w:rsidR="00A81AB0" w:rsidRPr="00A81AB0" w:rsidRDefault="008A7BA9" w:rsidP="008A7BA9">
            <w:pPr>
              <w:snapToGrid w:val="0"/>
              <w:spacing w:before="0" w:after="60"/>
              <w:jc w:val="left"/>
              <w:rPr>
                <w:szCs w:val="20"/>
              </w:rPr>
            </w:pPr>
            <w:r w:rsidRPr="008A7BA9">
              <w:rPr>
                <w:color w:val="0070C0"/>
                <w:szCs w:val="20"/>
              </w:rPr>
              <w:t>The effectiveness of the scrubbers is monitored by the technology provider (AWT) on a quarterly basis by measuring H</w:t>
            </w:r>
            <w:r w:rsidRPr="008A7BA9">
              <w:rPr>
                <w:color w:val="0070C0"/>
                <w:szCs w:val="20"/>
                <w:vertAlign w:val="subscript"/>
              </w:rPr>
              <w:t>2</w:t>
            </w:r>
            <w:r w:rsidRPr="008A7BA9">
              <w:rPr>
                <w:color w:val="0070C0"/>
                <w:szCs w:val="20"/>
              </w:rPr>
              <w:t>S concentrations (as well as VOCs, mercaptans and amines) in the scrubber inlet and outlet (and between stages where relevant) and periodically during olfactometry assessment.  The H</w:t>
            </w:r>
            <w:r w:rsidRPr="008A7BA9">
              <w:rPr>
                <w:color w:val="0070C0"/>
                <w:szCs w:val="20"/>
                <w:vertAlign w:val="subscript"/>
              </w:rPr>
              <w:t>2</w:t>
            </w:r>
            <w:r w:rsidRPr="008A7BA9">
              <w:rPr>
                <w:color w:val="0070C0"/>
                <w:szCs w:val="20"/>
              </w:rPr>
              <w:t>S concentration in the treated air is also checked daily by the WPF Operations team.  The dry chemical media is replaced if showing signs of deterioration.</w:t>
            </w:r>
          </w:p>
        </w:tc>
      </w:tr>
    </w:tbl>
    <w:p w14:paraId="48CD972F" w14:textId="2E32B05C" w:rsidR="00D5454D" w:rsidRPr="00EF6362" w:rsidRDefault="00D5454D" w:rsidP="00256E68">
      <w:pPr>
        <w:autoSpaceDE/>
        <w:autoSpaceDN/>
        <w:adjustRightInd/>
        <w:spacing w:before="0" w:after="0"/>
        <w:jc w:val="left"/>
        <w:rPr>
          <w:sz w:val="22"/>
          <w:szCs w:val="22"/>
          <w:lang w:eastAsia="en-AU"/>
        </w:rPr>
        <w:sectPr w:rsidR="00D5454D" w:rsidRPr="00EF6362" w:rsidSect="00D5454D">
          <w:footerReference w:type="first" r:id="rId20"/>
          <w:pgSz w:w="16838" w:h="11906" w:orient="landscape" w:code="9"/>
          <w:pgMar w:top="680" w:right="680" w:bottom="680" w:left="680" w:header="567" w:footer="283" w:gutter="851"/>
          <w:cols w:space="708"/>
          <w:titlePg/>
          <w:docGrid w:linePitch="360"/>
        </w:sectPr>
      </w:pPr>
    </w:p>
    <w:p w14:paraId="38472205" w14:textId="77777777" w:rsidR="00B817BF" w:rsidRDefault="00B817BF" w:rsidP="0025083D">
      <w:pPr>
        <w:pStyle w:val="Heading1"/>
        <w:spacing w:before="120"/>
      </w:pPr>
      <w:bookmarkStart w:id="39" w:name="_Toc141334651"/>
      <w:r w:rsidRPr="00B817BF">
        <w:lastRenderedPageBreak/>
        <w:t>5.</w:t>
      </w:r>
      <w:r w:rsidRPr="00B817BF">
        <w:tab/>
        <w:t xml:space="preserve">Odour </w:t>
      </w:r>
      <w:r>
        <w:t>R</w:t>
      </w:r>
      <w:r w:rsidRPr="00B817BF">
        <w:t>eporting</w:t>
      </w:r>
      <w:bookmarkEnd w:id="39"/>
    </w:p>
    <w:p w14:paraId="7DB7E4DC" w14:textId="083F0724" w:rsidR="00B817BF" w:rsidRPr="00B817BF" w:rsidRDefault="00B817BF" w:rsidP="0063694E">
      <w:pPr>
        <w:pStyle w:val="Heading3"/>
      </w:pPr>
      <w:bookmarkStart w:id="40" w:name="_Toc141334652"/>
      <w:r>
        <w:t>5.1</w:t>
      </w:r>
      <w:r>
        <w:tab/>
      </w:r>
      <w:r w:rsidRPr="00B817BF">
        <w:t xml:space="preserve">Complaints </w:t>
      </w:r>
      <w:r>
        <w:t>R</w:t>
      </w:r>
      <w:r w:rsidRPr="00B817BF">
        <w:t>eporting</w:t>
      </w:r>
      <w:bookmarkEnd w:id="40"/>
      <w:r w:rsidRPr="00B817BF">
        <w:t xml:space="preserve"> </w:t>
      </w:r>
    </w:p>
    <w:p w14:paraId="577D638F" w14:textId="7D553E4D" w:rsidR="00917A5B" w:rsidRPr="00FA6E43" w:rsidRDefault="00FA6E43" w:rsidP="00B817BF">
      <w:pPr>
        <w:rPr>
          <w:sz w:val="22"/>
          <w:szCs w:val="22"/>
        </w:rPr>
      </w:pPr>
      <w:r w:rsidRPr="00FA6E43">
        <w:rPr>
          <w:sz w:val="22"/>
          <w:szCs w:val="22"/>
        </w:rPr>
        <w:t>Complaint reports are received either:</w:t>
      </w:r>
    </w:p>
    <w:p w14:paraId="4A440EFA" w14:textId="5BB74E07" w:rsidR="00FA6E43" w:rsidRDefault="009A168A" w:rsidP="00FA6E43">
      <w:pPr>
        <w:pStyle w:val="ListParagraph"/>
        <w:numPr>
          <w:ilvl w:val="0"/>
          <w:numId w:val="2"/>
        </w:numPr>
        <w:ind w:left="426" w:hanging="426"/>
        <w:rPr>
          <w:sz w:val="22"/>
          <w:szCs w:val="22"/>
        </w:rPr>
      </w:pPr>
      <w:r>
        <w:rPr>
          <w:sz w:val="22"/>
          <w:szCs w:val="22"/>
        </w:rPr>
        <w:t>v</w:t>
      </w:r>
      <w:r w:rsidR="00FA6E43" w:rsidRPr="00FA6E43">
        <w:rPr>
          <w:sz w:val="22"/>
          <w:szCs w:val="22"/>
        </w:rPr>
        <w:t xml:space="preserve">ia email and/ or call from the </w:t>
      </w:r>
      <w:r>
        <w:rPr>
          <w:sz w:val="22"/>
          <w:szCs w:val="22"/>
        </w:rPr>
        <w:t xml:space="preserve">Environment Agency’s </w:t>
      </w:r>
      <w:r w:rsidRPr="009A168A">
        <w:rPr>
          <w:sz w:val="22"/>
          <w:szCs w:val="22"/>
        </w:rPr>
        <w:t>National Incident Recording System (NIRS)</w:t>
      </w:r>
      <w:r w:rsidR="00FA6E43" w:rsidRPr="00FA6E43">
        <w:rPr>
          <w:sz w:val="22"/>
          <w:szCs w:val="22"/>
        </w:rPr>
        <w:t xml:space="preserve"> team</w:t>
      </w:r>
      <w:r w:rsidR="00FA6E43">
        <w:rPr>
          <w:sz w:val="22"/>
          <w:szCs w:val="22"/>
        </w:rPr>
        <w:t xml:space="preserve"> if the complaint has been raised with the EA, and/ or</w:t>
      </w:r>
    </w:p>
    <w:p w14:paraId="3801318C" w14:textId="5587D098" w:rsidR="00FA6E43" w:rsidRDefault="009A168A" w:rsidP="00FA6E43">
      <w:pPr>
        <w:pStyle w:val="ListParagraph"/>
        <w:numPr>
          <w:ilvl w:val="0"/>
          <w:numId w:val="2"/>
        </w:numPr>
        <w:ind w:left="426" w:hanging="426"/>
        <w:rPr>
          <w:sz w:val="22"/>
          <w:szCs w:val="22"/>
        </w:rPr>
      </w:pPr>
      <w:r>
        <w:rPr>
          <w:sz w:val="22"/>
          <w:szCs w:val="22"/>
        </w:rPr>
        <w:t>v</w:t>
      </w:r>
      <w:r w:rsidR="00FA6E43">
        <w:rPr>
          <w:sz w:val="22"/>
          <w:szCs w:val="22"/>
        </w:rPr>
        <w:t>ia phone call or email to Davidstow Site Security, Creamery or WPF Operations managers.</w:t>
      </w:r>
    </w:p>
    <w:p w14:paraId="252039D9" w14:textId="5061A659" w:rsidR="009A168A" w:rsidRPr="009A168A" w:rsidRDefault="009A168A" w:rsidP="009A168A">
      <w:pPr>
        <w:rPr>
          <w:sz w:val="22"/>
          <w:szCs w:val="22"/>
        </w:rPr>
      </w:pPr>
      <w:r>
        <w:rPr>
          <w:sz w:val="22"/>
          <w:szCs w:val="22"/>
        </w:rPr>
        <w:t>All c</w:t>
      </w:r>
      <w:r w:rsidR="00FA6E43">
        <w:rPr>
          <w:sz w:val="22"/>
          <w:szCs w:val="22"/>
        </w:rPr>
        <w:t>omplaints are recorded in a Complaint Log by the Environment and Sustainability Manager.</w:t>
      </w:r>
      <w:r w:rsidR="003415D3">
        <w:rPr>
          <w:sz w:val="22"/>
          <w:szCs w:val="22"/>
        </w:rPr>
        <w:t xml:space="preserve"> </w:t>
      </w:r>
      <w:r w:rsidRPr="009A168A">
        <w:rPr>
          <w:sz w:val="22"/>
          <w:szCs w:val="22"/>
        </w:rPr>
        <w:t xml:space="preserve">Details of the </w:t>
      </w:r>
      <w:r>
        <w:rPr>
          <w:sz w:val="22"/>
          <w:szCs w:val="22"/>
        </w:rPr>
        <w:t xml:space="preserve">nature of the </w:t>
      </w:r>
      <w:r w:rsidRPr="009A168A">
        <w:rPr>
          <w:sz w:val="22"/>
          <w:szCs w:val="22"/>
        </w:rPr>
        <w:t xml:space="preserve">external complaint </w:t>
      </w:r>
      <w:r w:rsidR="007F3F43">
        <w:rPr>
          <w:sz w:val="22"/>
          <w:szCs w:val="22"/>
        </w:rPr>
        <w:t xml:space="preserve">are </w:t>
      </w:r>
      <w:r>
        <w:rPr>
          <w:sz w:val="22"/>
          <w:szCs w:val="22"/>
        </w:rPr>
        <w:t xml:space="preserve">recorded as well as </w:t>
      </w:r>
      <w:r w:rsidRPr="009A168A">
        <w:rPr>
          <w:sz w:val="22"/>
          <w:szCs w:val="22"/>
        </w:rPr>
        <w:t xml:space="preserve">time/ date, location, </w:t>
      </w:r>
      <w:proofErr w:type="gramStart"/>
      <w:r w:rsidRPr="009A168A">
        <w:rPr>
          <w:sz w:val="22"/>
          <w:szCs w:val="22"/>
        </w:rPr>
        <w:t>level</w:t>
      </w:r>
      <w:proofErr w:type="gramEnd"/>
      <w:r w:rsidRPr="009A168A">
        <w:rPr>
          <w:sz w:val="22"/>
          <w:szCs w:val="22"/>
        </w:rPr>
        <w:t xml:space="preserve"> and </w:t>
      </w:r>
      <w:r>
        <w:rPr>
          <w:sz w:val="22"/>
          <w:szCs w:val="22"/>
        </w:rPr>
        <w:t xml:space="preserve">description of the </w:t>
      </w:r>
      <w:r w:rsidRPr="009A168A">
        <w:rPr>
          <w:sz w:val="22"/>
          <w:szCs w:val="22"/>
        </w:rPr>
        <w:t>character</w:t>
      </w:r>
      <w:r>
        <w:rPr>
          <w:sz w:val="22"/>
          <w:szCs w:val="22"/>
        </w:rPr>
        <w:t xml:space="preserve"> reported by the complainant.</w:t>
      </w:r>
      <w:r w:rsidR="003415D3">
        <w:rPr>
          <w:sz w:val="22"/>
          <w:szCs w:val="22"/>
        </w:rPr>
        <w:t xml:space="preserve">  </w:t>
      </w:r>
    </w:p>
    <w:p w14:paraId="46F13ADE" w14:textId="4F7FEC7F" w:rsidR="00FA6E43" w:rsidRPr="00FA6E43" w:rsidRDefault="00FA6E43" w:rsidP="00FA6E43">
      <w:pPr>
        <w:rPr>
          <w:sz w:val="22"/>
          <w:szCs w:val="22"/>
        </w:rPr>
      </w:pPr>
      <w:r>
        <w:rPr>
          <w:sz w:val="22"/>
          <w:szCs w:val="22"/>
        </w:rPr>
        <w:t>The Complaint Log forms part of Davidstow’s Environmental Management System (EMS) and is retained under EMS/ Sites/ Davidstow/ 9.1 Performance Evaluation/ 8. Complaint Log.</w:t>
      </w:r>
    </w:p>
    <w:p w14:paraId="28EBB386" w14:textId="26A3DBB3" w:rsidR="00B817BF" w:rsidRDefault="00B817BF" w:rsidP="0063694E">
      <w:pPr>
        <w:pStyle w:val="Heading3"/>
      </w:pPr>
      <w:bookmarkStart w:id="41" w:name="_Toc141334653"/>
      <w:r>
        <w:t>5.2</w:t>
      </w:r>
      <w:r>
        <w:tab/>
        <w:t>Community Engagement</w:t>
      </w:r>
      <w:bookmarkEnd w:id="41"/>
      <w:r>
        <w:t xml:space="preserve"> </w:t>
      </w:r>
    </w:p>
    <w:p w14:paraId="46A6550A" w14:textId="12431CD0" w:rsidR="003B6297" w:rsidRDefault="003B6297" w:rsidP="003B6297">
      <w:pPr>
        <w:rPr>
          <w:sz w:val="22"/>
          <w:szCs w:val="22"/>
        </w:rPr>
      </w:pPr>
      <w:r w:rsidRPr="003B6297">
        <w:rPr>
          <w:sz w:val="22"/>
          <w:szCs w:val="22"/>
        </w:rPr>
        <w:t xml:space="preserve">Community Liaison meetings are held with </w:t>
      </w:r>
      <w:r>
        <w:rPr>
          <w:sz w:val="22"/>
          <w:szCs w:val="22"/>
        </w:rPr>
        <w:t xml:space="preserve">representatives of the local community (members of Davidstow Parish Council) and the Environment Agency on a typically monthly basis or as agreed with the local community.   </w:t>
      </w:r>
      <w:r w:rsidR="00524CC9">
        <w:rPr>
          <w:sz w:val="22"/>
          <w:szCs w:val="22"/>
        </w:rPr>
        <w:t xml:space="preserve"> Meetings are documented and </w:t>
      </w:r>
      <w:r w:rsidR="00872450">
        <w:rPr>
          <w:sz w:val="22"/>
          <w:szCs w:val="22"/>
        </w:rPr>
        <w:t xml:space="preserve">actions/notes </w:t>
      </w:r>
      <w:r w:rsidR="00524CC9">
        <w:rPr>
          <w:sz w:val="22"/>
          <w:szCs w:val="22"/>
        </w:rPr>
        <w:t>shared with participants.</w:t>
      </w:r>
    </w:p>
    <w:p w14:paraId="50065391" w14:textId="595EAE1C" w:rsidR="00B817BF" w:rsidRDefault="003B6297" w:rsidP="003B6297">
      <w:pPr>
        <w:rPr>
          <w:sz w:val="22"/>
          <w:szCs w:val="22"/>
        </w:rPr>
      </w:pPr>
      <w:r>
        <w:rPr>
          <w:sz w:val="22"/>
          <w:szCs w:val="22"/>
        </w:rPr>
        <w:t xml:space="preserve">SDUK attendees typically comprise the </w:t>
      </w:r>
      <w:r w:rsidR="00872450">
        <w:rPr>
          <w:sz w:val="22"/>
          <w:szCs w:val="22"/>
        </w:rPr>
        <w:t xml:space="preserve">Davidstow </w:t>
      </w:r>
      <w:r>
        <w:rPr>
          <w:sz w:val="22"/>
          <w:szCs w:val="22"/>
        </w:rPr>
        <w:t>Site Director, WPF Operations Manager, Environmental Management and Project Management.</w:t>
      </w:r>
    </w:p>
    <w:p w14:paraId="08564C91" w14:textId="745337F3" w:rsidR="00B817BF" w:rsidRDefault="00524CC9" w:rsidP="00524CC9">
      <w:pPr>
        <w:rPr>
          <w:sz w:val="22"/>
          <w:szCs w:val="22"/>
        </w:rPr>
      </w:pPr>
      <w:r w:rsidRPr="00524CC9">
        <w:rPr>
          <w:sz w:val="22"/>
          <w:szCs w:val="22"/>
        </w:rPr>
        <w:t xml:space="preserve">Community representatives (and other members of the community) are invited to provide feedback on odour emissions directly to SDUK </w:t>
      </w:r>
      <w:r w:rsidR="00872450">
        <w:rPr>
          <w:sz w:val="22"/>
          <w:szCs w:val="22"/>
        </w:rPr>
        <w:t xml:space="preserve">via email/security gate house </w:t>
      </w:r>
      <w:r w:rsidRPr="00524CC9">
        <w:rPr>
          <w:sz w:val="22"/>
          <w:szCs w:val="22"/>
        </w:rPr>
        <w:t>between meetings in addition to any reports sent to the EA.</w:t>
      </w:r>
    </w:p>
    <w:p w14:paraId="5DBC97C1" w14:textId="5B0EFABF" w:rsidR="00872450" w:rsidRPr="00524CC9" w:rsidRDefault="003415D3" w:rsidP="00524CC9">
      <w:pPr>
        <w:rPr>
          <w:sz w:val="22"/>
          <w:szCs w:val="22"/>
        </w:rPr>
      </w:pPr>
      <w:r>
        <w:rPr>
          <w:sz w:val="22"/>
          <w:szCs w:val="22"/>
        </w:rPr>
        <w:t xml:space="preserve">Where possible, </w:t>
      </w:r>
      <w:r w:rsidR="00872450">
        <w:rPr>
          <w:sz w:val="22"/>
          <w:szCs w:val="22"/>
        </w:rPr>
        <w:t>SDUK</w:t>
      </w:r>
      <w:r>
        <w:rPr>
          <w:sz w:val="22"/>
          <w:szCs w:val="22"/>
        </w:rPr>
        <w:t xml:space="preserve"> will proactively advise </w:t>
      </w:r>
      <w:r w:rsidRPr="00524CC9">
        <w:rPr>
          <w:sz w:val="22"/>
          <w:szCs w:val="22"/>
        </w:rPr>
        <w:t>Community representatives</w:t>
      </w:r>
      <w:r>
        <w:rPr>
          <w:sz w:val="22"/>
          <w:szCs w:val="22"/>
        </w:rPr>
        <w:t xml:space="preserve"> of abnormal operational conditions</w:t>
      </w:r>
      <w:r w:rsidR="00872450">
        <w:rPr>
          <w:sz w:val="22"/>
          <w:szCs w:val="22"/>
        </w:rPr>
        <w:t xml:space="preserve"> </w:t>
      </w:r>
      <w:r>
        <w:rPr>
          <w:sz w:val="22"/>
          <w:szCs w:val="22"/>
        </w:rPr>
        <w:t xml:space="preserve">that have the potential to increase odour emissions </w:t>
      </w:r>
      <w:r w:rsidR="00872450">
        <w:rPr>
          <w:sz w:val="22"/>
          <w:szCs w:val="22"/>
        </w:rPr>
        <w:t>so that they can advise the</w:t>
      </w:r>
      <w:r>
        <w:rPr>
          <w:sz w:val="22"/>
          <w:szCs w:val="22"/>
        </w:rPr>
        <w:t xml:space="preserve"> wider</w:t>
      </w:r>
      <w:r w:rsidR="00872450">
        <w:rPr>
          <w:sz w:val="22"/>
          <w:szCs w:val="22"/>
        </w:rPr>
        <w:t xml:space="preserve"> community.</w:t>
      </w:r>
    </w:p>
    <w:p w14:paraId="6AB39805" w14:textId="525DB2BB" w:rsidR="00B817BF" w:rsidRDefault="00B817BF" w:rsidP="0063694E">
      <w:pPr>
        <w:pStyle w:val="Heading3"/>
      </w:pPr>
      <w:bookmarkStart w:id="42" w:name="_Toc141334654"/>
      <w:r>
        <w:t>5.3</w:t>
      </w:r>
      <w:r>
        <w:tab/>
        <w:t>Pro-active Odour Monitoring</w:t>
      </w:r>
      <w:bookmarkEnd w:id="42"/>
      <w:r>
        <w:t xml:space="preserve"> </w:t>
      </w:r>
    </w:p>
    <w:p w14:paraId="5126203F" w14:textId="68B0C82B" w:rsidR="003B6297" w:rsidRPr="003B6297" w:rsidRDefault="00872450" w:rsidP="003B6297">
      <w:pPr>
        <w:rPr>
          <w:sz w:val="22"/>
          <w:szCs w:val="22"/>
        </w:rPr>
      </w:pPr>
      <w:r>
        <w:rPr>
          <w:sz w:val="22"/>
          <w:szCs w:val="22"/>
        </w:rPr>
        <w:t>SDUK</w:t>
      </w:r>
      <w:r w:rsidR="003B6297" w:rsidRPr="003B6297">
        <w:rPr>
          <w:sz w:val="22"/>
          <w:szCs w:val="22"/>
        </w:rPr>
        <w:t xml:space="preserve"> undertakes the following periodic pro-active</w:t>
      </w:r>
      <w:r>
        <w:rPr>
          <w:sz w:val="22"/>
          <w:szCs w:val="22"/>
        </w:rPr>
        <w:t xml:space="preserve"> </w:t>
      </w:r>
      <w:r w:rsidR="003B6297" w:rsidRPr="003B6297">
        <w:rPr>
          <w:sz w:val="22"/>
          <w:szCs w:val="22"/>
        </w:rPr>
        <w:t>monitoring of odour emissions:</w:t>
      </w:r>
    </w:p>
    <w:p w14:paraId="06EC012F" w14:textId="61548C5D" w:rsidR="00B817BF" w:rsidRDefault="00872450" w:rsidP="003B6297">
      <w:pPr>
        <w:pStyle w:val="ListParagraph"/>
        <w:numPr>
          <w:ilvl w:val="0"/>
          <w:numId w:val="2"/>
        </w:numPr>
        <w:ind w:left="426" w:hanging="426"/>
        <w:rPr>
          <w:sz w:val="22"/>
          <w:szCs w:val="22"/>
        </w:rPr>
      </w:pPr>
      <w:r>
        <w:rPr>
          <w:sz w:val="22"/>
          <w:szCs w:val="22"/>
        </w:rPr>
        <w:t xml:space="preserve">On-site - </w:t>
      </w:r>
      <w:r w:rsidR="003B6297" w:rsidRPr="003B6297">
        <w:rPr>
          <w:sz w:val="22"/>
          <w:szCs w:val="22"/>
        </w:rPr>
        <w:t xml:space="preserve">Periodic (typically annual) olfactomeric assessment of emissions from principal sources at the WPF and Creamery.   Olfactometric assessment is periodically supplemented with chemical speciation of principal sources.  Monitoring is undertaken by a specialist odour consultancy </w:t>
      </w:r>
      <w:proofErr w:type="gramStart"/>
      <w:r w:rsidR="003B6297" w:rsidRPr="003B6297">
        <w:rPr>
          <w:sz w:val="22"/>
          <w:szCs w:val="22"/>
        </w:rPr>
        <w:t>e.g.</w:t>
      </w:r>
      <w:proofErr w:type="gramEnd"/>
      <w:r w:rsidR="003B6297" w:rsidRPr="003B6297">
        <w:rPr>
          <w:sz w:val="22"/>
          <w:szCs w:val="22"/>
        </w:rPr>
        <w:t xml:space="preserve"> Olfasense</w:t>
      </w:r>
    </w:p>
    <w:p w14:paraId="11C19559" w14:textId="7BCA58AD" w:rsidR="003B6297" w:rsidRDefault="00872450" w:rsidP="003B6297">
      <w:pPr>
        <w:pStyle w:val="ListParagraph"/>
        <w:numPr>
          <w:ilvl w:val="0"/>
          <w:numId w:val="2"/>
        </w:numPr>
        <w:ind w:left="426" w:hanging="426"/>
        <w:rPr>
          <w:sz w:val="22"/>
          <w:szCs w:val="22"/>
        </w:rPr>
      </w:pPr>
      <w:r>
        <w:rPr>
          <w:sz w:val="22"/>
          <w:szCs w:val="22"/>
        </w:rPr>
        <w:t xml:space="preserve">Off-site - </w:t>
      </w:r>
      <w:r w:rsidR="003B6297">
        <w:rPr>
          <w:sz w:val="22"/>
          <w:szCs w:val="22"/>
        </w:rPr>
        <w:t xml:space="preserve">Community surveys by Creamery personnel (typically operations managers or their deputies and members of the </w:t>
      </w:r>
      <w:r>
        <w:rPr>
          <w:sz w:val="22"/>
          <w:szCs w:val="22"/>
        </w:rPr>
        <w:t xml:space="preserve">Davidstow </w:t>
      </w:r>
      <w:r w:rsidR="003B6297">
        <w:rPr>
          <w:sz w:val="22"/>
          <w:szCs w:val="22"/>
        </w:rPr>
        <w:t xml:space="preserve">environment team).  Results of off-site monitoring are recorded using form </w:t>
      </w:r>
      <w:r w:rsidR="003B6297" w:rsidRPr="003B6297">
        <w:rPr>
          <w:sz w:val="22"/>
          <w:szCs w:val="22"/>
        </w:rPr>
        <w:t>F.EV.05</w:t>
      </w:r>
      <w:r w:rsidR="003B6297">
        <w:rPr>
          <w:sz w:val="22"/>
          <w:szCs w:val="22"/>
        </w:rPr>
        <w:t xml:space="preserve"> shown in Appendix 1.   Surveys </w:t>
      </w:r>
      <w:r w:rsidR="008C48BE">
        <w:rPr>
          <w:sz w:val="22"/>
          <w:szCs w:val="22"/>
        </w:rPr>
        <w:t xml:space="preserve">can </w:t>
      </w:r>
      <w:r>
        <w:rPr>
          <w:sz w:val="22"/>
          <w:szCs w:val="22"/>
        </w:rPr>
        <w:t>include</w:t>
      </w:r>
      <w:r w:rsidR="003B6297">
        <w:rPr>
          <w:sz w:val="22"/>
          <w:szCs w:val="22"/>
        </w:rPr>
        <w:t xml:space="preserve"> </w:t>
      </w:r>
      <w:r w:rsidR="008C48BE">
        <w:rPr>
          <w:sz w:val="22"/>
          <w:szCs w:val="22"/>
        </w:rPr>
        <w:t xml:space="preserve">the </w:t>
      </w:r>
      <w:r w:rsidR="003B6297">
        <w:rPr>
          <w:sz w:val="22"/>
          <w:szCs w:val="22"/>
        </w:rPr>
        <w:t>use of portable equipment to measure H</w:t>
      </w:r>
      <w:r w:rsidR="003B6297" w:rsidRPr="003B6297">
        <w:rPr>
          <w:sz w:val="22"/>
          <w:szCs w:val="22"/>
          <w:vertAlign w:val="subscript"/>
        </w:rPr>
        <w:t>2</w:t>
      </w:r>
      <w:r w:rsidR="003B6297">
        <w:rPr>
          <w:sz w:val="22"/>
          <w:szCs w:val="22"/>
        </w:rPr>
        <w:t>S concentrations at low levels (ppb)</w:t>
      </w:r>
      <w:r>
        <w:rPr>
          <w:sz w:val="22"/>
          <w:szCs w:val="22"/>
        </w:rPr>
        <w:t>.</w:t>
      </w:r>
      <w:r w:rsidR="003415D3">
        <w:rPr>
          <w:sz w:val="22"/>
          <w:szCs w:val="22"/>
        </w:rPr>
        <w:t xml:space="preserve">  Survey results are recorded as part of the Complaint Log referred to in section 5.1 above.</w:t>
      </w:r>
    </w:p>
    <w:p w14:paraId="776DF201" w14:textId="40A39B97" w:rsidR="00D83660" w:rsidRPr="00D53E08" w:rsidRDefault="003B6297" w:rsidP="00D53E08">
      <w:pPr>
        <w:pStyle w:val="ListParagraph"/>
        <w:numPr>
          <w:ilvl w:val="0"/>
          <w:numId w:val="2"/>
        </w:numPr>
        <w:ind w:left="426" w:hanging="426"/>
        <w:rPr>
          <w:sz w:val="22"/>
          <w:szCs w:val="22"/>
        </w:rPr>
      </w:pPr>
      <w:r>
        <w:rPr>
          <w:sz w:val="22"/>
          <w:szCs w:val="22"/>
        </w:rPr>
        <w:t xml:space="preserve">Use of remote, fixed monitoring equipment at locations previously </w:t>
      </w:r>
      <w:r w:rsidR="001A5CCA">
        <w:rPr>
          <w:sz w:val="22"/>
          <w:szCs w:val="22"/>
        </w:rPr>
        <w:t>known</w:t>
      </w:r>
      <w:r>
        <w:rPr>
          <w:sz w:val="22"/>
          <w:szCs w:val="22"/>
        </w:rPr>
        <w:t xml:space="preserve"> to be affected by periodic increases in odour emissions </w:t>
      </w:r>
      <w:proofErr w:type="gramStart"/>
      <w:r>
        <w:rPr>
          <w:sz w:val="22"/>
          <w:szCs w:val="22"/>
        </w:rPr>
        <w:t>i.e.</w:t>
      </w:r>
      <w:proofErr w:type="gramEnd"/>
      <w:r>
        <w:rPr>
          <w:sz w:val="22"/>
          <w:szCs w:val="22"/>
        </w:rPr>
        <w:t xml:space="preserve"> Trewassa and Treworra.  </w:t>
      </w:r>
      <w:r w:rsidR="009B1212">
        <w:rPr>
          <w:sz w:val="22"/>
          <w:szCs w:val="22"/>
        </w:rPr>
        <w:t xml:space="preserve">Current or </w:t>
      </w:r>
      <w:r w:rsidR="001A5CCA">
        <w:rPr>
          <w:sz w:val="22"/>
          <w:szCs w:val="22"/>
        </w:rPr>
        <w:t xml:space="preserve">recent </w:t>
      </w:r>
      <w:r w:rsidR="009B1212">
        <w:rPr>
          <w:sz w:val="22"/>
          <w:szCs w:val="22"/>
        </w:rPr>
        <w:t>historic m</w:t>
      </w:r>
      <w:r>
        <w:rPr>
          <w:sz w:val="22"/>
          <w:szCs w:val="22"/>
        </w:rPr>
        <w:t xml:space="preserve">easured </w:t>
      </w:r>
      <w:r w:rsidR="003415D3">
        <w:rPr>
          <w:sz w:val="22"/>
          <w:szCs w:val="22"/>
        </w:rPr>
        <w:t xml:space="preserve">ground level concentrations of </w:t>
      </w:r>
      <w:r>
        <w:rPr>
          <w:sz w:val="22"/>
          <w:szCs w:val="22"/>
        </w:rPr>
        <w:t>H</w:t>
      </w:r>
      <w:r w:rsidRPr="00D53E08">
        <w:rPr>
          <w:sz w:val="22"/>
          <w:szCs w:val="22"/>
          <w:vertAlign w:val="subscript"/>
        </w:rPr>
        <w:t>2</w:t>
      </w:r>
      <w:r>
        <w:rPr>
          <w:sz w:val="22"/>
          <w:szCs w:val="22"/>
        </w:rPr>
        <w:t xml:space="preserve">S </w:t>
      </w:r>
      <w:r w:rsidR="007102DE" w:rsidRPr="007102DE">
        <w:rPr>
          <w:color w:val="0070C0"/>
          <w:sz w:val="22"/>
          <w:szCs w:val="22"/>
        </w:rPr>
        <w:t>(as well as ammonia)</w:t>
      </w:r>
      <w:r w:rsidR="007102DE">
        <w:rPr>
          <w:sz w:val="22"/>
          <w:szCs w:val="22"/>
        </w:rPr>
        <w:t xml:space="preserve"> </w:t>
      </w:r>
      <w:r>
        <w:rPr>
          <w:sz w:val="22"/>
          <w:szCs w:val="22"/>
        </w:rPr>
        <w:t>can be accessed remotely using a web</w:t>
      </w:r>
      <w:r w:rsidR="00D53E08">
        <w:rPr>
          <w:sz w:val="22"/>
          <w:szCs w:val="22"/>
        </w:rPr>
        <w:t>-</w:t>
      </w:r>
      <w:r>
        <w:rPr>
          <w:sz w:val="22"/>
          <w:szCs w:val="22"/>
        </w:rPr>
        <w:t>based system referred to as Envirosuite.</w:t>
      </w:r>
    </w:p>
    <w:p w14:paraId="04256B4A" w14:textId="6747DC8F" w:rsidR="00B817BF" w:rsidRDefault="0063694E" w:rsidP="0063694E">
      <w:pPr>
        <w:pStyle w:val="Heading3"/>
      </w:pPr>
      <w:bookmarkStart w:id="43" w:name="_Toc141334655"/>
      <w:r>
        <w:t>5.4</w:t>
      </w:r>
      <w:r>
        <w:tab/>
      </w:r>
      <w:r w:rsidR="00B817BF">
        <w:t>Reactive Odour Monitoring</w:t>
      </w:r>
      <w:bookmarkEnd w:id="43"/>
    </w:p>
    <w:p w14:paraId="6E84EE4F" w14:textId="2D8F5C31" w:rsidR="00D83660" w:rsidRDefault="009A168A" w:rsidP="00D83660">
      <w:pPr>
        <w:rPr>
          <w:sz w:val="22"/>
          <w:szCs w:val="22"/>
          <w:lang w:val="en-US"/>
        </w:rPr>
      </w:pPr>
      <w:r>
        <w:rPr>
          <w:sz w:val="22"/>
          <w:szCs w:val="22"/>
          <w:lang w:val="en-US"/>
        </w:rPr>
        <w:t>Reactive odour monitoring follows the same process as described for pro-active monitoring above.</w:t>
      </w:r>
    </w:p>
    <w:p w14:paraId="6FD09FCF" w14:textId="14A3F0BE" w:rsidR="009A168A" w:rsidRPr="00D83660" w:rsidRDefault="009A168A" w:rsidP="00D83660">
      <w:r>
        <w:rPr>
          <w:sz w:val="22"/>
          <w:szCs w:val="22"/>
          <w:lang w:val="en-US"/>
        </w:rPr>
        <w:t>Whe</w:t>
      </w:r>
      <w:r w:rsidR="009B1212">
        <w:rPr>
          <w:sz w:val="22"/>
          <w:szCs w:val="22"/>
          <w:lang w:val="en-US"/>
        </w:rPr>
        <w:t>n</w:t>
      </w:r>
      <w:r>
        <w:rPr>
          <w:sz w:val="22"/>
          <w:szCs w:val="22"/>
          <w:lang w:val="en-US"/>
        </w:rPr>
        <w:t xml:space="preserve"> complaints are received from the NIRS team in a timely fashion </w:t>
      </w:r>
      <w:r w:rsidR="001A5CCA">
        <w:rPr>
          <w:sz w:val="22"/>
          <w:szCs w:val="22"/>
          <w:lang w:val="en-US"/>
        </w:rPr>
        <w:t xml:space="preserve">and/ or directly from the local community </w:t>
      </w:r>
      <w:r w:rsidR="00872450">
        <w:rPr>
          <w:sz w:val="22"/>
          <w:szCs w:val="22"/>
          <w:lang w:val="en-US"/>
        </w:rPr>
        <w:t>to</w:t>
      </w:r>
      <w:r w:rsidR="009B1212">
        <w:rPr>
          <w:sz w:val="22"/>
          <w:szCs w:val="22"/>
          <w:lang w:val="en-US"/>
        </w:rPr>
        <w:t xml:space="preserve"> </w:t>
      </w:r>
      <w:r w:rsidR="008C48BE">
        <w:rPr>
          <w:sz w:val="22"/>
          <w:szCs w:val="22"/>
          <w:lang w:val="en-US"/>
        </w:rPr>
        <w:t xml:space="preserve">enable </w:t>
      </w:r>
      <w:r w:rsidR="009B1212">
        <w:rPr>
          <w:sz w:val="22"/>
          <w:szCs w:val="22"/>
          <w:lang w:val="en-US"/>
        </w:rPr>
        <w:t xml:space="preserve">a meaningful investigation, </w:t>
      </w:r>
      <w:r>
        <w:rPr>
          <w:sz w:val="22"/>
          <w:szCs w:val="22"/>
          <w:lang w:val="en-US"/>
        </w:rPr>
        <w:t xml:space="preserve">a community survey is undertaken and recorded using </w:t>
      </w:r>
      <w:r>
        <w:rPr>
          <w:sz w:val="22"/>
          <w:szCs w:val="22"/>
        </w:rPr>
        <w:t xml:space="preserve">form </w:t>
      </w:r>
      <w:r w:rsidRPr="003B6297">
        <w:rPr>
          <w:sz w:val="22"/>
          <w:szCs w:val="22"/>
        </w:rPr>
        <w:t>F.EV.05</w:t>
      </w:r>
      <w:r>
        <w:rPr>
          <w:sz w:val="22"/>
          <w:szCs w:val="22"/>
        </w:rPr>
        <w:t xml:space="preserve"> shown in Appendix 1.</w:t>
      </w:r>
      <w:r w:rsidR="00872450">
        <w:rPr>
          <w:sz w:val="22"/>
          <w:szCs w:val="22"/>
        </w:rPr>
        <w:t xml:space="preserve"> </w:t>
      </w:r>
    </w:p>
    <w:p w14:paraId="27255060" w14:textId="05566AD4" w:rsidR="00B817BF" w:rsidRDefault="00B817BF" w:rsidP="00B817BF">
      <w:pPr>
        <w:pStyle w:val="Heading1"/>
      </w:pPr>
      <w:bookmarkStart w:id="44" w:name="_Toc71271172"/>
      <w:bookmarkStart w:id="45" w:name="_Toc141334656"/>
      <w:r>
        <w:lastRenderedPageBreak/>
        <w:t>6.</w:t>
      </w:r>
      <w:r>
        <w:tab/>
        <w:t>Abnormal Events</w:t>
      </w:r>
      <w:bookmarkEnd w:id="44"/>
      <w:bookmarkEnd w:id="45"/>
    </w:p>
    <w:p w14:paraId="3984C7C4" w14:textId="439B5CA8" w:rsidR="00917A5B" w:rsidRDefault="009A168A" w:rsidP="00917A5B">
      <w:pPr>
        <w:rPr>
          <w:sz w:val="22"/>
          <w:szCs w:val="22"/>
        </w:rPr>
      </w:pPr>
      <w:r>
        <w:rPr>
          <w:sz w:val="22"/>
          <w:szCs w:val="22"/>
        </w:rPr>
        <w:t>Operating experience</w:t>
      </w:r>
      <w:r w:rsidR="009B1212">
        <w:rPr>
          <w:sz w:val="22"/>
          <w:szCs w:val="22"/>
        </w:rPr>
        <w:t xml:space="preserve"> and risk assessments</w:t>
      </w:r>
      <w:r>
        <w:rPr>
          <w:sz w:val="22"/>
          <w:szCs w:val="22"/>
        </w:rPr>
        <w:t xml:space="preserve"> ha</w:t>
      </w:r>
      <w:r w:rsidR="009B1212">
        <w:rPr>
          <w:sz w:val="22"/>
          <w:szCs w:val="22"/>
        </w:rPr>
        <w:t>ve</w:t>
      </w:r>
      <w:r>
        <w:rPr>
          <w:sz w:val="22"/>
          <w:szCs w:val="22"/>
        </w:rPr>
        <w:t xml:space="preserve"> shown the following abnormal events to </w:t>
      </w:r>
      <w:r w:rsidR="009B1212">
        <w:rPr>
          <w:sz w:val="22"/>
          <w:szCs w:val="22"/>
        </w:rPr>
        <w:t xml:space="preserve">have the potential to </w:t>
      </w:r>
      <w:r>
        <w:rPr>
          <w:sz w:val="22"/>
          <w:szCs w:val="22"/>
        </w:rPr>
        <w:t xml:space="preserve">materially </w:t>
      </w:r>
      <w:r w:rsidR="009B1212">
        <w:rPr>
          <w:sz w:val="22"/>
          <w:szCs w:val="22"/>
        </w:rPr>
        <w:t>a</w:t>
      </w:r>
      <w:r>
        <w:rPr>
          <w:sz w:val="22"/>
          <w:szCs w:val="22"/>
        </w:rPr>
        <w:t>ffect odour emissions from the WPF.</w:t>
      </w:r>
    </w:p>
    <w:tbl>
      <w:tblPr>
        <w:tblStyle w:val="TableGrid"/>
        <w:tblW w:w="0" w:type="auto"/>
        <w:tblLook w:val="04A0" w:firstRow="1" w:lastRow="0" w:firstColumn="1" w:lastColumn="0" w:noHBand="0" w:noVBand="1"/>
      </w:tblPr>
      <w:tblGrid>
        <w:gridCol w:w="3823"/>
        <w:gridCol w:w="5862"/>
      </w:tblGrid>
      <w:tr w:rsidR="00B817BF" w:rsidRPr="00B817BF" w14:paraId="1985D516" w14:textId="77777777" w:rsidTr="00917A5B">
        <w:tc>
          <w:tcPr>
            <w:tcW w:w="3823" w:type="dxa"/>
          </w:tcPr>
          <w:p w14:paraId="18837D62" w14:textId="64BAE564" w:rsidR="00B817BF" w:rsidRPr="00B817BF" w:rsidRDefault="00B817BF" w:rsidP="00B817BF">
            <w:pPr>
              <w:rPr>
                <w:b/>
                <w:bCs/>
                <w:sz w:val="22"/>
                <w:szCs w:val="22"/>
                <w:lang w:val="en-US"/>
              </w:rPr>
            </w:pPr>
            <w:r w:rsidRPr="00B817BF">
              <w:rPr>
                <w:b/>
                <w:bCs/>
                <w:sz w:val="22"/>
                <w:szCs w:val="22"/>
                <w:lang w:val="en-US"/>
              </w:rPr>
              <w:t xml:space="preserve">Abnormal </w:t>
            </w:r>
            <w:r>
              <w:rPr>
                <w:b/>
                <w:bCs/>
                <w:sz w:val="22"/>
                <w:szCs w:val="22"/>
                <w:lang w:val="en-US"/>
              </w:rPr>
              <w:t>E</w:t>
            </w:r>
            <w:r w:rsidRPr="00B817BF">
              <w:rPr>
                <w:b/>
                <w:bCs/>
                <w:sz w:val="22"/>
                <w:szCs w:val="22"/>
                <w:lang w:val="en-US"/>
              </w:rPr>
              <w:t>vent</w:t>
            </w:r>
          </w:p>
        </w:tc>
        <w:tc>
          <w:tcPr>
            <w:tcW w:w="5862" w:type="dxa"/>
          </w:tcPr>
          <w:p w14:paraId="076DC75C" w14:textId="05664FE8" w:rsidR="00B817BF" w:rsidRPr="00B817BF" w:rsidRDefault="00B817BF" w:rsidP="00B817BF">
            <w:pPr>
              <w:rPr>
                <w:b/>
                <w:bCs/>
                <w:sz w:val="22"/>
                <w:szCs w:val="22"/>
                <w:lang w:val="en-US"/>
              </w:rPr>
            </w:pPr>
            <w:r w:rsidRPr="00B817BF">
              <w:rPr>
                <w:b/>
                <w:bCs/>
                <w:sz w:val="22"/>
                <w:szCs w:val="22"/>
                <w:lang w:val="en-US"/>
              </w:rPr>
              <w:t xml:space="preserve">Recovery </w:t>
            </w:r>
            <w:r>
              <w:rPr>
                <w:b/>
                <w:bCs/>
                <w:sz w:val="22"/>
                <w:szCs w:val="22"/>
                <w:lang w:val="en-US"/>
              </w:rPr>
              <w:t>S</w:t>
            </w:r>
            <w:r w:rsidRPr="00B817BF">
              <w:rPr>
                <w:b/>
                <w:bCs/>
                <w:sz w:val="22"/>
                <w:szCs w:val="22"/>
                <w:lang w:val="en-US"/>
              </w:rPr>
              <w:t>teps</w:t>
            </w:r>
          </w:p>
        </w:tc>
      </w:tr>
      <w:tr w:rsidR="00B817BF" w14:paraId="28FEF6C8" w14:textId="77777777" w:rsidTr="00917A5B">
        <w:tc>
          <w:tcPr>
            <w:tcW w:w="3823" w:type="dxa"/>
          </w:tcPr>
          <w:p w14:paraId="3E4C7D77" w14:textId="43CAF2CA" w:rsidR="009B1212" w:rsidRPr="009A168A" w:rsidRDefault="009A168A" w:rsidP="009B1212">
            <w:pPr>
              <w:jc w:val="left"/>
              <w:rPr>
                <w:sz w:val="22"/>
                <w:szCs w:val="22"/>
              </w:rPr>
            </w:pPr>
            <w:r w:rsidRPr="009A168A">
              <w:rPr>
                <w:sz w:val="22"/>
                <w:szCs w:val="22"/>
              </w:rPr>
              <w:t xml:space="preserve">Unplanned discharge </w:t>
            </w:r>
            <w:r w:rsidR="009B1212">
              <w:rPr>
                <w:sz w:val="22"/>
                <w:szCs w:val="22"/>
              </w:rPr>
              <w:t>of</w:t>
            </w:r>
            <w:r w:rsidRPr="009A168A">
              <w:rPr>
                <w:sz w:val="22"/>
                <w:szCs w:val="22"/>
              </w:rPr>
              <w:t xml:space="preserve"> ingredient, by-product or finished product to drain</w:t>
            </w:r>
            <w:r w:rsidR="009B1212">
              <w:rPr>
                <w:sz w:val="22"/>
                <w:szCs w:val="22"/>
              </w:rPr>
              <w:t xml:space="preserve"> typically </w:t>
            </w:r>
            <w:proofErr w:type="gramStart"/>
            <w:r w:rsidR="009B1212">
              <w:rPr>
                <w:sz w:val="22"/>
                <w:szCs w:val="22"/>
              </w:rPr>
              <w:t>as a result of</w:t>
            </w:r>
            <w:proofErr w:type="gramEnd"/>
            <w:r w:rsidR="009B1212">
              <w:rPr>
                <w:sz w:val="22"/>
                <w:szCs w:val="22"/>
              </w:rPr>
              <w:t xml:space="preserve"> Creamery equipment breakdown</w:t>
            </w:r>
            <w:r w:rsidR="003415D3">
              <w:rPr>
                <w:sz w:val="22"/>
                <w:szCs w:val="22"/>
              </w:rPr>
              <w:t xml:space="preserve"> or unplanned event</w:t>
            </w:r>
          </w:p>
        </w:tc>
        <w:tc>
          <w:tcPr>
            <w:tcW w:w="5862" w:type="dxa"/>
          </w:tcPr>
          <w:p w14:paraId="10FD2ED8" w14:textId="14CC88C8" w:rsidR="009A168A" w:rsidRDefault="009A168A" w:rsidP="00B817BF">
            <w:pPr>
              <w:rPr>
                <w:sz w:val="22"/>
                <w:szCs w:val="22"/>
              </w:rPr>
            </w:pPr>
            <w:r w:rsidRPr="009A168A">
              <w:rPr>
                <w:sz w:val="22"/>
                <w:szCs w:val="22"/>
              </w:rPr>
              <w:t>Material is routed either to the covered</w:t>
            </w:r>
            <w:r w:rsidR="009B1212">
              <w:rPr>
                <w:sz w:val="22"/>
                <w:szCs w:val="22"/>
              </w:rPr>
              <w:t>, extracted and abated</w:t>
            </w:r>
            <w:r w:rsidRPr="009A168A">
              <w:rPr>
                <w:sz w:val="22"/>
                <w:szCs w:val="22"/>
              </w:rPr>
              <w:t xml:space="preserve"> contingency lagoon located at the Creamery or the Divert </w:t>
            </w:r>
            <w:r w:rsidR="003415D3">
              <w:rPr>
                <w:sz w:val="22"/>
                <w:szCs w:val="22"/>
              </w:rPr>
              <w:t>T</w:t>
            </w:r>
            <w:r w:rsidR="003415D3" w:rsidRPr="009A168A">
              <w:rPr>
                <w:sz w:val="22"/>
                <w:szCs w:val="22"/>
              </w:rPr>
              <w:t xml:space="preserve">ank </w:t>
            </w:r>
            <w:r w:rsidRPr="009A168A">
              <w:rPr>
                <w:sz w:val="22"/>
                <w:szCs w:val="22"/>
              </w:rPr>
              <w:t>at the WPF</w:t>
            </w:r>
            <w:r w:rsidR="003415D3">
              <w:rPr>
                <w:sz w:val="22"/>
                <w:szCs w:val="22"/>
              </w:rPr>
              <w:t>.</w:t>
            </w:r>
          </w:p>
          <w:p w14:paraId="17761B38" w14:textId="53A18FE9" w:rsidR="000E0417" w:rsidRPr="009A168A" w:rsidRDefault="000E0417" w:rsidP="00B817BF">
            <w:pPr>
              <w:rPr>
                <w:sz w:val="22"/>
                <w:szCs w:val="22"/>
              </w:rPr>
            </w:pPr>
            <w:r>
              <w:rPr>
                <w:sz w:val="22"/>
                <w:szCs w:val="22"/>
              </w:rPr>
              <w:t>In addition</w:t>
            </w:r>
            <w:r w:rsidR="003415D3">
              <w:rPr>
                <w:sz w:val="22"/>
                <w:szCs w:val="22"/>
              </w:rPr>
              <w:t>,</w:t>
            </w:r>
            <w:r>
              <w:rPr>
                <w:sz w:val="22"/>
                <w:szCs w:val="22"/>
              </w:rPr>
              <w:t xml:space="preserve"> material can be exported directly from stor</w:t>
            </w:r>
            <w:r w:rsidR="006520D3">
              <w:rPr>
                <w:sz w:val="22"/>
                <w:szCs w:val="22"/>
              </w:rPr>
              <w:t>a</w:t>
            </w:r>
            <w:r>
              <w:rPr>
                <w:sz w:val="22"/>
                <w:szCs w:val="22"/>
              </w:rPr>
              <w:t>ge tanks</w:t>
            </w:r>
            <w:r w:rsidR="00095435">
              <w:rPr>
                <w:sz w:val="22"/>
                <w:szCs w:val="22"/>
              </w:rPr>
              <w:t xml:space="preserve"> at the Creamery </w:t>
            </w:r>
            <w:proofErr w:type="gramStart"/>
            <w:r>
              <w:rPr>
                <w:sz w:val="22"/>
                <w:szCs w:val="22"/>
              </w:rPr>
              <w:t>e.g.</w:t>
            </w:r>
            <w:proofErr w:type="gramEnd"/>
            <w:r>
              <w:rPr>
                <w:sz w:val="22"/>
                <w:szCs w:val="22"/>
              </w:rPr>
              <w:t xml:space="preserve"> </w:t>
            </w:r>
            <w:r w:rsidR="00095435">
              <w:rPr>
                <w:sz w:val="22"/>
                <w:szCs w:val="22"/>
              </w:rPr>
              <w:t xml:space="preserve">storage tank </w:t>
            </w:r>
            <w:r>
              <w:rPr>
                <w:sz w:val="22"/>
                <w:szCs w:val="22"/>
              </w:rPr>
              <w:t>T417</w:t>
            </w:r>
          </w:p>
        </w:tc>
      </w:tr>
      <w:tr w:rsidR="00B817BF" w14:paraId="1D1088E5" w14:textId="77777777" w:rsidTr="00917A5B">
        <w:tc>
          <w:tcPr>
            <w:tcW w:w="3823" w:type="dxa"/>
          </w:tcPr>
          <w:p w14:paraId="584E1C6A" w14:textId="44A72846" w:rsidR="00B817BF" w:rsidRPr="009A168A" w:rsidRDefault="009A168A" w:rsidP="00B817BF">
            <w:pPr>
              <w:rPr>
                <w:sz w:val="22"/>
                <w:szCs w:val="22"/>
              </w:rPr>
            </w:pPr>
            <w:r w:rsidRPr="009A168A">
              <w:rPr>
                <w:sz w:val="22"/>
                <w:szCs w:val="22"/>
              </w:rPr>
              <w:t xml:space="preserve">Increased </w:t>
            </w:r>
            <w:r w:rsidR="009B1212">
              <w:rPr>
                <w:sz w:val="22"/>
                <w:szCs w:val="22"/>
              </w:rPr>
              <w:t>waste water load</w:t>
            </w:r>
            <w:r w:rsidRPr="009A168A">
              <w:rPr>
                <w:sz w:val="22"/>
                <w:szCs w:val="22"/>
              </w:rPr>
              <w:t xml:space="preserve"> at WPF</w:t>
            </w:r>
          </w:p>
        </w:tc>
        <w:tc>
          <w:tcPr>
            <w:tcW w:w="5862" w:type="dxa"/>
          </w:tcPr>
          <w:p w14:paraId="30C197BA" w14:textId="77777777" w:rsidR="00B817BF" w:rsidRDefault="009A168A" w:rsidP="00B817BF">
            <w:pPr>
              <w:rPr>
                <w:sz w:val="22"/>
                <w:szCs w:val="22"/>
              </w:rPr>
            </w:pPr>
            <w:r>
              <w:rPr>
                <w:sz w:val="22"/>
                <w:szCs w:val="22"/>
              </w:rPr>
              <w:t>Export of surplus via road tanker</w:t>
            </w:r>
          </w:p>
          <w:p w14:paraId="2FEF132B" w14:textId="781ABF20" w:rsidR="009A168A" w:rsidRDefault="009A168A" w:rsidP="00B817BF">
            <w:pPr>
              <w:rPr>
                <w:sz w:val="22"/>
                <w:szCs w:val="22"/>
              </w:rPr>
            </w:pPr>
            <w:r>
              <w:rPr>
                <w:sz w:val="22"/>
                <w:szCs w:val="22"/>
              </w:rPr>
              <w:t xml:space="preserve">Increase pH in BT1 through manual addition of caustic to supplement caustic dosed </w:t>
            </w:r>
            <w:r w:rsidR="003415D3">
              <w:rPr>
                <w:sz w:val="22"/>
                <w:szCs w:val="22"/>
              </w:rPr>
              <w:t>via</w:t>
            </w:r>
            <w:r w:rsidR="00140555">
              <w:rPr>
                <w:sz w:val="22"/>
                <w:szCs w:val="22"/>
              </w:rPr>
              <w:t xml:space="preserve"> the automated pH control system (being commissioned in</w:t>
            </w:r>
            <w:r w:rsidR="00095435">
              <w:rPr>
                <w:sz w:val="22"/>
                <w:szCs w:val="22"/>
              </w:rPr>
              <w:t xml:space="preserve"> summer</w:t>
            </w:r>
            <w:r w:rsidR="00140555">
              <w:rPr>
                <w:sz w:val="22"/>
                <w:szCs w:val="22"/>
              </w:rPr>
              <w:t xml:space="preserve"> 2023)</w:t>
            </w:r>
          </w:p>
          <w:p w14:paraId="47A4EC78" w14:textId="74FF64BB" w:rsidR="009A168A" w:rsidRPr="009A168A" w:rsidRDefault="009A168A" w:rsidP="00B817BF">
            <w:pPr>
              <w:rPr>
                <w:sz w:val="22"/>
                <w:szCs w:val="22"/>
              </w:rPr>
            </w:pPr>
            <w:r>
              <w:rPr>
                <w:sz w:val="22"/>
                <w:szCs w:val="22"/>
              </w:rPr>
              <w:t xml:space="preserve">Manual dosing of a </w:t>
            </w:r>
            <w:r w:rsidRPr="00EF4803">
              <w:rPr>
                <w:sz w:val="22"/>
                <w:szCs w:val="22"/>
              </w:rPr>
              <w:t xml:space="preserve">proprietary </w:t>
            </w:r>
            <w:r w:rsidRPr="009A168A">
              <w:rPr>
                <w:bCs/>
                <w:sz w:val="22"/>
                <w:szCs w:val="22"/>
              </w:rPr>
              <w:t>odour suppressant</w:t>
            </w:r>
            <w:r w:rsidRPr="00EF4803">
              <w:rPr>
                <w:sz w:val="22"/>
                <w:szCs w:val="22"/>
              </w:rPr>
              <w:t xml:space="preserve"> (typically ‘Diox</w:t>
            </w:r>
            <w:r>
              <w:rPr>
                <w:sz w:val="22"/>
                <w:szCs w:val="22"/>
              </w:rPr>
              <w:t xml:space="preserve"> Max</w:t>
            </w:r>
            <w:r w:rsidRPr="00EF4803">
              <w:rPr>
                <w:sz w:val="22"/>
                <w:szCs w:val="22"/>
              </w:rPr>
              <w:t>’</w:t>
            </w:r>
            <w:r>
              <w:rPr>
                <w:sz w:val="22"/>
                <w:szCs w:val="22"/>
              </w:rPr>
              <w:t xml:space="preserve"> an aqueous solution of stabilised chlorine dioxide</w:t>
            </w:r>
            <w:r w:rsidRPr="00EF4803">
              <w:rPr>
                <w:sz w:val="22"/>
                <w:szCs w:val="22"/>
              </w:rPr>
              <w:t xml:space="preserve">) added to </w:t>
            </w:r>
            <w:r w:rsidR="008B499C">
              <w:rPr>
                <w:sz w:val="22"/>
                <w:szCs w:val="22"/>
              </w:rPr>
              <w:t>BT1</w:t>
            </w:r>
            <w:r w:rsidRPr="00EF4803">
              <w:rPr>
                <w:sz w:val="22"/>
                <w:szCs w:val="22"/>
              </w:rPr>
              <w:t xml:space="preserve"> i</w:t>
            </w:r>
            <w:r>
              <w:rPr>
                <w:sz w:val="22"/>
                <w:szCs w:val="22"/>
              </w:rPr>
              <w:t>n</w:t>
            </w:r>
            <w:r w:rsidRPr="00EF4803">
              <w:rPr>
                <w:sz w:val="22"/>
                <w:szCs w:val="22"/>
              </w:rPr>
              <w:t xml:space="preserve"> controlled doses of typically </w:t>
            </w:r>
            <w:r>
              <w:rPr>
                <w:sz w:val="22"/>
                <w:szCs w:val="22"/>
              </w:rPr>
              <w:t>1,</w:t>
            </w:r>
            <w:r w:rsidRPr="00B90AE7">
              <w:rPr>
                <w:sz w:val="22"/>
                <w:szCs w:val="22"/>
              </w:rPr>
              <w:t xml:space="preserve">000 litres over a </w:t>
            </w:r>
            <w:proofErr w:type="gramStart"/>
            <w:r w:rsidRPr="00B90AE7">
              <w:rPr>
                <w:sz w:val="22"/>
                <w:szCs w:val="22"/>
              </w:rPr>
              <w:t>12 hour</w:t>
            </w:r>
            <w:proofErr w:type="gramEnd"/>
            <w:r w:rsidRPr="00B90AE7">
              <w:rPr>
                <w:sz w:val="22"/>
                <w:szCs w:val="22"/>
              </w:rPr>
              <w:t xml:space="preserve"> shift</w:t>
            </w:r>
            <w:r>
              <w:rPr>
                <w:sz w:val="22"/>
                <w:szCs w:val="22"/>
              </w:rPr>
              <w:t>,</w:t>
            </w:r>
            <w:r w:rsidRPr="00EF4803">
              <w:rPr>
                <w:sz w:val="22"/>
                <w:szCs w:val="22"/>
              </w:rPr>
              <w:t xml:space="preserve"> depending on plant conditions</w:t>
            </w:r>
          </w:p>
        </w:tc>
      </w:tr>
      <w:tr w:rsidR="00B817BF" w14:paraId="73A013A6" w14:textId="77777777" w:rsidTr="00917A5B">
        <w:tc>
          <w:tcPr>
            <w:tcW w:w="3823" w:type="dxa"/>
          </w:tcPr>
          <w:p w14:paraId="1E606FBE" w14:textId="48665E54" w:rsidR="00B817BF" w:rsidRPr="005556A9" w:rsidRDefault="009A168A" w:rsidP="00B817BF">
            <w:pPr>
              <w:rPr>
                <w:sz w:val="22"/>
                <w:szCs w:val="22"/>
              </w:rPr>
            </w:pPr>
            <w:r w:rsidRPr="005556A9">
              <w:rPr>
                <w:sz w:val="22"/>
                <w:szCs w:val="22"/>
              </w:rPr>
              <w:t xml:space="preserve">Failure of </w:t>
            </w:r>
            <w:r w:rsidR="009B1212">
              <w:rPr>
                <w:sz w:val="22"/>
                <w:szCs w:val="22"/>
              </w:rPr>
              <w:t xml:space="preserve">WPF </w:t>
            </w:r>
            <w:r w:rsidRPr="005556A9">
              <w:rPr>
                <w:sz w:val="22"/>
                <w:szCs w:val="22"/>
              </w:rPr>
              <w:t>aeration equipment</w:t>
            </w:r>
          </w:p>
        </w:tc>
        <w:tc>
          <w:tcPr>
            <w:tcW w:w="5862" w:type="dxa"/>
          </w:tcPr>
          <w:p w14:paraId="6A62D0B2" w14:textId="06B4CF58" w:rsidR="00B817BF" w:rsidRPr="005556A9" w:rsidRDefault="009A168A" w:rsidP="00B817BF">
            <w:pPr>
              <w:rPr>
                <w:sz w:val="22"/>
                <w:szCs w:val="22"/>
              </w:rPr>
            </w:pPr>
            <w:r w:rsidRPr="005556A9">
              <w:rPr>
                <w:sz w:val="22"/>
                <w:szCs w:val="22"/>
              </w:rPr>
              <w:t xml:space="preserve">Replace with spares </w:t>
            </w:r>
            <w:r w:rsidR="005556A9">
              <w:rPr>
                <w:sz w:val="22"/>
                <w:szCs w:val="22"/>
              </w:rPr>
              <w:t xml:space="preserve">which are </w:t>
            </w:r>
            <w:r w:rsidRPr="005556A9">
              <w:rPr>
                <w:sz w:val="22"/>
                <w:szCs w:val="22"/>
              </w:rPr>
              <w:t xml:space="preserve">retained on </w:t>
            </w:r>
            <w:proofErr w:type="gramStart"/>
            <w:r w:rsidRPr="005556A9">
              <w:rPr>
                <w:sz w:val="22"/>
                <w:szCs w:val="22"/>
              </w:rPr>
              <w:t>site</w:t>
            </w:r>
            <w:proofErr w:type="gramEnd"/>
          </w:p>
          <w:p w14:paraId="74AB887D" w14:textId="04C858CB" w:rsidR="009A168A" w:rsidRPr="005556A9" w:rsidRDefault="009A168A" w:rsidP="00B817BF">
            <w:pPr>
              <w:rPr>
                <w:sz w:val="22"/>
                <w:szCs w:val="22"/>
              </w:rPr>
            </w:pPr>
            <w:r w:rsidRPr="005556A9">
              <w:rPr>
                <w:sz w:val="22"/>
                <w:szCs w:val="22"/>
              </w:rPr>
              <w:t>Obtain rental blower(s)</w:t>
            </w:r>
            <w:r w:rsidR="003415D3">
              <w:rPr>
                <w:sz w:val="22"/>
                <w:szCs w:val="22"/>
              </w:rPr>
              <w:t xml:space="preserve"> from retained contractor</w:t>
            </w:r>
          </w:p>
        </w:tc>
      </w:tr>
      <w:tr w:rsidR="009B1212" w14:paraId="4D6FA1C2" w14:textId="77777777" w:rsidTr="004F16CB">
        <w:tc>
          <w:tcPr>
            <w:tcW w:w="3823" w:type="dxa"/>
          </w:tcPr>
          <w:p w14:paraId="41386178" w14:textId="670FD5B0" w:rsidR="009B1212" w:rsidRPr="005556A9" w:rsidRDefault="009B1212" w:rsidP="004F16CB">
            <w:pPr>
              <w:rPr>
                <w:sz w:val="22"/>
                <w:szCs w:val="22"/>
              </w:rPr>
            </w:pPr>
            <w:r w:rsidRPr="005556A9">
              <w:rPr>
                <w:sz w:val="22"/>
                <w:szCs w:val="22"/>
              </w:rPr>
              <w:t xml:space="preserve">Failure of </w:t>
            </w:r>
            <w:r>
              <w:rPr>
                <w:sz w:val="22"/>
                <w:szCs w:val="22"/>
              </w:rPr>
              <w:t xml:space="preserve">WPF equipment </w:t>
            </w:r>
            <w:proofErr w:type="gramStart"/>
            <w:r>
              <w:rPr>
                <w:sz w:val="22"/>
                <w:szCs w:val="22"/>
              </w:rPr>
              <w:t>e.g.</w:t>
            </w:r>
            <w:proofErr w:type="gramEnd"/>
            <w:r>
              <w:rPr>
                <w:sz w:val="22"/>
                <w:szCs w:val="22"/>
              </w:rPr>
              <w:t xml:space="preserve"> DAFs reducing forward flow through WPF increasing inventory</w:t>
            </w:r>
            <w:r w:rsidR="001A5CCA">
              <w:rPr>
                <w:sz w:val="22"/>
                <w:szCs w:val="22"/>
              </w:rPr>
              <w:t>/ residence time</w:t>
            </w:r>
            <w:r>
              <w:rPr>
                <w:sz w:val="22"/>
                <w:szCs w:val="22"/>
              </w:rPr>
              <w:t xml:space="preserve"> in BT1 and Divert</w:t>
            </w:r>
            <w:r w:rsidR="008B499C">
              <w:rPr>
                <w:sz w:val="22"/>
                <w:szCs w:val="22"/>
              </w:rPr>
              <w:t xml:space="preserve"> Tank</w:t>
            </w:r>
          </w:p>
        </w:tc>
        <w:tc>
          <w:tcPr>
            <w:tcW w:w="5862" w:type="dxa"/>
          </w:tcPr>
          <w:p w14:paraId="4B350544" w14:textId="6EC49A1A" w:rsidR="009B1212" w:rsidRDefault="009B1212" w:rsidP="004F16CB">
            <w:pPr>
              <w:rPr>
                <w:sz w:val="22"/>
                <w:szCs w:val="22"/>
              </w:rPr>
            </w:pPr>
            <w:r>
              <w:rPr>
                <w:sz w:val="22"/>
                <w:szCs w:val="22"/>
              </w:rPr>
              <w:t xml:space="preserve">Amend production schedule of Creamery if </w:t>
            </w:r>
            <w:proofErr w:type="gramStart"/>
            <w:r>
              <w:rPr>
                <w:sz w:val="22"/>
                <w:szCs w:val="22"/>
              </w:rPr>
              <w:t>possible</w:t>
            </w:r>
            <w:proofErr w:type="gramEnd"/>
            <w:r>
              <w:rPr>
                <w:sz w:val="22"/>
                <w:szCs w:val="22"/>
              </w:rPr>
              <w:t xml:space="preserve"> to reduce waste water volume e.g. cleaning schedule</w:t>
            </w:r>
          </w:p>
          <w:p w14:paraId="3C88213B" w14:textId="14E4B811" w:rsidR="009B1212" w:rsidRPr="005556A9" w:rsidRDefault="009B1212" w:rsidP="004F16CB">
            <w:pPr>
              <w:rPr>
                <w:sz w:val="22"/>
                <w:szCs w:val="22"/>
              </w:rPr>
            </w:pPr>
            <w:r>
              <w:rPr>
                <w:sz w:val="22"/>
                <w:szCs w:val="22"/>
              </w:rPr>
              <w:t>Export via road tanker</w:t>
            </w:r>
          </w:p>
        </w:tc>
      </w:tr>
      <w:tr w:rsidR="00140555" w14:paraId="1A150466" w14:textId="77777777" w:rsidTr="00917A5B">
        <w:tc>
          <w:tcPr>
            <w:tcW w:w="3823" w:type="dxa"/>
          </w:tcPr>
          <w:p w14:paraId="4A537021" w14:textId="2F2A1D17" w:rsidR="00140555" w:rsidRPr="005556A9" w:rsidRDefault="005556A9" w:rsidP="00B817BF">
            <w:pPr>
              <w:rPr>
                <w:sz w:val="22"/>
                <w:szCs w:val="22"/>
              </w:rPr>
            </w:pPr>
            <w:r w:rsidRPr="005556A9">
              <w:rPr>
                <w:sz w:val="22"/>
                <w:szCs w:val="22"/>
              </w:rPr>
              <w:t>Increased ammonia in aeration circuits</w:t>
            </w:r>
          </w:p>
        </w:tc>
        <w:tc>
          <w:tcPr>
            <w:tcW w:w="5862" w:type="dxa"/>
          </w:tcPr>
          <w:p w14:paraId="7E017C93" w14:textId="6D4FEFEA" w:rsidR="00140555" w:rsidRPr="005556A9" w:rsidRDefault="005556A9" w:rsidP="00B817BF">
            <w:pPr>
              <w:rPr>
                <w:sz w:val="22"/>
                <w:szCs w:val="22"/>
              </w:rPr>
            </w:pPr>
            <w:r w:rsidRPr="005556A9">
              <w:rPr>
                <w:sz w:val="22"/>
                <w:szCs w:val="22"/>
              </w:rPr>
              <w:t>Reduce feed, increase DO, add nitrifying bacteria</w:t>
            </w:r>
            <w:r w:rsidR="001A5CCA">
              <w:rPr>
                <w:sz w:val="22"/>
                <w:szCs w:val="22"/>
              </w:rPr>
              <w:t>, control Mixed Liquor Suspended Solids (MLSS) via sludge wasting rate</w:t>
            </w:r>
          </w:p>
        </w:tc>
      </w:tr>
      <w:tr w:rsidR="00D82E6B" w14:paraId="4287E17E" w14:textId="77777777" w:rsidTr="00917A5B">
        <w:tc>
          <w:tcPr>
            <w:tcW w:w="3823" w:type="dxa"/>
          </w:tcPr>
          <w:p w14:paraId="1F251C78" w14:textId="248568F4" w:rsidR="00D82E6B" w:rsidRPr="009B1212" w:rsidRDefault="009B1212" w:rsidP="00D82E6B">
            <w:pPr>
              <w:rPr>
                <w:sz w:val="22"/>
                <w:szCs w:val="22"/>
              </w:rPr>
            </w:pPr>
            <w:r w:rsidRPr="009B1212">
              <w:rPr>
                <w:sz w:val="22"/>
                <w:szCs w:val="22"/>
              </w:rPr>
              <w:t>Power cut</w:t>
            </w:r>
          </w:p>
        </w:tc>
        <w:tc>
          <w:tcPr>
            <w:tcW w:w="5862" w:type="dxa"/>
          </w:tcPr>
          <w:p w14:paraId="0A73D0C5" w14:textId="72AAF6D1" w:rsidR="00D82E6B" w:rsidRPr="009B1212" w:rsidRDefault="009B1212" w:rsidP="00D82E6B">
            <w:pPr>
              <w:rPr>
                <w:sz w:val="22"/>
                <w:szCs w:val="22"/>
              </w:rPr>
            </w:pPr>
            <w:r w:rsidRPr="009B1212">
              <w:rPr>
                <w:sz w:val="22"/>
                <w:szCs w:val="22"/>
              </w:rPr>
              <w:t xml:space="preserve">Manual diversion to contingency storage lagoon </w:t>
            </w:r>
            <w:r w:rsidR="008B499C">
              <w:rPr>
                <w:sz w:val="22"/>
                <w:szCs w:val="22"/>
              </w:rPr>
              <w:t xml:space="preserve">at Creamery </w:t>
            </w:r>
            <w:r w:rsidRPr="009B1212">
              <w:rPr>
                <w:sz w:val="22"/>
                <w:szCs w:val="22"/>
              </w:rPr>
              <w:t xml:space="preserve">and/ or Divert </w:t>
            </w:r>
            <w:r w:rsidR="008B499C">
              <w:rPr>
                <w:sz w:val="22"/>
                <w:szCs w:val="22"/>
              </w:rPr>
              <w:t>T</w:t>
            </w:r>
            <w:r w:rsidRPr="009B1212">
              <w:rPr>
                <w:sz w:val="22"/>
                <w:szCs w:val="22"/>
              </w:rPr>
              <w:t>ank</w:t>
            </w:r>
          </w:p>
          <w:p w14:paraId="6DC1E555" w14:textId="1D899091" w:rsidR="009B1212" w:rsidRPr="009B1212" w:rsidRDefault="009B1212" w:rsidP="00D82E6B">
            <w:pPr>
              <w:rPr>
                <w:sz w:val="22"/>
                <w:szCs w:val="22"/>
              </w:rPr>
            </w:pPr>
            <w:r w:rsidRPr="009B1212">
              <w:rPr>
                <w:sz w:val="22"/>
                <w:szCs w:val="22"/>
              </w:rPr>
              <w:t>Export via road tanker</w:t>
            </w:r>
          </w:p>
        </w:tc>
      </w:tr>
    </w:tbl>
    <w:p w14:paraId="174F9DFC" w14:textId="77777777" w:rsidR="00B817BF" w:rsidRPr="00B817BF" w:rsidRDefault="00B817BF" w:rsidP="00B817BF">
      <w:pPr>
        <w:rPr>
          <w:lang w:val="en-US" w:eastAsia="en-US"/>
        </w:rPr>
      </w:pPr>
    </w:p>
    <w:p w14:paraId="525908E8" w14:textId="72F4BFCE" w:rsidR="00982A9A" w:rsidRPr="00D83660" w:rsidRDefault="00982A9A" w:rsidP="002C3285">
      <w:pPr>
        <w:rPr>
          <w:lang w:val="en-US" w:eastAsia="en-US"/>
        </w:rPr>
      </w:pPr>
    </w:p>
    <w:p w14:paraId="684913D5" w14:textId="0BEC47F5" w:rsidR="00824674" w:rsidRPr="00D83660" w:rsidRDefault="0011022A" w:rsidP="00D83660">
      <w:pPr>
        <w:autoSpaceDE/>
        <w:autoSpaceDN/>
        <w:adjustRightInd/>
        <w:spacing w:before="0" w:after="0"/>
        <w:jc w:val="left"/>
      </w:pPr>
      <w:r>
        <w:br w:type="page"/>
      </w:r>
      <w:bookmarkStart w:id="46" w:name="_Appendix_A1"/>
      <w:bookmarkStart w:id="47" w:name="_Toc283194689"/>
      <w:bookmarkStart w:id="48" w:name="_Toc295055144"/>
      <w:bookmarkStart w:id="49" w:name="_Toc295071417"/>
      <w:bookmarkStart w:id="50" w:name="_Toc295138515"/>
      <w:bookmarkStart w:id="51" w:name="_Toc295214567"/>
      <w:bookmarkStart w:id="52" w:name="_Toc295405674"/>
      <w:bookmarkEnd w:id="33"/>
      <w:bookmarkEnd w:id="34"/>
      <w:bookmarkEnd w:id="35"/>
      <w:bookmarkEnd w:id="36"/>
      <w:bookmarkEnd w:id="37"/>
      <w:bookmarkEnd w:id="38"/>
      <w:bookmarkEnd w:id="46"/>
    </w:p>
    <w:p w14:paraId="08A4E916" w14:textId="77777777" w:rsidR="00917A5B" w:rsidRDefault="00917A5B" w:rsidP="00D83660">
      <w:pPr>
        <w:pStyle w:val="Heading1"/>
        <w:sectPr w:rsidR="00917A5B" w:rsidSect="00D5454D">
          <w:pgSz w:w="11906" w:h="16838" w:code="9"/>
          <w:pgMar w:top="680" w:right="680" w:bottom="680" w:left="680" w:header="567" w:footer="283" w:gutter="851"/>
          <w:cols w:space="708"/>
          <w:titlePg/>
          <w:docGrid w:linePitch="360"/>
        </w:sectPr>
      </w:pPr>
      <w:bookmarkStart w:id="53" w:name="_Toc141334657"/>
      <w:r w:rsidRPr="00917A5B">
        <w:lastRenderedPageBreak/>
        <w:t>Appendix 1 Off Site Odour Monitoring Record</w:t>
      </w:r>
      <w:bookmarkEnd w:id="10"/>
      <w:bookmarkEnd w:id="11"/>
      <w:bookmarkEnd w:id="47"/>
      <w:bookmarkEnd w:id="48"/>
      <w:bookmarkEnd w:id="49"/>
      <w:bookmarkEnd w:id="50"/>
      <w:bookmarkEnd w:id="51"/>
      <w:bookmarkEnd w:id="52"/>
      <w:bookmarkEnd w:id="53"/>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0"/>
        <w:gridCol w:w="1473"/>
        <w:gridCol w:w="3070"/>
        <w:gridCol w:w="1134"/>
        <w:gridCol w:w="2568"/>
      </w:tblGrid>
      <w:tr w:rsidR="00917A5B" w:rsidRPr="000E378A" w14:paraId="5569BE49" w14:textId="77777777" w:rsidTr="004F16CB">
        <w:trPr>
          <w:trHeight w:val="397"/>
        </w:trPr>
        <w:tc>
          <w:tcPr>
            <w:tcW w:w="2943" w:type="dxa"/>
            <w:gridSpan w:val="2"/>
            <w:shd w:val="clear" w:color="auto" w:fill="auto"/>
            <w:vAlign w:val="center"/>
          </w:tcPr>
          <w:p w14:paraId="5FF2A7DB" w14:textId="77777777" w:rsidR="00917A5B" w:rsidRPr="000E378A" w:rsidRDefault="00917A5B" w:rsidP="00917A5B">
            <w:pPr>
              <w:pStyle w:val="Header"/>
              <w:spacing w:before="40" w:after="0"/>
              <w:rPr>
                <w:rFonts w:ascii="Tahoma" w:hAnsi="Tahoma" w:cs="Tahoma"/>
                <w:b/>
                <w:szCs w:val="20"/>
              </w:rPr>
            </w:pPr>
            <w:r w:rsidRPr="000E378A">
              <w:rPr>
                <w:rFonts w:ascii="Tahoma" w:hAnsi="Tahoma" w:cs="Tahoma"/>
                <w:b/>
                <w:szCs w:val="20"/>
              </w:rPr>
              <w:lastRenderedPageBreak/>
              <w:t>Completed By</w:t>
            </w:r>
          </w:p>
        </w:tc>
        <w:tc>
          <w:tcPr>
            <w:tcW w:w="6888" w:type="dxa"/>
            <w:gridSpan w:val="3"/>
            <w:shd w:val="clear" w:color="auto" w:fill="auto"/>
            <w:vAlign w:val="center"/>
          </w:tcPr>
          <w:p w14:paraId="7B1E532C" w14:textId="77777777" w:rsidR="00917A5B" w:rsidRPr="000E378A" w:rsidRDefault="00917A5B" w:rsidP="00917A5B">
            <w:pPr>
              <w:pStyle w:val="Header"/>
              <w:spacing w:before="40" w:after="0"/>
              <w:rPr>
                <w:rFonts w:ascii="Tahoma" w:hAnsi="Tahoma" w:cs="Tahoma"/>
                <w:b/>
                <w:szCs w:val="20"/>
              </w:rPr>
            </w:pPr>
          </w:p>
        </w:tc>
      </w:tr>
      <w:tr w:rsidR="00917A5B" w:rsidRPr="000E378A" w14:paraId="1957ECAA" w14:textId="77777777" w:rsidTr="004F16CB">
        <w:trPr>
          <w:trHeight w:val="397"/>
        </w:trPr>
        <w:tc>
          <w:tcPr>
            <w:tcW w:w="1447" w:type="dxa"/>
            <w:shd w:val="clear" w:color="auto" w:fill="auto"/>
            <w:vAlign w:val="center"/>
          </w:tcPr>
          <w:p w14:paraId="54B5E7BC" w14:textId="77777777" w:rsidR="00917A5B" w:rsidRPr="000E378A" w:rsidRDefault="00917A5B" w:rsidP="00917A5B">
            <w:pPr>
              <w:pStyle w:val="Header"/>
              <w:spacing w:before="40" w:after="0"/>
              <w:rPr>
                <w:rFonts w:ascii="Tahoma" w:hAnsi="Tahoma" w:cs="Tahoma"/>
                <w:b/>
                <w:szCs w:val="20"/>
              </w:rPr>
            </w:pPr>
            <w:r>
              <w:rPr>
                <w:rFonts w:ascii="Tahoma" w:hAnsi="Tahoma" w:cs="Tahoma"/>
                <w:b/>
                <w:szCs w:val="20"/>
              </w:rPr>
              <w:t>Date</w:t>
            </w:r>
            <w:r w:rsidRPr="000E378A">
              <w:rPr>
                <w:rFonts w:ascii="Tahoma" w:hAnsi="Tahoma" w:cs="Tahoma"/>
                <w:b/>
                <w:szCs w:val="20"/>
              </w:rPr>
              <w:t xml:space="preserve">: </w:t>
            </w:r>
          </w:p>
        </w:tc>
        <w:tc>
          <w:tcPr>
            <w:tcW w:w="1496" w:type="dxa"/>
            <w:shd w:val="clear" w:color="auto" w:fill="auto"/>
            <w:vAlign w:val="center"/>
          </w:tcPr>
          <w:p w14:paraId="618802BE" w14:textId="77777777" w:rsidR="00917A5B" w:rsidRPr="000E378A" w:rsidRDefault="00917A5B" w:rsidP="00917A5B">
            <w:pPr>
              <w:pStyle w:val="Header"/>
              <w:spacing w:before="40" w:after="0"/>
              <w:jc w:val="right"/>
              <w:rPr>
                <w:rFonts w:ascii="Tahoma" w:hAnsi="Tahoma" w:cs="Tahoma"/>
                <w:szCs w:val="20"/>
              </w:rPr>
            </w:pPr>
            <w:r w:rsidRPr="00C0431E">
              <w:rPr>
                <w:rFonts w:ascii="Tahoma" w:hAnsi="Tahoma" w:cs="Tahoma"/>
                <w:b/>
                <w:szCs w:val="20"/>
              </w:rPr>
              <w:t>Time</w:t>
            </w:r>
            <w:r>
              <w:rPr>
                <w:rFonts w:ascii="Tahoma" w:hAnsi="Tahoma" w:cs="Tahoma"/>
                <w:b/>
                <w:szCs w:val="20"/>
              </w:rPr>
              <w:sym w:font="Wingdings" w:char="F0D8"/>
            </w:r>
          </w:p>
        </w:tc>
        <w:tc>
          <w:tcPr>
            <w:tcW w:w="6888" w:type="dxa"/>
            <w:gridSpan w:val="3"/>
            <w:shd w:val="clear" w:color="auto" w:fill="auto"/>
            <w:vAlign w:val="center"/>
          </w:tcPr>
          <w:p w14:paraId="39DE1EFF" w14:textId="77777777" w:rsidR="00917A5B" w:rsidRPr="00151B36" w:rsidRDefault="00917A5B" w:rsidP="00917A5B">
            <w:pPr>
              <w:pStyle w:val="Header"/>
              <w:tabs>
                <w:tab w:val="center" w:pos="1735"/>
              </w:tabs>
              <w:spacing w:before="40" w:after="0"/>
              <w:jc w:val="center"/>
              <w:rPr>
                <w:rFonts w:ascii="Tahoma" w:hAnsi="Tahoma" w:cs="Tahoma"/>
                <w:b/>
                <w:szCs w:val="20"/>
              </w:rPr>
            </w:pPr>
            <w:r>
              <w:rPr>
                <w:rFonts w:ascii="Tahoma" w:hAnsi="Tahoma" w:cs="Tahoma"/>
                <w:b/>
                <w:szCs w:val="20"/>
              </w:rPr>
              <w:t xml:space="preserve">09:00            15:00               OTHER:   </w:t>
            </w:r>
          </w:p>
        </w:tc>
      </w:tr>
      <w:tr w:rsidR="00917A5B" w:rsidRPr="000E378A" w14:paraId="61647F34" w14:textId="77777777" w:rsidTr="004F16CB">
        <w:trPr>
          <w:trHeight w:val="397"/>
        </w:trPr>
        <w:tc>
          <w:tcPr>
            <w:tcW w:w="1447" w:type="dxa"/>
            <w:shd w:val="clear" w:color="auto" w:fill="auto"/>
            <w:vAlign w:val="center"/>
          </w:tcPr>
          <w:p w14:paraId="5D1EE8EF" w14:textId="77777777" w:rsidR="00917A5B" w:rsidRDefault="00917A5B" w:rsidP="00917A5B">
            <w:pPr>
              <w:pStyle w:val="Header"/>
              <w:spacing w:before="40" w:after="0"/>
              <w:rPr>
                <w:rFonts w:ascii="Tahoma" w:hAnsi="Tahoma" w:cs="Tahoma"/>
                <w:b/>
                <w:szCs w:val="20"/>
              </w:rPr>
            </w:pPr>
            <w:r>
              <w:rPr>
                <w:rFonts w:ascii="Tahoma" w:hAnsi="Tahoma" w:cs="Tahoma"/>
                <w:b/>
                <w:szCs w:val="20"/>
              </w:rPr>
              <w:t>Wind direction</w:t>
            </w:r>
          </w:p>
        </w:tc>
        <w:tc>
          <w:tcPr>
            <w:tcW w:w="1496" w:type="dxa"/>
            <w:shd w:val="clear" w:color="auto" w:fill="auto"/>
            <w:vAlign w:val="center"/>
          </w:tcPr>
          <w:p w14:paraId="05DAF4FD" w14:textId="77777777" w:rsidR="00917A5B" w:rsidRDefault="00917A5B" w:rsidP="00917A5B">
            <w:pPr>
              <w:pStyle w:val="Header"/>
              <w:spacing w:before="40" w:after="0"/>
              <w:rPr>
                <w:rFonts w:ascii="Tahoma" w:hAnsi="Tahoma" w:cs="Tahoma"/>
                <w:szCs w:val="20"/>
              </w:rPr>
            </w:pPr>
          </w:p>
        </w:tc>
        <w:tc>
          <w:tcPr>
            <w:tcW w:w="3119" w:type="dxa"/>
            <w:shd w:val="clear" w:color="auto" w:fill="auto"/>
            <w:vAlign w:val="center"/>
          </w:tcPr>
          <w:p w14:paraId="3BF5516C" w14:textId="77777777" w:rsidR="00917A5B" w:rsidRPr="00C0431E" w:rsidRDefault="00917A5B" w:rsidP="00917A5B">
            <w:pPr>
              <w:pStyle w:val="Header"/>
              <w:spacing w:before="40" w:after="0"/>
              <w:rPr>
                <w:rFonts w:ascii="Tahoma" w:hAnsi="Tahoma" w:cs="Tahoma"/>
                <w:b/>
                <w:szCs w:val="20"/>
              </w:rPr>
            </w:pPr>
            <w:r w:rsidRPr="00C0431E">
              <w:rPr>
                <w:rFonts w:ascii="Tahoma" w:hAnsi="Tahoma" w:cs="Tahoma"/>
                <w:b/>
                <w:szCs w:val="20"/>
              </w:rPr>
              <w:t>Weather/Other</w:t>
            </w:r>
          </w:p>
        </w:tc>
        <w:tc>
          <w:tcPr>
            <w:tcW w:w="3769" w:type="dxa"/>
            <w:gridSpan w:val="2"/>
            <w:shd w:val="clear" w:color="auto" w:fill="auto"/>
            <w:vAlign w:val="center"/>
          </w:tcPr>
          <w:p w14:paraId="4D4168F6" w14:textId="77777777" w:rsidR="00917A5B" w:rsidRDefault="00917A5B" w:rsidP="00917A5B">
            <w:pPr>
              <w:pStyle w:val="Header"/>
              <w:spacing w:before="40" w:after="0"/>
              <w:rPr>
                <w:rFonts w:ascii="Tahoma" w:hAnsi="Tahoma" w:cs="Tahoma"/>
                <w:szCs w:val="20"/>
              </w:rPr>
            </w:pPr>
          </w:p>
        </w:tc>
      </w:tr>
      <w:tr w:rsidR="00917A5B" w:rsidRPr="000E378A" w14:paraId="71EFF7C0" w14:textId="77777777" w:rsidTr="004F16CB">
        <w:trPr>
          <w:trHeight w:val="397"/>
        </w:trPr>
        <w:tc>
          <w:tcPr>
            <w:tcW w:w="1447" w:type="dxa"/>
            <w:shd w:val="clear" w:color="auto" w:fill="auto"/>
          </w:tcPr>
          <w:p w14:paraId="6770E5EC" w14:textId="77777777" w:rsidR="00917A5B" w:rsidRPr="000E378A" w:rsidRDefault="00917A5B" w:rsidP="00917A5B">
            <w:pPr>
              <w:pStyle w:val="Header"/>
              <w:spacing w:before="40" w:after="0"/>
              <w:jc w:val="center"/>
              <w:rPr>
                <w:rFonts w:ascii="Tahoma" w:hAnsi="Tahoma" w:cs="Tahoma"/>
                <w:b/>
                <w:szCs w:val="20"/>
              </w:rPr>
            </w:pPr>
            <w:r>
              <w:rPr>
                <w:rFonts w:ascii="Tahoma" w:hAnsi="Tahoma" w:cs="Tahoma"/>
                <w:b/>
                <w:szCs w:val="20"/>
              </w:rPr>
              <w:t>Location</w:t>
            </w:r>
            <w:r>
              <w:rPr>
                <w:rFonts w:ascii="Tahoma" w:hAnsi="Tahoma" w:cs="Tahoma"/>
                <w:b/>
                <w:szCs w:val="20"/>
              </w:rPr>
              <w:sym w:font="Wingdings" w:char="F0DA"/>
            </w:r>
          </w:p>
        </w:tc>
        <w:tc>
          <w:tcPr>
            <w:tcW w:w="1496" w:type="dxa"/>
            <w:shd w:val="clear" w:color="auto" w:fill="auto"/>
          </w:tcPr>
          <w:p w14:paraId="71318E7C" w14:textId="77777777" w:rsidR="00917A5B" w:rsidRDefault="00917A5B" w:rsidP="00917A5B">
            <w:pPr>
              <w:pStyle w:val="Header"/>
              <w:spacing w:before="40" w:after="0"/>
              <w:jc w:val="center"/>
              <w:rPr>
                <w:rFonts w:ascii="Tahoma" w:hAnsi="Tahoma" w:cs="Tahoma"/>
                <w:b/>
                <w:szCs w:val="20"/>
              </w:rPr>
            </w:pPr>
            <w:r>
              <w:rPr>
                <w:rFonts w:ascii="Tahoma" w:hAnsi="Tahoma" w:cs="Tahoma"/>
                <w:b/>
                <w:szCs w:val="20"/>
              </w:rPr>
              <w:t>Odour</w:t>
            </w:r>
          </w:p>
          <w:p w14:paraId="15341FA3" w14:textId="77777777" w:rsidR="00917A5B" w:rsidRPr="000E378A" w:rsidRDefault="00917A5B" w:rsidP="00917A5B">
            <w:pPr>
              <w:pStyle w:val="Header"/>
              <w:spacing w:before="40" w:after="0"/>
              <w:jc w:val="center"/>
              <w:rPr>
                <w:rFonts w:ascii="Tahoma" w:hAnsi="Tahoma" w:cs="Tahoma"/>
                <w:szCs w:val="20"/>
              </w:rPr>
            </w:pPr>
            <w:r w:rsidRPr="00C05A26">
              <w:rPr>
                <w:rFonts w:ascii="Tahoma" w:hAnsi="Tahoma" w:cs="Tahoma"/>
                <w:b/>
                <w:sz w:val="18"/>
                <w:szCs w:val="20"/>
              </w:rPr>
              <w:t>(</w:t>
            </w:r>
            <w:proofErr w:type="gramStart"/>
            <w:r w:rsidRPr="00C05A26">
              <w:rPr>
                <w:rFonts w:ascii="Tahoma" w:hAnsi="Tahoma" w:cs="Tahoma"/>
                <w:b/>
                <w:sz w:val="18"/>
                <w:szCs w:val="20"/>
              </w:rPr>
              <w:t>any</w:t>
            </w:r>
            <w:proofErr w:type="gramEnd"/>
            <w:r w:rsidRPr="00C05A26">
              <w:rPr>
                <w:rFonts w:ascii="Tahoma" w:hAnsi="Tahoma" w:cs="Tahoma"/>
                <w:b/>
                <w:sz w:val="18"/>
                <w:szCs w:val="20"/>
              </w:rPr>
              <w:t xml:space="preserve"> H</w:t>
            </w:r>
            <w:r w:rsidRPr="00C05A26">
              <w:rPr>
                <w:rFonts w:ascii="Tahoma" w:hAnsi="Tahoma" w:cs="Tahoma"/>
                <w:b/>
                <w:sz w:val="18"/>
                <w:szCs w:val="20"/>
                <w:vertAlign w:val="subscript"/>
              </w:rPr>
              <w:t>2</w:t>
            </w:r>
            <w:r w:rsidRPr="00C05A26">
              <w:rPr>
                <w:rFonts w:ascii="Tahoma" w:hAnsi="Tahoma" w:cs="Tahoma"/>
                <w:b/>
                <w:sz w:val="18"/>
                <w:szCs w:val="20"/>
              </w:rPr>
              <w:t>S?)</w:t>
            </w:r>
          </w:p>
        </w:tc>
        <w:tc>
          <w:tcPr>
            <w:tcW w:w="3119" w:type="dxa"/>
            <w:shd w:val="clear" w:color="auto" w:fill="auto"/>
          </w:tcPr>
          <w:p w14:paraId="0BAE7BF9" w14:textId="77777777" w:rsidR="00917A5B" w:rsidRPr="000E378A" w:rsidRDefault="00917A5B" w:rsidP="00917A5B">
            <w:pPr>
              <w:pStyle w:val="Header"/>
              <w:spacing w:before="40" w:after="0"/>
              <w:jc w:val="center"/>
              <w:rPr>
                <w:rFonts w:ascii="Tahoma" w:hAnsi="Tahoma" w:cs="Tahoma"/>
                <w:szCs w:val="20"/>
              </w:rPr>
            </w:pPr>
            <w:r>
              <w:rPr>
                <w:rFonts w:ascii="Tahoma" w:hAnsi="Tahoma" w:cs="Tahoma"/>
                <w:b/>
                <w:szCs w:val="20"/>
              </w:rPr>
              <w:t>Character of odour</w:t>
            </w:r>
          </w:p>
        </w:tc>
        <w:tc>
          <w:tcPr>
            <w:tcW w:w="1134" w:type="dxa"/>
            <w:shd w:val="clear" w:color="auto" w:fill="auto"/>
          </w:tcPr>
          <w:p w14:paraId="3FD6A512" w14:textId="77777777" w:rsidR="00917A5B" w:rsidRPr="000E378A" w:rsidRDefault="00917A5B" w:rsidP="00917A5B">
            <w:pPr>
              <w:pStyle w:val="Header"/>
              <w:spacing w:before="40" w:after="0"/>
              <w:jc w:val="center"/>
              <w:rPr>
                <w:rFonts w:ascii="Tahoma" w:hAnsi="Tahoma" w:cs="Tahoma"/>
                <w:szCs w:val="20"/>
              </w:rPr>
            </w:pPr>
            <w:r>
              <w:rPr>
                <w:rFonts w:ascii="Tahoma" w:hAnsi="Tahoma" w:cs="Tahoma"/>
                <w:b/>
                <w:szCs w:val="20"/>
              </w:rPr>
              <w:t>Intensity level</w:t>
            </w:r>
          </w:p>
        </w:tc>
        <w:tc>
          <w:tcPr>
            <w:tcW w:w="2635" w:type="dxa"/>
            <w:shd w:val="clear" w:color="auto" w:fill="auto"/>
          </w:tcPr>
          <w:p w14:paraId="2887846C" w14:textId="77777777" w:rsidR="00917A5B" w:rsidRPr="001C2F14" w:rsidRDefault="00917A5B" w:rsidP="00917A5B">
            <w:pPr>
              <w:pStyle w:val="Header"/>
              <w:spacing w:before="40" w:after="0"/>
              <w:jc w:val="center"/>
              <w:rPr>
                <w:rFonts w:ascii="Tahoma" w:hAnsi="Tahoma" w:cs="Tahoma"/>
                <w:b/>
                <w:szCs w:val="20"/>
              </w:rPr>
            </w:pPr>
            <w:r w:rsidRPr="001C2F14">
              <w:rPr>
                <w:rFonts w:ascii="Tahoma" w:hAnsi="Tahoma" w:cs="Tahoma"/>
                <w:b/>
                <w:szCs w:val="20"/>
              </w:rPr>
              <w:t>Noise</w:t>
            </w:r>
          </w:p>
        </w:tc>
      </w:tr>
      <w:tr w:rsidR="00917A5B" w:rsidRPr="000E378A" w14:paraId="4CA0BB81" w14:textId="77777777" w:rsidTr="004F16CB">
        <w:trPr>
          <w:trHeight w:val="397"/>
        </w:trPr>
        <w:tc>
          <w:tcPr>
            <w:tcW w:w="1447" w:type="dxa"/>
            <w:shd w:val="clear" w:color="auto" w:fill="auto"/>
            <w:vAlign w:val="center"/>
          </w:tcPr>
          <w:p w14:paraId="1E007CC2" w14:textId="77777777" w:rsidR="00917A5B" w:rsidRPr="00693832" w:rsidRDefault="00917A5B" w:rsidP="00917A5B">
            <w:pPr>
              <w:pStyle w:val="Header"/>
              <w:spacing w:before="40" w:after="0"/>
              <w:rPr>
                <w:rFonts w:ascii="Tahoma" w:hAnsi="Tahoma" w:cs="Tahoma"/>
                <w:b/>
                <w:szCs w:val="20"/>
              </w:rPr>
            </w:pPr>
            <w:r w:rsidRPr="00693832">
              <w:rPr>
                <w:rFonts w:ascii="Tahoma" w:hAnsi="Tahoma" w:cs="Tahoma"/>
                <w:b/>
                <w:szCs w:val="20"/>
              </w:rPr>
              <w:t>1 Site</w:t>
            </w:r>
          </w:p>
        </w:tc>
        <w:tc>
          <w:tcPr>
            <w:tcW w:w="1496" w:type="dxa"/>
            <w:shd w:val="clear" w:color="auto" w:fill="auto"/>
            <w:vAlign w:val="center"/>
          </w:tcPr>
          <w:p w14:paraId="13BEE9A2" w14:textId="77777777" w:rsidR="00917A5B" w:rsidRDefault="00917A5B" w:rsidP="00917A5B">
            <w:pPr>
              <w:pStyle w:val="Header"/>
              <w:spacing w:before="40" w:after="0"/>
              <w:rPr>
                <w:rFonts w:ascii="Tahoma" w:hAnsi="Tahoma" w:cs="Tahoma"/>
                <w:szCs w:val="20"/>
              </w:rPr>
            </w:pPr>
          </w:p>
        </w:tc>
        <w:tc>
          <w:tcPr>
            <w:tcW w:w="3119" w:type="dxa"/>
            <w:shd w:val="clear" w:color="auto" w:fill="auto"/>
            <w:vAlign w:val="center"/>
          </w:tcPr>
          <w:p w14:paraId="1E15A673" w14:textId="77777777" w:rsidR="00917A5B" w:rsidRDefault="00917A5B" w:rsidP="00917A5B">
            <w:pPr>
              <w:pStyle w:val="Header"/>
              <w:spacing w:before="40" w:after="0"/>
              <w:rPr>
                <w:rFonts w:ascii="Tahoma" w:hAnsi="Tahoma" w:cs="Tahoma"/>
                <w:szCs w:val="20"/>
              </w:rPr>
            </w:pPr>
          </w:p>
        </w:tc>
        <w:tc>
          <w:tcPr>
            <w:tcW w:w="1134" w:type="dxa"/>
            <w:shd w:val="clear" w:color="auto" w:fill="auto"/>
            <w:vAlign w:val="center"/>
          </w:tcPr>
          <w:p w14:paraId="3F9F3EE7" w14:textId="77777777" w:rsidR="00917A5B" w:rsidRDefault="00917A5B" w:rsidP="00917A5B">
            <w:pPr>
              <w:pStyle w:val="Header"/>
              <w:spacing w:before="40" w:after="0"/>
              <w:rPr>
                <w:rFonts w:ascii="Tahoma" w:hAnsi="Tahoma" w:cs="Tahoma"/>
                <w:szCs w:val="20"/>
              </w:rPr>
            </w:pPr>
          </w:p>
        </w:tc>
        <w:tc>
          <w:tcPr>
            <w:tcW w:w="2635" w:type="dxa"/>
            <w:shd w:val="clear" w:color="auto" w:fill="auto"/>
            <w:vAlign w:val="center"/>
          </w:tcPr>
          <w:p w14:paraId="5B3CF570" w14:textId="77777777" w:rsidR="00917A5B" w:rsidRDefault="00917A5B" w:rsidP="00917A5B">
            <w:pPr>
              <w:pStyle w:val="Header"/>
              <w:spacing w:before="40" w:after="0"/>
              <w:rPr>
                <w:rFonts w:ascii="Tahoma" w:hAnsi="Tahoma" w:cs="Tahoma"/>
                <w:szCs w:val="20"/>
              </w:rPr>
            </w:pPr>
          </w:p>
        </w:tc>
      </w:tr>
      <w:tr w:rsidR="00917A5B" w:rsidRPr="000E378A" w14:paraId="0F73E202" w14:textId="77777777" w:rsidTr="004F16CB">
        <w:trPr>
          <w:trHeight w:val="397"/>
        </w:trPr>
        <w:tc>
          <w:tcPr>
            <w:tcW w:w="1447" w:type="dxa"/>
            <w:shd w:val="clear" w:color="auto" w:fill="auto"/>
            <w:vAlign w:val="center"/>
          </w:tcPr>
          <w:p w14:paraId="4D461A54" w14:textId="77777777" w:rsidR="00917A5B" w:rsidRPr="00693832" w:rsidRDefault="00917A5B" w:rsidP="00917A5B">
            <w:pPr>
              <w:pStyle w:val="Header"/>
              <w:spacing w:before="40" w:after="0"/>
              <w:rPr>
                <w:rFonts w:ascii="Tahoma" w:hAnsi="Tahoma" w:cs="Tahoma"/>
                <w:b/>
                <w:szCs w:val="20"/>
              </w:rPr>
            </w:pPr>
            <w:r w:rsidRPr="00693832">
              <w:rPr>
                <w:rFonts w:ascii="Tahoma" w:hAnsi="Tahoma" w:cs="Tahoma"/>
                <w:b/>
                <w:szCs w:val="20"/>
              </w:rPr>
              <w:t>2 Trewassa</w:t>
            </w:r>
          </w:p>
        </w:tc>
        <w:tc>
          <w:tcPr>
            <w:tcW w:w="1496" w:type="dxa"/>
            <w:shd w:val="clear" w:color="auto" w:fill="auto"/>
            <w:vAlign w:val="center"/>
          </w:tcPr>
          <w:p w14:paraId="156CF9E3" w14:textId="77777777" w:rsidR="00917A5B" w:rsidRDefault="00917A5B" w:rsidP="00917A5B">
            <w:pPr>
              <w:pStyle w:val="Header"/>
              <w:spacing w:before="40" w:after="0"/>
              <w:rPr>
                <w:rFonts w:ascii="Tahoma" w:hAnsi="Tahoma" w:cs="Tahoma"/>
                <w:szCs w:val="20"/>
              </w:rPr>
            </w:pPr>
          </w:p>
        </w:tc>
        <w:tc>
          <w:tcPr>
            <w:tcW w:w="3119" w:type="dxa"/>
            <w:shd w:val="clear" w:color="auto" w:fill="auto"/>
            <w:vAlign w:val="center"/>
          </w:tcPr>
          <w:p w14:paraId="10BB2620" w14:textId="77777777" w:rsidR="00917A5B" w:rsidRDefault="00917A5B" w:rsidP="00917A5B">
            <w:pPr>
              <w:pStyle w:val="Header"/>
              <w:spacing w:before="40" w:after="0"/>
              <w:rPr>
                <w:rFonts w:ascii="Tahoma" w:hAnsi="Tahoma" w:cs="Tahoma"/>
                <w:szCs w:val="20"/>
              </w:rPr>
            </w:pPr>
          </w:p>
        </w:tc>
        <w:tc>
          <w:tcPr>
            <w:tcW w:w="1134" w:type="dxa"/>
            <w:shd w:val="clear" w:color="auto" w:fill="auto"/>
            <w:vAlign w:val="center"/>
          </w:tcPr>
          <w:p w14:paraId="76B256FD" w14:textId="77777777" w:rsidR="00917A5B" w:rsidRDefault="00917A5B" w:rsidP="00917A5B">
            <w:pPr>
              <w:pStyle w:val="Header"/>
              <w:spacing w:before="40" w:after="0"/>
              <w:rPr>
                <w:rFonts w:ascii="Tahoma" w:hAnsi="Tahoma" w:cs="Tahoma"/>
                <w:szCs w:val="20"/>
              </w:rPr>
            </w:pPr>
          </w:p>
        </w:tc>
        <w:tc>
          <w:tcPr>
            <w:tcW w:w="2635" w:type="dxa"/>
            <w:shd w:val="clear" w:color="auto" w:fill="auto"/>
            <w:vAlign w:val="center"/>
          </w:tcPr>
          <w:p w14:paraId="32C01F0C" w14:textId="77777777" w:rsidR="00917A5B" w:rsidRDefault="00917A5B" w:rsidP="00917A5B">
            <w:pPr>
              <w:pStyle w:val="Header"/>
              <w:spacing w:before="40" w:after="0"/>
              <w:rPr>
                <w:rFonts w:ascii="Tahoma" w:hAnsi="Tahoma" w:cs="Tahoma"/>
                <w:szCs w:val="20"/>
              </w:rPr>
            </w:pPr>
          </w:p>
        </w:tc>
      </w:tr>
      <w:tr w:rsidR="00917A5B" w:rsidRPr="000E378A" w14:paraId="02A17FAE" w14:textId="77777777" w:rsidTr="004F16CB">
        <w:trPr>
          <w:trHeight w:val="397"/>
        </w:trPr>
        <w:tc>
          <w:tcPr>
            <w:tcW w:w="1447" w:type="dxa"/>
            <w:shd w:val="clear" w:color="auto" w:fill="auto"/>
            <w:vAlign w:val="center"/>
          </w:tcPr>
          <w:p w14:paraId="6BB2279D" w14:textId="77777777" w:rsidR="00917A5B" w:rsidRPr="00693832" w:rsidRDefault="00917A5B" w:rsidP="00917A5B">
            <w:pPr>
              <w:pStyle w:val="Header"/>
              <w:spacing w:before="40" w:after="0"/>
              <w:rPr>
                <w:rFonts w:ascii="Tahoma" w:hAnsi="Tahoma" w:cs="Tahoma"/>
                <w:b/>
                <w:szCs w:val="20"/>
              </w:rPr>
            </w:pPr>
            <w:r w:rsidRPr="00693832">
              <w:rPr>
                <w:rFonts w:ascii="Tahoma" w:hAnsi="Tahoma" w:cs="Tahoma"/>
                <w:b/>
                <w:szCs w:val="20"/>
              </w:rPr>
              <w:t>3 Treworra</w:t>
            </w:r>
          </w:p>
        </w:tc>
        <w:tc>
          <w:tcPr>
            <w:tcW w:w="1496" w:type="dxa"/>
            <w:shd w:val="clear" w:color="auto" w:fill="auto"/>
            <w:vAlign w:val="center"/>
          </w:tcPr>
          <w:p w14:paraId="2CA6976A" w14:textId="77777777" w:rsidR="00917A5B" w:rsidRDefault="00917A5B" w:rsidP="00917A5B">
            <w:pPr>
              <w:pStyle w:val="Header"/>
              <w:spacing w:before="40" w:after="0"/>
              <w:rPr>
                <w:rFonts w:ascii="Tahoma" w:hAnsi="Tahoma" w:cs="Tahoma"/>
                <w:szCs w:val="20"/>
              </w:rPr>
            </w:pPr>
          </w:p>
        </w:tc>
        <w:tc>
          <w:tcPr>
            <w:tcW w:w="3119" w:type="dxa"/>
            <w:shd w:val="clear" w:color="auto" w:fill="auto"/>
            <w:vAlign w:val="center"/>
          </w:tcPr>
          <w:p w14:paraId="0E0B8E35" w14:textId="77777777" w:rsidR="00917A5B" w:rsidRDefault="00917A5B" w:rsidP="00917A5B">
            <w:pPr>
              <w:pStyle w:val="Header"/>
              <w:spacing w:before="40" w:after="0"/>
              <w:rPr>
                <w:rFonts w:ascii="Tahoma" w:hAnsi="Tahoma" w:cs="Tahoma"/>
                <w:szCs w:val="20"/>
              </w:rPr>
            </w:pPr>
          </w:p>
        </w:tc>
        <w:tc>
          <w:tcPr>
            <w:tcW w:w="1134" w:type="dxa"/>
            <w:shd w:val="clear" w:color="auto" w:fill="auto"/>
            <w:vAlign w:val="center"/>
          </w:tcPr>
          <w:p w14:paraId="6C5B52C7" w14:textId="77777777" w:rsidR="00917A5B" w:rsidRDefault="00917A5B" w:rsidP="00917A5B">
            <w:pPr>
              <w:pStyle w:val="Header"/>
              <w:spacing w:before="40" w:after="0"/>
              <w:rPr>
                <w:rFonts w:ascii="Tahoma" w:hAnsi="Tahoma" w:cs="Tahoma"/>
                <w:szCs w:val="20"/>
              </w:rPr>
            </w:pPr>
          </w:p>
        </w:tc>
        <w:tc>
          <w:tcPr>
            <w:tcW w:w="2635" w:type="dxa"/>
            <w:shd w:val="clear" w:color="auto" w:fill="auto"/>
            <w:vAlign w:val="center"/>
          </w:tcPr>
          <w:p w14:paraId="0683A018" w14:textId="77777777" w:rsidR="00917A5B" w:rsidRDefault="00917A5B" w:rsidP="00917A5B">
            <w:pPr>
              <w:pStyle w:val="Header"/>
              <w:spacing w:before="40" w:after="0"/>
              <w:rPr>
                <w:rFonts w:ascii="Tahoma" w:hAnsi="Tahoma" w:cs="Tahoma"/>
                <w:szCs w:val="20"/>
              </w:rPr>
            </w:pPr>
          </w:p>
        </w:tc>
      </w:tr>
      <w:tr w:rsidR="00917A5B" w:rsidRPr="000E378A" w14:paraId="1F4C9DCE" w14:textId="77777777" w:rsidTr="004F16CB">
        <w:trPr>
          <w:trHeight w:val="397"/>
        </w:trPr>
        <w:tc>
          <w:tcPr>
            <w:tcW w:w="1447" w:type="dxa"/>
            <w:shd w:val="clear" w:color="auto" w:fill="auto"/>
            <w:vAlign w:val="center"/>
          </w:tcPr>
          <w:p w14:paraId="08ABEA37" w14:textId="77777777" w:rsidR="00917A5B" w:rsidRPr="00693832" w:rsidRDefault="00917A5B" w:rsidP="00917A5B">
            <w:pPr>
              <w:pStyle w:val="Header"/>
              <w:spacing w:before="40" w:after="0"/>
              <w:rPr>
                <w:rFonts w:ascii="Tahoma" w:hAnsi="Tahoma" w:cs="Tahoma"/>
                <w:b/>
                <w:szCs w:val="20"/>
              </w:rPr>
            </w:pPr>
            <w:r w:rsidRPr="00693832">
              <w:rPr>
                <w:rFonts w:ascii="Tahoma" w:hAnsi="Tahoma" w:cs="Tahoma"/>
                <w:b/>
                <w:szCs w:val="20"/>
              </w:rPr>
              <w:t xml:space="preserve">4 </w:t>
            </w:r>
            <w:proofErr w:type="spellStart"/>
            <w:r w:rsidRPr="00693832">
              <w:rPr>
                <w:rFonts w:ascii="Tahoma" w:hAnsi="Tahoma" w:cs="Tahoma"/>
                <w:b/>
                <w:szCs w:val="20"/>
              </w:rPr>
              <w:t>Tremail</w:t>
            </w:r>
            <w:proofErr w:type="spellEnd"/>
          </w:p>
        </w:tc>
        <w:tc>
          <w:tcPr>
            <w:tcW w:w="1496" w:type="dxa"/>
            <w:shd w:val="clear" w:color="auto" w:fill="auto"/>
            <w:vAlign w:val="center"/>
          </w:tcPr>
          <w:p w14:paraId="4644F5B5" w14:textId="77777777" w:rsidR="00917A5B" w:rsidRDefault="00917A5B" w:rsidP="00917A5B">
            <w:pPr>
              <w:pStyle w:val="Header"/>
              <w:spacing w:before="40" w:after="0"/>
              <w:rPr>
                <w:rFonts w:ascii="Tahoma" w:hAnsi="Tahoma" w:cs="Tahoma"/>
                <w:szCs w:val="20"/>
              </w:rPr>
            </w:pPr>
          </w:p>
        </w:tc>
        <w:tc>
          <w:tcPr>
            <w:tcW w:w="3119" w:type="dxa"/>
            <w:shd w:val="clear" w:color="auto" w:fill="auto"/>
            <w:vAlign w:val="center"/>
          </w:tcPr>
          <w:p w14:paraId="5E92F44A" w14:textId="77777777" w:rsidR="00917A5B" w:rsidRDefault="00917A5B" w:rsidP="00917A5B">
            <w:pPr>
              <w:pStyle w:val="Header"/>
              <w:spacing w:before="40" w:after="0"/>
              <w:rPr>
                <w:rFonts w:ascii="Tahoma" w:hAnsi="Tahoma" w:cs="Tahoma"/>
                <w:szCs w:val="20"/>
              </w:rPr>
            </w:pPr>
          </w:p>
        </w:tc>
        <w:tc>
          <w:tcPr>
            <w:tcW w:w="1134" w:type="dxa"/>
            <w:shd w:val="clear" w:color="auto" w:fill="auto"/>
            <w:vAlign w:val="center"/>
          </w:tcPr>
          <w:p w14:paraId="46B299BE" w14:textId="77777777" w:rsidR="00917A5B" w:rsidRDefault="00917A5B" w:rsidP="00917A5B">
            <w:pPr>
              <w:pStyle w:val="Header"/>
              <w:spacing w:before="40" w:after="0"/>
              <w:rPr>
                <w:rFonts w:ascii="Tahoma" w:hAnsi="Tahoma" w:cs="Tahoma"/>
                <w:szCs w:val="20"/>
              </w:rPr>
            </w:pPr>
          </w:p>
        </w:tc>
        <w:tc>
          <w:tcPr>
            <w:tcW w:w="2635" w:type="dxa"/>
            <w:shd w:val="clear" w:color="auto" w:fill="auto"/>
            <w:vAlign w:val="center"/>
          </w:tcPr>
          <w:p w14:paraId="4CC0E637" w14:textId="77777777" w:rsidR="00917A5B" w:rsidRDefault="00917A5B" w:rsidP="00917A5B">
            <w:pPr>
              <w:pStyle w:val="Header"/>
              <w:spacing w:before="40" w:after="0"/>
              <w:rPr>
                <w:rFonts w:ascii="Tahoma" w:hAnsi="Tahoma" w:cs="Tahoma"/>
                <w:szCs w:val="20"/>
              </w:rPr>
            </w:pPr>
          </w:p>
        </w:tc>
      </w:tr>
      <w:tr w:rsidR="00917A5B" w:rsidRPr="000E378A" w14:paraId="0D77893B" w14:textId="77777777" w:rsidTr="004F16CB">
        <w:trPr>
          <w:trHeight w:val="397"/>
        </w:trPr>
        <w:tc>
          <w:tcPr>
            <w:tcW w:w="1447" w:type="dxa"/>
            <w:shd w:val="clear" w:color="auto" w:fill="auto"/>
            <w:vAlign w:val="center"/>
          </w:tcPr>
          <w:p w14:paraId="594EA8CC" w14:textId="77777777" w:rsidR="00917A5B" w:rsidRPr="00693832" w:rsidRDefault="00917A5B" w:rsidP="00917A5B">
            <w:pPr>
              <w:pStyle w:val="Header"/>
              <w:spacing w:before="40" w:after="0"/>
              <w:rPr>
                <w:rFonts w:ascii="Tahoma" w:hAnsi="Tahoma" w:cs="Tahoma"/>
                <w:b/>
                <w:szCs w:val="20"/>
              </w:rPr>
            </w:pPr>
            <w:r w:rsidRPr="00693832">
              <w:rPr>
                <w:rFonts w:ascii="Tahoma" w:hAnsi="Tahoma" w:cs="Tahoma"/>
                <w:b/>
                <w:szCs w:val="20"/>
              </w:rPr>
              <w:t>5 Airfield</w:t>
            </w:r>
          </w:p>
        </w:tc>
        <w:tc>
          <w:tcPr>
            <w:tcW w:w="1496" w:type="dxa"/>
            <w:shd w:val="clear" w:color="auto" w:fill="auto"/>
            <w:vAlign w:val="center"/>
          </w:tcPr>
          <w:p w14:paraId="39AE8675" w14:textId="77777777" w:rsidR="00917A5B" w:rsidRDefault="00917A5B" w:rsidP="00917A5B">
            <w:pPr>
              <w:pStyle w:val="Header"/>
              <w:spacing w:before="40" w:after="0"/>
              <w:rPr>
                <w:rFonts w:ascii="Tahoma" w:hAnsi="Tahoma" w:cs="Tahoma"/>
                <w:szCs w:val="20"/>
              </w:rPr>
            </w:pPr>
          </w:p>
        </w:tc>
        <w:tc>
          <w:tcPr>
            <w:tcW w:w="3119" w:type="dxa"/>
            <w:shd w:val="clear" w:color="auto" w:fill="auto"/>
            <w:vAlign w:val="center"/>
          </w:tcPr>
          <w:p w14:paraId="77690301" w14:textId="77777777" w:rsidR="00917A5B" w:rsidRDefault="00917A5B" w:rsidP="00917A5B">
            <w:pPr>
              <w:pStyle w:val="Header"/>
              <w:spacing w:before="40" w:after="0"/>
              <w:rPr>
                <w:rFonts w:ascii="Tahoma" w:hAnsi="Tahoma" w:cs="Tahoma"/>
                <w:szCs w:val="20"/>
              </w:rPr>
            </w:pPr>
          </w:p>
        </w:tc>
        <w:tc>
          <w:tcPr>
            <w:tcW w:w="1134" w:type="dxa"/>
            <w:shd w:val="clear" w:color="auto" w:fill="auto"/>
            <w:vAlign w:val="center"/>
          </w:tcPr>
          <w:p w14:paraId="12A528AA" w14:textId="77777777" w:rsidR="00917A5B" w:rsidRDefault="00917A5B" w:rsidP="00917A5B">
            <w:pPr>
              <w:pStyle w:val="Header"/>
              <w:spacing w:before="40" w:after="0"/>
              <w:rPr>
                <w:rFonts w:ascii="Tahoma" w:hAnsi="Tahoma" w:cs="Tahoma"/>
                <w:szCs w:val="20"/>
              </w:rPr>
            </w:pPr>
          </w:p>
        </w:tc>
        <w:tc>
          <w:tcPr>
            <w:tcW w:w="2635" w:type="dxa"/>
            <w:shd w:val="clear" w:color="auto" w:fill="auto"/>
            <w:vAlign w:val="center"/>
          </w:tcPr>
          <w:p w14:paraId="6515B96D" w14:textId="77777777" w:rsidR="00917A5B" w:rsidRDefault="00917A5B" w:rsidP="00917A5B">
            <w:pPr>
              <w:pStyle w:val="Header"/>
              <w:spacing w:before="40" w:after="0"/>
              <w:rPr>
                <w:rFonts w:ascii="Tahoma" w:hAnsi="Tahoma" w:cs="Tahoma"/>
                <w:szCs w:val="20"/>
              </w:rPr>
            </w:pPr>
          </w:p>
        </w:tc>
      </w:tr>
      <w:tr w:rsidR="00917A5B" w:rsidRPr="000E378A" w14:paraId="7D136305" w14:textId="77777777" w:rsidTr="004F16CB">
        <w:trPr>
          <w:trHeight w:val="397"/>
        </w:trPr>
        <w:tc>
          <w:tcPr>
            <w:tcW w:w="1447" w:type="dxa"/>
            <w:shd w:val="clear" w:color="auto" w:fill="auto"/>
            <w:vAlign w:val="center"/>
          </w:tcPr>
          <w:p w14:paraId="3DD84EDC" w14:textId="77777777" w:rsidR="00917A5B" w:rsidRDefault="00917A5B" w:rsidP="00917A5B">
            <w:pPr>
              <w:pStyle w:val="Header"/>
              <w:spacing w:before="40" w:after="0"/>
              <w:rPr>
                <w:rFonts w:ascii="Tahoma" w:hAnsi="Tahoma" w:cs="Tahoma"/>
                <w:b/>
                <w:szCs w:val="20"/>
              </w:rPr>
            </w:pPr>
          </w:p>
        </w:tc>
        <w:tc>
          <w:tcPr>
            <w:tcW w:w="1496" w:type="dxa"/>
            <w:shd w:val="clear" w:color="auto" w:fill="auto"/>
            <w:vAlign w:val="center"/>
          </w:tcPr>
          <w:p w14:paraId="2E563121" w14:textId="77777777" w:rsidR="00917A5B" w:rsidRDefault="00917A5B" w:rsidP="00917A5B">
            <w:pPr>
              <w:pStyle w:val="Header"/>
              <w:spacing w:before="40" w:after="0"/>
              <w:rPr>
                <w:rFonts w:ascii="Tahoma" w:hAnsi="Tahoma" w:cs="Tahoma"/>
                <w:szCs w:val="20"/>
              </w:rPr>
            </w:pPr>
          </w:p>
        </w:tc>
        <w:tc>
          <w:tcPr>
            <w:tcW w:w="3119" w:type="dxa"/>
            <w:shd w:val="clear" w:color="auto" w:fill="auto"/>
            <w:vAlign w:val="center"/>
          </w:tcPr>
          <w:p w14:paraId="3BA78559" w14:textId="77777777" w:rsidR="00917A5B" w:rsidRDefault="00917A5B" w:rsidP="00917A5B">
            <w:pPr>
              <w:pStyle w:val="Header"/>
              <w:spacing w:before="40" w:after="0"/>
              <w:rPr>
                <w:rFonts w:ascii="Tahoma" w:hAnsi="Tahoma" w:cs="Tahoma"/>
                <w:szCs w:val="20"/>
              </w:rPr>
            </w:pPr>
          </w:p>
        </w:tc>
        <w:tc>
          <w:tcPr>
            <w:tcW w:w="1134" w:type="dxa"/>
            <w:shd w:val="clear" w:color="auto" w:fill="auto"/>
            <w:vAlign w:val="center"/>
          </w:tcPr>
          <w:p w14:paraId="24B37050" w14:textId="77777777" w:rsidR="00917A5B" w:rsidRDefault="00917A5B" w:rsidP="00917A5B">
            <w:pPr>
              <w:pStyle w:val="Header"/>
              <w:spacing w:before="40" w:after="0"/>
              <w:rPr>
                <w:rFonts w:ascii="Tahoma" w:hAnsi="Tahoma" w:cs="Tahoma"/>
                <w:szCs w:val="20"/>
              </w:rPr>
            </w:pPr>
          </w:p>
        </w:tc>
        <w:tc>
          <w:tcPr>
            <w:tcW w:w="2635" w:type="dxa"/>
            <w:shd w:val="clear" w:color="auto" w:fill="auto"/>
            <w:vAlign w:val="center"/>
          </w:tcPr>
          <w:p w14:paraId="12E883C2" w14:textId="77777777" w:rsidR="00917A5B" w:rsidRDefault="00917A5B" w:rsidP="00917A5B">
            <w:pPr>
              <w:pStyle w:val="Header"/>
              <w:spacing w:before="40" w:after="0"/>
              <w:rPr>
                <w:rFonts w:ascii="Tahoma" w:hAnsi="Tahoma" w:cs="Tahoma"/>
                <w:szCs w:val="20"/>
              </w:rPr>
            </w:pPr>
          </w:p>
        </w:tc>
      </w:tr>
      <w:tr w:rsidR="00917A5B" w:rsidRPr="000E378A" w14:paraId="5C521869" w14:textId="77777777" w:rsidTr="00917A5B">
        <w:trPr>
          <w:trHeight w:val="564"/>
        </w:trPr>
        <w:tc>
          <w:tcPr>
            <w:tcW w:w="2943" w:type="dxa"/>
            <w:gridSpan w:val="2"/>
            <w:shd w:val="clear" w:color="auto" w:fill="auto"/>
          </w:tcPr>
          <w:p w14:paraId="6BCAA3D6" w14:textId="77777777" w:rsidR="00917A5B" w:rsidRDefault="00917A5B" w:rsidP="00917A5B">
            <w:pPr>
              <w:pStyle w:val="Header"/>
              <w:spacing w:before="40" w:after="0"/>
              <w:rPr>
                <w:rFonts w:ascii="Tahoma" w:hAnsi="Tahoma" w:cs="Tahoma"/>
                <w:szCs w:val="20"/>
              </w:rPr>
            </w:pPr>
            <w:r>
              <w:rPr>
                <w:rFonts w:ascii="Tahoma" w:hAnsi="Tahoma" w:cs="Tahoma"/>
                <w:szCs w:val="20"/>
              </w:rPr>
              <w:t>Other notes, people met, comments</w:t>
            </w:r>
          </w:p>
        </w:tc>
        <w:tc>
          <w:tcPr>
            <w:tcW w:w="6888" w:type="dxa"/>
            <w:gridSpan w:val="3"/>
            <w:shd w:val="clear" w:color="auto" w:fill="auto"/>
            <w:vAlign w:val="center"/>
          </w:tcPr>
          <w:p w14:paraId="0736CC8E" w14:textId="77777777" w:rsidR="00917A5B" w:rsidRDefault="00917A5B" w:rsidP="00917A5B">
            <w:pPr>
              <w:pStyle w:val="Header"/>
              <w:spacing w:before="40" w:after="0"/>
              <w:rPr>
                <w:rFonts w:ascii="Tahoma" w:hAnsi="Tahoma" w:cs="Tahoma"/>
                <w:szCs w:val="20"/>
              </w:rPr>
            </w:pPr>
          </w:p>
        </w:tc>
      </w:tr>
      <w:tr w:rsidR="00917A5B" w:rsidRPr="000E378A" w14:paraId="6290E0D8" w14:textId="77777777" w:rsidTr="004F16CB">
        <w:trPr>
          <w:trHeight w:val="397"/>
        </w:trPr>
        <w:tc>
          <w:tcPr>
            <w:tcW w:w="2943" w:type="dxa"/>
            <w:gridSpan w:val="2"/>
            <w:shd w:val="clear" w:color="auto" w:fill="auto"/>
            <w:vAlign w:val="center"/>
          </w:tcPr>
          <w:p w14:paraId="547F5BA8" w14:textId="77777777" w:rsidR="00917A5B" w:rsidRDefault="00917A5B" w:rsidP="00917A5B">
            <w:pPr>
              <w:pStyle w:val="Header"/>
              <w:spacing w:before="40" w:after="0"/>
              <w:rPr>
                <w:rFonts w:ascii="Tahoma" w:hAnsi="Tahoma" w:cs="Tahoma"/>
                <w:szCs w:val="20"/>
              </w:rPr>
            </w:pPr>
            <w:r>
              <w:rPr>
                <w:rFonts w:ascii="Tahoma" w:hAnsi="Tahoma" w:cs="Tahoma"/>
                <w:szCs w:val="20"/>
              </w:rPr>
              <w:t>Observations at other locations on drive</w:t>
            </w:r>
          </w:p>
        </w:tc>
        <w:tc>
          <w:tcPr>
            <w:tcW w:w="6888" w:type="dxa"/>
            <w:gridSpan w:val="3"/>
            <w:shd w:val="clear" w:color="auto" w:fill="auto"/>
            <w:vAlign w:val="center"/>
          </w:tcPr>
          <w:p w14:paraId="34EC2695" w14:textId="77777777" w:rsidR="00917A5B" w:rsidRDefault="00917A5B" w:rsidP="00917A5B">
            <w:pPr>
              <w:pStyle w:val="Header"/>
              <w:spacing w:before="40" w:after="0"/>
              <w:rPr>
                <w:rFonts w:ascii="Tahoma" w:hAnsi="Tahoma" w:cs="Tahoma"/>
                <w:szCs w:val="20"/>
              </w:rPr>
            </w:pPr>
          </w:p>
        </w:tc>
      </w:tr>
    </w:tbl>
    <w:p w14:paraId="6B0E9994" w14:textId="77777777" w:rsidR="00917A5B" w:rsidRDefault="00917A5B" w:rsidP="00917A5B">
      <w:pPr>
        <w:rPr>
          <w:rFonts w:ascii="Lucida Sans Unicode" w:hAnsi="Lucida Sans Unicode" w:cs="Lucida Sans Unicode"/>
          <w:szCs w:val="20"/>
        </w:rPr>
      </w:pPr>
      <w:r>
        <w:rPr>
          <w:rFonts w:ascii="Lucida Sans Unicode" w:hAnsi="Lucida Sans Unicode" w:cs="Lucida Sans Unicode"/>
          <w:szCs w:val="20"/>
        </w:rPr>
        <w:t>Location map is at the end of the document.</w:t>
      </w:r>
    </w:p>
    <w:tbl>
      <w:tblPr>
        <w:tblW w:w="0" w:type="auto"/>
        <w:tblCellMar>
          <w:left w:w="0" w:type="dxa"/>
          <w:right w:w="0" w:type="dxa"/>
        </w:tblCellMar>
        <w:tblLook w:val="04A0" w:firstRow="1" w:lastRow="0" w:firstColumn="1" w:lastColumn="0" w:noHBand="0" w:noVBand="1"/>
      </w:tblPr>
      <w:tblGrid>
        <w:gridCol w:w="1242"/>
        <w:gridCol w:w="5670"/>
      </w:tblGrid>
      <w:tr w:rsidR="00917A5B" w14:paraId="49A52076" w14:textId="77777777" w:rsidTr="004F16CB">
        <w:tc>
          <w:tcPr>
            <w:tcW w:w="1242"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hideMark/>
          </w:tcPr>
          <w:p w14:paraId="2A26BE2D" w14:textId="77777777" w:rsidR="00917A5B" w:rsidRPr="001C2F14" w:rsidRDefault="00917A5B" w:rsidP="004F16CB">
            <w:pPr>
              <w:spacing w:after="0"/>
              <w:rPr>
                <w:rFonts w:ascii="Lucida Sans Unicode" w:hAnsi="Lucida Sans Unicode" w:cs="Lucida Sans Unicode"/>
                <w:sz w:val="16"/>
                <w:szCs w:val="16"/>
              </w:rPr>
            </w:pPr>
            <w:r>
              <w:rPr>
                <w:rFonts w:ascii="Lucida Sans Unicode" w:hAnsi="Lucida Sans Unicode" w:cs="Lucida Sans Unicode"/>
                <w:sz w:val="16"/>
                <w:szCs w:val="16"/>
              </w:rPr>
              <w:t>1 Site</w:t>
            </w:r>
          </w:p>
        </w:tc>
        <w:tc>
          <w:tcPr>
            <w:tcW w:w="5670"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2B5A7E1E" w14:textId="77777777" w:rsidR="00917A5B" w:rsidRPr="001C2F14" w:rsidRDefault="00917A5B" w:rsidP="004F16CB">
            <w:pPr>
              <w:spacing w:after="0"/>
              <w:rPr>
                <w:rFonts w:ascii="Lucida Sans Unicode" w:hAnsi="Lucida Sans Unicode" w:cs="Lucida Sans Unicode"/>
                <w:sz w:val="16"/>
                <w:szCs w:val="16"/>
              </w:rPr>
            </w:pPr>
            <w:r>
              <w:rPr>
                <w:rFonts w:ascii="Lucida Sans Unicode" w:hAnsi="Lucida Sans Unicode" w:cs="Lucida Sans Unicode"/>
                <w:sz w:val="16"/>
                <w:szCs w:val="16"/>
              </w:rPr>
              <w:t>Any main site observations</w:t>
            </w:r>
          </w:p>
        </w:tc>
      </w:tr>
      <w:tr w:rsidR="00917A5B" w14:paraId="440CB1F5" w14:textId="77777777" w:rsidTr="004F16CB">
        <w:tc>
          <w:tcPr>
            <w:tcW w:w="1242"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5EDB275B" w14:textId="77777777" w:rsidR="00917A5B" w:rsidRPr="001C2F14" w:rsidRDefault="00917A5B" w:rsidP="004F16CB">
            <w:pPr>
              <w:spacing w:after="0"/>
              <w:rPr>
                <w:rFonts w:ascii="Lucida Sans Unicode" w:hAnsi="Lucida Sans Unicode" w:cs="Lucida Sans Unicode"/>
                <w:sz w:val="16"/>
                <w:szCs w:val="16"/>
              </w:rPr>
            </w:pPr>
            <w:r>
              <w:rPr>
                <w:rFonts w:ascii="Lucida Sans Unicode" w:hAnsi="Lucida Sans Unicode" w:cs="Lucida Sans Unicode"/>
                <w:sz w:val="16"/>
                <w:szCs w:val="16"/>
              </w:rPr>
              <w:t>2 Trewassa</w:t>
            </w:r>
          </w:p>
        </w:tc>
        <w:tc>
          <w:tcPr>
            <w:tcW w:w="5670" w:type="dxa"/>
            <w:tcBorders>
              <w:top w:val="nil"/>
              <w:left w:val="nil"/>
              <w:bottom w:val="single" w:sz="8" w:space="0" w:color="auto"/>
              <w:right w:val="single" w:sz="8" w:space="0" w:color="auto"/>
            </w:tcBorders>
            <w:tcMar>
              <w:top w:w="0" w:type="dxa"/>
              <w:left w:w="108" w:type="dxa"/>
              <w:bottom w:w="0" w:type="dxa"/>
              <w:right w:w="108" w:type="dxa"/>
            </w:tcMar>
            <w:hideMark/>
          </w:tcPr>
          <w:p w14:paraId="1881BBC2" w14:textId="77777777" w:rsidR="00917A5B" w:rsidRPr="001C2F14" w:rsidRDefault="00917A5B" w:rsidP="004F16CB">
            <w:pPr>
              <w:spacing w:after="0"/>
              <w:rPr>
                <w:rFonts w:ascii="Lucida Sans Unicode" w:hAnsi="Lucida Sans Unicode" w:cs="Lucida Sans Unicode"/>
                <w:sz w:val="16"/>
                <w:szCs w:val="16"/>
              </w:rPr>
            </w:pPr>
            <w:r>
              <w:rPr>
                <w:rFonts w:ascii="Lucida Sans Unicode" w:hAnsi="Lucida Sans Unicode" w:cs="Lucida Sans Unicode"/>
                <w:sz w:val="16"/>
                <w:szCs w:val="16"/>
              </w:rPr>
              <w:t>At field gate beside workshop</w:t>
            </w:r>
          </w:p>
        </w:tc>
      </w:tr>
      <w:tr w:rsidR="00917A5B" w14:paraId="53E036A3" w14:textId="77777777" w:rsidTr="004F16CB">
        <w:tc>
          <w:tcPr>
            <w:tcW w:w="1242"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3613CB7D" w14:textId="77777777" w:rsidR="00917A5B" w:rsidRPr="001C2F14" w:rsidRDefault="00917A5B" w:rsidP="004F16CB">
            <w:pPr>
              <w:rPr>
                <w:rFonts w:ascii="Lucida Sans Unicode" w:hAnsi="Lucida Sans Unicode" w:cs="Lucida Sans Unicode"/>
                <w:sz w:val="16"/>
                <w:szCs w:val="16"/>
              </w:rPr>
            </w:pPr>
            <w:r>
              <w:rPr>
                <w:rFonts w:ascii="Lucida Sans Unicode" w:hAnsi="Lucida Sans Unicode" w:cs="Lucida Sans Unicode"/>
                <w:sz w:val="16"/>
                <w:szCs w:val="16"/>
              </w:rPr>
              <w:t>3 Treworra</w:t>
            </w:r>
          </w:p>
        </w:tc>
        <w:tc>
          <w:tcPr>
            <w:tcW w:w="5670" w:type="dxa"/>
            <w:tcBorders>
              <w:top w:val="nil"/>
              <w:left w:val="nil"/>
              <w:bottom w:val="single" w:sz="8" w:space="0" w:color="auto"/>
              <w:right w:val="single" w:sz="8" w:space="0" w:color="auto"/>
            </w:tcBorders>
            <w:tcMar>
              <w:top w:w="0" w:type="dxa"/>
              <w:left w:w="108" w:type="dxa"/>
              <w:bottom w:w="0" w:type="dxa"/>
              <w:right w:w="108" w:type="dxa"/>
            </w:tcMar>
            <w:hideMark/>
          </w:tcPr>
          <w:p w14:paraId="307238D4" w14:textId="77777777" w:rsidR="00917A5B" w:rsidRPr="001C2F14" w:rsidRDefault="00917A5B" w:rsidP="004F16CB">
            <w:pPr>
              <w:spacing w:after="0"/>
              <w:rPr>
                <w:rFonts w:ascii="Lucida Sans Unicode" w:hAnsi="Lucida Sans Unicode" w:cs="Lucida Sans Unicode"/>
                <w:sz w:val="16"/>
                <w:szCs w:val="16"/>
              </w:rPr>
            </w:pPr>
            <w:r>
              <w:rPr>
                <w:rFonts w:ascii="Lucida Sans Unicode" w:hAnsi="Lucida Sans Unicode" w:cs="Lucida Sans Unicode"/>
                <w:sz w:val="16"/>
                <w:szCs w:val="16"/>
              </w:rPr>
              <w:t xml:space="preserve">You can go up the lane saying “Treworra Barton/Belle tents”.  </w:t>
            </w:r>
          </w:p>
          <w:p w14:paraId="28FADC42" w14:textId="77777777" w:rsidR="00917A5B" w:rsidRDefault="00917A5B" w:rsidP="004F16CB">
            <w:pPr>
              <w:spacing w:after="0"/>
              <w:rPr>
                <w:rFonts w:ascii="Lucida Sans Unicode" w:hAnsi="Lucida Sans Unicode" w:cs="Lucida Sans Unicode"/>
                <w:sz w:val="16"/>
                <w:szCs w:val="16"/>
              </w:rPr>
            </w:pPr>
            <w:proofErr w:type="gramStart"/>
            <w:r>
              <w:rPr>
                <w:rFonts w:ascii="Lucida Sans Unicode" w:hAnsi="Lucida Sans Unicode" w:cs="Lucida Sans Unicode"/>
                <w:sz w:val="16"/>
                <w:szCs w:val="16"/>
              </w:rPr>
              <w:t>Can park</w:t>
            </w:r>
            <w:proofErr w:type="gramEnd"/>
            <w:r>
              <w:rPr>
                <w:rFonts w:ascii="Lucida Sans Unicode" w:hAnsi="Lucida Sans Unicode" w:cs="Lucida Sans Unicode"/>
                <w:sz w:val="16"/>
                <w:szCs w:val="16"/>
              </w:rPr>
              <w:t xml:space="preserve"> in the turning spot beside farm gate/Belle tents.  </w:t>
            </w:r>
          </w:p>
          <w:p w14:paraId="3AE08F24" w14:textId="77777777" w:rsidR="00917A5B" w:rsidRPr="001C2F14" w:rsidRDefault="00917A5B" w:rsidP="004F16CB">
            <w:pPr>
              <w:spacing w:after="0"/>
              <w:rPr>
                <w:rFonts w:ascii="Lucida Sans Unicode" w:hAnsi="Lucida Sans Unicode" w:cs="Lucida Sans Unicode"/>
                <w:sz w:val="16"/>
                <w:szCs w:val="16"/>
              </w:rPr>
            </w:pPr>
            <w:r>
              <w:rPr>
                <w:rFonts w:ascii="Lucida Sans Unicode" w:hAnsi="Lucida Sans Unicode" w:cs="Lucida Sans Unicode"/>
                <w:sz w:val="16"/>
                <w:szCs w:val="16"/>
              </w:rPr>
              <w:t>Can also walk along the lane to next farm gate, closer to plant.</w:t>
            </w:r>
          </w:p>
        </w:tc>
      </w:tr>
      <w:tr w:rsidR="00917A5B" w14:paraId="190689F8" w14:textId="77777777" w:rsidTr="004F16CB">
        <w:tc>
          <w:tcPr>
            <w:tcW w:w="1242"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5B9CEDE5" w14:textId="77777777" w:rsidR="00917A5B" w:rsidRPr="001C2F14" w:rsidRDefault="00917A5B" w:rsidP="004F16CB">
            <w:pPr>
              <w:spacing w:after="0"/>
              <w:rPr>
                <w:rFonts w:ascii="Lucida Sans Unicode" w:hAnsi="Lucida Sans Unicode" w:cs="Lucida Sans Unicode"/>
                <w:sz w:val="16"/>
                <w:szCs w:val="16"/>
              </w:rPr>
            </w:pPr>
            <w:r>
              <w:rPr>
                <w:rFonts w:ascii="Lucida Sans Unicode" w:hAnsi="Lucida Sans Unicode" w:cs="Lucida Sans Unicode"/>
                <w:sz w:val="16"/>
                <w:szCs w:val="16"/>
              </w:rPr>
              <w:t xml:space="preserve">4 </w:t>
            </w:r>
            <w:proofErr w:type="spellStart"/>
            <w:r>
              <w:rPr>
                <w:rFonts w:ascii="Lucida Sans Unicode" w:hAnsi="Lucida Sans Unicode" w:cs="Lucida Sans Unicode"/>
                <w:sz w:val="16"/>
                <w:szCs w:val="16"/>
              </w:rPr>
              <w:t>Tremail</w:t>
            </w:r>
            <w:proofErr w:type="spellEnd"/>
          </w:p>
        </w:tc>
        <w:tc>
          <w:tcPr>
            <w:tcW w:w="5670" w:type="dxa"/>
            <w:tcBorders>
              <w:top w:val="nil"/>
              <w:left w:val="nil"/>
              <w:bottom w:val="single" w:sz="8" w:space="0" w:color="auto"/>
              <w:right w:val="single" w:sz="8" w:space="0" w:color="auto"/>
            </w:tcBorders>
            <w:tcMar>
              <w:top w:w="0" w:type="dxa"/>
              <w:left w:w="108" w:type="dxa"/>
              <w:bottom w:w="0" w:type="dxa"/>
              <w:right w:w="108" w:type="dxa"/>
            </w:tcMar>
            <w:hideMark/>
          </w:tcPr>
          <w:p w14:paraId="2E5F4C80" w14:textId="77777777" w:rsidR="00917A5B" w:rsidRPr="001C2F14" w:rsidRDefault="00917A5B" w:rsidP="004F16CB">
            <w:pPr>
              <w:spacing w:after="0"/>
              <w:rPr>
                <w:rFonts w:ascii="Lucida Sans Unicode" w:hAnsi="Lucida Sans Unicode" w:cs="Lucida Sans Unicode"/>
                <w:sz w:val="16"/>
                <w:szCs w:val="16"/>
              </w:rPr>
            </w:pPr>
            <w:r>
              <w:rPr>
                <w:rFonts w:ascii="Lucida Sans Unicode" w:hAnsi="Lucida Sans Unicode" w:cs="Lucida Sans Unicode"/>
                <w:sz w:val="16"/>
                <w:szCs w:val="16"/>
              </w:rPr>
              <w:t>Field gate – higher part of hamlet</w:t>
            </w:r>
          </w:p>
        </w:tc>
      </w:tr>
      <w:tr w:rsidR="00917A5B" w14:paraId="027921EE" w14:textId="77777777" w:rsidTr="004F16CB">
        <w:trPr>
          <w:trHeight w:val="357"/>
        </w:trPr>
        <w:tc>
          <w:tcPr>
            <w:tcW w:w="1242"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AE79CCD" w14:textId="77777777" w:rsidR="00917A5B" w:rsidRPr="001C2F14" w:rsidRDefault="00917A5B" w:rsidP="004F16CB">
            <w:pPr>
              <w:spacing w:after="0"/>
              <w:rPr>
                <w:rFonts w:ascii="Lucida Sans Unicode" w:hAnsi="Lucida Sans Unicode" w:cs="Lucida Sans Unicode"/>
                <w:sz w:val="16"/>
                <w:szCs w:val="16"/>
              </w:rPr>
            </w:pPr>
            <w:r>
              <w:rPr>
                <w:rFonts w:ascii="Lucida Sans Unicode" w:hAnsi="Lucida Sans Unicode" w:cs="Lucida Sans Unicode"/>
                <w:sz w:val="16"/>
                <w:szCs w:val="16"/>
              </w:rPr>
              <w:t>5 Airfield</w:t>
            </w:r>
          </w:p>
        </w:tc>
        <w:tc>
          <w:tcPr>
            <w:tcW w:w="5670" w:type="dxa"/>
            <w:tcBorders>
              <w:top w:val="nil"/>
              <w:left w:val="nil"/>
              <w:bottom w:val="single" w:sz="8" w:space="0" w:color="auto"/>
              <w:right w:val="single" w:sz="8" w:space="0" w:color="auto"/>
            </w:tcBorders>
            <w:tcMar>
              <w:top w:w="0" w:type="dxa"/>
              <w:left w:w="108" w:type="dxa"/>
              <w:bottom w:w="0" w:type="dxa"/>
              <w:right w:w="108" w:type="dxa"/>
            </w:tcMar>
            <w:hideMark/>
          </w:tcPr>
          <w:p w14:paraId="127736AC" w14:textId="77777777" w:rsidR="00917A5B" w:rsidRPr="001C2F14" w:rsidRDefault="00917A5B" w:rsidP="004F16CB">
            <w:pPr>
              <w:spacing w:after="0"/>
              <w:rPr>
                <w:rFonts w:ascii="Lucida Sans Unicode" w:hAnsi="Lucida Sans Unicode" w:cs="Lucida Sans Unicode"/>
                <w:sz w:val="16"/>
                <w:szCs w:val="16"/>
              </w:rPr>
            </w:pPr>
            <w:r>
              <w:rPr>
                <w:rFonts w:ascii="Lucida Sans Unicode" w:hAnsi="Lucida Sans Unicode" w:cs="Lucida Sans Unicode"/>
                <w:sz w:val="16"/>
                <w:szCs w:val="16"/>
              </w:rPr>
              <w:t xml:space="preserve">Any observations as the route </w:t>
            </w:r>
            <w:proofErr w:type="gramStart"/>
            <w:r>
              <w:rPr>
                <w:rFonts w:ascii="Lucida Sans Unicode" w:hAnsi="Lucida Sans Unicode" w:cs="Lucida Sans Unicode"/>
                <w:sz w:val="16"/>
                <w:szCs w:val="16"/>
              </w:rPr>
              <w:t>is</w:t>
            </w:r>
            <w:proofErr w:type="gramEnd"/>
            <w:r>
              <w:rPr>
                <w:rFonts w:ascii="Lucida Sans Unicode" w:hAnsi="Lucida Sans Unicode" w:cs="Lucida Sans Unicode"/>
                <w:sz w:val="16"/>
                <w:szCs w:val="16"/>
              </w:rPr>
              <w:t xml:space="preserve"> taken</w:t>
            </w:r>
          </w:p>
        </w:tc>
      </w:tr>
    </w:tbl>
    <w:p w14:paraId="26B7FE7C" w14:textId="77777777" w:rsidR="00917A5B" w:rsidRPr="00917A5B" w:rsidRDefault="00917A5B" w:rsidP="00917A5B">
      <w:pPr>
        <w:rPr>
          <w:rFonts w:ascii="Lucida Sans Unicode" w:hAnsi="Lucida Sans Unicode" w:cs="Lucida Sans Unicode"/>
          <w:b/>
          <w:bCs/>
          <w:szCs w:val="20"/>
        </w:rPr>
      </w:pPr>
      <w:r w:rsidRPr="00917A5B">
        <w:rPr>
          <w:rFonts w:ascii="Lucida Sans Unicode" w:hAnsi="Lucida Sans Unicode" w:cs="Lucida Sans Unicode"/>
          <w:b/>
          <w:bCs/>
          <w:szCs w:val="20"/>
        </w:rPr>
        <w:t>INTENSITY – for good or bad odours</w:t>
      </w:r>
    </w:p>
    <w:tbl>
      <w:tblPr>
        <w:tblStyle w:val="TableGrid"/>
        <w:tblW w:w="0" w:type="auto"/>
        <w:tblLook w:val="04A0" w:firstRow="1" w:lastRow="0" w:firstColumn="1" w:lastColumn="0" w:noHBand="0" w:noVBand="1"/>
      </w:tblPr>
      <w:tblGrid>
        <w:gridCol w:w="2506"/>
        <w:gridCol w:w="7179"/>
      </w:tblGrid>
      <w:tr w:rsidR="00917A5B" w:rsidRPr="001C79CB" w14:paraId="1E1BF4A1" w14:textId="77777777" w:rsidTr="004F16CB">
        <w:tc>
          <w:tcPr>
            <w:tcW w:w="2518" w:type="dxa"/>
            <w:shd w:val="clear" w:color="auto" w:fill="D9D9D9" w:themeFill="background1" w:themeFillShade="D9"/>
          </w:tcPr>
          <w:p w14:paraId="7BAAA573" w14:textId="77777777" w:rsidR="00917A5B" w:rsidRPr="001C79CB" w:rsidRDefault="00917A5B" w:rsidP="00917A5B">
            <w:pPr>
              <w:spacing w:before="40" w:after="0"/>
              <w:rPr>
                <w:b/>
                <w:noProof/>
              </w:rPr>
            </w:pPr>
          </w:p>
        </w:tc>
        <w:tc>
          <w:tcPr>
            <w:tcW w:w="7229" w:type="dxa"/>
            <w:shd w:val="clear" w:color="auto" w:fill="D9D9D9" w:themeFill="background1" w:themeFillShade="D9"/>
          </w:tcPr>
          <w:p w14:paraId="5C9A14C7" w14:textId="77777777" w:rsidR="00917A5B" w:rsidRPr="001C79CB" w:rsidRDefault="00917A5B" w:rsidP="00917A5B">
            <w:pPr>
              <w:spacing w:before="40" w:after="0"/>
              <w:rPr>
                <w:b/>
                <w:noProof/>
              </w:rPr>
            </w:pPr>
            <w:r w:rsidRPr="001C79CB">
              <w:rPr>
                <w:b/>
                <w:noProof/>
              </w:rPr>
              <w:t>What is that like?</w:t>
            </w:r>
          </w:p>
        </w:tc>
      </w:tr>
      <w:tr w:rsidR="00917A5B" w:rsidRPr="001C79CB" w14:paraId="0A3C486F" w14:textId="77777777" w:rsidTr="004F16CB">
        <w:tc>
          <w:tcPr>
            <w:tcW w:w="2518" w:type="dxa"/>
          </w:tcPr>
          <w:p w14:paraId="31849244" w14:textId="77777777" w:rsidR="00917A5B" w:rsidRPr="001C79CB" w:rsidRDefault="00917A5B" w:rsidP="00917A5B">
            <w:pPr>
              <w:spacing w:before="40" w:after="0"/>
              <w:rPr>
                <w:b/>
                <w:noProof/>
              </w:rPr>
            </w:pPr>
            <w:r w:rsidRPr="001C79CB">
              <w:rPr>
                <w:b/>
                <w:noProof/>
              </w:rPr>
              <w:t>0</w:t>
            </w:r>
            <w:r w:rsidRPr="001C79CB">
              <w:rPr>
                <w:noProof/>
              </w:rPr>
              <w:t xml:space="preserve"> No odour</w:t>
            </w:r>
          </w:p>
        </w:tc>
        <w:tc>
          <w:tcPr>
            <w:tcW w:w="7229" w:type="dxa"/>
          </w:tcPr>
          <w:p w14:paraId="45EC0302" w14:textId="77777777" w:rsidR="00917A5B" w:rsidRPr="001C79CB" w:rsidRDefault="00917A5B" w:rsidP="00917A5B">
            <w:pPr>
              <w:spacing w:before="40" w:after="0"/>
              <w:rPr>
                <w:noProof/>
              </w:rPr>
            </w:pPr>
            <w:r w:rsidRPr="001C79CB">
              <w:rPr>
                <w:noProof/>
              </w:rPr>
              <w:t>Clear fresh air or rain/wind</w:t>
            </w:r>
          </w:p>
        </w:tc>
      </w:tr>
      <w:tr w:rsidR="00917A5B" w:rsidRPr="001C79CB" w14:paraId="0C01E596" w14:textId="77777777" w:rsidTr="004F16CB">
        <w:tc>
          <w:tcPr>
            <w:tcW w:w="2518" w:type="dxa"/>
          </w:tcPr>
          <w:p w14:paraId="45B38298" w14:textId="77777777" w:rsidR="00917A5B" w:rsidRPr="001C79CB" w:rsidRDefault="00917A5B" w:rsidP="00917A5B">
            <w:pPr>
              <w:spacing w:before="40" w:after="0"/>
              <w:rPr>
                <w:noProof/>
              </w:rPr>
            </w:pPr>
            <w:r w:rsidRPr="001C79CB">
              <w:rPr>
                <w:b/>
                <w:noProof/>
              </w:rPr>
              <w:t>1</w:t>
            </w:r>
            <w:r w:rsidRPr="001C79CB">
              <w:rPr>
                <w:noProof/>
              </w:rPr>
              <w:t xml:space="preserve"> Very faint odour</w:t>
            </w:r>
          </w:p>
        </w:tc>
        <w:tc>
          <w:tcPr>
            <w:tcW w:w="7229" w:type="dxa"/>
          </w:tcPr>
          <w:p w14:paraId="12A5EADF" w14:textId="77777777" w:rsidR="00917A5B" w:rsidRPr="001C79CB" w:rsidRDefault="00917A5B" w:rsidP="00917A5B">
            <w:pPr>
              <w:spacing w:before="40" w:after="0"/>
              <w:rPr>
                <w:noProof/>
              </w:rPr>
            </w:pPr>
            <w:r w:rsidRPr="001C79CB">
              <w:rPr>
                <w:noProof/>
              </w:rPr>
              <w:t>Smell something taking deep breath or not constant</w:t>
            </w:r>
          </w:p>
          <w:p w14:paraId="023024D6" w14:textId="77777777" w:rsidR="00917A5B" w:rsidRPr="001C79CB" w:rsidRDefault="00917A5B" w:rsidP="00917A5B">
            <w:pPr>
              <w:spacing w:before="40" w:after="0"/>
              <w:rPr>
                <w:noProof/>
              </w:rPr>
            </w:pPr>
            <w:r w:rsidRPr="001C79CB">
              <w:rPr>
                <w:noProof/>
              </w:rPr>
              <w:t>(even cut grass or faint sewage types)</w:t>
            </w:r>
          </w:p>
        </w:tc>
      </w:tr>
      <w:tr w:rsidR="00917A5B" w:rsidRPr="001C79CB" w14:paraId="50B4076F" w14:textId="77777777" w:rsidTr="004F16CB">
        <w:tc>
          <w:tcPr>
            <w:tcW w:w="2518" w:type="dxa"/>
          </w:tcPr>
          <w:p w14:paraId="3FD155AE" w14:textId="77777777" w:rsidR="00917A5B" w:rsidRPr="001C79CB" w:rsidRDefault="00917A5B" w:rsidP="00917A5B">
            <w:pPr>
              <w:spacing w:before="40" w:after="0"/>
              <w:rPr>
                <w:b/>
                <w:noProof/>
              </w:rPr>
            </w:pPr>
            <w:r w:rsidRPr="001C79CB">
              <w:rPr>
                <w:b/>
                <w:noProof/>
              </w:rPr>
              <w:t>2</w:t>
            </w:r>
            <w:r w:rsidRPr="001C79CB">
              <w:rPr>
                <w:noProof/>
              </w:rPr>
              <w:t xml:space="preserve"> Faint odour</w:t>
            </w:r>
          </w:p>
        </w:tc>
        <w:tc>
          <w:tcPr>
            <w:tcW w:w="7229" w:type="dxa"/>
          </w:tcPr>
          <w:p w14:paraId="5CD0C8CB" w14:textId="6F439CA3" w:rsidR="00917A5B" w:rsidRPr="001C79CB" w:rsidRDefault="00917A5B" w:rsidP="00917A5B">
            <w:pPr>
              <w:spacing w:before="40" w:after="0"/>
              <w:rPr>
                <w:noProof/>
              </w:rPr>
            </w:pPr>
            <w:r w:rsidRPr="001C79CB">
              <w:rPr>
                <w:noProof/>
              </w:rPr>
              <w:t>Imagine bbq smoke 2 or 3 gardens away, you’re aware but it</w:t>
            </w:r>
            <w:r w:rsidR="008B499C">
              <w:rPr>
                <w:noProof/>
              </w:rPr>
              <w:t xml:space="preserve"> i</w:t>
            </w:r>
            <w:r w:rsidRPr="001C79CB">
              <w:rPr>
                <w:noProof/>
              </w:rPr>
              <w:t>s not bothering you.</w:t>
            </w:r>
          </w:p>
        </w:tc>
      </w:tr>
      <w:tr w:rsidR="00917A5B" w:rsidRPr="001C79CB" w14:paraId="47C8257C" w14:textId="77777777" w:rsidTr="004F16CB">
        <w:tc>
          <w:tcPr>
            <w:tcW w:w="2518" w:type="dxa"/>
          </w:tcPr>
          <w:p w14:paraId="258E188C" w14:textId="77777777" w:rsidR="00917A5B" w:rsidRPr="001C79CB" w:rsidRDefault="00917A5B" w:rsidP="00917A5B">
            <w:pPr>
              <w:spacing w:before="40" w:after="0"/>
              <w:rPr>
                <w:b/>
                <w:noProof/>
              </w:rPr>
            </w:pPr>
            <w:r w:rsidRPr="001C79CB">
              <w:rPr>
                <w:b/>
                <w:noProof/>
              </w:rPr>
              <w:t>3</w:t>
            </w:r>
            <w:r w:rsidRPr="001C79CB">
              <w:rPr>
                <w:noProof/>
              </w:rPr>
              <w:t xml:space="preserve"> Detect odour</w:t>
            </w:r>
          </w:p>
        </w:tc>
        <w:tc>
          <w:tcPr>
            <w:tcW w:w="7229" w:type="dxa"/>
          </w:tcPr>
          <w:p w14:paraId="575089ED" w14:textId="77777777" w:rsidR="00917A5B" w:rsidRPr="001C79CB" w:rsidRDefault="00917A5B" w:rsidP="00917A5B">
            <w:pPr>
              <w:spacing w:before="40" w:after="0"/>
              <w:rPr>
                <w:noProof/>
              </w:rPr>
            </w:pPr>
            <w:r w:rsidRPr="001C79CB">
              <w:rPr>
                <w:noProof/>
              </w:rPr>
              <w:t xml:space="preserve">Arrive and notice it when you get out of the car, and </w:t>
            </w:r>
            <w:r>
              <w:rPr>
                <w:noProof/>
              </w:rPr>
              <w:t xml:space="preserve">it </w:t>
            </w:r>
            <w:r w:rsidRPr="001C79CB">
              <w:rPr>
                <w:noProof/>
              </w:rPr>
              <w:t>i</w:t>
            </w:r>
            <w:r>
              <w:rPr>
                <w:noProof/>
              </w:rPr>
              <w:t>s constant</w:t>
            </w:r>
            <w:r w:rsidRPr="001C79CB">
              <w:rPr>
                <w:noProof/>
              </w:rPr>
              <w:t xml:space="preserve">.  </w:t>
            </w:r>
          </w:p>
        </w:tc>
      </w:tr>
      <w:tr w:rsidR="00917A5B" w:rsidRPr="001C79CB" w14:paraId="1454112F" w14:textId="77777777" w:rsidTr="004F16CB">
        <w:tc>
          <w:tcPr>
            <w:tcW w:w="2518" w:type="dxa"/>
          </w:tcPr>
          <w:p w14:paraId="6452DE76" w14:textId="77777777" w:rsidR="00917A5B" w:rsidRPr="001C79CB" w:rsidRDefault="00917A5B" w:rsidP="00917A5B">
            <w:pPr>
              <w:spacing w:before="40" w:after="0"/>
              <w:rPr>
                <w:b/>
                <w:noProof/>
              </w:rPr>
            </w:pPr>
            <w:r w:rsidRPr="001C79CB">
              <w:rPr>
                <w:b/>
                <w:noProof/>
              </w:rPr>
              <w:t>4</w:t>
            </w:r>
            <w:r w:rsidRPr="001C79CB">
              <w:rPr>
                <w:noProof/>
              </w:rPr>
              <w:t xml:space="preserve"> Strong odour</w:t>
            </w:r>
          </w:p>
        </w:tc>
        <w:tc>
          <w:tcPr>
            <w:tcW w:w="7229" w:type="dxa"/>
          </w:tcPr>
          <w:p w14:paraId="5A2D3B98" w14:textId="77777777" w:rsidR="00917A5B" w:rsidRPr="001C79CB" w:rsidRDefault="00917A5B" w:rsidP="00917A5B">
            <w:pPr>
              <w:spacing w:before="40" w:after="0"/>
              <w:rPr>
                <w:noProof/>
              </w:rPr>
            </w:pPr>
            <w:r w:rsidRPr="001C79CB">
              <w:rPr>
                <w:noProof/>
              </w:rPr>
              <w:t>It is an obvious smell, persistant – like fresh paint in a closed up house.</w:t>
            </w:r>
          </w:p>
        </w:tc>
      </w:tr>
      <w:tr w:rsidR="00917A5B" w:rsidRPr="001C79CB" w14:paraId="0A32F6F0" w14:textId="77777777" w:rsidTr="004F16CB">
        <w:tc>
          <w:tcPr>
            <w:tcW w:w="2518" w:type="dxa"/>
          </w:tcPr>
          <w:p w14:paraId="7823FF2E" w14:textId="77777777" w:rsidR="00917A5B" w:rsidRPr="001C79CB" w:rsidRDefault="00917A5B" w:rsidP="00917A5B">
            <w:pPr>
              <w:spacing w:before="40" w:after="0"/>
              <w:rPr>
                <w:b/>
                <w:noProof/>
              </w:rPr>
            </w:pPr>
            <w:r w:rsidRPr="001C79CB">
              <w:rPr>
                <w:b/>
                <w:noProof/>
              </w:rPr>
              <w:t>5</w:t>
            </w:r>
            <w:r w:rsidRPr="001C79CB">
              <w:rPr>
                <w:noProof/>
              </w:rPr>
              <w:t xml:space="preserve"> Intense odour</w:t>
            </w:r>
          </w:p>
        </w:tc>
        <w:tc>
          <w:tcPr>
            <w:tcW w:w="7229" w:type="dxa"/>
          </w:tcPr>
          <w:p w14:paraId="18017004" w14:textId="77777777" w:rsidR="00917A5B" w:rsidRPr="001C79CB" w:rsidRDefault="00917A5B" w:rsidP="00917A5B">
            <w:pPr>
              <w:spacing w:before="40" w:after="0"/>
              <w:rPr>
                <w:noProof/>
              </w:rPr>
            </w:pPr>
            <w:r w:rsidRPr="001C79CB">
              <w:rPr>
                <w:noProof/>
              </w:rPr>
              <w:t xml:space="preserve">You’ll notice it in the car and constant, perhaps </w:t>
            </w:r>
            <w:r>
              <w:rPr>
                <w:noProof/>
              </w:rPr>
              <w:t xml:space="preserve">quite </w:t>
            </w:r>
            <w:r w:rsidRPr="001C79CB">
              <w:rPr>
                <w:noProof/>
              </w:rPr>
              <w:t>unpleasant as you stand at the location.</w:t>
            </w:r>
            <w:r>
              <w:rPr>
                <w:noProof/>
              </w:rPr>
              <w:t xml:space="preserve">  Doesn’t lessen while there.</w:t>
            </w:r>
          </w:p>
        </w:tc>
      </w:tr>
      <w:tr w:rsidR="00917A5B" w:rsidRPr="001C79CB" w14:paraId="77170C06" w14:textId="77777777" w:rsidTr="004F16CB">
        <w:tc>
          <w:tcPr>
            <w:tcW w:w="2518" w:type="dxa"/>
          </w:tcPr>
          <w:p w14:paraId="6038127A" w14:textId="77777777" w:rsidR="00917A5B" w:rsidRPr="001C79CB" w:rsidRDefault="00917A5B" w:rsidP="00917A5B">
            <w:pPr>
              <w:spacing w:before="40" w:after="0"/>
              <w:rPr>
                <w:b/>
                <w:noProof/>
              </w:rPr>
            </w:pPr>
            <w:r w:rsidRPr="001C79CB">
              <w:rPr>
                <w:b/>
                <w:noProof/>
              </w:rPr>
              <w:t>6</w:t>
            </w:r>
            <w:r w:rsidRPr="001C79CB">
              <w:rPr>
                <w:noProof/>
              </w:rPr>
              <w:t xml:space="preserve"> Extremely strong odour</w:t>
            </w:r>
          </w:p>
        </w:tc>
        <w:tc>
          <w:tcPr>
            <w:tcW w:w="7229" w:type="dxa"/>
          </w:tcPr>
          <w:p w14:paraId="6229C27C" w14:textId="77777777" w:rsidR="00917A5B" w:rsidRPr="001C79CB" w:rsidRDefault="00917A5B" w:rsidP="00917A5B">
            <w:pPr>
              <w:spacing w:before="40" w:after="0"/>
              <w:rPr>
                <w:noProof/>
              </w:rPr>
            </w:pPr>
            <w:r w:rsidRPr="001C79CB">
              <w:rPr>
                <w:noProof/>
              </w:rPr>
              <w:t>Strong enough it may make you wretch, cover your mouth and probably move away quickly</w:t>
            </w:r>
          </w:p>
        </w:tc>
      </w:tr>
    </w:tbl>
    <w:p w14:paraId="4A35417C" w14:textId="77777777" w:rsidR="00917A5B" w:rsidRDefault="00917A5B" w:rsidP="00917A5B">
      <w:pPr>
        <w:rPr>
          <w:noProof/>
        </w:rPr>
      </w:pPr>
    </w:p>
    <w:p w14:paraId="781DFCE6" w14:textId="77777777" w:rsidR="00917A5B" w:rsidRDefault="00917A5B" w:rsidP="00917A5B">
      <w:pPr>
        <w:rPr>
          <w:noProof/>
        </w:rPr>
      </w:pPr>
    </w:p>
    <w:p w14:paraId="317BEF01" w14:textId="77777777" w:rsidR="00917A5B" w:rsidRPr="006E78FA" w:rsidRDefault="00917A5B" w:rsidP="00917A5B">
      <w:pPr>
        <w:rPr>
          <w:b/>
          <w:noProof/>
        </w:rPr>
      </w:pPr>
      <w:r w:rsidRPr="006E78FA">
        <w:rPr>
          <w:b/>
          <w:noProof/>
        </w:rPr>
        <w:lastRenderedPageBreak/>
        <w:t xml:space="preserve">CHARACTERISTICS </w:t>
      </w:r>
      <w:r>
        <w:rPr>
          <w:b/>
          <w:noProof/>
        </w:rPr>
        <w:t>–</w:t>
      </w:r>
      <w:r w:rsidRPr="006E78FA">
        <w:rPr>
          <w:b/>
          <w:noProof/>
        </w:rPr>
        <w:t xml:space="preserve"> </w:t>
      </w:r>
      <w:r>
        <w:rPr>
          <w:b/>
          <w:noProof/>
        </w:rPr>
        <w:t xml:space="preserve">description </w:t>
      </w:r>
      <w:r w:rsidRPr="006E78FA">
        <w:rPr>
          <w:b/>
          <w:noProof/>
        </w:rPr>
        <w:t>examples</w:t>
      </w:r>
    </w:p>
    <w:tbl>
      <w:tblPr>
        <w:tblStyle w:val="TableGrid"/>
        <w:tblW w:w="9889" w:type="dxa"/>
        <w:tblLook w:val="04A0" w:firstRow="1" w:lastRow="0" w:firstColumn="1" w:lastColumn="0" w:noHBand="0" w:noVBand="1"/>
      </w:tblPr>
      <w:tblGrid>
        <w:gridCol w:w="2518"/>
        <w:gridCol w:w="7371"/>
      </w:tblGrid>
      <w:tr w:rsidR="00917A5B" w:rsidRPr="006E78FA" w14:paraId="2C68EA28" w14:textId="77777777" w:rsidTr="004F16CB">
        <w:tc>
          <w:tcPr>
            <w:tcW w:w="2518" w:type="dxa"/>
            <w:shd w:val="clear" w:color="auto" w:fill="D9D9D9" w:themeFill="background1" w:themeFillShade="D9"/>
          </w:tcPr>
          <w:p w14:paraId="7A8CBF1E" w14:textId="77777777" w:rsidR="00917A5B" w:rsidRPr="001C79CB" w:rsidRDefault="00917A5B" w:rsidP="00917A5B">
            <w:pPr>
              <w:spacing w:before="40" w:after="0"/>
              <w:rPr>
                <w:b/>
                <w:noProof/>
              </w:rPr>
            </w:pPr>
            <w:r w:rsidRPr="001C79CB">
              <w:rPr>
                <w:b/>
                <w:noProof/>
              </w:rPr>
              <w:t>Character of Odour</w:t>
            </w:r>
          </w:p>
        </w:tc>
        <w:tc>
          <w:tcPr>
            <w:tcW w:w="7371" w:type="dxa"/>
            <w:shd w:val="clear" w:color="auto" w:fill="D9D9D9" w:themeFill="background1" w:themeFillShade="D9"/>
          </w:tcPr>
          <w:p w14:paraId="048CE63A" w14:textId="77777777" w:rsidR="00917A5B" w:rsidRPr="001C79CB" w:rsidRDefault="00917A5B" w:rsidP="00917A5B">
            <w:pPr>
              <w:spacing w:before="40" w:after="0"/>
              <w:rPr>
                <w:b/>
                <w:noProof/>
              </w:rPr>
            </w:pPr>
            <w:r w:rsidRPr="001C79CB">
              <w:rPr>
                <w:b/>
                <w:noProof/>
              </w:rPr>
              <w:t>What is that like?</w:t>
            </w:r>
          </w:p>
        </w:tc>
      </w:tr>
      <w:tr w:rsidR="00917A5B" w:rsidRPr="006E78FA" w14:paraId="39B841A0" w14:textId="77777777" w:rsidTr="004F16CB">
        <w:tc>
          <w:tcPr>
            <w:tcW w:w="2518" w:type="dxa"/>
          </w:tcPr>
          <w:p w14:paraId="4FEBC504" w14:textId="77777777" w:rsidR="00917A5B" w:rsidRPr="006E78FA" w:rsidRDefault="00917A5B" w:rsidP="00917A5B">
            <w:pPr>
              <w:spacing w:before="40" w:after="0"/>
              <w:rPr>
                <w:b/>
                <w:noProof/>
              </w:rPr>
            </w:pPr>
            <w:r w:rsidRPr="006E78FA">
              <w:rPr>
                <w:b/>
                <w:noProof/>
              </w:rPr>
              <w:t>Healthy sewage treatment plant</w:t>
            </w:r>
          </w:p>
        </w:tc>
        <w:tc>
          <w:tcPr>
            <w:tcW w:w="7371" w:type="dxa"/>
          </w:tcPr>
          <w:p w14:paraId="22F2050B" w14:textId="77777777" w:rsidR="00917A5B" w:rsidRPr="006E78FA" w:rsidRDefault="00917A5B" w:rsidP="00917A5B">
            <w:pPr>
              <w:spacing w:before="40" w:after="0"/>
              <w:rPr>
                <w:noProof/>
              </w:rPr>
            </w:pPr>
            <w:r w:rsidRPr="006E78FA">
              <w:rPr>
                <w:noProof/>
              </w:rPr>
              <w:t>Like fresh garden compost, a bit earthy, soil after rain</w:t>
            </w:r>
          </w:p>
        </w:tc>
      </w:tr>
      <w:tr w:rsidR="00917A5B" w:rsidRPr="006E78FA" w14:paraId="3C8F5F3F" w14:textId="77777777" w:rsidTr="004F16CB">
        <w:tc>
          <w:tcPr>
            <w:tcW w:w="2518" w:type="dxa"/>
          </w:tcPr>
          <w:p w14:paraId="6CBA6DAA" w14:textId="77777777" w:rsidR="00917A5B" w:rsidRPr="006E78FA" w:rsidRDefault="00917A5B" w:rsidP="00917A5B">
            <w:pPr>
              <w:spacing w:before="40" w:after="0"/>
              <w:rPr>
                <w:b/>
                <w:noProof/>
              </w:rPr>
            </w:pPr>
            <w:r w:rsidRPr="006E78FA">
              <w:rPr>
                <w:b/>
                <w:noProof/>
              </w:rPr>
              <w:t>Unpleasant</w:t>
            </w:r>
          </w:p>
        </w:tc>
        <w:tc>
          <w:tcPr>
            <w:tcW w:w="7371" w:type="dxa"/>
          </w:tcPr>
          <w:p w14:paraId="470E0B18" w14:textId="77777777" w:rsidR="00917A5B" w:rsidRPr="006E78FA" w:rsidRDefault="00917A5B" w:rsidP="00917A5B">
            <w:pPr>
              <w:spacing w:before="40" w:after="0"/>
              <w:rPr>
                <w:noProof/>
              </w:rPr>
            </w:pPr>
            <w:r w:rsidRPr="006E78FA">
              <w:rPr>
                <w:noProof/>
              </w:rPr>
              <w:t>Should be evident – anything you wouldn’t want to be around yourself.</w:t>
            </w:r>
          </w:p>
          <w:p w14:paraId="00CC66C6" w14:textId="77777777" w:rsidR="00917A5B" w:rsidRPr="006E78FA" w:rsidRDefault="00917A5B" w:rsidP="00917A5B">
            <w:pPr>
              <w:spacing w:before="40" w:after="0"/>
              <w:rPr>
                <w:noProof/>
              </w:rPr>
            </w:pPr>
            <w:r w:rsidRPr="006E78FA">
              <w:rPr>
                <w:noProof/>
              </w:rPr>
              <w:t>Sat having a cuppa – would you want to keep smelling it?</w:t>
            </w:r>
          </w:p>
        </w:tc>
      </w:tr>
      <w:tr w:rsidR="00917A5B" w:rsidRPr="006E78FA" w14:paraId="6AC7C122" w14:textId="77777777" w:rsidTr="004F16CB">
        <w:tc>
          <w:tcPr>
            <w:tcW w:w="2518" w:type="dxa"/>
          </w:tcPr>
          <w:p w14:paraId="6345B8E5" w14:textId="77777777" w:rsidR="00917A5B" w:rsidRPr="006E78FA" w:rsidRDefault="00917A5B" w:rsidP="00917A5B">
            <w:pPr>
              <w:spacing w:before="40" w:after="0"/>
              <w:rPr>
                <w:b/>
                <w:noProof/>
              </w:rPr>
            </w:pPr>
            <w:r w:rsidRPr="006E78FA">
              <w:rPr>
                <w:b/>
                <w:noProof/>
              </w:rPr>
              <w:t>Sulphur like/eggy</w:t>
            </w:r>
          </w:p>
        </w:tc>
        <w:tc>
          <w:tcPr>
            <w:tcW w:w="7371" w:type="dxa"/>
          </w:tcPr>
          <w:p w14:paraId="04D319AA" w14:textId="07087A54" w:rsidR="00917A5B" w:rsidRDefault="00917A5B" w:rsidP="00917A5B">
            <w:pPr>
              <w:spacing w:before="40" w:after="0"/>
              <w:rPr>
                <w:noProof/>
              </w:rPr>
            </w:pPr>
            <w:r w:rsidRPr="006E78FA">
              <w:rPr>
                <w:noProof/>
              </w:rPr>
              <w:t xml:space="preserve">Indicates high hydrogen sulphide almost certainly </w:t>
            </w:r>
            <w:r w:rsidR="008B499C">
              <w:rPr>
                <w:noProof/>
              </w:rPr>
              <w:t>from</w:t>
            </w:r>
            <w:r w:rsidRPr="006E78FA">
              <w:rPr>
                <w:noProof/>
              </w:rPr>
              <w:t xml:space="preserve"> our plant.</w:t>
            </w:r>
          </w:p>
          <w:p w14:paraId="318C3486" w14:textId="04A2AEDC" w:rsidR="00917A5B" w:rsidRPr="006E78FA" w:rsidRDefault="00917A5B" w:rsidP="00917A5B">
            <w:pPr>
              <w:spacing w:before="40" w:after="0"/>
              <w:rPr>
                <w:noProof/>
              </w:rPr>
            </w:pPr>
            <w:r>
              <w:rPr>
                <w:noProof/>
              </w:rPr>
              <w:t xml:space="preserve">IMPORTANT – please report back to the </w:t>
            </w:r>
            <w:r w:rsidR="008B499C">
              <w:rPr>
                <w:noProof/>
              </w:rPr>
              <w:t>WPF</w:t>
            </w:r>
            <w:r>
              <w:rPr>
                <w:noProof/>
              </w:rPr>
              <w:t xml:space="preserve"> team.</w:t>
            </w:r>
          </w:p>
        </w:tc>
      </w:tr>
      <w:tr w:rsidR="00917A5B" w:rsidRPr="006E78FA" w14:paraId="4B0850E6" w14:textId="77777777" w:rsidTr="004F16CB">
        <w:tc>
          <w:tcPr>
            <w:tcW w:w="2518" w:type="dxa"/>
          </w:tcPr>
          <w:p w14:paraId="0C4927FF" w14:textId="77777777" w:rsidR="00917A5B" w:rsidRPr="006E78FA" w:rsidRDefault="00917A5B" w:rsidP="00917A5B">
            <w:pPr>
              <w:spacing w:before="40" w:after="0"/>
              <w:rPr>
                <w:b/>
                <w:noProof/>
              </w:rPr>
            </w:pPr>
            <w:r w:rsidRPr="006E78FA">
              <w:rPr>
                <w:b/>
                <w:noProof/>
              </w:rPr>
              <w:t>Sewage</w:t>
            </w:r>
          </w:p>
        </w:tc>
        <w:tc>
          <w:tcPr>
            <w:tcW w:w="7371" w:type="dxa"/>
          </w:tcPr>
          <w:p w14:paraId="6D9011D0" w14:textId="77777777" w:rsidR="00917A5B" w:rsidRPr="006E78FA" w:rsidRDefault="00917A5B" w:rsidP="00917A5B">
            <w:pPr>
              <w:spacing w:before="40" w:after="0"/>
              <w:rPr>
                <w:noProof/>
              </w:rPr>
            </w:pPr>
            <w:r w:rsidRPr="006E78FA">
              <w:rPr>
                <w:noProof/>
              </w:rPr>
              <w:t>Blocked drains, septic tank</w:t>
            </w:r>
          </w:p>
        </w:tc>
      </w:tr>
      <w:tr w:rsidR="00917A5B" w:rsidRPr="006E78FA" w14:paraId="2E7C05EC" w14:textId="77777777" w:rsidTr="004F16CB">
        <w:tc>
          <w:tcPr>
            <w:tcW w:w="2518" w:type="dxa"/>
          </w:tcPr>
          <w:p w14:paraId="1914569B" w14:textId="77777777" w:rsidR="00917A5B" w:rsidRPr="006E78FA" w:rsidRDefault="00917A5B" w:rsidP="00917A5B">
            <w:pPr>
              <w:spacing w:before="40" w:after="0"/>
              <w:rPr>
                <w:b/>
                <w:noProof/>
              </w:rPr>
            </w:pPr>
            <w:r>
              <w:rPr>
                <w:b/>
                <w:noProof/>
              </w:rPr>
              <w:t xml:space="preserve">Anoxic </w:t>
            </w:r>
          </w:p>
        </w:tc>
        <w:tc>
          <w:tcPr>
            <w:tcW w:w="7371" w:type="dxa"/>
          </w:tcPr>
          <w:p w14:paraId="3C4B43FD" w14:textId="77777777" w:rsidR="00917A5B" w:rsidRPr="006E78FA" w:rsidRDefault="00917A5B" w:rsidP="00917A5B">
            <w:pPr>
              <w:spacing w:before="40" w:after="0"/>
              <w:rPr>
                <w:noProof/>
              </w:rPr>
            </w:pPr>
            <w:r w:rsidRPr="006E78FA">
              <w:rPr>
                <w:noProof/>
              </w:rPr>
              <w:t>Bottom of a pond black sticky anoxic sludge, smells unpleasant but not like eggy smell</w:t>
            </w:r>
          </w:p>
        </w:tc>
      </w:tr>
      <w:tr w:rsidR="00917A5B" w:rsidRPr="006E78FA" w14:paraId="2AE0A8FC" w14:textId="77777777" w:rsidTr="004F16CB">
        <w:tc>
          <w:tcPr>
            <w:tcW w:w="2518" w:type="dxa"/>
          </w:tcPr>
          <w:p w14:paraId="66FBED5F" w14:textId="77777777" w:rsidR="00917A5B" w:rsidRPr="006E78FA" w:rsidRDefault="00917A5B" w:rsidP="00917A5B">
            <w:pPr>
              <w:spacing w:before="40" w:after="0"/>
              <w:rPr>
                <w:b/>
                <w:noProof/>
              </w:rPr>
            </w:pPr>
            <w:r w:rsidRPr="006E78FA">
              <w:rPr>
                <w:b/>
                <w:noProof/>
              </w:rPr>
              <w:t>Fishy</w:t>
            </w:r>
          </w:p>
        </w:tc>
        <w:tc>
          <w:tcPr>
            <w:tcW w:w="7371" w:type="dxa"/>
          </w:tcPr>
          <w:p w14:paraId="69CE5004" w14:textId="77777777" w:rsidR="00917A5B" w:rsidRPr="006E78FA" w:rsidRDefault="00917A5B" w:rsidP="00917A5B">
            <w:pPr>
              <w:spacing w:before="40" w:after="0"/>
              <w:rPr>
                <w:noProof/>
              </w:rPr>
            </w:pPr>
            <w:r w:rsidRPr="006E78FA">
              <w:rPr>
                <w:noProof/>
              </w:rPr>
              <w:t xml:space="preserve">Rotting fish, blood fish </w:t>
            </w:r>
            <w:r>
              <w:rPr>
                <w:noProof/>
              </w:rPr>
              <w:t>&amp;</w:t>
            </w:r>
            <w:r w:rsidRPr="006E78FA">
              <w:rPr>
                <w:noProof/>
              </w:rPr>
              <w:t xml:space="preserve"> bone manure</w:t>
            </w:r>
          </w:p>
        </w:tc>
      </w:tr>
      <w:tr w:rsidR="00917A5B" w:rsidRPr="006E78FA" w14:paraId="48E4FA0E" w14:textId="77777777" w:rsidTr="004F16CB">
        <w:tc>
          <w:tcPr>
            <w:tcW w:w="2518" w:type="dxa"/>
          </w:tcPr>
          <w:p w14:paraId="07BF84DF" w14:textId="77777777" w:rsidR="00917A5B" w:rsidRPr="006E78FA" w:rsidRDefault="00917A5B" w:rsidP="00917A5B">
            <w:pPr>
              <w:spacing w:before="40" w:after="0"/>
              <w:rPr>
                <w:b/>
                <w:noProof/>
              </w:rPr>
            </w:pPr>
            <w:r w:rsidRPr="006E78FA">
              <w:rPr>
                <w:b/>
                <w:noProof/>
              </w:rPr>
              <w:t>Gone off milk/cheesy</w:t>
            </w:r>
          </w:p>
        </w:tc>
        <w:tc>
          <w:tcPr>
            <w:tcW w:w="7371" w:type="dxa"/>
          </w:tcPr>
          <w:p w14:paraId="595910C3" w14:textId="77777777" w:rsidR="00917A5B" w:rsidRPr="006E78FA" w:rsidRDefault="00917A5B" w:rsidP="00917A5B">
            <w:pPr>
              <w:spacing w:before="40" w:after="0"/>
              <w:rPr>
                <w:noProof/>
              </w:rPr>
            </w:pPr>
            <w:r w:rsidRPr="006E78FA">
              <w:rPr>
                <w:noProof/>
              </w:rPr>
              <w:t>Should make sense</w:t>
            </w:r>
          </w:p>
        </w:tc>
      </w:tr>
      <w:tr w:rsidR="00917A5B" w:rsidRPr="006E78FA" w14:paraId="16295844" w14:textId="77777777" w:rsidTr="004F16CB">
        <w:tc>
          <w:tcPr>
            <w:tcW w:w="2518" w:type="dxa"/>
          </w:tcPr>
          <w:p w14:paraId="1359D689" w14:textId="77777777" w:rsidR="00917A5B" w:rsidRPr="006E78FA" w:rsidRDefault="00917A5B" w:rsidP="00917A5B">
            <w:pPr>
              <w:spacing w:before="40" w:after="0"/>
              <w:rPr>
                <w:b/>
                <w:noProof/>
              </w:rPr>
            </w:pPr>
            <w:r w:rsidRPr="006E78FA">
              <w:rPr>
                <w:b/>
                <w:noProof/>
              </w:rPr>
              <w:t>Sweet</w:t>
            </w:r>
          </w:p>
        </w:tc>
        <w:tc>
          <w:tcPr>
            <w:tcW w:w="7371" w:type="dxa"/>
          </w:tcPr>
          <w:p w14:paraId="78880B60" w14:textId="3BA7D6B9" w:rsidR="00917A5B" w:rsidRPr="006E78FA" w:rsidRDefault="00917A5B" w:rsidP="00917A5B">
            <w:pPr>
              <w:spacing w:before="40" w:after="0"/>
              <w:rPr>
                <w:noProof/>
              </w:rPr>
            </w:pPr>
            <w:r w:rsidRPr="006E78FA">
              <w:rPr>
                <w:noProof/>
              </w:rPr>
              <w:t xml:space="preserve">Calcium phosphate </w:t>
            </w:r>
            <w:r w:rsidR="008B499C">
              <w:rPr>
                <w:noProof/>
              </w:rPr>
              <w:t xml:space="preserve">is </w:t>
            </w:r>
            <w:r w:rsidRPr="006E78FA">
              <w:rPr>
                <w:noProof/>
              </w:rPr>
              <w:t>sometimes like this</w:t>
            </w:r>
          </w:p>
        </w:tc>
      </w:tr>
      <w:tr w:rsidR="00917A5B" w:rsidRPr="006E78FA" w14:paraId="300ABB6E" w14:textId="77777777" w:rsidTr="004F16CB">
        <w:tc>
          <w:tcPr>
            <w:tcW w:w="2518" w:type="dxa"/>
          </w:tcPr>
          <w:p w14:paraId="4B2BDBE1" w14:textId="77777777" w:rsidR="00917A5B" w:rsidRPr="006E78FA" w:rsidRDefault="00917A5B" w:rsidP="00917A5B">
            <w:pPr>
              <w:spacing w:before="40" w:after="0"/>
              <w:rPr>
                <w:b/>
                <w:noProof/>
              </w:rPr>
            </w:pPr>
            <w:r w:rsidRPr="006E78FA">
              <w:rPr>
                <w:b/>
                <w:noProof/>
              </w:rPr>
              <w:t>Acrid</w:t>
            </w:r>
          </w:p>
        </w:tc>
        <w:tc>
          <w:tcPr>
            <w:tcW w:w="7371" w:type="dxa"/>
          </w:tcPr>
          <w:p w14:paraId="6C9F22E6" w14:textId="77777777" w:rsidR="00917A5B" w:rsidRPr="006E78FA" w:rsidRDefault="00917A5B" w:rsidP="00917A5B">
            <w:pPr>
              <w:spacing w:before="40" w:after="0"/>
              <w:rPr>
                <w:noProof/>
              </w:rPr>
            </w:pPr>
            <w:r w:rsidRPr="006E78FA">
              <w:rPr>
                <w:noProof/>
              </w:rPr>
              <w:t>Acidic, drain unblocker</w:t>
            </w:r>
          </w:p>
        </w:tc>
      </w:tr>
      <w:tr w:rsidR="00917A5B" w:rsidRPr="006E78FA" w14:paraId="4C99F1DB" w14:textId="77777777" w:rsidTr="004F16CB">
        <w:tc>
          <w:tcPr>
            <w:tcW w:w="2518" w:type="dxa"/>
          </w:tcPr>
          <w:p w14:paraId="26C537C4" w14:textId="77777777" w:rsidR="00917A5B" w:rsidRPr="006E78FA" w:rsidRDefault="00917A5B" w:rsidP="00917A5B">
            <w:pPr>
              <w:spacing w:before="40" w:after="0"/>
              <w:rPr>
                <w:b/>
                <w:noProof/>
              </w:rPr>
            </w:pPr>
            <w:r w:rsidRPr="006E78FA">
              <w:rPr>
                <w:b/>
                <w:noProof/>
              </w:rPr>
              <w:t>Smokey</w:t>
            </w:r>
          </w:p>
        </w:tc>
        <w:tc>
          <w:tcPr>
            <w:tcW w:w="7371" w:type="dxa"/>
          </w:tcPr>
          <w:p w14:paraId="76F914A5" w14:textId="77777777" w:rsidR="00917A5B" w:rsidRPr="006E78FA" w:rsidRDefault="00917A5B" w:rsidP="00917A5B">
            <w:pPr>
              <w:spacing w:before="40" w:after="0"/>
              <w:rPr>
                <w:noProof/>
              </w:rPr>
            </w:pPr>
            <w:r w:rsidRPr="006E78FA">
              <w:rPr>
                <w:noProof/>
              </w:rPr>
              <w:t>Woodsmoke, bbq, field burn off</w:t>
            </w:r>
          </w:p>
        </w:tc>
      </w:tr>
      <w:tr w:rsidR="00917A5B" w:rsidRPr="006E78FA" w14:paraId="299E22F6" w14:textId="77777777" w:rsidTr="004F16CB">
        <w:tc>
          <w:tcPr>
            <w:tcW w:w="2518" w:type="dxa"/>
          </w:tcPr>
          <w:p w14:paraId="48E03866" w14:textId="77777777" w:rsidR="00917A5B" w:rsidRPr="006E78FA" w:rsidRDefault="00917A5B" w:rsidP="00917A5B">
            <w:pPr>
              <w:spacing w:before="40" w:after="0"/>
              <w:rPr>
                <w:b/>
                <w:noProof/>
              </w:rPr>
            </w:pPr>
            <w:r w:rsidRPr="006E78FA">
              <w:rPr>
                <w:b/>
                <w:noProof/>
              </w:rPr>
              <w:t>Metallic</w:t>
            </w:r>
          </w:p>
        </w:tc>
        <w:tc>
          <w:tcPr>
            <w:tcW w:w="7371" w:type="dxa"/>
          </w:tcPr>
          <w:p w14:paraId="5CE072BA" w14:textId="77777777" w:rsidR="00917A5B" w:rsidRPr="006E78FA" w:rsidRDefault="00917A5B" w:rsidP="00917A5B">
            <w:pPr>
              <w:spacing w:before="40" w:after="0"/>
              <w:rPr>
                <w:noProof/>
              </w:rPr>
            </w:pPr>
            <w:r w:rsidRPr="006E78FA">
              <w:rPr>
                <w:noProof/>
              </w:rPr>
              <w:t>Burnt brake pads, angle grinding</w:t>
            </w:r>
          </w:p>
        </w:tc>
      </w:tr>
      <w:tr w:rsidR="00917A5B" w:rsidRPr="006E78FA" w14:paraId="39AF136F" w14:textId="77777777" w:rsidTr="004F16CB">
        <w:tc>
          <w:tcPr>
            <w:tcW w:w="2518" w:type="dxa"/>
          </w:tcPr>
          <w:p w14:paraId="32B00598" w14:textId="77777777" w:rsidR="00917A5B" w:rsidRPr="006E78FA" w:rsidRDefault="00917A5B" w:rsidP="00917A5B">
            <w:pPr>
              <w:spacing w:before="40" w:after="0"/>
              <w:rPr>
                <w:b/>
                <w:noProof/>
              </w:rPr>
            </w:pPr>
            <w:r w:rsidRPr="006E78FA">
              <w:rPr>
                <w:b/>
                <w:noProof/>
              </w:rPr>
              <w:t>Silage</w:t>
            </w:r>
          </w:p>
        </w:tc>
        <w:tc>
          <w:tcPr>
            <w:tcW w:w="7371" w:type="dxa"/>
          </w:tcPr>
          <w:p w14:paraId="25D363F9" w14:textId="77777777" w:rsidR="00917A5B" w:rsidRPr="006E78FA" w:rsidRDefault="00917A5B" w:rsidP="00917A5B">
            <w:pPr>
              <w:spacing w:before="40" w:after="0"/>
              <w:rPr>
                <w:noProof/>
              </w:rPr>
            </w:pPr>
            <w:r w:rsidRPr="006E78FA">
              <w:rPr>
                <w:noProof/>
              </w:rPr>
              <w:t>Sweet, grass smell</w:t>
            </w:r>
          </w:p>
        </w:tc>
      </w:tr>
      <w:tr w:rsidR="00917A5B" w:rsidRPr="006E78FA" w14:paraId="53F86E7B" w14:textId="77777777" w:rsidTr="004F16CB">
        <w:tc>
          <w:tcPr>
            <w:tcW w:w="2518" w:type="dxa"/>
          </w:tcPr>
          <w:p w14:paraId="0C896A36" w14:textId="77777777" w:rsidR="00917A5B" w:rsidRPr="006E78FA" w:rsidRDefault="00917A5B" w:rsidP="00917A5B">
            <w:pPr>
              <w:spacing w:before="40" w:after="0"/>
              <w:rPr>
                <w:b/>
                <w:noProof/>
              </w:rPr>
            </w:pPr>
            <w:r w:rsidRPr="006E78FA">
              <w:rPr>
                <w:b/>
                <w:noProof/>
              </w:rPr>
              <w:t>Manure, agricultural</w:t>
            </w:r>
          </w:p>
        </w:tc>
        <w:tc>
          <w:tcPr>
            <w:tcW w:w="7371" w:type="dxa"/>
          </w:tcPr>
          <w:p w14:paraId="0EBC47C7" w14:textId="77777777" w:rsidR="00917A5B" w:rsidRPr="006E78FA" w:rsidRDefault="00917A5B" w:rsidP="00917A5B">
            <w:pPr>
              <w:spacing w:before="40" w:after="0"/>
              <w:rPr>
                <w:noProof/>
              </w:rPr>
            </w:pPr>
            <w:r w:rsidRPr="006E78FA">
              <w:rPr>
                <w:noProof/>
              </w:rPr>
              <w:t>Stronger muck smell either from animal yard or spreading</w:t>
            </w:r>
          </w:p>
          <w:p w14:paraId="681A4C92" w14:textId="77777777" w:rsidR="00917A5B" w:rsidRPr="006E78FA" w:rsidRDefault="00917A5B" w:rsidP="00917A5B">
            <w:pPr>
              <w:spacing w:before="40" w:after="0"/>
              <w:rPr>
                <w:noProof/>
              </w:rPr>
            </w:pPr>
            <w:r w:rsidRPr="006E78FA">
              <w:rPr>
                <w:noProof/>
              </w:rPr>
              <w:t>(not expecting you to say which unless you see the operation)</w:t>
            </w:r>
          </w:p>
        </w:tc>
      </w:tr>
      <w:tr w:rsidR="00917A5B" w:rsidRPr="006E78FA" w14:paraId="2590C4A0" w14:textId="77777777" w:rsidTr="004F16CB">
        <w:tc>
          <w:tcPr>
            <w:tcW w:w="2518" w:type="dxa"/>
          </w:tcPr>
          <w:p w14:paraId="7CB33EAB" w14:textId="77777777" w:rsidR="00917A5B" w:rsidRPr="006E78FA" w:rsidRDefault="00917A5B" w:rsidP="00917A5B">
            <w:pPr>
              <w:spacing w:before="40" w:after="0"/>
              <w:rPr>
                <w:b/>
                <w:noProof/>
              </w:rPr>
            </w:pPr>
            <w:r w:rsidRPr="006E78FA">
              <w:rPr>
                <w:b/>
                <w:noProof/>
              </w:rPr>
              <w:t>Others</w:t>
            </w:r>
          </w:p>
        </w:tc>
        <w:tc>
          <w:tcPr>
            <w:tcW w:w="7371" w:type="dxa"/>
          </w:tcPr>
          <w:p w14:paraId="03782C19" w14:textId="77777777" w:rsidR="00917A5B" w:rsidRPr="006E78FA" w:rsidRDefault="00917A5B" w:rsidP="00917A5B">
            <w:pPr>
              <w:spacing w:before="40" w:after="0"/>
              <w:rPr>
                <w:noProof/>
              </w:rPr>
            </w:pPr>
            <w:r w:rsidRPr="006E78FA">
              <w:rPr>
                <w:noProof/>
              </w:rPr>
              <w:t>A</w:t>
            </w:r>
            <w:r>
              <w:rPr>
                <w:noProof/>
              </w:rPr>
              <w:t>n</w:t>
            </w:r>
            <w:r w:rsidRPr="006E78FA">
              <w:rPr>
                <w:noProof/>
              </w:rPr>
              <w:t>y</w:t>
            </w:r>
            <w:r>
              <w:rPr>
                <w:noProof/>
              </w:rPr>
              <w:t>thing</w:t>
            </w:r>
            <w:r w:rsidRPr="006E78FA">
              <w:rPr>
                <w:noProof/>
              </w:rPr>
              <w:t xml:space="preserve"> else you smell</w:t>
            </w:r>
            <w:r>
              <w:rPr>
                <w:noProof/>
              </w:rPr>
              <w:t xml:space="preserve"> good or bad</w:t>
            </w:r>
            <w:r w:rsidRPr="006E78FA">
              <w:rPr>
                <w:noProof/>
              </w:rPr>
              <w:t>:</w:t>
            </w:r>
          </w:p>
          <w:p w14:paraId="344065DE" w14:textId="77777777" w:rsidR="00917A5B" w:rsidRPr="006E78FA" w:rsidRDefault="00917A5B" w:rsidP="00917A5B">
            <w:pPr>
              <w:spacing w:before="40" w:after="0"/>
              <w:rPr>
                <w:noProof/>
              </w:rPr>
            </w:pPr>
            <w:r w:rsidRPr="006E78FA">
              <w:rPr>
                <w:noProof/>
              </w:rPr>
              <w:t xml:space="preserve">Paint, vomit, </w:t>
            </w:r>
            <w:r>
              <w:rPr>
                <w:noProof/>
              </w:rPr>
              <w:t>blossom, wild garlic, garbage (bottom of a dirty wheelie bin)</w:t>
            </w:r>
          </w:p>
        </w:tc>
      </w:tr>
    </w:tbl>
    <w:p w14:paraId="3DD3F2D6" w14:textId="77777777" w:rsidR="00917A5B" w:rsidRDefault="00917A5B" w:rsidP="00917A5B">
      <w:pPr>
        <w:rPr>
          <w:noProof/>
        </w:rPr>
      </w:pPr>
    </w:p>
    <w:p w14:paraId="0717C4E0" w14:textId="7A091440" w:rsidR="00917A5B" w:rsidRPr="001C79CB" w:rsidRDefault="00917A5B" w:rsidP="00917A5B">
      <w:pPr>
        <w:rPr>
          <w:b/>
          <w:noProof/>
        </w:rPr>
      </w:pPr>
      <w:r>
        <w:rPr>
          <w:b/>
          <w:noProof/>
          <w:lang w:eastAsia="en-US"/>
        </w:rPr>
        <mc:AlternateContent>
          <mc:Choice Requires="wps">
            <w:drawing>
              <wp:anchor distT="0" distB="0" distL="114300" distR="114300" simplePos="0" relativeHeight="251659264" behindDoc="0" locked="0" layoutInCell="1" allowOverlap="1" wp14:anchorId="13FA1EC5" wp14:editId="3AB62DD5">
                <wp:simplePos x="0" y="0"/>
                <wp:positionH relativeFrom="column">
                  <wp:posOffset>6877050</wp:posOffset>
                </wp:positionH>
                <wp:positionV relativeFrom="paragraph">
                  <wp:posOffset>858520</wp:posOffset>
                </wp:positionV>
                <wp:extent cx="2314575" cy="1466850"/>
                <wp:effectExtent l="9525" t="13335" r="9525" b="15240"/>
                <wp:wrapNone/>
                <wp:docPr id="11" name="Rectangle 1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314575" cy="1466850"/>
                        </a:xfrm>
                        <a:prstGeom prst="rect">
                          <a:avLst/>
                        </a:prstGeom>
                        <a:solidFill>
                          <a:srgbClr val="FFFFFF"/>
                        </a:solidFill>
                        <a:ln w="12700">
                          <a:solidFill>
                            <a:srgbClr val="000000"/>
                          </a:solidFill>
                          <a:miter lim="800000"/>
                          <a:headEnd/>
                          <a:tailEnd/>
                        </a:ln>
                      </wps:spPr>
                      <wps:txbx>
                        <w:txbxContent>
                          <w:p w14:paraId="7923267D" w14:textId="77777777" w:rsidR="00917A5B" w:rsidRPr="00FF4BDB" w:rsidRDefault="00917A5B" w:rsidP="00917A5B">
                            <w:pPr>
                              <w:pStyle w:val="NormalWeb"/>
                              <w:spacing w:before="0" w:beforeAutospacing="0" w:after="0" w:afterAutospacing="0"/>
                              <w:rPr>
                                <w:rFonts w:ascii="Tahoma" w:hAnsi="Tahoma" w:cs="Tahoma"/>
                                <w:szCs w:val="20"/>
                              </w:rPr>
                            </w:pPr>
                            <w:r w:rsidRPr="00FF4BDB">
                              <w:rPr>
                                <w:rFonts w:ascii="Tahoma" w:eastAsia="+mn-ea" w:hAnsi="Tahoma" w:cs="Tahoma"/>
                                <w:b/>
                                <w:bCs/>
                                <w:kern w:val="24"/>
                                <w:szCs w:val="20"/>
                              </w:rPr>
                              <w:t>Tremail</w:t>
                            </w:r>
                          </w:p>
                          <w:p w14:paraId="5488929A" w14:textId="77777777" w:rsidR="00917A5B" w:rsidRPr="00FF4BDB" w:rsidRDefault="00917A5B" w:rsidP="00917A5B">
                            <w:pPr>
                              <w:pStyle w:val="NormalWeb"/>
                              <w:spacing w:before="80" w:beforeAutospacing="0" w:after="0" w:afterAutospacing="0"/>
                              <w:rPr>
                                <w:rFonts w:ascii="Tahoma" w:hAnsi="Tahoma" w:cs="Tahoma"/>
                                <w:szCs w:val="20"/>
                              </w:rPr>
                            </w:pPr>
                            <w:r w:rsidRPr="00FF4BDB">
                              <w:rPr>
                                <w:rFonts w:ascii="Tahoma" w:eastAsia="+mn-ea" w:hAnsi="Tahoma" w:cs="Tahoma"/>
                                <w:kern w:val="24"/>
                                <w:szCs w:val="20"/>
                              </w:rPr>
                              <w:t>Odour intensity (1-6):</w:t>
                            </w:r>
                          </w:p>
                          <w:p w14:paraId="166D0E44" w14:textId="77777777" w:rsidR="00917A5B" w:rsidRPr="00FF4BDB" w:rsidRDefault="00917A5B" w:rsidP="00917A5B">
                            <w:pPr>
                              <w:pStyle w:val="NormalWeb"/>
                              <w:spacing w:before="80" w:beforeAutospacing="0" w:after="0" w:afterAutospacing="0"/>
                              <w:rPr>
                                <w:rFonts w:ascii="Tahoma" w:hAnsi="Tahoma" w:cs="Tahoma"/>
                                <w:szCs w:val="20"/>
                              </w:rPr>
                            </w:pPr>
                            <w:r w:rsidRPr="00FF4BDB">
                              <w:rPr>
                                <w:rFonts w:ascii="Tahoma" w:eastAsia="+mn-ea" w:hAnsi="Tahoma" w:cs="Tahoma"/>
                                <w:kern w:val="24"/>
                                <w:szCs w:val="20"/>
                              </w:rPr>
                              <w:t>H</w:t>
                            </w:r>
                            <w:r w:rsidRPr="00FF4BDB">
                              <w:rPr>
                                <w:rFonts w:ascii="Cambria Math" w:eastAsia="+mn-ea" w:hAnsi="Cambria Math" w:cs="Cambria Math"/>
                                <w:kern w:val="24"/>
                                <w:szCs w:val="20"/>
                              </w:rPr>
                              <w:t>₂</w:t>
                            </w:r>
                            <w:r w:rsidRPr="00FF4BDB">
                              <w:rPr>
                                <w:rFonts w:ascii="Tahoma" w:eastAsia="+mn-ea" w:hAnsi="Tahoma" w:cs="Tahoma"/>
                                <w:kern w:val="24"/>
                                <w:szCs w:val="20"/>
                              </w:rPr>
                              <w:t>S Levels:</w:t>
                            </w:r>
                          </w:p>
                          <w:p w14:paraId="70C904E4" w14:textId="77777777" w:rsidR="00917A5B" w:rsidRDefault="00917A5B" w:rsidP="00917A5B">
                            <w:pPr>
                              <w:pStyle w:val="NormalWeb"/>
                              <w:spacing w:before="80" w:beforeAutospacing="0" w:after="0" w:afterAutospacing="0"/>
                              <w:rPr>
                                <w:rFonts w:ascii="Tahoma" w:eastAsia="+mn-ea" w:hAnsi="Tahoma" w:cs="Tahoma"/>
                                <w:kern w:val="24"/>
                                <w:szCs w:val="20"/>
                              </w:rPr>
                            </w:pPr>
                            <w:r w:rsidRPr="00FF4BDB">
                              <w:rPr>
                                <w:rFonts w:ascii="Tahoma" w:eastAsia="+mn-ea" w:hAnsi="Tahoma" w:cs="Tahoma"/>
                                <w:kern w:val="24"/>
                                <w:szCs w:val="20"/>
                              </w:rPr>
                              <w:t>Character of odour:</w:t>
                            </w:r>
                          </w:p>
                          <w:p w14:paraId="6ACD95E3" w14:textId="77777777" w:rsidR="00917A5B" w:rsidRPr="00FF4BDB" w:rsidRDefault="00917A5B" w:rsidP="00917A5B">
                            <w:pPr>
                              <w:pStyle w:val="NormalWeb"/>
                              <w:spacing w:before="80" w:beforeAutospacing="0" w:after="0" w:afterAutospacing="0"/>
                              <w:rPr>
                                <w:rFonts w:ascii="Tahoma" w:hAnsi="Tahoma" w:cs="Tahoma"/>
                                <w:szCs w:val="20"/>
                              </w:rPr>
                            </w:pPr>
                            <w:r>
                              <w:rPr>
                                <w:rFonts w:ascii="Tahoma" w:eastAsia="+mn-ea" w:hAnsi="Tahoma" w:cs="Tahoma"/>
                                <w:kern w:val="24"/>
                                <w:szCs w:val="20"/>
                              </w:rPr>
                              <w:t>Noise:</w:t>
                            </w:r>
                          </w:p>
                          <w:p w14:paraId="6BFC176E" w14:textId="77777777" w:rsidR="00917A5B" w:rsidRPr="00FF4BDB" w:rsidRDefault="00917A5B" w:rsidP="00917A5B">
                            <w:pPr>
                              <w:pStyle w:val="NormalWeb"/>
                              <w:spacing w:before="80" w:beforeAutospacing="0" w:after="0" w:afterAutospacing="0"/>
                              <w:rPr>
                                <w:rFonts w:ascii="Tahoma" w:hAnsi="Tahoma" w:cs="Tahoma"/>
                                <w:szCs w:val="20"/>
                              </w:rPr>
                            </w:pPr>
                            <w:r w:rsidRPr="00FF4BDB">
                              <w:rPr>
                                <w:rFonts w:ascii="Tahoma" w:eastAsia="+mn-ea" w:hAnsi="Tahoma" w:cs="Tahoma"/>
                                <w:kern w:val="24"/>
                                <w:szCs w:val="20"/>
                              </w:rPr>
                              <w:t>Comments:</w:t>
                            </w:r>
                          </w:p>
                        </w:txbxContent>
                      </wps:txbx>
                      <wps:bodyPr rot="0" vert="horz" wrap="square" lIns="36000" tIns="3600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13FA1EC5" id="Rectangle 11" o:spid="_x0000_s1026" style="position:absolute;left:0;text-align:left;margin-left:541.5pt;margin-top:67.6pt;width:182.25pt;height:115.5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Pue9FgIAACMEAAAOAAAAZHJzL2Uyb0RvYy54bWysU9tu2zAMfR+wfxD0vthOkzQz4hRFugwD&#10;um5Atw+QZdkWJosapcTOvn60cml2eRrmB4E0qcPDQ2p1N3SG7RV6Dbbg2STlTFkJlbZNwb9+2b5Z&#10;cuaDsJUwYFXBD8rzu/XrV6ve5WoKLZhKISMQ6/PeFbwNweVJ4mWrOuEn4JSlYA3YiUAuNkmFoif0&#10;ziTTNF0kPWDlEKTynv4+HIN8HfHrWsnwqa69CswUnLiFeGI8y/FM1iuRNyhcq+WJhvgHFp3Qlope&#10;oB5EEGyH+g+oTksED3WYSOgSqGstVeyBusnS37p5boVTsRcSx7uLTP7/wcqn/bP7jCN17x5BfvPM&#10;wqYVtlH3iNC3SlRULhuFSnrn88uF0fF0lZX9R6hotGIXIGow1NiNgNQdG6LUh4vUaghM0s/pTTab&#10;3845kxTLZovFch6HkYj8fN2hD+8VdGw0Co40ywgv9o8+jHREfk6J9MHoaquNiQ425cYg2wua+zZ+&#10;sQPq8jrNWNZT+eltmkboX4L+GiON398wOh1og43uCr68JIl8FO6dreJ+BaHN0SbOxp6UHMUb99Tn&#10;YSgHShzNEqoDaYpw3FR6WWS0gD8462lLC+6/7wQqzswHS3O5WVBJWutrB6PzNpvNKFJGh6SekiOs&#10;JKiCh7O5CcensHOom5YqZVEGC/c0y1pHlV9YnXjTJkbxT69mXPVrP2a9vO31TwAAAP//AwBQSwME&#10;FAAGAAgAAAAhAPk9mM7jAAAADQEAAA8AAABkcnMvZG93bnJldi54bWxMj91LwzAUxd8F/4dwBV+G&#10;S223OmvTIQMJCBOs7j1r0g/MR0nSrfrXe/ekb/dwD+f8TrmdjSYn5cPgLIP7ZQJE2cbJwXYMPj9e&#10;7jZAQhRWCu2sYvCtAmyr66tSFNKd7bs61bEjGGJDIRj0MY4FpaHplRFh6UZl8dc6b0RE6TsqvThj&#10;uNE0TZKcGjFYbOjFqHa9ar7qyTDQhzfO+etuMfFFe/B82Lf1zyNjtzfz8xOQqOb4Z4YLPqJDhUxH&#10;N1kZiEadbDIcE/HK1imQi2W1elgDOTLI8jwFWpX0/4rqFwAA//8DAFBLAQItABQABgAIAAAAIQC2&#10;gziS/gAAAOEBAAATAAAAAAAAAAAAAAAAAAAAAABbQ29udGVudF9UeXBlc10ueG1sUEsBAi0AFAAG&#10;AAgAAAAhADj9If/WAAAAlAEAAAsAAAAAAAAAAAAAAAAALwEAAF9yZWxzLy5yZWxzUEsBAi0AFAAG&#10;AAgAAAAhABQ+570WAgAAIwQAAA4AAAAAAAAAAAAAAAAALgIAAGRycy9lMm9Eb2MueG1sUEsBAi0A&#10;FAAGAAgAAAAhAPk9mM7jAAAADQEAAA8AAAAAAAAAAAAAAAAAcAQAAGRycy9kb3ducmV2LnhtbFBL&#10;BQYAAAAABAAEAPMAAACABQAAAAA=&#10;" strokeweight="1pt">
                <v:textbox inset="1mm,1mm">
                  <w:txbxContent>
                    <w:p w14:paraId="7923267D" w14:textId="77777777" w:rsidR="00917A5B" w:rsidRPr="00FF4BDB" w:rsidRDefault="00917A5B" w:rsidP="00917A5B">
                      <w:pPr>
                        <w:pStyle w:val="NormalWeb"/>
                        <w:spacing w:before="0" w:beforeAutospacing="0" w:after="0" w:afterAutospacing="0"/>
                        <w:rPr>
                          <w:rFonts w:ascii="Tahoma" w:hAnsi="Tahoma" w:cs="Tahoma"/>
                          <w:szCs w:val="20"/>
                        </w:rPr>
                      </w:pPr>
                      <w:r w:rsidRPr="00FF4BDB">
                        <w:rPr>
                          <w:rFonts w:ascii="Tahoma" w:eastAsia="+mn-ea" w:hAnsi="Tahoma" w:cs="Tahoma"/>
                          <w:b/>
                          <w:bCs/>
                          <w:kern w:val="24"/>
                          <w:szCs w:val="20"/>
                        </w:rPr>
                        <w:t>Tremail</w:t>
                      </w:r>
                    </w:p>
                    <w:p w14:paraId="5488929A" w14:textId="77777777" w:rsidR="00917A5B" w:rsidRPr="00FF4BDB" w:rsidRDefault="00917A5B" w:rsidP="00917A5B">
                      <w:pPr>
                        <w:pStyle w:val="NormalWeb"/>
                        <w:spacing w:before="80" w:beforeAutospacing="0" w:after="0" w:afterAutospacing="0"/>
                        <w:rPr>
                          <w:rFonts w:ascii="Tahoma" w:hAnsi="Tahoma" w:cs="Tahoma"/>
                          <w:szCs w:val="20"/>
                        </w:rPr>
                      </w:pPr>
                      <w:r w:rsidRPr="00FF4BDB">
                        <w:rPr>
                          <w:rFonts w:ascii="Tahoma" w:eastAsia="+mn-ea" w:hAnsi="Tahoma" w:cs="Tahoma"/>
                          <w:kern w:val="24"/>
                          <w:szCs w:val="20"/>
                        </w:rPr>
                        <w:t>Odour intensity (1-6):</w:t>
                      </w:r>
                    </w:p>
                    <w:p w14:paraId="166D0E44" w14:textId="77777777" w:rsidR="00917A5B" w:rsidRPr="00FF4BDB" w:rsidRDefault="00917A5B" w:rsidP="00917A5B">
                      <w:pPr>
                        <w:pStyle w:val="NormalWeb"/>
                        <w:spacing w:before="80" w:beforeAutospacing="0" w:after="0" w:afterAutospacing="0"/>
                        <w:rPr>
                          <w:rFonts w:ascii="Tahoma" w:hAnsi="Tahoma" w:cs="Tahoma"/>
                          <w:szCs w:val="20"/>
                        </w:rPr>
                      </w:pPr>
                      <w:r w:rsidRPr="00FF4BDB">
                        <w:rPr>
                          <w:rFonts w:ascii="Tahoma" w:eastAsia="+mn-ea" w:hAnsi="Tahoma" w:cs="Tahoma"/>
                          <w:kern w:val="24"/>
                          <w:szCs w:val="20"/>
                        </w:rPr>
                        <w:t>H</w:t>
                      </w:r>
                      <w:r w:rsidRPr="00FF4BDB">
                        <w:rPr>
                          <w:rFonts w:ascii="Cambria Math" w:eastAsia="+mn-ea" w:hAnsi="Cambria Math" w:cs="Cambria Math"/>
                          <w:kern w:val="24"/>
                          <w:szCs w:val="20"/>
                        </w:rPr>
                        <w:t>₂</w:t>
                      </w:r>
                      <w:r w:rsidRPr="00FF4BDB">
                        <w:rPr>
                          <w:rFonts w:ascii="Tahoma" w:eastAsia="+mn-ea" w:hAnsi="Tahoma" w:cs="Tahoma"/>
                          <w:kern w:val="24"/>
                          <w:szCs w:val="20"/>
                        </w:rPr>
                        <w:t>S Levels:</w:t>
                      </w:r>
                    </w:p>
                    <w:p w14:paraId="70C904E4" w14:textId="77777777" w:rsidR="00917A5B" w:rsidRDefault="00917A5B" w:rsidP="00917A5B">
                      <w:pPr>
                        <w:pStyle w:val="NormalWeb"/>
                        <w:spacing w:before="80" w:beforeAutospacing="0" w:after="0" w:afterAutospacing="0"/>
                        <w:rPr>
                          <w:rFonts w:ascii="Tahoma" w:eastAsia="+mn-ea" w:hAnsi="Tahoma" w:cs="Tahoma"/>
                          <w:kern w:val="24"/>
                          <w:szCs w:val="20"/>
                        </w:rPr>
                      </w:pPr>
                      <w:r w:rsidRPr="00FF4BDB">
                        <w:rPr>
                          <w:rFonts w:ascii="Tahoma" w:eastAsia="+mn-ea" w:hAnsi="Tahoma" w:cs="Tahoma"/>
                          <w:kern w:val="24"/>
                          <w:szCs w:val="20"/>
                        </w:rPr>
                        <w:t>Character of odour:</w:t>
                      </w:r>
                    </w:p>
                    <w:p w14:paraId="6ACD95E3" w14:textId="77777777" w:rsidR="00917A5B" w:rsidRPr="00FF4BDB" w:rsidRDefault="00917A5B" w:rsidP="00917A5B">
                      <w:pPr>
                        <w:pStyle w:val="NormalWeb"/>
                        <w:spacing w:before="80" w:beforeAutospacing="0" w:after="0" w:afterAutospacing="0"/>
                        <w:rPr>
                          <w:rFonts w:ascii="Tahoma" w:hAnsi="Tahoma" w:cs="Tahoma"/>
                          <w:szCs w:val="20"/>
                        </w:rPr>
                      </w:pPr>
                      <w:r>
                        <w:rPr>
                          <w:rFonts w:ascii="Tahoma" w:eastAsia="+mn-ea" w:hAnsi="Tahoma" w:cs="Tahoma"/>
                          <w:kern w:val="24"/>
                          <w:szCs w:val="20"/>
                        </w:rPr>
                        <w:t>Noise:</w:t>
                      </w:r>
                    </w:p>
                    <w:p w14:paraId="6BFC176E" w14:textId="77777777" w:rsidR="00917A5B" w:rsidRPr="00FF4BDB" w:rsidRDefault="00917A5B" w:rsidP="00917A5B">
                      <w:pPr>
                        <w:pStyle w:val="NormalWeb"/>
                        <w:spacing w:before="80" w:beforeAutospacing="0" w:after="0" w:afterAutospacing="0"/>
                        <w:rPr>
                          <w:rFonts w:ascii="Tahoma" w:hAnsi="Tahoma" w:cs="Tahoma"/>
                          <w:szCs w:val="20"/>
                        </w:rPr>
                      </w:pPr>
                      <w:r w:rsidRPr="00FF4BDB">
                        <w:rPr>
                          <w:rFonts w:ascii="Tahoma" w:eastAsia="+mn-ea" w:hAnsi="Tahoma" w:cs="Tahoma"/>
                          <w:kern w:val="24"/>
                          <w:szCs w:val="20"/>
                        </w:rPr>
                        <w:t>Comments:</w:t>
                      </w:r>
                    </w:p>
                  </w:txbxContent>
                </v:textbox>
              </v:rect>
            </w:pict>
          </mc:Fallback>
        </mc:AlternateContent>
      </w:r>
      <w:r>
        <w:rPr>
          <w:b/>
          <w:noProof/>
        </w:rPr>
        <mc:AlternateContent>
          <mc:Choice Requires="wps">
            <w:drawing>
              <wp:anchor distT="0" distB="0" distL="114300" distR="114300" simplePos="0" relativeHeight="251660288" behindDoc="0" locked="0" layoutInCell="1" allowOverlap="1" wp14:anchorId="7D7B2ABA" wp14:editId="0F54E4A0">
                <wp:simplePos x="0" y="0"/>
                <wp:positionH relativeFrom="column">
                  <wp:posOffset>6877050</wp:posOffset>
                </wp:positionH>
                <wp:positionV relativeFrom="paragraph">
                  <wp:posOffset>2411095</wp:posOffset>
                </wp:positionV>
                <wp:extent cx="666750" cy="561975"/>
                <wp:effectExtent l="19050" t="22860" r="19050" b="15240"/>
                <wp:wrapNone/>
                <wp:docPr id="10" name="Oval 10"/>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66750" cy="561975"/>
                        </a:xfrm>
                        <a:prstGeom prst="ellipse">
                          <a:avLst/>
                        </a:prstGeom>
                        <a:noFill/>
                        <a:ln w="28575">
                          <a:solidFill>
                            <a:srgbClr val="FF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oval w14:anchorId="6DFEFCC3" id="Oval 10" o:spid="_x0000_s1026" style="position:absolute;margin-left:541.5pt;margin-top:189.85pt;width:52.5pt;height:44.25pt;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PIzRAQIAAOMDAAAOAAAAZHJzL2Uyb0RvYy54bWysU9tu2zAMfR+wfxD0vjgJcmmNOEWRLsOA&#10;7gJ0+wBGlmNhsqhRSpzu60cpbhpsb8P0IJCidEgeHq3uTp0VR03BoKvkZDSWQjuFtXH7Sn7/tn13&#10;I0WI4Gqw6HQln3WQd+u3b1a9L/UUW7S1JsEgLpS9r2Qboy+LIqhWdxBG6LXjYIPUQWSX9kVN0DN6&#10;Z4vpeLwoeqTaEyodAp8+nINynfGbRqv4pWmCjsJWkmuLeae879JerFdQ7gl8a9RQBvxDFR0Yx0kv&#10;UA8QQRzI/AXVGUUYsIkjhV2BTWOUzj1wN5PxH908teB17oXJCf5CU/h/sOrz8cl/pVR68I+ofgTh&#10;cNOC2+t7IuxbDTWnmySiit6H8vIgOYGfil3/CWseLRwiZg5ODXUJkLsTp0z184VqfYpC8eFisVjO&#10;eSCKQ/PF5HY5zxmgfHnsKcQPGjuRjEpqa40PiQwo4fgYYqoHypdb6djh1libB2qd6Cs5vZkzbG4N&#10;ralTNDu0320siSOwJrbbMa8hd7i+RnhwdUZLHLwf7AjGnm3Obt1ASuIhSS6UO6yfmRPCs9L4Z7DR&#10;Iv2SomeVVTL8PABpKexHx7zeTmazJMvszObLKTt0HdldR8AphqpklOJsbuJZygdPZt9ypklu1+E9&#10;z6IxmaTXqoZiWUmZu0H1SarXfr71+jfXvwEAAP//AwBQSwMEFAAGAAgAAAAhAAgjf9HjAAAADQEA&#10;AA8AAABkcnMvZG93bnJldi54bWxMj8FOwzAQRO9I/IO1SNyo0xZaE+JUEQguSKC2CHHcJNskENtR&#10;7KSBr2d7guPMjmbfJJvJtGKk3jfOapjPIhBkC1c2ttLwtn+8UiB8QFti6yxp+CYPm/T8LMG4dEe7&#10;pXEXKsEl1seooQ6hi6X0RU0G/cx1ZPl2cL3BwLKvZNnjkctNKxdRtJIGG8sfauzovqbiazcYDdn4&#10;84SvzXN+Mzg1fRzkQ/b+8qn15cWU3YEINIW/MJzwGR1SZsrdYEsvWtaRWvKYoGG5vl2DOEXmSrGV&#10;a7heqQXINJH/V6S/AAAA//8DAFBLAQItABQABgAIAAAAIQC2gziS/gAAAOEBAAATAAAAAAAAAAAA&#10;AAAAAAAAAABbQ29udGVudF9UeXBlc10ueG1sUEsBAi0AFAAGAAgAAAAhADj9If/WAAAAlAEAAAsA&#10;AAAAAAAAAAAAAAAALwEAAF9yZWxzLy5yZWxzUEsBAi0AFAAGAAgAAAAhAJQ8jNEBAgAA4wMAAA4A&#10;AAAAAAAAAAAAAAAALgIAAGRycy9lMm9Eb2MueG1sUEsBAi0AFAAGAAgAAAAhAAgjf9HjAAAADQEA&#10;AA8AAAAAAAAAAAAAAAAAWwQAAGRycy9kb3ducmV2LnhtbFBLBQYAAAAABAAEAPMAAABrBQAAAAA=&#10;" filled="f" strokecolor="red" strokeweight="2.25pt"/>
            </w:pict>
          </mc:Fallback>
        </mc:AlternateContent>
      </w:r>
      <w:r w:rsidRPr="001C79CB">
        <w:rPr>
          <w:b/>
          <w:noProof/>
        </w:rPr>
        <w:t>Questions and Answers</w:t>
      </w:r>
    </w:p>
    <w:p w14:paraId="35E883A4" w14:textId="09BC9F21" w:rsidR="00917A5B" w:rsidRPr="001C79CB" w:rsidRDefault="00917A5B" w:rsidP="00917A5B">
      <w:pPr>
        <w:spacing w:after="0"/>
        <w:rPr>
          <w:i/>
          <w:color w:val="0070C0"/>
        </w:rPr>
      </w:pPr>
      <w:r w:rsidRPr="001C79CB">
        <w:rPr>
          <w:i/>
          <w:color w:val="0070C0"/>
        </w:rPr>
        <w:t xml:space="preserve">Q – Why </w:t>
      </w:r>
      <w:r>
        <w:rPr>
          <w:i/>
          <w:color w:val="0070C0"/>
        </w:rPr>
        <w:t>are we doing</w:t>
      </w:r>
      <w:r w:rsidRPr="001C79CB">
        <w:rPr>
          <w:i/>
          <w:color w:val="0070C0"/>
        </w:rPr>
        <w:t xml:space="preserve"> this?</w:t>
      </w:r>
    </w:p>
    <w:p w14:paraId="340F023F" w14:textId="7419BCA9" w:rsidR="00917A5B" w:rsidRDefault="00917A5B" w:rsidP="00917A5B">
      <w:r>
        <w:t xml:space="preserve">A – To better understand day to day what odours our operations are making.  </w:t>
      </w:r>
      <w:r w:rsidR="008B499C">
        <w:t xml:space="preserve">To experience what our neighbours do. </w:t>
      </w:r>
      <w:proofErr w:type="gramStart"/>
      <w:r w:rsidR="008B499C">
        <w:t>S</w:t>
      </w:r>
      <w:r>
        <w:t>o</w:t>
      </w:r>
      <w:proofErr w:type="gramEnd"/>
      <w:r>
        <w:t xml:space="preserve"> we can pick up things</w:t>
      </w:r>
      <w:r w:rsidR="008B499C">
        <w:t xml:space="preserve"> swiftly</w:t>
      </w:r>
      <w:r>
        <w:t xml:space="preserve"> to improve/fix.</w:t>
      </w:r>
    </w:p>
    <w:p w14:paraId="3ED5F24B" w14:textId="77777777" w:rsidR="00917A5B" w:rsidRPr="001C79CB" w:rsidRDefault="00917A5B" w:rsidP="00917A5B">
      <w:pPr>
        <w:spacing w:after="0"/>
        <w:rPr>
          <w:i/>
          <w:color w:val="0070C0"/>
        </w:rPr>
      </w:pPr>
      <w:r w:rsidRPr="001C79CB">
        <w:rPr>
          <w:i/>
          <w:color w:val="0070C0"/>
        </w:rPr>
        <w:t>Q – Am I looking for just “bad” odours from just us or anywhere?</w:t>
      </w:r>
    </w:p>
    <w:p w14:paraId="30BD050F" w14:textId="77777777" w:rsidR="00917A5B" w:rsidRDefault="00917A5B" w:rsidP="00917A5B">
      <w:r>
        <w:t>A – Any odours good or bad in these locations will help us build a picture of impacts and see if they are related to wind directions and operations.</w:t>
      </w:r>
    </w:p>
    <w:p w14:paraId="5E77D3CF" w14:textId="7596F99F" w:rsidR="00917A5B" w:rsidRPr="001C79CB" w:rsidRDefault="00917A5B" w:rsidP="00917A5B">
      <w:pPr>
        <w:spacing w:after="0"/>
        <w:rPr>
          <w:i/>
          <w:color w:val="0070C0"/>
        </w:rPr>
      </w:pPr>
      <w:r w:rsidRPr="001C79CB">
        <w:rPr>
          <w:i/>
          <w:color w:val="0070C0"/>
        </w:rPr>
        <w:t xml:space="preserve">Q – </w:t>
      </w:r>
      <w:r>
        <w:rPr>
          <w:i/>
          <w:color w:val="0070C0"/>
        </w:rPr>
        <w:t>Should I</w:t>
      </w:r>
      <w:r w:rsidRPr="001C79CB">
        <w:rPr>
          <w:i/>
          <w:color w:val="0070C0"/>
        </w:rPr>
        <w:t xml:space="preserve"> speak </w:t>
      </w:r>
      <w:r>
        <w:rPr>
          <w:i/>
          <w:color w:val="0070C0"/>
        </w:rPr>
        <w:t>with</w:t>
      </w:r>
      <w:r w:rsidRPr="001C79CB">
        <w:rPr>
          <w:i/>
          <w:color w:val="0070C0"/>
        </w:rPr>
        <w:t xml:space="preserve"> the local</w:t>
      </w:r>
      <w:r>
        <w:rPr>
          <w:i/>
          <w:color w:val="0070C0"/>
        </w:rPr>
        <w:t xml:space="preserve"> community</w:t>
      </w:r>
      <w:r w:rsidRPr="001C79CB">
        <w:rPr>
          <w:i/>
          <w:color w:val="0070C0"/>
        </w:rPr>
        <w:t>?</w:t>
      </w:r>
    </w:p>
    <w:p w14:paraId="3605915A" w14:textId="3628F76A" w:rsidR="00917A5B" w:rsidRDefault="00917A5B" w:rsidP="00917A5B">
      <w:r>
        <w:t xml:space="preserve">A – It would of course be courteous to introduce yourself or say hello if they are there during these trips.  Any feedback is helpful.  </w:t>
      </w:r>
      <w:r w:rsidR="003415D3">
        <w:t>O</w:t>
      </w:r>
      <w:r>
        <w:t>ften impacted neighbours near industrial operations wish to be heard.  It’s all helpful.</w:t>
      </w:r>
    </w:p>
    <w:p w14:paraId="0EA60BC8" w14:textId="1D4D8340" w:rsidR="00917A5B" w:rsidRPr="001C79CB" w:rsidRDefault="00917A5B" w:rsidP="00917A5B">
      <w:pPr>
        <w:spacing w:after="0"/>
        <w:rPr>
          <w:i/>
          <w:color w:val="0070C0"/>
        </w:rPr>
      </w:pPr>
      <w:r w:rsidRPr="001C79CB">
        <w:rPr>
          <w:i/>
          <w:color w:val="0070C0"/>
        </w:rPr>
        <w:t xml:space="preserve">Q – Do I have to explain the </w:t>
      </w:r>
      <w:r w:rsidR="0099145D">
        <w:rPr>
          <w:i/>
          <w:color w:val="0070C0"/>
        </w:rPr>
        <w:t>WPF</w:t>
      </w:r>
      <w:r w:rsidRPr="001C79CB">
        <w:rPr>
          <w:i/>
          <w:color w:val="0070C0"/>
        </w:rPr>
        <w:t xml:space="preserve"> operations, especially if it is smelly?</w:t>
      </w:r>
    </w:p>
    <w:p w14:paraId="131EA238" w14:textId="5059F399" w:rsidR="00917A5B" w:rsidRDefault="00917A5B" w:rsidP="00917A5B">
      <w:pPr>
        <w:spacing w:after="0"/>
      </w:pPr>
      <w:r>
        <w:t xml:space="preserve">A – No you don’t.  But if it is bad, please say you will pass the information on to the </w:t>
      </w:r>
      <w:r w:rsidR="0099145D">
        <w:t>WPF Operations Manager for investigation</w:t>
      </w:r>
      <w:r>
        <w:t>.</w:t>
      </w:r>
    </w:p>
    <w:p w14:paraId="7DD02E3B" w14:textId="5838B8B6" w:rsidR="00917A5B" w:rsidRDefault="00917A5B" w:rsidP="00917A5B">
      <w:pPr>
        <w:sectPr w:rsidR="00917A5B" w:rsidSect="00D5454D">
          <w:headerReference w:type="first" r:id="rId21"/>
          <w:footerReference w:type="first" r:id="rId22"/>
          <w:pgSz w:w="11906" w:h="16838" w:code="9"/>
          <w:pgMar w:top="680" w:right="680" w:bottom="680" w:left="680" w:header="567" w:footer="283" w:gutter="851"/>
          <w:cols w:space="708"/>
          <w:titlePg/>
          <w:docGrid w:linePitch="360"/>
        </w:sectPr>
      </w:pPr>
      <w:r>
        <w:t xml:space="preserve">If it is strong </w:t>
      </w:r>
      <w:r w:rsidR="0099145D">
        <w:t xml:space="preserve">and </w:t>
      </w:r>
      <w:r>
        <w:t xml:space="preserve">from the </w:t>
      </w:r>
      <w:r w:rsidR="0099145D">
        <w:t>WPF</w:t>
      </w:r>
      <w:r>
        <w:t xml:space="preserve"> sewage, acidic, eggy – please report </w:t>
      </w:r>
      <w:r w:rsidR="003415D3">
        <w:t>directly</w:t>
      </w:r>
      <w:r>
        <w:t xml:space="preserve"> </w:t>
      </w:r>
      <w:r w:rsidR="003415D3">
        <w:t xml:space="preserve">to </w:t>
      </w:r>
      <w:r>
        <w:t xml:space="preserve">the </w:t>
      </w:r>
      <w:r w:rsidR="0099145D">
        <w:t>WPF</w:t>
      </w:r>
      <w:r>
        <w:t xml:space="preserve"> team</w:t>
      </w:r>
    </w:p>
    <w:p w14:paraId="487518A8" w14:textId="6C1AA40A" w:rsidR="002A6546" w:rsidRPr="00FB72D1" w:rsidRDefault="00917A5B" w:rsidP="00917A5B">
      <w:pPr>
        <w:jc w:val="left"/>
        <w:rPr>
          <w:sz w:val="28"/>
          <w:szCs w:val="28"/>
        </w:rPr>
      </w:pPr>
      <w:r>
        <w:rPr>
          <w:rFonts w:ascii="Lucida Sans Unicode" w:hAnsi="Lucida Sans Unicode" w:cs="Lucida Sans Unicode"/>
          <w:szCs w:val="20"/>
        </w:rPr>
        <w:lastRenderedPageBreak/>
        <w:fldChar w:fldCharType="begin"/>
      </w:r>
      <w:r>
        <w:rPr>
          <w:rFonts w:ascii="Lucida Sans Unicode" w:hAnsi="Lucida Sans Unicode" w:cs="Lucida Sans Unicode"/>
          <w:szCs w:val="20"/>
        </w:rPr>
        <w:instrText xml:space="preserve"> INCLUDEPICTURE  "cid:image004.jpg@01D62F4D.568BFB50" \* MERGEFORMATINET </w:instrText>
      </w:r>
      <w:r>
        <w:rPr>
          <w:rFonts w:ascii="Lucida Sans Unicode" w:hAnsi="Lucida Sans Unicode" w:cs="Lucida Sans Unicode"/>
          <w:szCs w:val="20"/>
        </w:rPr>
        <w:fldChar w:fldCharType="separate"/>
      </w:r>
      <w:r>
        <w:rPr>
          <w:rFonts w:ascii="Lucida Sans Unicode" w:hAnsi="Lucida Sans Unicode" w:cs="Lucida Sans Unicode"/>
          <w:szCs w:val="20"/>
        </w:rPr>
        <w:fldChar w:fldCharType="begin"/>
      </w:r>
      <w:r>
        <w:rPr>
          <w:rFonts w:ascii="Lucida Sans Unicode" w:hAnsi="Lucida Sans Unicode" w:cs="Lucida Sans Unicode"/>
          <w:szCs w:val="20"/>
        </w:rPr>
        <w:instrText xml:space="preserve"> INCLUDEPICTURE  "cid:image004.jpg@01D62F4D.568BFB50" \* MERGEFORMATINET </w:instrText>
      </w:r>
      <w:r>
        <w:rPr>
          <w:rFonts w:ascii="Lucida Sans Unicode" w:hAnsi="Lucida Sans Unicode" w:cs="Lucida Sans Unicode"/>
          <w:szCs w:val="20"/>
        </w:rPr>
        <w:fldChar w:fldCharType="separate"/>
      </w:r>
      <w:r>
        <w:rPr>
          <w:rFonts w:ascii="Lucida Sans Unicode" w:hAnsi="Lucida Sans Unicode" w:cs="Lucida Sans Unicode"/>
          <w:szCs w:val="20"/>
        </w:rPr>
        <w:fldChar w:fldCharType="begin"/>
      </w:r>
      <w:r>
        <w:rPr>
          <w:rFonts w:ascii="Lucida Sans Unicode" w:hAnsi="Lucida Sans Unicode" w:cs="Lucida Sans Unicode"/>
          <w:szCs w:val="20"/>
        </w:rPr>
        <w:instrText xml:space="preserve"> INCLUDEPICTURE  "cid:image004.jpg@01D62F4D.568BFB50" \* MERGEFORMATINET </w:instrText>
      </w:r>
      <w:r>
        <w:rPr>
          <w:rFonts w:ascii="Lucida Sans Unicode" w:hAnsi="Lucida Sans Unicode" w:cs="Lucida Sans Unicode"/>
          <w:szCs w:val="20"/>
        </w:rPr>
        <w:fldChar w:fldCharType="separate"/>
      </w:r>
      <w:r>
        <w:rPr>
          <w:rFonts w:ascii="Lucida Sans Unicode" w:hAnsi="Lucida Sans Unicode" w:cs="Lucida Sans Unicode"/>
          <w:szCs w:val="20"/>
        </w:rPr>
        <w:fldChar w:fldCharType="begin"/>
      </w:r>
      <w:r>
        <w:rPr>
          <w:rFonts w:ascii="Lucida Sans Unicode" w:hAnsi="Lucida Sans Unicode" w:cs="Lucida Sans Unicode"/>
          <w:szCs w:val="20"/>
        </w:rPr>
        <w:instrText xml:space="preserve"> INCLUDEPICTURE  "cid:image004.jpg@01D62F4D.568BFB50" \* MERGEFORMATINET </w:instrText>
      </w:r>
      <w:r>
        <w:rPr>
          <w:rFonts w:ascii="Lucida Sans Unicode" w:hAnsi="Lucida Sans Unicode" w:cs="Lucida Sans Unicode"/>
          <w:szCs w:val="20"/>
        </w:rPr>
        <w:fldChar w:fldCharType="separate"/>
      </w:r>
      <w:r w:rsidR="000237BD">
        <w:rPr>
          <w:rFonts w:ascii="Lucida Sans Unicode" w:hAnsi="Lucida Sans Unicode" w:cs="Lucida Sans Unicode"/>
          <w:szCs w:val="20"/>
        </w:rPr>
        <w:fldChar w:fldCharType="begin"/>
      </w:r>
      <w:r w:rsidR="000237BD">
        <w:rPr>
          <w:rFonts w:ascii="Lucida Sans Unicode" w:hAnsi="Lucida Sans Unicode" w:cs="Lucida Sans Unicode"/>
          <w:szCs w:val="20"/>
        </w:rPr>
        <w:instrText xml:space="preserve"> INCLUDEPICTURE  "cid:image004.jpg@01D62F4D.568BFB50" \* MERGEFORMATINET </w:instrText>
      </w:r>
      <w:r w:rsidR="000237BD">
        <w:rPr>
          <w:rFonts w:ascii="Lucida Sans Unicode" w:hAnsi="Lucida Sans Unicode" w:cs="Lucida Sans Unicode"/>
          <w:szCs w:val="20"/>
        </w:rPr>
        <w:fldChar w:fldCharType="separate"/>
      </w:r>
      <w:r w:rsidR="00EA2C45">
        <w:rPr>
          <w:rFonts w:ascii="Lucida Sans Unicode" w:hAnsi="Lucida Sans Unicode" w:cs="Lucida Sans Unicode"/>
          <w:szCs w:val="20"/>
        </w:rPr>
        <w:fldChar w:fldCharType="begin"/>
      </w:r>
      <w:r w:rsidR="00EA2C45">
        <w:rPr>
          <w:rFonts w:ascii="Lucida Sans Unicode" w:hAnsi="Lucida Sans Unicode" w:cs="Lucida Sans Unicode"/>
          <w:szCs w:val="20"/>
        </w:rPr>
        <w:instrText xml:space="preserve"> INCLUDEPICTURE  "cid:image004.jpg@01D62F4D.568BFB50" \* MERGEFORMATINET </w:instrText>
      </w:r>
      <w:r w:rsidR="00EA2C45">
        <w:rPr>
          <w:rFonts w:ascii="Lucida Sans Unicode" w:hAnsi="Lucida Sans Unicode" w:cs="Lucida Sans Unicode"/>
          <w:szCs w:val="20"/>
        </w:rPr>
        <w:fldChar w:fldCharType="separate"/>
      </w:r>
      <w:r w:rsidR="00F534C2">
        <w:rPr>
          <w:rFonts w:ascii="Lucida Sans Unicode" w:hAnsi="Lucida Sans Unicode" w:cs="Lucida Sans Unicode"/>
          <w:szCs w:val="20"/>
        </w:rPr>
        <w:fldChar w:fldCharType="begin"/>
      </w:r>
      <w:r w:rsidR="00F534C2">
        <w:rPr>
          <w:rFonts w:ascii="Lucida Sans Unicode" w:hAnsi="Lucida Sans Unicode" w:cs="Lucida Sans Unicode"/>
          <w:szCs w:val="20"/>
        </w:rPr>
        <w:instrText xml:space="preserve"> INCLUDEPICTURE  "cid:image004.jpg@01D62F4D.568BFB50" \* MERGEFORMATINET </w:instrText>
      </w:r>
      <w:r w:rsidR="00F534C2">
        <w:rPr>
          <w:rFonts w:ascii="Lucida Sans Unicode" w:hAnsi="Lucida Sans Unicode" w:cs="Lucida Sans Unicode"/>
          <w:szCs w:val="20"/>
        </w:rPr>
        <w:fldChar w:fldCharType="separate"/>
      </w:r>
      <w:r w:rsidR="00170C4E">
        <w:rPr>
          <w:rFonts w:ascii="Lucida Sans Unicode" w:hAnsi="Lucida Sans Unicode" w:cs="Lucida Sans Unicode"/>
          <w:szCs w:val="20"/>
        </w:rPr>
        <w:fldChar w:fldCharType="begin"/>
      </w:r>
      <w:r w:rsidR="00170C4E">
        <w:rPr>
          <w:rFonts w:ascii="Lucida Sans Unicode" w:hAnsi="Lucida Sans Unicode" w:cs="Lucida Sans Unicode"/>
          <w:szCs w:val="20"/>
        </w:rPr>
        <w:instrText xml:space="preserve"> INCLUDEPICTURE  "cid:image004.jpg@01D62F4D.568BFB50" \* MERGEFORMATINET </w:instrText>
      </w:r>
      <w:r w:rsidR="00170C4E">
        <w:rPr>
          <w:rFonts w:ascii="Lucida Sans Unicode" w:hAnsi="Lucida Sans Unicode" w:cs="Lucida Sans Unicode"/>
          <w:szCs w:val="20"/>
        </w:rPr>
        <w:fldChar w:fldCharType="separate"/>
      </w:r>
      <w:r w:rsidR="00F86771">
        <w:rPr>
          <w:rFonts w:ascii="Lucida Sans Unicode" w:hAnsi="Lucida Sans Unicode" w:cs="Lucida Sans Unicode"/>
          <w:szCs w:val="20"/>
        </w:rPr>
        <w:fldChar w:fldCharType="begin"/>
      </w:r>
      <w:r w:rsidR="00F86771">
        <w:rPr>
          <w:rFonts w:ascii="Lucida Sans Unicode" w:hAnsi="Lucida Sans Unicode" w:cs="Lucida Sans Unicode"/>
          <w:szCs w:val="20"/>
        </w:rPr>
        <w:instrText xml:space="preserve"> INCLUDEPICTURE  "cid:image004.jpg@01D62F4D.568BFB50" \* MERGEFORMATINET </w:instrText>
      </w:r>
      <w:r w:rsidR="00F86771">
        <w:rPr>
          <w:rFonts w:ascii="Lucida Sans Unicode" w:hAnsi="Lucida Sans Unicode" w:cs="Lucida Sans Unicode"/>
          <w:szCs w:val="20"/>
        </w:rPr>
        <w:fldChar w:fldCharType="separate"/>
      </w:r>
      <w:r w:rsidR="00DE1468">
        <w:rPr>
          <w:rFonts w:ascii="Lucida Sans Unicode" w:hAnsi="Lucida Sans Unicode" w:cs="Lucida Sans Unicode"/>
          <w:szCs w:val="20"/>
        </w:rPr>
        <w:fldChar w:fldCharType="begin"/>
      </w:r>
      <w:r w:rsidR="00DE1468">
        <w:rPr>
          <w:rFonts w:ascii="Lucida Sans Unicode" w:hAnsi="Lucida Sans Unicode" w:cs="Lucida Sans Unicode"/>
          <w:szCs w:val="20"/>
        </w:rPr>
        <w:instrText xml:space="preserve"> INCLUDEPICTURE  "cid:image004.jpg@01D62F4D.568BFB50" \* MERGEFORMATINET </w:instrText>
      </w:r>
      <w:r w:rsidR="00DE1468">
        <w:rPr>
          <w:rFonts w:ascii="Lucida Sans Unicode" w:hAnsi="Lucida Sans Unicode" w:cs="Lucida Sans Unicode"/>
          <w:szCs w:val="20"/>
        </w:rPr>
        <w:fldChar w:fldCharType="separate"/>
      </w:r>
      <w:r w:rsidR="00FE4B6B">
        <w:rPr>
          <w:rFonts w:ascii="Lucida Sans Unicode" w:hAnsi="Lucida Sans Unicode" w:cs="Lucida Sans Unicode"/>
          <w:szCs w:val="20"/>
        </w:rPr>
        <w:fldChar w:fldCharType="begin"/>
      </w:r>
      <w:r w:rsidR="00FE4B6B">
        <w:rPr>
          <w:rFonts w:ascii="Lucida Sans Unicode" w:hAnsi="Lucida Sans Unicode" w:cs="Lucida Sans Unicode"/>
          <w:szCs w:val="20"/>
        </w:rPr>
        <w:instrText xml:space="preserve"> INCLUDEPICTURE  "cid:image004.jpg@01D62F4D.568BFB50" \* MERGEFORMATINET </w:instrText>
      </w:r>
      <w:r w:rsidR="00FE4B6B">
        <w:rPr>
          <w:rFonts w:ascii="Lucida Sans Unicode" w:hAnsi="Lucida Sans Unicode" w:cs="Lucida Sans Unicode"/>
          <w:szCs w:val="20"/>
        </w:rPr>
        <w:fldChar w:fldCharType="separate"/>
      </w:r>
      <w:r w:rsidR="00822684">
        <w:rPr>
          <w:rFonts w:ascii="Lucida Sans Unicode" w:hAnsi="Lucida Sans Unicode" w:cs="Lucida Sans Unicode"/>
          <w:szCs w:val="20"/>
        </w:rPr>
        <w:fldChar w:fldCharType="begin"/>
      </w:r>
      <w:r w:rsidR="00822684">
        <w:rPr>
          <w:rFonts w:ascii="Lucida Sans Unicode" w:hAnsi="Lucida Sans Unicode" w:cs="Lucida Sans Unicode"/>
          <w:szCs w:val="20"/>
        </w:rPr>
        <w:instrText xml:space="preserve"> INCLUDEPICTURE  "cid:image004.jpg@01D62F4D.568BFB50" \* MERGEFORMATINET </w:instrText>
      </w:r>
      <w:r w:rsidR="00822684">
        <w:rPr>
          <w:rFonts w:ascii="Lucida Sans Unicode" w:hAnsi="Lucida Sans Unicode" w:cs="Lucida Sans Unicode"/>
          <w:szCs w:val="20"/>
        </w:rPr>
        <w:fldChar w:fldCharType="separate"/>
      </w:r>
      <w:r w:rsidR="006F705C">
        <w:rPr>
          <w:rFonts w:ascii="Lucida Sans Unicode" w:hAnsi="Lucida Sans Unicode" w:cs="Lucida Sans Unicode"/>
          <w:szCs w:val="20"/>
        </w:rPr>
        <w:fldChar w:fldCharType="begin"/>
      </w:r>
      <w:r w:rsidR="006F705C">
        <w:rPr>
          <w:rFonts w:ascii="Lucida Sans Unicode" w:hAnsi="Lucida Sans Unicode" w:cs="Lucida Sans Unicode"/>
          <w:szCs w:val="20"/>
        </w:rPr>
        <w:instrText xml:space="preserve"> INCLUDEPICTURE  "cid:image004.jpg@01D62F4D.568BFB50" \* MERGEFORMATINET </w:instrText>
      </w:r>
      <w:r w:rsidR="006F705C">
        <w:rPr>
          <w:rFonts w:ascii="Lucida Sans Unicode" w:hAnsi="Lucida Sans Unicode" w:cs="Lucida Sans Unicode"/>
          <w:szCs w:val="20"/>
        </w:rPr>
        <w:fldChar w:fldCharType="separate"/>
      </w:r>
      <w:r w:rsidR="0099145D">
        <w:rPr>
          <w:rFonts w:ascii="Lucida Sans Unicode" w:hAnsi="Lucida Sans Unicode" w:cs="Lucida Sans Unicode"/>
          <w:szCs w:val="20"/>
        </w:rPr>
        <w:fldChar w:fldCharType="begin"/>
      </w:r>
      <w:r w:rsidR="0099145D">
        <w:rPr>
          <w:rFonts w:ascii="Lucida Sans Unicode" w:hAnsi="Lucida Sans Unicode" w:cs="Lucida Sans Unicode"/>
          <w:szCs w:val="20"/>
        </w:rPr>
        <w:instrText xml:space="preserve"> INCLUDEPICTURE  "cid:image004.jpg@01D62F4D.568BFB50" \* MERGEFORMATINET </w:instrText>
      </w:r>
      <w:r w:rsidR="0099145D">
        <w:rPr>
          <w:rFonts w:ascii="Lucida Sans Unicode" w:hAnsi="Lucida Sans Unicode" w:cs="Lucida Sans Unicode"/>
          <w:szCs w:val="20"/>
        </w:rPr>
        <w:fldChar w:fldCharType="separate"/>
      </w:r>
      <w:r w:rsidR="00095435">
        <w:rPr>
          <w:rFonts w:ascii="Lucida Sans Unicode" w:hAnsi="Lucida Sans Unicode" w:cs="Lucida Sans Unicode"/>
          <w:szCs w:val="20"/>
        </w:rPr>
        <w:fldChar w:fldCharType="begin"/>
      </w:r>
      <w:r w:rsidR="00095435">
        <w:rPr>
          <w:rFonts w:ascii="Lucida Sans Unicode" w:hAnsi="Lucida Sans Unicode" w:cs="Lucida Sans Unicode"/>
          <w:szCs w:val="20"/>
        </w:rPr>
        <w:instrText xml:space="preserve"> INCLUDEPICTURE  "cid:image004.jpg@01D62F4D.568BFB50" \* MERGEFORMATINET </w:instrText>
      </w:r>
      <w:r w:rsidR="00095435">
        <w:rPr>
          <w:rFonts w:ascii="Lucida Sans Unicode" w:hAnsi="Lucida Sans Unicode" w:cs="Lucida Sans Unicode"/>
          <w:szCs w:val="20"/>
        </w:rPr>
        <w:fldChar w:fldCharType="separate"/>
      </w:r>
      <w:r w:rsidR="0025083D">
        <w:rPr>
          <w:rFonts w:ascii="Lucida Sans Unicode" w:hAnsi="Lucida Sans Unicode" w:cs="Lucida Sans Unicode"/>
          <w:szCs w:val="20"/>
        </w:rPr>
        <w:fldChar w:fldCharType="begin"/>
      </w:r>
      <w:r w:rsidR="0025083D">
        <w:rPr>
          <w:rFonts w:ascii="Lucida Sans Unicode" w:hAnsi="Lucida Sans Unicode" w:cs="Lucida Sans Unicode"/>
          <w:szCs w:val="20"/>
        </w:rPr>
        <w:instrText xml:space="preserve"> INCLUDEPICTURE  "cid:image004.jpg@01D62F4D.568BFB50" \* MERGEFORMATINET </w:instrText>
      </w:r>
      <w:r w:rsidR="0025083D">
        <w:rPr>
          <w:rFonts w:ascii="Lucida Sans Unicode" w:hAnsi="Lucida Sans Unicode" w:cs="Lucida Sans Unicode"/>
          <w:szCs w:val="20"/>
        </w:rPr>
        <w:fldChar w:fldCharType="separate"/>
      </w:r>
      <w:r w:rsidR="00954E8F">
        <w:rPr>
          <w:rFonts w:ascii="Lucida Sans Unicode" w:hAnsi="Lucida Sans Unicode" w:cs="Lucida Sans Unicode"/>
          <w:szCs w:val="20"/>
        </w:rPr>
        <w:fldChar w:fldCharType="begin"/>
      </w:r>
      <w:r w:rsidR="00954E8F">
        <w:rPr>
          <w:rFonts w:ascii="Lucida Sans Unicode" w:hAnsi="Lucida Sans Unicode" w:cs="Lucida Sans Unicode"/>
          <w:szCs w:val="20"/>
        </w:rPr>
        <w:instrText xml:space="preserve"> INCLUDEPICTURE  "cid:image004.jpg@01D62F4D.568BFB50" \* MERGEFORMATINET </w:instrText>
      </w:r>
      <w:r w:rsidR="00954E8F">
        <w:rPr>
          <w:rFonts w:ascii="Lucida Sans Unicode" w:hAnsi="Lucida Sans Unicode" w:cs="Lucida Sans Unicode"/>
          <w:szCs w:val="20"/>
        </w:rPr>
        <w:fldChar w:fldCharType="separate"/>
      </w:r>
      <w:r w:rsidR="00ED6714">
        <w:rPr>
          <w:rFonts w:ascii="Lucida Sans Unicode" w:hAnsi="Lucida Sans Unicode" w:cs="Lucida Sans Unicode"/>
          <w:szCs w:val="20"/>
        </w:rPr>
        <w:fldChar w:fldCharType="begin"/>
      </w:r>
      <w:r w:rsidR="00ED6714">
        <w:rPr>
          <w:rFonts w:ascii="Lucida Sans Unicode" w:hAnsi="Lucida Sans Unicode" w:cs="Lucida Sans Unicode"/>
          <w:szCs w:val="20"/>
        </w:rPr>
        <w:instrText xml:space="preserve"> INCLUDEPICTURE  "cid:image004.jpg@01D62F4D.568BFB50" \* MERGEFORMATINET </w:instrText>
      </w:r>
      <w:r w:rsidR="00ED6714">
        <w:rPr>
          <w:rFonts w:ascii="Lucida Sans Unicode" w:hAnsi="Lucida Sans Unicode" w:cs="Lucida Sans Unicode"/>
          <w:szCs w:val="20"/>
        </w:rPr>
        <w:fldChar w:fldCharType="separate"/>
      </w:r>
      <w:r w:rsidR="00F16373">
        <w:rPr>
          <w:rFonts w:ascii="Lucida Sans Unicode" w:hAnsi="Lucida Sans Unicode" w:cs="Lucida Sans Unicode"/>
          <w:szCs w:val="20"/>
        </w:rPr>
        <w:fldChar w:fldCharType="begin"/>
      </w:r>
      <w:r w:rsidR="00F16373">
        <w:rPr>
          <w:rFonts w:ascii="Lucida Sans Unicode" w:hAnsi="Lucida Sans Unicode" w:cs="Lucida Sans Unicode"/>
          <w:szCs w:val="20"/>
        </w:rPr>
        <w:instrText xml:space="preserve"> INCLUDEPICTURE  "cid:image004.jpg@01D62F4D.568BFB50" \* MERGEFORMATINET </w:instrText>
      </w:r>
      <w:r w:rsidR="00F16373">
        <w:rPr>
          <w:rFonts w:ascii="Lucida Sans Unicode" w:hAnsi="Lucida Sans Unicode" w:cs="Lucida Sans Unicode"/>
          <w:szCs w:val="20"/>
        </w:rPr>
        <w:fldChar w:fldCharType="separate"/>
      </w:r>
      <w:r w:rsidR="001C2657">
        <w:rPr>
          <w:rFonts w:ascii="Lucida Sans Unicode" w:hAnsi="Lucida Sans Unicode" w:cs="Lucida Sans Unicode"/>
          <w:szCs w:val="20"/>
        </w:rPr>
        <w:fldChar w:fldCharType="begin"/>
      </w:r>
      <w:r w:rsidR="001C2657">
        <w:rPr>
          <w:rFonts w:ascii="Lucida Sans Unicode" w:hAnsi="Lucida Sans Unicode" w:cs="Lucida Sans Unicode"/>
          <w:szCs w:val="20"/>
        </w:rPr>
        <w:instrText xml:space="preserve"> INCLUDEPICTURE  "cid:image004.jpg@01D62F4D.568BFB50" \* MERGEFORMATINET </w:instrText>
      </w:r>
      <w:r w:rsidR="001C2657">
        <w:rPr>
          <w:rFonts w:ascii="Lucida Sans Unicode" w:hAnsi="Lucida Sans Unicode" w:cs="Lucida Sans Unicode"/>
          <w:szCs w:val="20"/>
        </w:rPr>
        <w:fldChar w:fldCharType="separate"/>
      </w:r>
      <w:r w:rsidR="00AC0D25">
        <w:rPr>
          <w:rFonts w:ascii="Lucida Sans Unicode" w:hAnsi="Lucida Sans Unicode" w:cs="Lucida Sans Unicode"/>
          <w:szCs w:val="20"/>
        </w:rPr>
        <w:fldChar w:fldCharType="begin"/>
      </w:r>
      <w:r w:rsidR="00AC0D25">
        <w:rPr>
          <w:rFonts w:ascii="Lucida Sans Unicode" w:hAnsi="Lucida Sans Unicode" w:cs="Lucida Sans Unicode"/>
          <w:szCs w:val="20"/>
        </w:rPr>
        <w:instrText xml:space="preserve"> INCLUDEPICTURE  "cid:image004.jpg@01D62F4D.568BFB50" \* MERGEFORMATINET </w:instrText>
      </w:r>
      <w:r w:rsidR="00AC0D25">
        <w:rPr>
          <w:rFonts w:ascii="Lucida Sans Unicode" w:hAnsi="Lucida Sans Unicode" w:cs="Lucida Sans Unicode"/>
          <w:szCs w:val="20"/>
        </w:rPr>
        <w:fldChar w:fldCharType="separate"/>
      </w:r>
      <w:r w:rsidR="001A59A8">
        <w:rPr>
          <w:rFonts w:ascii="Lucida Sans Unicode" w:hAnsi="Lucida Sans Unicode" w:cs="Lucida Sans Unicode"/>
          <w:szCs w:val="20"/>
        </w:rPr>
        <w:fldChar w:fldCharType="begin"/>
      </w:r>
      <w:r w:rsidR="001A59A8">
        <w:rPr>
          <w:rFonts w:ascii="Lucida Sans Unicode" w:hAnsi="Lucida Sans Unicode" w:cs="Lucida Sans Unicode"/>
          <w:szCs w:val="20"/>
        </w:rPr>
        <w:instrText xml:space="preserve"> INCLUDEPICTURE  "cid:image004.jpg@01D62F4D.568BFB50" \* MERGEFORMATINET </w:instrText>
      </w:r>
      <w:r w:rsidR="001A59A8">
        <w:rPr>
          <w:rFonts w:ascii="Lucida Sans Unicode" w:hAnsi="Lucida Sans Unicode" w:cs="Lucida Sans Unicode"/>
          <w:szCs w:val="20"/>
        </w:rPr>
        <w:fldChar w:fldCharType="separate"/>
      </w:r>
      <w:r w:rsidR="00043780">
        <w:rPr>
          <w:rFonts w:ascii="Lucida Sans Unicode" w:hAnsi="Lucida Sans Unicode" w:cs="Lucida Sans Unicode"/>
          <w:szCs w:val="20"/>
        </w:rPr>
        <w:fldChar w:fldCharType="begin"/>
      </w:r>
      <w:r w:rsidR="00043780">
        <w:rPr>
          <w:rFonts w:ascii="Lucida Sans Unicode" w:hAnsi="Lucida Sans Unicode" w:cs="Lucida Sans Unicode"/>
          <w:szCs w:val="20"/>
        </w:rPr>
        <w:instrText xml:space="preserve"> INCLUDEPICTURE  "cid:image004.jpg@01D62F4D.568BFB50" \* MERGEFORMATINET </w:instrText>
      </w:r>
      <w:r w:rsidR="00043780">
        <w:rPr>
          <w:rFonts w:ascii="Lucida Sans Unicode" w:hAnsi="Lucida Sans Unicode" w:cs="Lucida Sans Unicode"/>
          <w:szCs w:val="20"/>
        </w:rPr>
        <w:fldChar w:fldCharType="separate"/>
      </w:r>
      <w:r w:rsidR="0016087F">
        <w:rPr>
          <w:rFonts w:ascii="Lucida Sans Unicode" w:hAnsi="Lucida Sans Unicode" w:cs="Lucida Sans Unicode"/>
          <w:szCs w:val="20"/>
        </w:rPr>
        <w:fldChar w:fldCharType="begin"/>
      </w:r>
      <w:r w:rsidR="0016087F">
        <w:rPr>
          <w:rFonts w:ascii="Lucida Sans Unicode" w:hAnsi="Lucida Sans Unicode" w:cs="Lucida Sans Unicode"/>
          <w:szCs w:val="20"/>
        </w:rPr>
        <w:instrText xml:space="preserve"> INCLUDEPICTURE  "cid:image004.jpg@01D62F4D.568BFB50" \* MERGEFORMATINET </w:instrText>
      </w:r>
      <w:r w:rsidR="0016087F">
        <w:rPr>
          <w:rFonts w:ascii="Lucida Sans Unicode" w:hAnsi="Lucida Sans Unicode" w:cs="Lucida Sans Unicode"/>
          <w:szCs w:val="20"/>
        </w:rPr>
        <w:fldChar w:fldCharType="separate"/>
      </w:r>
      <w:r w:rsidR="00CE53BD">
        <w:rPr>
          <w:rFonts w:ascii="Lucida Sans Unicode" w:hAnsi="Lucida Sans Unicode" w:cs="Lucida Sans Unicode"/>
          <w:szCs w:val="20"/>
        </w:rPr>
        <w:fldChar w:fldCharType="begin"/>
      </w:r>
      <w:r w:rsidR="00CE53BD">
        <w:rPr>
          <w:rFonts w:ascii="Lucida Sans Unicode" w:hAnsi="Lucida Sans Unicode" w:cs="Lucida Sans Unicode"/>
          <w:szCs w:val="20"/>
        </w:rPr>
        <w:instrText xml:space="preserve"> INCLUDEPICTURE  "cid:image004.jpg@01D62F4D.568BFB50" \* MERGEFORMATINET </w:instrText>
      </w:r>
      <w:r w:rsidR="00CE53BD">
        <w:rPr>
          <w:rFonts w:ascii="Lucida Sans Unicode" w:hAnsi="Lucida Sans Unicode" w:cs="Lucida Sans Unicode"/>
          <w:szCs w:val="20"/>
        </w:rPr>
        <w:fldChar w:fldCharType="separate"/>
      </w:r>
      <w:r w:rsidR="0037102D">
        <w:rPr>
          <w:rFonts w:ascii="Lucida Sans Unicode" w:hAnsi="Lucida Sans Unicode" w:cs="Lucida Sans Unicode"/>
          <w:szCs w:val="20"/>
        </w:rPr>
        <w:fldChar w:fldCharType="begin"/>
      </w:r>
      <w:r w:rsidR="0037102D">
        <w:rPr>
          <w:rFonts w:ascii="Lucida Sans Unicode" w:hAnsi="Lucida Sans Unicode" w:cs="Lucida Sans Unicode"/>
          <w:szCs w:val="20"/>
        </w:rPr>
        <w:instrText xml:space="preserve"> INCLUDEPICTURE  "cid:image004.jpg@01D62F4D.568BFB50" \* MERGEFORMATINET </w:instrText>
      </w:r>
      <w:r w:rsidR="0037102D">
        <w:rPr>
          <w:rFonts w:ascii="Lucida Sans Unicode" w:hAnsi="Lucida Sans Unicode" w:cs="Lucida Sans Unicode"/>
          <w:szCs w:val="20"/>
        </w:rPr>
        <w:fldChar w:fldCharType="separate"/>
      </w:r>
      <w:r w:rsidR="00EA792C">
        <w:rPr>
          <w:rFonts w:ascii="Lucida Sans Unicode" w:hAnsi="Lucida Sans Unicode" w:cs="Lucida Sans Unicode"/>
          <w:szCs w:val="20"/>
        </w:rPr>
        <w:fldChar w:fldCharType="begin"/>
      </w:r>
      <w:r w:rsidR="00EA792C">
        <w:rPr>
          <w:rFonts w:ascii="Lucida Sans Unicode" w:hAnsi="Lucida Sans Unicode" w:cs="Lucida Sans Unicode"/>
          <w:szCs w:val="20"/>
        </w:rPr>
        <w:instrText xml:space="preserve"> INCLUDEPICTURE  "cid:image004.jpg@01D62F4D.568BFB50" \* MERGEFORMATINET </w:instrText>
      </w:r>
      <w:r w:rsidR="00EA792C">
        <w:rPr>
          <w:rFonts w:ascii="Lucida Sans Unicode" w:hAnsi="Lucida Sans Unicode" w:cs="Lucida Sans Unicode"/>
          <w:szCs w:val="20"/>
        </w:rPr>
        <w:fldChar w:fldCharType="separate"/>
      </w:r>
      <w:r w:rsidR="00D2788E">
        <w:rPr>
          <w:rFonts w:ascii="Lucida Sans Unicode" w:hAnsi="Lucida Sans Unicode" w:cs="Lucida Sans Unicode"/>
          <w:szCs w:val="20"/>
        </w:rPr>
        <w:fldChar w:fldCharType="begin"/>
      </w:r>
      <w:r w:rsidR="00D2788E">
        <w:rPr>
          <w:rFonts w:ascii="Lucida Sans Unicode" w:hAnsi="Lucida Sans Unicode" w:cs="Lucida Sans Unicode"/>
          <w:szCs w:val="20"/>
        </w:rPr>
        <w:instrText xml:space="preserve"> </w:instrText>
      </w:r>
      <w:r w:rsidR="00D2788E">
        <w:rPr>
          <w:rFonts w:ascii="Lucida Sans Unicode" w:hAnsi="Lucida Sans Unicode" w:cs="Lucida Sans Unicode"/>
          <w:szCs w:val="20"/>
        </w:rPr>
        <w:instrText>I</w:instrText>
      </w:r>
      <w:r w:rsidR="00D2788E">
        <w:rPr>
          <w:rFonts w:ascii="Lucida Sans Unicode" w:hAnsi="Lucida Sans Unicode" w:cs="Lucida Sans Unicode"/>
          <w:szCs w:val="20"/>
        </w:rPr>
        <w:instrText>NCLUDEPICTURE  "cid:image004.jpg@01D62F4D.568BFB50" \* MERGEFORMATINET</w:instrText>
      </w:r>
      <w:r w:rsidR="00D2788E">
        <w:rPr>
          <w:rFonts w:ascii="Lucida Sans Unicode" w:hAnsi="Lucida Sans Unicode" w:cs="Lucida Sans Unicode"/>
          <w:szCs w:val="20"/>
        </w:rPr>
        <w:instrText xml:space="preserve"> </w:instrText>
      </w:r>
      <w:r w:rsidR="00D2788E">
        <w:rPr>
          <w:rFonts w:ascii="Lucida Sans Unicode" w:hAnsi="Lucida Sans Unicode" w:cs="Lucida Sans Unicode"/>
          <w:szCs w:val="20"/>
        </w:rPr>
        <w:fldChar w:fldCharType="separate"/>
      </w:r>
      <w:r w:rsidR="00254121">
        <w:rPr>
          <w:rFonts w:ascii="Lucida Sans Unicode" w:hAnsi="Lucida Sans Unicode" w:cs="Lucida Sans Unicode"/>
          <w:szCs w:val="20"/>
        </w:rPr>
        <w:pict w14:anchorId="67C42DB7">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9" type="#_x0000_t75" alt="" style="width:749.25pt;height:420.75pt">
            <v:imagedata r:id="rId23" r:href="rId24"/>
          </v:shape>
        </w:pict>
      </w:r>
      <w:r w:rsidR="00D2788E">
        <w:rPr>
          <w:rFonts w:ascii="Lucida Sans Unicode" w:hAnsi="Lucida Sans Unicode" w:cs="Lucida Sans Unicode"/>
          <w:szCs w:val="20"/>
        </w:rPr>
        <w:fldChar w:fldCharType="end"/>
      </w:r>
      <w:r w:rsidR="00EA792C">
        <w:rPr>
          <w:rFonts w:ascii="Lucida Sans Unicode" w:hAnsi="Lucida Sans Unicode" w:cs="Lucida Sans Unicode"/>
          <w:szCs w:val="20"/>
        </w:rPr>
        <w:fldChar w:fldCharType="end"/>
      </w:r>
      <w:r w:rsidR="0037102D">
        <w:rPr>
          <w:rFonts w:ascii="Lucida Sans Unicode" w:hAnsi="Lucida Sans Unicode" w:cs="Lucida Sans Unicode"/>
          <w:szCs w:val="20"/>
        </w:rPr>
        <w:fldChar w:fldCharType="end"/>
      </w:r>
      <w:r w:rsidR="00CE53BD">
        <w:rPr>
          <w:rFonts w:ascii="Lucida Sans Unicode" w:hAnsi="Lucida Sans Unicode" w:cs="Lucida Sans Unicode"/>
          <w:szCs w:val="20"/>
        </w:rPr>
        <w:fldChar w:fldCharType="end"/>
      </w:r>
      <w:r w:rsidR="0016087F">
        <w:rPr>
          <w:rFonts w:ascii="Lucida Sans Unicode" w:hAnsi="Lucida Sans Unicode" w:cs="Lucida Sans Unicode"/>
          <w:szCs w:val="20"/>
        </w:rPr>
        <w:fldChar w:fldCharType="end"/>
      </w:r>
      <w:r w:rsidR="00043780">
        <w:rPr>
          <w:rFonts w:ascii="Lucida Sans Unicode" w:hAnsi="Lucida Sans Unicode" w:cs="Lucida Sans Unicode"/>
          <w:szCs w:val="20"/>
        </w:rPr>
        <w:fldChar w:fldCharType="end"/>
      </w:r>
      <w:r w:rsidR="001A59A8">
        <w:rPr>
          <w:rFonts w:ascii="Lucida Sans Unicode" w:hAnsi="Lucida Sans Unicode" w:cs="Lucida Sans Unicode"/>
          <w:szCs w:val="20"/>
        </w:rPr>
        <w:fldChar w:fldCharType="end"/>
      </w:r>
      <w:r w:rsidR="00AC0D25">
        <w:rPr>
          <w:rFonts w:ascii="Lucida Sans Unicode" w:hAnsi="Lucida Sans Unicode" w:cs="Lucida Sans Unicode"/>
          <w:szCs w:val="20"/>
        </w:rPr>
        <w:fldChar w:fldCharType="end"/>
      </w:r>
      <w:r w:rsidR="001C2657">
        <w:rPr>
          <w:rFonts w:ascii="Lucida Sans Unicode" w:hAnsi="Lucida Sans Unicode" w:cs="Lucida Sans Unicode"/>
          <w:szCs w:val="20"/>
        </w:rPr>
        <w:fldChar w:fldCharType="end"/>
      </w:r>
      <w:r w:rsidR="00F16373">
        <w:rPr>
          <w:rFonts w:ascii="Lucida Sans Unicode" w:hAnsi="Lucida Sans Unicode" w:cs="Lucida Sans Unicode"/>
          <w:szCs w:val="20"/>
        </w:rPr>
        <w:fldChar w:fldCharType="end"/>
      </w:r>
      <w:r w:rsidR="00ED6714">
        <w:rPr>
          <w:rFonts w:ascii="Lucida Sans Unicode" w:hAnsi="Lucida Sans Unicode" w:cs="Lucida Sans Unicode"/>
          <w:szCs w:val="20"/>
        </w:rPr>
        <w:fldChar w:fldCharType="end"/>
      </w:r>
      <w:r w:rsidR="00954E8F">
        <w:rPr>
          <w:rFonts w:ascii="Lucida Sans Unicode" w:hAnsi="Lucida Sans Unicode" w:cs="Lucida Sans Unicode"/>
          <w:szCs w:val="20"/>
        </w:rPr>
        <w:fldChar w:fldCharType="end"/>
      </w:r>
      <w:r w:rsidR="0025083D">
        <w:rPr>
          <w:rFonts w:ascii="Lucida Sans Unicode" w:hAnsi="Lucida Sans Unicode" w:cs="Lucida Sans Unicode"/>
          <w:szCs w:val="20"/>
        </w:rPr>
        <w:fldChar w:fldCharType="end"/>
      </w:r>
      <w:r w:rsidR="00095435">
        <w:rPr>
          <w:rFonts w:ascii="Lucida Sans Unicode" w:hAnsi="Lucida Sans Unicode" w:cs="Lucida Sans Unicode"/>
          <w:szCs w:val="20"/>
        </w:rPr>
        <w:fldChar w:fldCharType="end"/>
      </w:r>
      <w:r w:rsidR="0099145D">
        <w:rPr>
          <w:rFonts w:ascii="Lucida Sans Unicode" w:hAnsi="Lucida Sans Unicode" w:cs="Lucida Sans Unicode"/>
          <w:szCs w:val="20"/>
        </w:rPr>
        <w:fldChar w:fldCharType="end"/>
      </w:r>
      <w:r w:rsidR="006F705C">
        <w:rPr>
          <w:rFonts w:ascii="Lucida Sans Unicode" w:hAnsi="Lucida Sans Unicode" w:cs="Lucida Sans Unicode"/>
          <w:szCs w:val="20"/>
        </w:rPr>
        <w:fldChar w:fldCharType="end"/>
      </w:r>
      <w:r w:rsidR="00822684">
        <w:rPr>
          <w:rFonts w:ascii="Lucida Sans Unicode" w:hAnsi="Lucida Sans Unicode" w:cs="Lucida Sans Unicode"/>
          <w:szCs w:val="20"/>
        </w:rPr>
        <w:fldChar w:fldCharType="end"/>
      </w:r>
      <w:r w:rsidR="00FE4B6B">
        <w:rPr>
          <w:rFonts w:ascii="Lucida Sans Unicode" w:hAnsi="Lucida Sans Unicode" w:cs="Lucida Sans Unicode"/>
          <w:szCs w:val="20"/>
        </w:rPr>
        <w:fldChar w:fldCharType="end"/>
      </w:r>
      <w:r w:rsidR="00DE1468">
        <w:rPr>
          <w:rFonts w:ascii="Lucida Sans Unicode" w:hAnsi="Lucida Sans Unicode" w:cs="Lucida Sans Unicode"/>
          <w:szCs w:val="20"/>
        </w:rPr>
        <w:fldChar w:fldCharType="end"/>
      </w:r>
      <w:r w:rsidR="00F86771">
        <w:rPr>
          <w:rFonts w:ascii="Lucida Sans Unicode" w:hAnsi="Lucida Sans Unicode" w:cs="Lucida Sans Unicode"/>
          <w:szCs w:val="20"/>
        </w:rPr>
        <w:fldChar w:fldCharType="end"/>
      </w:r>
      <w:r w:rsidR="00170C4E">
        <w:rPr>
          <w:rFonts w:ascii="Lucida Sans Unicode" w:hAnsi="Lucida Sans Unicode" w:cs="Lucida Sans Unicode"/>
          <w:szCs w:val="20"/>
        </w:rPr>
        <w:fldChar w:fldCharType="end"/>
      </w:r>
      <w:r w:rsidR="00F534C2">
        <w:rPr>
          <w:rFonts w:ascii="Lucida Sans Unicode" w:hAnsi="Lucida Sans Unicode" w:cs="Lucida Sans Unicode"/>
          <w:szCs w:val="20"/>
        </w:rPr>
        <w:fldChar w:fldCharType="end"/>
      </w:r>
      <w:r w:rsidR="00EA2C45">
        <w:rPr>
          <w:rFonts w:ascii="Lucida Sans Unicode" w:hAnsi="Lucida Sans Unicode" w:cs="Lucida Sans Unicode"/>
          <w:szCs w:val="20"/>
        </w:rPr>
        <w:fldChar w:fldCharType="end"/>
      </w:r>
      <w:r w:rsidR="000237BD">
        <w:rPr>
          <w:rFonts w:ascii="Lucida Sans Unicode" w:hAnsi="Lucida Sans Unicode" w:cs="Lucida Sans Unicode"/>
          <w:szCs w:val="20"/>
        </w:rPr>
        <w:fldChar w:fldCharType="end"/>
      </w:r>
      <w:r>
        <w:rPr>
          <w:rFonts w:ascii="Lucida Sans Unicode" w:hAnsi="Lucida Sans Unicode" w:cs="Lucida Sans Unicode"/>
          <w:szCs w:val="20"/>
        </w:rPr>
        <w:fldChar w:fldCharType="end"/>
      </w:r>
      <w:r>
        <w:rPr>
          <w:rFonts w:ascii="Lucida Sans Unicode" w:hAnsi="Lucida Sans Unicode" w:cs="Lucida Sans Unicode"/>
          <w:szCs w:val="20"/>
        </w:rPr>
        <w:fldChar w:fldCharType="end"/>
      </w:r>
      <w:r>
        <w:rPr>
          <w:rFonts w:ascii="Lucida Sans Unicode" w:hAnsi="Lucida Sans Unicode" w:cs="Lucida Sans Unicode"/>
          <w:szCs w:val="20"/>
        </w:rPr>
        <w:fldChar w:fldCharType="end"/>
      </w:r>
      <w:r>
        <w:rPr>
          <w:rFonts w:ascii="Lucida Sans Unicode" w:hAnsi="Lucida Sans Unicode" w:cs="Lucida Sans Unicode"/>
          <w:szCs w:val="20"/>
        </w:rPr>
        <w:fldChar w:fldCharType="end"/>
      </w:r>
    </w:p>
    <w:sectPr w:rsidR="002A6546" w:rsidRPr="00FB72D1" w:rsidSect="00917A5B">
      <w:headerReference w:type="first" r:id="rId25"/>
      <w:footerReference w:type="first" r:id="rId26"/>
      <w:pgSz w:w="16838" w:h="11906" w:orient="landscape" w:code="9"/>
      <w:pgMar w:top="680" w:right="680" w:bottom="680" w:left="680" w:header="567" w:footer="283" w:gutter="851"/>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A661C65" w14:textId="77777777" w:rsidR="00120AAE" w:rsidRDefault="00120AAE" w:rsidP="0038448F">
      <w:r>
        <w:separator/>
      </w:r>
    </w:p>
    <w:p w14:paraId="3A5C380B" w14:textId="77777777" w:rsidR="00120AAE" w:rsidRDefault="00120AAE" w:rsidP="0038448F"/>
  </w:endnote>
  <w:endnote w:type="continuationSeparator" w:id="0">
    <w:p w14:paraId="428A26C4" w14:textId="77777777" w:rsidR="00120AAE" w:rsidRDefault="00120AAE" w:rsidP="0038448F">
      <w:r>
        <w:continuationSeparator/>
      </w:r>
    </w:p>
    <w:p w14:paraId="48FDF429" w14:textId="77777777" w:rsidR="00120AAE" w:rsidRDefault="00120AAE" w:rsidP="0038448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Tms Rmn">
    <w:panose1 w:val="02020603040505020304"/>
    <w:charset w:val="00"/>
    <w:family w:val="roman"/>
    <w:notTrueType/>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FKNDDO+Arial">
    <w:altName w:val="Arial"/>
    <w:panose1 w:val="00000000000000000000"/>
    <w:charset w:val="00"/>
    <w:family w:val="swiss"/>
    <w:notTrueType/>
    <w:pitch w:val="default"/>
    <w:sig w:usb0="00000003" w:usb1="00000000" w:usb2="00000000" w:usb3="00000000" w:csb0="00000001" w:csb1="00000000"/>
  </w:font>
  <w:font w:name="Garamond">
    <w:panose1 w:val="02020404030301010803"/>
    <w:charset w:val="00"/>
    <w:family w:val="roman"/>
    <w:pitch w:val="variable"/>
    <w:sig w:usb0="00000287" w:usb1="00000000" w:usb2="00000000" w:usb3="00000000" w:csb0="0000009F" w:csb1="00000000"/>
  </w:font>
  <w:font w:name="Lucida Sans Unicode">
    <w:panose1 w:val="020B0602030504020204"/>
    <w:charset w:val="00"/>
    <w:family w:val="swiss"/>
    <w:pitch w:val="variable"/>
    <w:sig w:usb0="80000AFF" w:usb1="0000396B" w:usb2="00000000" w:usb3="00000000" w:csb0="000000BF" w:csb1="00000000"/>
  </w:font>
  <w:font w:name="+mn-ea">
    <w:panose1 w:val="00000000000000000000"/>
    <w:charset w:val="00"/>
    <w:family w:val="roman"/>
    <w:notTrueType/>
    <w:pitch w:val="default"/>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278640270"/>
      <w:docPartObj>
        <w:docPartGallery w:val="Page Numbers (Bottom of Page)"/>
        <w:docPartUnique/>
      </w:docPartObj>
    </w:sdtPr>
    <w:sdtEndPr>
      <w:rPr>
        <w:noProof/>
      </w:rPr>
    </w:sdtEndPr>
    <w:sdtContent>
      <w:p w14:paraId="3240E843" w14:textId="08A26AB9" w:rsidR="00E04700" w:rsidRDefault="00E04700">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1A34197D" w14:textId="617DCD7C" w:rsidR="00E04700" w:rsidRDefault="00E0470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675019462"/>
      <w:docPartObj>
        <w:docPartGallery w:val="Page Numbers (Bottom of Page)"/>
        <w:docPartUnique/>
      </w:docPartObj>
    </w:sdtPr>
    <w:sdtEndPr>
      <w:rPr>
        <w:noProof/>
      </w:rPr>
    </w:sdtEndPr>
    <w:sdtContent>
      <w:p w14:paraId="0C5EECE4" w14:textId="3967151B" w:rsidR="00831400" w:rsidRDefault="00831400" w:rsidP="00831400">
        <w:pPr>
          <w:pStyle w:val="Footer"/>
          <w:jc w:val="right"/>
        </w:pPr>
        <w:r>
          <w:fldChar w:fldCharType="begin"/>
        </w:r>
        <w:r>
          <w:instrText xml:space="preserve"> PAGE   \* MERGEFORMAT </w:instrText>
        </w:r>
        <w:r>
          <w:fldChar w:fldCharType="separate"/>
        </w:r>
        <w:r>
          <w:t>5</w:t>
        </w:r>
        <w:r>
          <w:rPr>
            <w:noProof/>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059234088"/>
      <w:docPartObj>
        <w:docPartGallery w:val="Page Numbers (Bottom of Page)"/>
        <w:docPartUnique/>
      </w:docPartObj>
    </w:sdtPr>
    <w:sdtEndPr>
      <w:rPr>
        <w:noProof/>
      </w:rPr>
    </w:sdtEndPr>
    <w:sdtContent>
      <w:p w14:paraId="37BDBEEB" w14:textId="6720499D" w:rsidR="00E04700" w:rsidRPr="00E04700" w:rsidRDefault="00831400" w:rsidP="00831400">
        <w:pPr>
          <w:pStyle w:val="Footer"/>
          <w:jc w:val="right"/>
        </w:pPr>
        <w:r>
          <w:fldChar w:fldCharType="begin"/>
        </w:r>
        <w:r>
          <w:instrText xml:space="preserve"> PAGE   \* MERGEFORMAT </w:instrText>
        </w:r>
        <w:r>
          <w:fldChar w:fldCharType="separate"/>
        </w:r>
        <w:r>
          <w:t>5</w:t>
        </w:r>
        <w:r>
          <w:rPr>
            <w:noProof/>
          </w:rPr>
          <w:fldChar w:fldCharType="end"/>
        </w: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184280693"/>
      <w:docPartObj>
        <w:docPartGallery w:val="Page Numbers (Bottom of Page)"/>
        <w:docPartUnique/>
      </w:docPartObj>
    </w:sdtPr>
    <w:sdtEndPr>
      <w:rPr>
        <w:noProof/>
      </w:rPr>
    </w:sdtEndPr>
    <w:sdtContent>
      <w:p w14:paraId="526DC5CB" w14:textId="0B99012F" w:rsidR="00917A5B" w:rsidRPr="00917A5B" w:rsidRDefault="00831400" w:rsidP="00831400">
        <w:pPr>
          <w:pStyle w:val="Footer"/>
          <w:jc w:val="right"/>
        </w:pPr>
        <w:r>
          <w:fldChar w:fldCharType="begin"/>
        </w:r>
        <w:r>
          <w:instrText xml:space="preserve"> PAGE   \* MERGEFORMAT </w:instrText>
        </w:r>
        <w:r>
          <w:fldChar w:fldCharType="separate"/>
        </w:r>
        <w:r>
          <w:t>5</w:t>
        </w:r>
        <w:r>
          <w:rPr>
            <w:noProof/>
          </w:rPr>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62036311"/>
      <w:docPartObj>
        <w:docPartGallery w:val="Page Numbers (Bottom of Page)"/>
        <w:docPartUnique/>
      </w:docPartObj>
    </w:sdtPr>
    <w:sdtEndPr>
      <w:rPr>
        <w:noProof/>
      </w:rPr>
    </w:sdtEndPr>
    <w:sdtContent>
      <w:p w14:paraId="41AF4EB8" w14:textId="26A64E89" w:rsidR="00917A5B" w:rsidRPr="00917A5B" w:rsidRDefault="00831400" w:rsidP="00831400">
        <w:pPr>
          <w:pStyle w:val="Footer"/>
          <w:jc w:val="right"/>
        </w:pPr>
        <w:r>
          <w:fldChar w:fldCharType="begin"/>
        </w:r>
        <w:r>
          <w:instrText xml:space="preserve"> PAGE   \* MERGEFORMAT </w:instrText>
        </w:r>
        <w:r>
          <w:fldChar w:fldCharType="separate"/>
        </w:r>
        <w:r>
          <w:t>5</w:t>
        </w:r>
        <w:r>
          <w:rPr>
            <w:noProof/>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7B69A2F" w14:textId="77777777" w:rsidR="00120AAE" w:rsidRDefault="00120AAE" w:rsidP="0038448F">
      <w:r>
        <w:separator/>
      </w:r>
    </w:p>
    <w:p w14:paraId="3345FF27" w14:textId="77777777" w:rsidR="00120AAE" w:rsidRDefault="00120AAE" w:rsidP="0038448F"/>
  </w:footnote>
  <w:footnote w:type="continuationSeparator" w:id="0">
    <w:p w14:paraId="639F2BE2" w14:textId="77777777" w:rsidR="00120AAE" w:rsidRDefault="00120AAE" w:rsidP="0038448F">
      <w:r>
        <w:continuationSeparator/>
      </w:r>
    </w:p>
    <w:p w14:paraId="6C637B0E" w14:textId="77777777" w:rsidR="00120AAE" w:rsidRDefault="00120AAE" w:rsidP="0038448F"/>
  </w:footnote>
  <w:footnote w:id="1">
    <w:p w14:paraId="3DDB59DC" w14:textId="77777777" w:rsidR="00057B20" w:rsidRDefault="00057B20" w:rsidP="00057B20">
      <w:pPr>
        <w:rPr>
          <w:color w:val="0070C0"/>
          <w:szCs w:val="20"/>
        </w:rPr>
      </w:pPr>
      <w:r w:rsidRPr="007C6BB8">
        <w:rPr>
          <w:rStyle w:val="FootnoteReference"/>
          <w:color w:val="0070C0"/>
        </w:rPr>
        <w:footnoteRef/>
      </w:r>
      <w:r w:rsidRPr="007C6BB8">
        <w:rPr>
          <w:color w:val="0070C0"/>
        </w:rPr>
        <w:t xml:space="preserve"> </w:t>
      </w:r>
      <w:r w:rsidRPr="007C6BB8">
        <w:rPr>
          <w:color w:val="0070C0"/>
          <w:u w:val="single"/>
        </w:rPr>
        <w:t>Chemical Speciation</w:t>
      </w:r>
      <w:r w:rsidRPr="007C6BB8">
        <w:rPr>
          <w:color w:val="0070C0"/>
          <w:szCs w:val="20"/>
        </w:rPr>
        <w:t xml:space="preserve">. </w:t>
      </w:r>
    </w:p>
    <w:p w14:paraId="23133021" w14:textId="77777777" w:rsidR="00057B20" w:rsidRPr="00C7068E" w:rsidRDefault="00057B20" w:rsidP="00057B20">
      <w:pPr>
        <w:rPr>
          <w:color w:val="0070C0"/>
          <w:sz w:val="22"/>
          <w:szCs w:val="22"/>
          <w:lang w:val="en-US"/>
        </w:rPr>
      </w:pPr>
      <w:r w:rsidRPr="007C6BB8">
        <w:rPr>
          <w:color w:val="0070C0"/>
          <w:szCs w:val="20"/>
          <w:lang w:val="en-US"/>
        </w:rPr>
        <w:t xml:space="preserve">Periodic assessments undertaken by specialist odour consultants has at times also entailed ‘chemical speciation’ to determine the components of odourous air.  Samples of odourous air are transferred onto Tenax-based adsorption tubes and subsequently analysed by Gas Chromatography Mass Spectroscopy (GC-MS) to determine which specific odorous chemical compounds are present at each location. The analysis suite includes aromatic and aliphatic VOCs, nitrogen, </w:t>
      </w:r>
      <w:proofErr w:type="gramStart"/>
      <w:r w:rsidRPr="007C6BB8">
        <w:rPr>
          <w:color w:val="0070C0"/>
          <w:szCs w:val="20"/>
          <w:lang w:val="en-US"/>
        </w:rPr>
        <w:t>sulphur</w:t>
      </w:r>
      <w:proofErr w:type="gramEnd"/>
      <w:r w:rsidRPr="007C6BB8">
        <w:rPr>
          <w:color w:val="0070C0"/>
          <w:szCs w:val="20"/>
          <w:lang w:val="en-US"/>
        </w:rPr>
        <w:t xml:space="preserve"> and chlorine containing species. Measured concentrations of individual compounds are then compared to published Odour Threshold Values (OTVs) for each compound.</w:t>
      </w:r>
    </w:p>
    <w:p w14:paraId="322A2859" w14:textId="77777777" w:rsidR="00057B20" w:rsidRPr="007C6BB8" w:rsidRDefault="00057B20" w:rsidP="00057B20">
      <w:pPr>
        <w:pStyle w:val="FootnoteText"/>
        <w:rPr>
          <w:lang w:val="en-US"/>
        </w:rPr>
      </w:pPr>
    </w:p>
  </w:footnote>
  <w:footnote w:id="2">
    <w:p w14:paraId="7BEACD3F" w14:textId="60025C33" w:rsidR="007C6BB8" w:rsidRDefault="007C6BB8" w:rsidP="007C6BB8">
      <w:pPr>
        <w:snapToGrid w:val="0"/>
        <w:spacing w:before="0" w:after="60"/>
        <w:jc w:val="left"/>
        <w:rPr>
          <w:color w:val="0070C0"/>
          <w:szCs w:val="20"/>
          <w:u w:val="single"/>
        </w:rPr>
      </w:pPr>
      <w:r>
        <w:rPr>
          <w:rStyle w:val="FootnoteReference"/>
        </w:rPr>
        <w:footnoteRef/>
      </w:r>
      <w:r>
        <w:t xml:space="preserve"> </w:t>
      </w:r>
      <w:r w:rsidRPr="00B87CA9">
        <w:rPr>
          <w:color w:val="0070C0"/>
          <w:szCs w:val="20"/>
          <w:u w:val="single"/>
        </w:rPr>
        <w:t>Potential adverse effect</w:t>
      </w:r>
      <w:r>
        <w:rPr>
          <w:color w:val="0070C0"/>
          <w:szCs w:val="20"/>
          <w:u w:val="single"/>
        </w:rPr>
        <w:t>s</w:t>
      </w:r>
      <w:r w:rsidRPr="00B87CA9">
        <w:rPr>
          <w:color w:val="0070C0"/>
          <w:szCs w:val="20"/>
          <w:u w:val="single"/>
        </w:rPr>
        <w:t xml:space="preserve"> of higher pH</w:t>
      </w:r>
    </w:p>
    <w:p w14:paraId="79D0DAE0" w14:textId="4521C3FE" w:rsidR="007C6BB8" w:rsidRPr="00B87CA9" w:rsidRDefault="007C6BB8" w:rsidP="007C6BB8">
      <w:pPr>
        <w:snapToGrid w:val="0"/>
        <w:spacing w:before="0" w:after="60"/>
        <w:jc w:val="left"/>
        <w:rPr>
          <w:color w:val="0070C0"/>
          <w:szCs w:val="20"/>
          <w:lang w:val="en-US"/>
        </w:rPr>
      </w:pPr>
      <w:r w:rsidRPr="00B87CA9">
        <w:rPr>
          <w:color w:val="0070C0"/>
          <w:szCs w:val="20"/>
          <w:lang w:val="en-US"/>
        </w:rPr>
        <w:t>When the pH of wastewater exceeds 8 and alkaline conditions are introduced, there is an increased potential for the release of ammonia gas (NH3). Ammonia exists in two forms in water: unionized (NH</w:t>
      </w:r>
      <w:r w:rsidRPr="001B0B38">
        <w:rPr>
          <w:color w:val="0070C0"/>
          <w:szCs w:val="20"/>
          <w:vertAlign w:val="subscript"/>
          <w:lang w:val="en-US"/>
        </w:rPr>
        <w:t>3</w:t>
      </w:r>
      <w:r w:rsidRPr="00B87CA9">
        <w:rPr>
          <w:color w:val="0070C0"/>
          <w:szCs w:val="20"/>
          <w:lang w:val="en-US"/>
        </w:rPr>
        <w:t>) and ionized (NH</w:t>
      </w:r>
      <w:r w:rsidRPr="001B0B38">
        <w:rPr>
          <w:color w:val="0070C0"/>
          <w:szCs w:val="20"/>
          <w:vertAlign w:val="subscript"/>
          <w:lang w:val="en-US"/>
        </w:rPr>
        <w:t>4</w:t>
      </w:r>
      <w:r w:rsidRPr="00B87CA9">
        <w:rPr>
          <w:color w:val="0070C0"/>
          <w:szCs w:val="20"/>
          <w:lang w:val="en-US"/>
        </w:rPr>
        <w:t>+), and the ratio between these forms is highly pH dependent. At higher pH levels, a greater proportion of ammonia exists in its volatile, uncharged form (NH</w:t>
      </w:r>
      <w:r w:rsidRPr="001B0B38">
        <w:rPr>
          <w:color w:val="0070C0"/>
          <w:szCs w:val="20"/>
          <w:vertAlign w:val="subscript"/>
          <w:lang w:val="en-US"/>
        </w:rPr>
        <w:t>3</w:t>
      </w:r>
      <w:r w:rsidRPr="00B87CA9">
        <w:rPr>
          <w:color w:val="0070C0"/>
          <w:szCs w:val="20"/>
          <w:lang w:val="en-US"/>
        </w:rPr>
        <w:t>), which can be released into the air, contributing to odours</w:t>
      </w:r>
      <w:r>
        <w:rPr>
          <w:color w:val="0070C0"/>
          <w:szCs w:val="20"/>
          <w:lang w:val="en-US"/>
        </w:rPr>
        <w:t xml:space="preserve">.  </w:t>
      </w:r>
      <w:proofErr w:type="gramStart"/>
      <w:r>
        <w:rPr>
          <w:color w:val="0070C0"/>
          <w:szCs w:val="20"/>
          <w:lang w:val="en-US"/>
        </w:rPr>
        <w:t>However</w:t>
      </w:r>
      <w:proofErr w:type="gramEnd"/>
      <w:r>
        <w:rPr>
          <w:color w:val="0070C0"/>
          <w:szCs w:val="20"/>
          <w:lang w:val="en-US"/>
        </w:rPr>
        <w:t xml:space="preserve"> both periodic chemical speciation analysis</w:t>
      </w:r>
      <w:r w:rsidR="00057B20">
        <w:rPr>
          <w:color w:val="0070C0"/>
          <w:szCs w:val="20"/>
          <w:lang w:val="en-US"/>
        </w:rPr>
        <w:t xml:space="preserve"> </w:t>
      </w:r>
      <w:r>
        <w:rPr>
          <w:color w:val="0070C0"/>
          <w:szCs w:val="20"/>
          <w:lang w:val="en-US"/>
        </w:rPr>
        <w:t>and routine scrubber health checks have not shown nitrogen containing compounds to be routinely present in extracted air.  Consequently</w:t>
      </w:r>
      <w:r w:rsidR="00057B20">
        <w:rPr>
          <w:color w:val="0070C0"/>
          <w:szCs w:val="20"/>
          <w:lang w:val="en-US"/>
        </w:rPr>
        <w:t>,</w:t>
      </w:r>
      <w:r>
        <w:rPr>
          <w:color w:val="0070C0"/>
          <w:szCs w:val="20"/>
          <w:lang w:val="en-US"/>
        </w:rPr>
        <w:t xml:space="preserve"> H</w:t>
      </w:r>
      <w:r w:rsidRPr="001B0B38">
        <w:rPr>
          <w:color w:val="0070C0"/>
          <w:szCs w:val="20"/>
          <w:vertAlign w:val="subscript"/>
          <w:lang w:val="en-US"/>
        </w:rPr>
        <w:t>2</w:t>
      </w:r>
      <w:r>
        <w:rPr>
          <w:color w:val="0070C0"/>
          <w:szCs w:val="20"/>
          <w:lang w:val="en-US"/>
        </w:rPr>
        <w:t>S is considered the most significant contributor to potential odours.</w:t>
      </w:r>
    </w:p>
    <w:p w14:paraId="1E82CCAA" w14:textId="5C69C047" w:rsidR="007C6BB8" w:rsidRPr="00057B20" w:rsidRDefault="007C6BB8">
      <w:pPr>
        <w:pStyle w:val="FootnoteText"/>
        <w:rPr>
          <w:sz w:val="8"/>
          <w:szCs w:val="8"/>
          <w:lang w:val="en-US"/>
        </w:rPr>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ook w:val="01E0" w:firstRow="1" w:lastRow="1" w:firstColumn="1" w:lastColumn="1" w:noHBand="0" w:noVBand="0"/>
    </w:tblPr>
    <w:tblGrid>
      <w:gridCol w:w="4261"/>
      <w:gridCol w:w="4261"/>
    </w:tblGrid>
    <w:tr w:rsidR="00AD1B64" w14:paraId="1B78D00C" w14:textId="77777777">
      <w:trPr>
        <w:trHeight w:val="556"/>
      </w:trPr>
      <w:tc>
        <w:tcPr>
          <w:tcW w:w="4261" w:type="dxa"/>
          <w:vAlign w:val="center"/>
        </w:tcPr>
        <w:p w14:paraId="6D7BBF99" w14:textId="77777777" w:rsidR="00AD1B64" w:rsidRPr="004D790D" w:rsidRDefault="00AD1B64" w:rsidP="0038448F">
          <w:pPr>
            <w:pStyle w:val="Header"/>
          </w:pPr>
          <w:r w:rsidRPr="004D790D">
            <w:t>Insert company name/logo here</w:t>
          </w:r>
        </w:p>
      </w:tc>
      <w:tc>
        <w:tcPr>
          <w:tcW w:w="4261" w:type="dxa"/>
          <w:vAlign w:val="center"/>
        </w:tcPr>
        <w:p w14:paraId="3F723570" w14:textId="77777777" w:rsidR="00AD1B64" w:rsidRPr="004D790D" w:rsidRDefault="00AD1B64" w:rsidP="0038448F">
          <w:pPr>
            <w:pStyle w:val="Header"/>
          </w:pPr>
          <w:r w:rsidRPr="004D790D">
            <w:t>Quality Manual</w:t>
          </w:r>
        </w:p>
      </w:tc>
    </w:tr>
  </w:tbl>
  <w:p w14:paraId="04D22558" w14:textId="77777777" w:rsidR="00AD1B64" w:rsidRDefault="00D2788E" w:rsidP="0038448F">
    <w:pPr>
      <w:rPr>
        <w:lang w:val="en-US"/>
      </w:rPr>
    </w:pPr>
    <w:r>
      <w:rPr>
        <w:lang w:val="en-US"/>
      </w:rPr>
      <w:pict w14:anchorId="5D7C6E15">
        <v:rect id="_x0000_i1027" style="width:415.3pt;height:1.5pt" o:hralign="center" o:hrstd="t" o:hr="t" fillcolor="#aca899" stroked="f"/>
      </w:pict>
    </w:r>
  </w:p>
  <w:p w14:paraId="0CEF514D" w14:textId="77777777" w:rsidR="00AD1B64" w:rsidRPr="00283348" w:rsidRDefault="00AD1B64" w:rsidP="0038448F">
    <w:pPr>
      <w:pStyle w:val="Header"/>
    </w:pPr>
    <w:r w:rsidRPr="00283348">
      <w:t>Introduction</w:t>
    </w:r>
  </w:p>
  <w:p w14:paraId="540EB084" w14:textId="77777777" w:rsidR="00AD1B64" w:rsidRDefault="00AD1B64" w:rsidP="0038448F">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9747" w:type="dxa"/>
      <w:tblLook w:val="01E0" w:firstRow="1" w:lastRow="1" w:firstColumn="1" w:lastColumn="1" w:noHBand="0" w:noVBand="0"/>
    </w:tblPr>
    <w:tblGrid>
      <w:gridCol w:w="4286"/>
      <w:gridCol w:w="5461"/>
    </w:tblGrid>
    <w:tr w:rsidR="00AD1B64" w14:paraId="0FA5E08D" w14:textId="77777777" w:rsidTr="00BE1820">
      <w:trPr>
        <w:trHeight w:val="395"/>
      </w:trPr>
      <w:tc>
        <w:tcPr>
          <w:tcW w:w="4286" w:type="dxa"/>
          <w:vAlign w:val="center"/>
        </w:tcPr>
        <w:p w14:paraId="7843C94F" w14:textId="77777777" w:rsidR="00AD1B64" w:rsidRPr="000F3841" w:rsidRDefault="00875519" w:rsidP="00BE1820">
          <w:pPr>
            <w:pStyle w:val="Header"/>
          </w:pPr>
          <w:r>
            <w:rPr>
              <w:noProof/>
              <w:sz w:val="16"/>
              <w:szCs w:val="16"/>
            </w:rPr>
            <w:drawing>
              <wp:inline distT="0" distB="0" distL="0" distR="0" wp14:anchorId="0997F459" wp14:editId="2585B035">
                <wp:extent cx="860824" cy="322418"/>
                <wp:effectExtent l="0" t="0" r="0" b="1905"/>
                <wp:docPr id="8" name="Picture 8" descr="C:\Users\JLambie\AppData\Local\Microsoft\Windows\Temporary Internet Files\Content.IE5\RMHBFJSD\Logo_SaputoDairy-UK_RGB.Jpe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descr="C:\Users\JLambie\AppData\Local\Microsoft\Windows\Temporary Internet Files\Content.IE5\RMHBFJSD\Logo_SaputoDairy-UK_RGB.Jpe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60824" cy="322418"/>
                        </a:xfrm>
                        <a:prstGeom prst="rect">
                          <a:avLst/>
                        </a:prstGeom>
                        <a:noFill/>
                        <a:ln>
                          <a:noFill/>
                        </a:ln>
                      </pic:spPr>
                    </pic:pic>
                  </a:graphicData>
                </a:graphic>
              </wp:inline>
            </w:drawing>
          </w:r>
        </w:p>
      </w:tc>
      <w:tc>
        <w:tcPr>
          <w:tcW w:w="5461" w:type="dxa"/>
          <w:vAlign w:val="center"/>
        </w:tcPr>
        <w:p w14:paraId="5B8EC845" w14:textId="77777777" w:rsidR="00AD1B64" w:rsidRPr="00594861" w:rsidRDefault="00AD1B64" w:rsidP="00077AB2">
          <w:pPr>
            <w:pStyle w:val="Header"/>
            <w:tabs>
              <w:tab w:val="clear" w:pos="4153"/>
            </w:tabs>
            <w:spacing w:before="60" w:after="60"/>
            <w:ind w:right="-108"/>
            <w:jc w:val="right"/>
            <w:rPr>
              <w:color w:val="404040" w:themeColor="text1" w:themeTint="BF"/>
              <w:sz w:val="28"/>
              <w:szCs w:val="28"/>
            </w:rPr>
          </w:pPr>
        </w:p>
      </w:tc>
    </w:tr>
  </w:tbl>
  <w:p w14:paraId="69A440C2" w14:textId="77777777" w:rsidR="00AD1B64" w:rsidRPr="005E787C" w:rsidRDefault="00D2788E" w:rsidP="005E787C">
    <w:pPr>
      <w:pStyle w:val="Header"/>
    </w:pPr>
    <w:r>
      <w:rPr>
        <w:lang w:val="en-US"/>
      </w:rPr>
      <w:pict w14:anchorId="14C5ABBC">
        <v:rect id="_x0000_i1028" style="width:484.75pt;height:3pt" o:hralign="center" o:hrstd="t" o:hrnoshade="t" o:hr="t" fillcolor="#ffc000" stroked="f"/>
      </w:pic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14F09B" w14:textId="16F7427C" w:rsidR="00D83660" w:rsidRPr="000F3841" w:rsidRDefault="00D83660" w:rsidP="00D83660">
    <w:pPr>
      <w:pStyle w:val="Header"/>
    </w:pPr>
    <w:r>
      <w:rPr>
        <w:noProof/>
        <w:sz w:val="16"/>
        <w:szCs w:val="16"/>
      </w:rPr>
      <w:drawing>
        <wp:inline distT="0" distB="0" distL="0" distR="0" wp14:anchorId="6B5F2653" wp14:editId="3C4E2AF3">
          <wp:extent cx="860824" cy="322418"/>
          <wp:effectExtent l="0" t="0" r="0" b="1905"/>
          <wp:docPr id="13" name="Picture 13" descr="C:\Users\JLambie\AppData\Local\Microsoft\Windows\Temporary Internet Files\Content.IE5\RMHBFJSD\Logo_SaputoDairy-UK_RGB.Jpe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descr="C:\Users\JLambie\AppData\Local\Microsoft\Windows\Temporary Internet Files\Content.IE5\RMHBFJSD\Logo_SaputoDairy-UK_RGB.Jpe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60824" cy="322418"/>
                  </a:xfrm>
                  <a:prstGeom prst="rect">
                    <a:avLst/>
                  </a:prstGeom>
                  <a:noFill/>
                  <a:ln>
                    <a:noFill/>
                  </a:ln>
                </pic:spPr>
              </pic:pic>
            </a:graphicData>
          </a:graphic>
        </wp:inline>
      </w:drawing>
    </w:r>
  </w:p>
  <w:p w14:paraId="7595CB3E" w14:textId="6EC7B13A" w:rsidR="00AD1B64" w:rsidRDefault="00AD1B64" w:rsidP="0038448F">
    <w:pPr>
      <w:rPr>
        <w:lang w:val="en-US"/>
      </w:rPr>
    </w:pPr>
  </w:p>
  <w:p w14:paraId="0EA2EE75" w14:textId="77777777" w:rsidR="00AD1B64" w:rsidRDefault="00AD1B64" w:rsidP="0038448F">
    <w:pPr>
      <w:rPr>
        <w:lang w:val="en-US"/>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10519" w:type="dxa"/>
      <w:tblInd w:w="-45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560"/>
      <w:gridCol w:w="1417"/>
      <w:gridCol w:w="1418"/>
      <w:gridCol w:w="1842"/>
      <w:gridCol w:w="2835"/>
      <w:gridCol w:w="1447"/>
    </w:tblGrid>
    <w:tr w:rsidR="00917A5B" w:rsidRPr="00917A5B" w14:paraId="476980BD" w14:textId="77777777" w:rsidTr="00917A5B">
      <w:trPr>
        <w:trHeight w:val="386"/>
      </w:trPr>
      <w:tc>
        <w:tcPr>
          <w:tcW w:w="1560" w:type="dxa"/>
          <w:vMerge w:val="restart"/>
          <w:shd w:val="clear" w:color="auto" w:fill="auto"/>
          <w:vAlign w:val="center"/>
        </w:tcPr>
        <w:p w14:paraId="0415247F" w14:textId="53F1EFDF" w:rsidR="00917A5B" w:rsidRPr="00917A5B" w:rsidRDefault="00D2788E" w:rsidP="00917A5B">
          <w:pPr>
            <w:tabs>
              <w:tab w:val="center" w:pos="4513"/>
              <w:tab w:val="right" w:pos="9026"/>
            </w:tabs>
            <w:spacing w:after="0"/>
            <w:jc w:val="center"/>
            <w:rPr>
              <w:rFonts w:cs="Calibri"/>
              <w:b/>
              <w:color w:val="808080" w:themeColor="background1" w:themeShade="80"/>
              <w:szCs w:val="20"/>
            </w:rPr>
          </w:pPr>
          <w:sdt>
            <w:sdtPr>
              <w:rPr>
                <w:lang w:val="en-US"/>
              </w:rPr>
              <w:id w:val="-187836796"/>
              <w:docPartObj>
                <w:docPartGallery w:val="Watermarks"/>
                <w:docPartUnique/>
              </w:docPartObj>
            </w:sdtPr>
            <w:sdtEndPr/>
            <w:sdtContent>
              <w:r>
                <w:rPr>
                  <w:noProof/>
                  <w:lang w:val="en-US" w:eastAsia="zh-TW"/>
                </w:rPr>
                <w:pict w14:anchorId="21454B53">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032" type="#_x0000_t136" style="position:absolute;left:0;text-align:left;margin-left:0;margin-top:0;width:412.4pt;height:247.45pt;rotation:315;z-index:-251656704;mso-position-horizontal:center;mso-position-horizontal-relative:margin;mso-position-vertical:center;mso-position-vertical-relative:margin" o:allowincell="f" fillcolor="silver" stroked="f">
                    <v:fill opacity=".5"/>
                    <v:textpath style="font-family:&quot;Calibri&quot;;font-size:1pt" string="DRAFT"/>
                    <w10:wrap anchorx="margin" anchory="margin"/>
                  </v:shape>
                </w:pict>
              </w:r>
            </w:sdtContent>
          </w:sdt>
          <w:r w:rsidR="00917A5B" w:rsidRPr="00917A5B">
            <w:rPr>
              <w:rFonts w:cs="Calibri"/>
              <w:b/>
              <w:color w:val="808080" w:themeColor="background1" w:themeShade="80"/>
              <w:szCs w:val="20"/>
            </w:rPr>
            <w:t>Davidstow</w:t>
          </w:r>
        </w:p>
        <w:p w14:paraId="3A25CCC4" w14:textId="77777777" w:rsidR="00917A5B" w:rsidRPr="00917A5B" w:rsidRDefault="00917A5B" w:rsidP="00917A5B">
          <w:pPr>
            <w:tabs>
              <w:tab w:val="center" w:pos="4513"/>
              <w:tab w:val="right" w:pos="9026"/>
            </w:tabs>
            <w:spacing w:after="0"/>
            <w:jc w:val="center"/>
            <w:rPr>
              <w:rFonts w:cs="Calibri"/>
              <w:b/>
              <w:color w:val="808080" w:themeColor="background1" w:themeShade="80"/>
              <w:szCs w:val="20"/>
            </w:rPr>
          </w:pPr>
          <w:r w:rsidRPr="00917A5B">
            <w:rPr>
              <w:rFonts w:cs="Calibri"/>
              <w:b/>
              <w:color w:val="808080" w:themeColor="background1" w:themeShade="80"/>
              <w:szCs w:val="20"/>
            </w:rPr>
            <w:t xml:space="preserve">Environmental </w:t>
          </w:r>
          <w:proofErr w:type="gramStart"/>
          <w:r w:rsidRPr="00917A5B">
            <w:rPr>
              <w:rFonts w:cs="Calibri"/>
              <w:b/>
              <w:color w:val="808080" w:themeColor="background1" w:themeShade="80"/>
              <w:szCs w:val="20"/>
            </w:rPr>
            <w:t>Management  System</w:t>
          </w:r>
          <w:proofErr w:type="gramEnd"/>
        </w:p>
      </w:tc>
      <w:tc>
        <w:tcPr>
          <w:tcW w:w="1417" w:type="dxa"/>
          <w:shd w:val="clear" w:color="auto" w:fill="auto"/>
          <w:vAlign w:val="center"/>
        </w:tcPr>
        <w:p w14:paraId="572D509F" w14:textId="77777777" w:rsidR="00917A5B" w:rsidRPr="00917A5B" w:rsidRDefault="00917A5B" w:rsidP="00917A5B">
          <w:pPr>
            <w:tabs>
              <w:tab w:val="center" w:pos="4513"/>
              <w:tab w:val="right" w:pos="9026"/>
            </w:tabs>
            <w:spacing w:after="0"/>
            <w:rPr>
              <w:rFonts w:cs="Calibri"/>
              <w:color w:val="808080" w:themeColor="background1" w:themeShade="80"/>
              <w:szCs w:val="20"/>
            </w:rPr>
          </w:pPr>
          <w:r w:rsidRPr="00917A5B">
            <w:rPr>
              <w:rFonts w:cs="Calibri"/>
              <w:b/>
              <w:color w:val="808080" w:themeColor="background1" w:themeShade="80"/>
              <w:szCs w:val="20"/>
            </w:rPr>
            <w:t>Document Number:</w:t>
          </w:r>
        </w:p>
      </w:tc>
      <w:tc>
        <w:tcPr>
          <w:tcW w:w="1418" w:type="dxa"/>
          <w:shd w:val="clear" w:color="auto" w:fill="auto"/>
          <w:vAlign w:val="center"/>
        </w:tcPr>
        <w:p w14:paraId="007AC04D" w14:textId="77777777" w:rsidR="00917A5B" w:rsidRPr="00917A5B" w:rsidRDefault="00917A5B" w:rsidP="00917A5B">
          <w:pPr>
            <w:tabs>
              <w:tab w:val="center" w:pos="4513"/>
              <w:tab w:val="right" w:pos="9026"/>
            </w:tabs>
            <w:spacing w:after="0"/>
            <w:rPr>
              <w:rFonts w:cs="Calibri"/>
              <w:color w:val="808080" w:themeColor="background1" w:themeShade="80"/>
              <w:szCs w:val="20"/>
            </w:rPr>
          </w:pPr>
          <w:r w:rsidRPr="00917A5B">
            <w:rPr>
              <w:rFonts w:cs="Calibri"/>
              <w:color w:val="808080" w:themeColor="background1" w:themeShade="80"/>
              <w:szCs w:val="20"/>
            </w:rPr>
            <w:t>F.EV.05</w:t>
          </w:r>
        </w:p>
      </w:tc>
      <w:tc>
        <w:tcPr>
          <w:tcW w:w="1842" w:type="dxa"/>
          <w:shd w:val="clear" w:color="auto" w:fill="auto"/>
          <w:vAlign w:val="center"/>
        </w:tcPr>
        <w:p w14:paraId="003009F7" w14:textId="77777777" w:rsidR="00917A5B" w:rsidRPr="00917A5B" w:rsidRDefault="00917A5B" w:rsidP="00917A5B">
          <w:pPr>
            <w:tabs>
              <w:tab w:val="center" w:pos="4513"/>
              <w:tab w:val="right" w:pos="9026"/>
            </w:tabs>
            <w:spacing w:after="0"/>
            <w:rPr>
              <w:rFonts w:cs="Calibri"/>
              <w:color w:val="808080" w:themeColor="background1" w:themeShade="80"/>
              <w:szCs w:val="20"/>
            </w:rPr>
          </w:pPr>
          <w:r w:rsidRPr="00917A5B">
            <w:rPr>
              <w:rFonts w:cs="Calibri"/>
              <w:b/>
              <w:color w:val="808080" w:themeColor="background1" w:themeShade="80"/>
              <w:szCs w:val="20"/>
            </w:rPr>
            <w:t>Document Title:</w:t>
          </w:r>
        </w:p>
      </w:tc>
      <w:tc>
        <w:tcPr>
          <w:tcW w:w="2835" w:type="dxa"/>
          <w:shd w:val="clear" w:color="auto" w:fill="auto"/>
          <w:vAlign w:val="center"/>
        </w:tcPr>
        <w:p w14:paraId="4DFB00DA" w14:textId="77777777" w:rsidR="00917A5B" w:rsidRPr="00917A5B" w:rsidRDefault="00917A5B" w:rsidP="00917A5B">
          <w:pPr>
            <w:tabs>
              <w:tab w:val="center" w:pos="4513"/>
              <w:tab w:val="right" w:pos="9026"/>
            </w:tabs>
            <w:spacing w:after="0"/>
            <w:rPr>
              <w:rFonts w:cs="Calibri"/>
              <w:color w:val="808080" w:themeColor="background1" w:themeShade="80"/>
              <w:szCs w:val="20"/>
            </w:rPr>
          </w:pPr>
          <w:r w:rsidRPr="00917A5B">
            <w:rPr>
              <w:rFonts w:cs="Calibri"/>
              <w:color w:val="808080" w:themeColor="background1" w:themeShade="80"/>
              <w:szCs w:val="20"/>
            </w:rPr>
            <w:t>Offsite Odour/Noise Monitoring</w:t>
          </w:r>
        </w:p>
      </w:tc>
      <w:tc>
        <w:tcPr>
          <w:tcW w:w="1447" w:type="dxa"/>
          <w:vMerge w:val="restart"/>
          <w:shd w:val="clear" w:color="auto" w:fill="auto"/>
          <w:vAlign w:val="center"/>
        </w:tcPr>
        <w:p w14:paraId="315C9269" w14:textId="21EC720B" w:rsidR="00917A5B" w:rsidRPr="00917A5B" w:rsidRDefault="00917A5B" w:rsidP="00917A5B">
          <w:pPr>
            <w:tabs>
              <w:tab w:val="center" w:pos="4513"/>
              <w:tab w:val="right" w:pos="9026"/>
            </w:tabs>
            <w:jc w:val="center"/>
            <w:rPr>
              <w:color w:val="808080" w:themeColor="background1" w:themeShade="80"/>
              <w:sz w:val="16"/>
              <w:szCs w:val="16"/>
            </w:rPr>
          </w:pPr>
          <w:r w:rsidRPr="00917A5B">
            <w:rPr>
              <w:noProof/>
              <w:color w:val="808080" w:themeColor="background1" w:themeShade="80"/>
            </w:rPr>
            <w:drawing>
              <wp:inline distT="0" distB="0" distL="0" distR="0" wp14:anchorId="2FCA6F1B" wp14:editId="7A0160D3">
                <wp:extent cx="853440" cy="316865"/>
                <wp:effectExtent l="0" t="0" r="3810" b="6985"/>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53440" cy="316865"/>
                        </a:xfrm>
                        <a:prstGeom prst="rect">
                          <a:avLst/>
                        </a:prstGeom>
                        <a:noFill/>
                        <a:ln>
                          <a:noFill/>
                        </a:ln>
                      </pic:spPr>
                    </pic:pic>
                  </a:graphicData>
                </a:graphic>
              </wp:inline>
            </w:drawing>
          </w:r>
        </w:p>
      </w:tc>
    </w:tr>
    <w:tr w:rsidR="00917A5B" w:rsidRPr="00917A5B" w14:paraId="63706424" w14:textId="77777777" w:rsidTr="00917A5B">
      <w:trPr>
        <w:trHeight w:val="386"/>
      </w:trPr>
      <w:tc>
        <w:tcPr>
          <w:tcW w:w="1560" w:type="dxa"/>
          <w:vMerge/>
          <w:shd w:val="clear" w:color="auto" w:fill="auto"/>
          <w:vAlign w:val="center"/>
        </w:tcPr>
        <w:p w14:paraId="357CAE26" w14:textId="77777777" w:rsidR="00917A5B" w:rsidRPr="00917A5B" w:rsidRDefault="00917A5B" w:rsidP="00917A5B">
          <w:pPr>
            <w:tabs>
              <w:tab w:val="center" w:pos="4513"/>
              <w:tab w:val="right" w:pos="9026"/>
            </w:tabs>
            <w:spacing w:after="0"/>
            <w:rPr>
              <w:rFonts w:cs="Calibri"/>
              <w:b/>
              <w:color w:val="808080" w:themeColor="background1" w:themeShade="80"/>
              <w:szCs w:val="20"/>
            </w:rPr>
          </w:pPr>
        </w:p>
      </w:tc>
      <w:tc>
        <w:tcPr>
          <w:tcW w:w="1417" w:type="dxa"/>
          <w:shd w:val="clear" w:color="auto" w:fill="auto"/>
          <w:vAlign w:val="center"/>
        </w:tcPr>
        <w:p w14:paraId="0B31B955" w14:textId="77777777" w:rsidR="00917A5B" w:rsidRPr="00917A5B" w:rsidRDefault="00917A5B" w:rsidP="00917A5B">
          <w:pPr>
            <w:tabs>
              <w:tab w:val="center" w:pos="4513"/>
              <w:tab w:val="right" w:pos="9026"/>
            </w:tabs>
            <w:spacing w:after="0"/>
            <w:rPr>
              <w:rFonts w:cs="Calibri"/>
              <w:b/>
              <w:color w:val="808080" w:themeColor="background1" w:themeShade="80"/>
              <w:szCs w:val="20"/>
            </w:rPr>
          </w:pPr>
          <w:r w:rsidRPr="00917A5B">
            <w:rPr>
              <w:rFonts w:cs="Calibri"/>
              <w:b/>
              <w:color w:val="808080" w:themeColor="background1" w:themeShade="80"/>
              <w:szCs w:val="20"/>
            </w:rPr>
            <w:t>Revision:</w:t>
          </w:r>
        </w:p>
      </w:tc>
      <w:tc>
        <w:tcPr>
          <w:tcW w:w="1418" w:type="dxa"/>
          <w:shd w:val="clear" w:color="auto" w:fill="auto"/>
          <w:vAlign w:val="center"/>
        </w:tcPr>
        <w:p w14:paraId="0D9F96F9" w14:textId="77777777" w:rsidR="00917A5B" w:rsidRPr="00917A5B" w:rsidRDefault="00917A5B" w:rsidP="00917A5B">
          <w:pPr>
            <w:tabs>
              <w:tab w:val="center" w:pos="4513"/>
              <w:tab w:val="right" w:pos="9026"/>
            </w:tabs>
            <w:spacing w:after="0"/>
            <w:rPr>
              <w:rFonts w:cs="Calibri"/>
              <w:b/>
              <w:color w:val="808080" w:themeColor="background1" w:themeShade="80"/>
              <w:szCs w:val="20"/>
            </w:rPr>
          </w:pPr>
          <w:r w:rsidRPr="00917A5B">
            <w:rPr>
              <w:rFonts w:cs="Calibri"/>
              <w:color w:val="808080" w:themeColor="background1" w:themeShade="80"/>
              <w:szCs w:val="20"/>
            </w:rPr>
            <w:t>2</w:t>
          </w:r>
        </w:p>
      </w:tc>
      <w:tc>
        <w:tcPr>
          <w:tcW w:w="1842" w:type="dxa"/>
          <w:shd w:val="clear" w:color="auto" w:fill="auto"/>
          <w:vAlign w:val="center"/>
        </w:tcPr>
        <w:p w14:paraId="3E6F7E90" w14:textId="77777777" w:rsidR="00917A5B" w:rsidRPr="00917A5B" w:rsidRDefault="00917A5B" w:rsidP="00917A5B">
          <w:pPr>
            <w:tabs>
              <w:tab w:val="center" w:pos="4513"/>
              <w:tab w:val="right" w:pos="9026"/>
            </w:tabs>
            <w:spacing w:after="0"/>
            <w:rPr>
              <w:rFonts w:cs="Calibri"/>
              <w:b/>
              <w:color w:val="808080" w:themeColor="background1" w:themeShade="80"/>
              <w:szCs w:val="20"/>
            </w:rPr>
          </w:pPr>
          <w:r w:rsidRPr="00917A5B">
            <w:rPr>
              <w:rFonts w:cs="Calibri"/>
              <w:b/>
              <w:color w:val="808080" w:themeColor="background1" w:themeShade="80"/>
              <w:szCs w:val="20"/>
            </w:rPr>
            <w:t>Owner:</w:t>
          </w:r>
        </w:p>
      </w:tc>
      <w:tc>
        <w:tcPr>
          <w:tcW w:w="2835" w:type="dxa"/>
          <w:shd w:val="clear" w:color="auto" w:fill="auto"/>
          <w:vAlign w:val="center"/>
        </w:tcPr>
        <w:p w14:paraId="56572551" w14:textId="77777777" w:rsidR="00917A5B" w:rsidRPr="00917A5B" w:rsidRDefault="00917A5B" w:rsidP="00917A5B">
          <w:pPr>
            <w:tabs>
              <w:tab w:val="center" w:pos="4513"/>
              <w:tab w:val="right" w:pos="9026"/>
            </w:tabs>
            <w:spacing w:after="0"/>
            <w:rPr>
              <w:rFonts w:cs="Calibri"/>
              <w:color w:val="808080" w:themeColor="background1" w:themeShade="80"/>
              <w:szCs w:val="20"/>
            </w:rPr>
          </w:pPr>
          <w:r w:rsidRPr="00917A5B">
            <w:rPr>
              <w:rFonts w:cs="Calibri"/>
              <w:color w:val="808080" w:themeColor="background1" w:themeShade="80"/>
              <w:szCs w:val="20"/>
            </w:rPr>
            <w:t>Environment &amp; Sustainability Manager</w:t>
          </w:r>
        </w:p>
      </w:tc>
      <w:tc>
        <w:tcPr>
          <w:tcW w:w="1447" w:type="dxa"/>
          <w:vMerge/>
          <w:shd w:val="clear" w:color="auto" w:fill="auto"/>
        </w:tcPr>
        <w:p w14:paraId="683F6772" w14:textId="77777777" w:rsidR="00917A5B" w:rsidRPr="00917A5B" w:rsidRDefault="00917A5B" w:rsidP="00917A5B">
          <w:pPr>
            <w:tabs>
              <w:tab w:val="center" w:pos="4513"/>
              <w:tab w:val="right" w:pos="9026"/>
            </w:tabs>
            <w:rPr>
              <w:color w:val="808080" w:themeColor="background1" w:themeShade="80"/>
              <w:sz w:val="16"/>
              <w:szCs w:val="16"/>
            </w:rPr>
          </w:pPr>
        </w:p>
      </w:tc>
    </w:tr>
    <w:tr w:rsidR="00917A5B" w:rsidRPr="00917A5B" w14:paraId="6B9C8D54" w14:textId="77777777" w:rsidTr="00917A5B">
      <w:trPr>
        <w:trHeight w:val="386"/>
      </w:trPr>
      <w:tc>
        <w:tcPr>
          <w:tcW w:w="1560" w:type="dxa"/>
          <w:vMerge/>
          <w:shd w:val="clear" w:color="auto" w:fill="auto"/>
          <w:vAlign w:val="center"/>
        </w:tcPr>
        <w:p w14:paraId="69BEB036" w14:textId="77777777" w:rsidR="00917A5B" w:rsidRPr="00917A5B" w:rsidRDefault="00917A5B" w:rsidP="00917A5B">
          <w:pPr>
            <w:tabs>
              <w:tab w:val="center" w:pos="4513"/>
              <w:tab w:val="right" w:pos="9026"/>
            </w:tabs>
            <w:spacing w:after="0"/>
            <w:rPr>
              <w:rFonts w:cs="Calibri"/>
              <w:b/>
              <w:color w:val="808080" w:themeColor="background1" w:themeShade="80"/>
              <w:szCs w:val="20"/>
            </w:rPr>
          </w:pPr>
        </w:p>
      </w:tc>
      <w:tc>
        <w:tcPr>
          <w:tcW w:w="1417" w:type="dxa"/>
          <w:shd w:val="clear" w:color="auto" w:fill="auto"/>
          <w:vAlign w:val="center"/>
        </w:tcPr>
        <w:p w14:paraId="537B007A" w14:textId="77777777" w:rsidR="00917A5B" w:rsidRPr="00917A5B" w:rsidRDefault="00917A5B" w:rsidP="00917A5B">
          <w:pPr>
            <w:tabs>
              <w:tab w:val="center" w:pos="4513"/>
              <w:tab w:val="right" w:pos="9026"/>
            </w:tabs>
            <w:spacing w:after="0"/>
            <w:rPr>
              <w:rFonts w:cs="Calibri"/>
              <w:color w:val="808080" w:themeColor="background1" w:themeShade="80"/>
              <w:szCs w:val="20"/>
            </w:rPr>
          </w:pPr>
          <w:r w:rsidRPr="00917A5B">
            <w:rPr>
              <w:rFonts w:cs="Calibri"/>
              <w:b/>
              <w:color w:val="808080" w:themeColor="background1" w:themeShade="80"/>
              <w:szCs w:val="20"/>
            </w:rPr>
            <w:t>Revision Date:</w:t>
          </w:r>
        </w:p>
      </w:tc>
      <w:tc>
        <w:tcPr>
          <w:tcW w:w="1418" w:type="dxa"/>
          <w:shd w:val="clear" w:color="auto" w:fill="auto"/>
          <w:vAlign w:val="center"/>
        </w:tcPr>
        <w:p w14:paraId="30CE21A3" w14:textId="77777777" w:rsidR="00917A5B" w:rsidRPr="00917A5B" w:rsidRDefault="00917A5B" w:rsidP="00917A5B">
          <w:pPr>
            <w:tabs>
              <w:tab w:val="center" w:pos="4513"/>
              <w:tab w:val="right" w:pos="9026"/>
            </w:tabs>
            <w:spacing w:after="0"/>
            <w:rPr>
              <w:rFonts w:cs="Calibri"/>
              <w:color w:val="808080" w:themeColor="background1" w:themeShade="80"/>
              <w:szCs w:val="20"/>
            </w:rPr>
          </w:pPr>
          <w:r w:rsidRPr="00917A5B">
            <w:rPr>
              <w:rFonts w:cs="Calibri"/>
              <w:color w:val="808080" w:themeColor="background1" w:themeShade="80"/>
              <w:szCs w:val="20"/>
            </w:rPr>
            <w:t>16/01/2021</w:t>
          </w:r>
        </w:p>
      </w:tc>
      <w:tc>
        <w:tcPr>
          <w:tcW w:w="1842" w:type="dxa"/>
          <w:shd w:val="clear" w:color="auto" w:fill="auto"/>
          <w:vAlign w:val="center"/>
        </w:tcPr>
        <w:p w14:paraId="6EED3178" w14:textId="77777777" w:rsidR="00917A5B" w:rsidRPr="00917A5B" w:rsidRDefault="00917A5B" w:rsidP="00917A5B">
          <w:pPr>
            <w:tabs>
              <w:tab w:val="center" w:pos="4513"/>
              <w:tab w:val="right" w:pos="9026"/>
            </w:tabs>
            <w:spacing w:after="0"/>
            <w:rPr>
              <w:rFonts w:cs="Calibri"/>
              <w:b/>
              <w:color w:val="808080" w:themeColor="background1" w:themeShade="80"/>
              <w:szCs w:val="20"/>
            </w:rPr>
          </w:pPr>
          <w:r w:rsidRPr="00917A5B">
            <w:rPr>
              <w:rFonts w:cs="Calibri"/>
              <w:b/>
              <w:color w:val="808080" w:themeColor="background1" w:themeShade="80"/>
              <w:szCs w:val="20"/>
            </w:rPr>
            <w:t>Approver:</w:t>
          </w:r>
        </w:p>
      </w:tc>
      <w:tc>
        <w:tcPr>
          <w:tcW w:w="2835" w:type="dxa"/>
          <w:shd w:val="clear" w:color="auto" w:fill="auto"/>
          <w:vAlign w:val="center"/>
        </w:tcPr>
        <w:p w14:paraId="1C8FBED5" w14:textId="77777777" w:rsidR="00917A5B" w:rsidRPr="00917A5B" w:rsidRDefault="00917A5B" w:rsidP="00917A5B">
          <w:pPr>
            <w:tabs>
              <w:tab w:val="center" w:pos="4513"/>
              <w:tab w:val="right" w:pos="9026"/>
            </w:tabs>
            <w:spacing w:after="0"/>
            <w:rPr>
              <w:rFonts w:cs="Calibri"/>
              <w:color w:val="808080" w:themeColor="background1" w:themeShade="80"/>
              <w:szCs w:val="20"/>
            </w:rPr>
          </w:pPr>
          <w:r w:rsidRPr="00917A5B">
            <w:rPr>
              <w:rFonts w:cs="Calibri"/>
              <w:color w:val="808080" w:themeColor="background1" w:themeShade="80"/>
              <w:szCs w:val="20"/>
            </w:rPr>
            <w:t>Sarah Magor</w:t>
          </w:r>
        </w:p>
      </w:tc>
      <w:tc>
        <w:tcPr>
          <w:tcW w:w="1447" w:type="dxa"/>
          <w:vMerge/>
          <w:shd w:val="clear" w:color="auto" w:fill="auto"/>
        </w:tcPr>
        <w:p w14:paraId="5198BD21" w14:textId="77777777" w:rsidR="00917A5B" w:rsidRPr="00917A5B" w:rsidRDefault="00917A5B" w:rsidP="00917A5B">
          <w:pPr>
            <w:tabs>
              <w:tab w:val="center" w:pos="4513"/>
              <w:tab w:val="right" w:pos="9026"/>
            </w:tabs>
            <w:rPr>
              <w:color w:val="808080" w:themeColor="background1" w:themeShade="80"/>
              <w:sz w:val="16"/>
              <w:szCs w:val="16"/>
            </w:rPr>
          </w:pPr>
        </w:p>
      </w:tc>
    </w:tr>
  </w:tbl>
  <w:p w14:paraId="594220E4" w14:textId="57E80138" w:rsidR="00917A5B" w:rsidRDefault="00917A5B" w:rsidP="00917A5B">
    <w:pPr>
      <w:tabs>
        <w:tab w:val="left" w:pos="945"/>
      </w:tabs>
      <w:rPr>
        <w:lang w:val="en-US"/>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12899" w:type="dxa"/>
      <w:tblInd w:w="98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268"/>
      <w:gridCol w:w="2268"/>
      <w:gridCol w:w="1275"/>
      <w:gridCol w:w="1560"/>
      <w:gridCol w:w="3827"/>
      <w:gridCol w:w="1701"/>
    </w:tblGrid>
    <w:tr w:rsidR="00917A5B" w:rsidRPr="00917A5B" w14:paraId="0D7D9DE8" w14:textId="77777777" w:rsidTr="00917A5B">
      <w:trPr>
        <w:trHeight w:val="386"/>
      </w:trPr>
      <w:tc>
        <w:tcPr>
          <w:tcW w:w="2268" w:type="dxa"/>
          <w:vMerge w:val="restart"/>
          <w:shd w:val="clear" w:color="auto" w:fill="auto"/>
          <w:vAlign w:val="center"/>
        </w:tcPr>
        <w:p w14:paraId="3407038F" w14:textId="77777777" w:rsidR="00917A5B" w:rsidRPr="00917A5B" w:rsidRDefault="00D2788E" w:rsidP="00917A5B">
          <w:pPr>
            <w:tabs>
              <w:tab w:val="center" w:pos="4513"/>
              <w:tab w:val="right" w:pos="9026"/>
            </w:tabs>
            <w:spacing w:after="0"/>
            <w:jc w:val="center"/>
            <w:rPr>
              <w:rFonts w:cs="Calibri"/>
              <w:b/>
              <w:color w:val="808080" w:themeColor="background1" w:themeShade="80"/>
              <w:szCs w:val="20"/>
            </w:rPr>
          </w:pPr>
          <w:sdt>
            <w:sdtPr>
              <w:rPr>
                <w:lang w:val="en-US"/>
              </w:rPr>
              <w:id w:val="-388420274"/>
              <w:docPartObj>
                <w:docPartGallery w:val="Watermarks"/>
                <w:docPartUnique/>
              </w:docPartObj>
            </w:sdtPr>
            <w:sdtEndPr/>
            <w:sdtContent>
              <w:r>
                <w:rPr>
                  <w:noProof/>
                  <w:lang w:val="en-US" w:eastAsia="zh-TW"/>
                </w:rPr>
                <w:pict w14:anchorId="6E7AB48A">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033" type="#_x0000_t136" style="position:absolute;left:0;text-align:left;margin-left:0;margin-top:0;width:412.4pt;height:247.45pt;rotation:315;z-index:-251654656;mso-position-horizontal:center;mso-position-horizontal-relative:margin;mso-position-vertical:center;mso-position-vertical-relative:margin" o:allowincell="f" fillcolor="silver" stroked="f">
                    <v:fill opacity=".5"/>
                    <v:textpath style="font-family:&quot;Calibri&quot;;font-size:1pt" string="DRAFT"/>
                    <w10:wrap anchorx="margin" anchory="margin"/>
                  </v:shape>
                </w:pict>
              </w:r>
            </w:sdtContent>
          </w:sdt>
          <w:r w:rsidR="00917A5B" w:rsidRPr="00917A5B">
            <w:rPr>
              <w:rFonts w:cs="Calibri"/>
              <w:b/>
              <w:color w:val="808080" w:themeColor="background1" w:themeShade="80"/>
              <w:szCs w:val="20"/>
            </w:rPr>
            <w:t>Davidstow</w:t>
          </w:r>
        </w:p>
        <w:p w14:paraId="0C2063A9" w14:textId="77777777" w:rsidR="00917A5B" w:rsidRPr="00917A5B" w:rsidRDefault="00917A5B" w:rsidP="00917A5B">
          <w:pPr>
            <w:tabs>
              <w:tab w:val="center" w:pos="4513"/>
              <w:tab w:val="right" w:pos="9026"/>
            </w:tabs>
            <w:spacing w:after="0"/>
            <w:jc w:val="center"/>
            <w:rPr>
              <w:rFonts w:cs="Calibri"/>
              <w:b/>
              <w:color w:val="808080" w:themeColor="background1" w:themeShade="80"/>
              <w:szCs w:val="20"/>
            </w:rPr>
          </w:pPr>
          <w:r w:rsidRPr="00917A5B">
            <w:rPr>
              <w:rFonts w:cs="Calibri"/>
              <w:b/>
              <w:color w:val="808080" w:themeColor="background1" w:themeShade="80"/>
              <w:szCs w:val="20"/>
            </w:rPr>
            <w:t xml:space="preserve">Environmental </w:t>
          </w:r>
          <w:proofErr w:type="gramStart"/>
          <w:r w:rsidRPr="00917A5B">
            <w:rPr>
              <w:rFonts w:cs="Calibri"/>
              <w:b/>
              <w:color w:val="808080" w:themeColor="background1" w:themeShade="80"/>
              <w:szCs w:val="20"/>
            </w:rPr>
            <w:t>Management  System</w:t>
          </w:r>
          <w:proofErr w:type="gramEnd"/>
        </w:p>
      </w:tc>
      <w:tc>
        <w:tcPr>
          <w:tcW w:w="2268" w:type="dxa"/>
          <w:shd w:val="clear" w:color="auto" w:fill="auto"/>
          <w:vAlign w:val="center"/>
        </w:tcPr>
        <w:p w14:paraId="519C14A6" w14:textId="77777777" w:rsidR="00917A5B" w:rsidRPr="00917A5B" w:rsidRDefault="00917A5B" w:rsidP="00917A5B">
          <w:pPr>
            <w:tabs>
              <w:tab w:val="center" w:pos="4513"/>
              <w:tab w:val="right" w:pos="9026"/>
            </w:tabs>
            <w:spacing w:after="0"/>
            <w:rPr>
              <w:rFonts w:cs="Calibri"/>
              <w:color w:val="808080" w:themeColor="background1" w:themeShade="80"/>
              <w:szCs w:val="20"/>
            </w:rPr>
          </w:pPr>
          <w:r w:rsidRPr="00917A5B">
            <w:rPr>
              <w:rFonts w:cs="Calibri"/>
              <w:b/>
              <w:color w:val="808080" w:themeColor="background1" w:themeShade="80"/>
              <w:szCs w:val="20"/>
            </w:rPr>
            <w:t>Document Number:</w:t>
          </w:r>
        </w:p>
      </w:tc>
      <w:tc>
        <w:tcPr>
          <w:tcW w:w="1275" w:type="dxa"/>
          <w:shd w:val="clear" w:color="auto" w:fill="auto"/>
          <w:vAlign w:val="center"/>
        </w:tcPr>
        <w:p w14:paraId="6BD0FE5E" w14:textId="77777777" w:rsidR="00917A5B" w:rsidRPr="00917A5B" w:rsidRDefault="00917A5B" w:rsidP="00917A5B">
          <w:pPr>
            <w:tabs>
              <w:tab w:val="center" w:pos="4513"/>
              <w:tab w:val="right" w:pos="9026"/>
            </w:tabs>
            <w:spacing w:after="0"/>
            <w:rPr>
              <w:rFonts w:cs="Calibri"/>
              <w:color w:val="808080" w:themeColor="background1" w:themeShade="80"/>
              <w:szCs w:val="20"/>
            </w:rPr>
          </w:pPr>
          <w:r w:rsidRPr="00917A5B">
            <w:rPr>
              <w:rFonts w:cs="Calibri"/>
              <w:color w:val="808080" w:themeColor="background1" w:themeShade="80"/>
              <w:szCs w:val="20"/>
            </w:rPr>
            <w:t>F.EV.05</w:t>
          </w:r>
        </w:p>
      </w:tc>
      <w:tc>
        <w:tcPr>
          <w:tcW w:w="1560" w:type="dxa"/>
          <w:shd w:val="clear" w:color="auto" w:fill="auto"/>
          <w:vAlign w:val="center"/>
        </w:tcPr>
        <w:p w14:paraId="4BBB42BA" w14:textId="77777777" w:rsidR="00917A5B" w:rsidRPr="00917A5B" w:rsidRDefault="00917A5B" w:rsidP="00917A5B">
          <w:pPr>
            <w:tabs>
              <w:tab w:val="center" w:pos="4513"/>
              <w:tab w:val="right" w:pos="9026"/>
            </w:tabs>
            <w:spacing w:after="0"/>
            <w:rPr>
              <w:rFonts w:cs="Calibri"/>
              <w:color w:val="808080" w:themeColor="background1" w:themeShade="80"/>
              <w:szCs w:val="20"/>
            </w:rPr>
          </w:pPr>
          <w:r w:rsidRPr="00917A5B">
            <w:rPr>
              <w:rFonts w:cs="Calibri"/>
              <w:b/>
              <w:color w:val="808080" w:themeColor="background1" w:themeShade="80"/>
              <w:szCs w:val="20"/>
            </w:rPr>
            <w:t>Document Title:</w:t>
          </w:r>
        </w:p>
      </w:tc>
      <w:tc>
        <w:tcPr>
          <w:tcW w:w="3827" w:type="dxa"/>
          <w:shd w:val="clear" w:color="auto" w:fill="auto"/>
          <w:vAlign w:val="center"/>
        </w:tcPr>
        <w:p w14:paraId="69FBA6AB" w14:textId="77777777" w:rsidR="00917A5B" w:rsidRPr="00917A5B" w:rsidRDefault="00917A5B" w:rsidP="00917A5B">
          <w:pPr>
            <w:tabs>
              <w:tab w:val="center" w:pos="4513"/>
              <w:tab w:val="right" w:pos="9026"/>
            </w:tabs>
            <w:spacing w:after="0"/>
            <w:rPr>
              <w:rFonts w:cs="Calibri"/>
              <w:color w:val="808080" w:themeColor="background1" w:themeShade="80"/>
              <w:szCs w:val="20"/>
            </w:rPr>
          </w:pPr>
          <w:r w:rsidRPr="00917A5B">
            <w:rPr>
              <w:rFonts w:cs="Calibri"/>
              <w:color w:val="808080" w:themeColor="background1" w:themeShade="80"/>
              <w:szCs w:val="20"/>
            </w:rPr>
            <w:t>Offsite Odour/Noise Monitoring</w:t>
          </w:r>
        </w:p>
      </w:tc>
      <w:tc>
        <w:tcPr>
          <w:tcW w:w="1701" w:type="dxa"/>
          <w:vMerge w:val="restart"/>
          <w:shd w:val="clear" w:color="auto" w:fill="auto"/>
          <w:vAlign w:val="center"/>
        </w:tcPr>
        <w:p w14:paraId="7635EACC" w14:textId="77777777" w:rsidR="00917A5B" w:rsidRPr="00917A5B" w:rsidRDefault="00917A5B" w:rsidP="00917A5B">
          <w:pPr>
            <w:tabs>
              <w:tab w:val="center" w:pos="4513"/>
              <w:tab w:val="right" w:pos="9026"/>
            </w:tabs>
            <w:jc w:val="center"/>
            <w:rPr>
              <w:color w:val="808080" w:themeColor="background1" w:themeShade="80"/>
              <w:sz w:val="16"/>
              <w:szCs w:val="16"/>
            </w:rPr>
          </w:pPr>
          <w:r w:rsidRPr="00917A5B">
            <w:rPr>
              <w:noProof/>
              <w:color w:val="808080" w:themeColor="background1" w:themeShade="80"/>
            </w:rPr>
            <w:drawing>
              <wp:inline distT="0" distB="0" distL="0" distR="0" wp14:anchorId="68A21402" wp14:editId="2CE66CE4">
                <wp:extent cx="853440" cy="316865"/>
                <wp:effectExtent l="0" t="0" r="3810" b="6985"/>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53440" cy="316865"/>
                        </a:xfrm>
                        <a:prstGeom prst="rect">
                          <a:avLst/>
                        </a:prstGeom>
                        <a:noFill/>
                        <a:ln>
                          <a:noFill/>
                        </a:ln>
                      </pic:spPr>
                    </pic:pic>
                  </a:graphicData>
                </a:graphic>
              </wp:inline>
            </w:drawing>
          </w:r>
        </w:p>
      </w:tc>
    </w:tr>
    <w:tr w:rsidR="00917A5B" w:rsidRPr="00917A5B" w14:paraId="34398E8F" w14:textId="77777777" w:rsidTr="00917A5B">
      <w:trPr>
        <w:trHeight w:val="386"/>
      </w:trPr>
      <w:tc>
        <w:tcPr>
          <w:tcW w:w="2268" w:type="dxa"/>
          <w:vMerge/>
          <w:shd w:val="clear" w:color="auto" w:fill="auto"/>
          <w:vAlign w:val="center"/>
        </w:tcPr>
        <w:p w14:paraId="271F8242" w14:textId="77777777" w:rsidR="00917A5B" w:rsidRPr="00917A5B" w:rsidRDefault="00917A5B" w:rsidP="00917A5B">
          <w:pPr>
            <w:tabs>
              <w:tab w:val="center" w:pos="4513"/>
              <w:tab w:val="right" w:pos="9026"/>
            </w:tabs>
            <w:spacing w:after="0"/>
            <w:rPr>
              <w:rFonts w:cs="Calibri"/>
              <w:b/>
              <w:color w:val="808080" w:themeColor="background1" w:themeShade="80"/>
              <w:szCs w:val="20"/>
            </w:rPr>
          </w:pPr>
        </w:p>
      </w:tc>
      <w:tc>
        <w:tcPr>
          <w:tcW w:w="2268" w:type="dxa"/>
          <w:shd w:val="clear" w:color="auto" w:fill="auto"/>
          <w:vAlign w:val="center"/>
        </w:tcPr>
        <w:p w14:paraId="7ED4E18F" w14:textId="77777777" w:rsidR="00917A5B" w:rsidRPr="00917A5B" w:rsidRDefault="00917A5B" w:rsidP="00917A5B">
          <w:pPr>
            <w:tabs>
              <w:tab w:val="center" w:pos="4513"/>
              <w:tab w:val="right" w:pos="9026"/>
            </w:tabs>
            <w:spacing w:after="0"/>
            <w:rPr>
              <w:rFonts w:cs="Calibri"/>
              <w:b/>
              <w:color w:val="808080" w:themeColor="background1" w:themeShade="80"/>
              <w:szCs w:val="20"/>
            </w:rPr>
          </w:pPr>
          <w:r w:rsidRPr="00917A5B">
            <w:rPr>
              <w:rFonts w:cs="Calibri"/>
              <w:b/>
              <w:color w:val="808080" w:themeColor="background1" w:themeShade="80"/>
              <w:szCs w:val="20"/>
            </w:rPr>
            <w:t>Revision:</w:t>
          </w:r>
        </w:p>
      </w:tc>
      <w:tc>
        <w:tcPr>
          <w:tcW w:w="1275" w:type="dxa"/>
          <w:shd w:val="clear" w:color="auto" w:fill="auto"/>
          <w:vAlign w:val="center"/>
        </w:tcPr>
        <w:p w14:paraId="47DE2502" w14:textId="77777777" w:rsidR="00917A5B" w:rsidRPr="00917A5B" w:rsidRDefault="00917A5B" w:rsidP="00917A5B">
          <w:pPr>
            <w:tabs>
              <w:tab w:val="center" w:pos="4513"/>
              <w:tab w:val="right" w:pos="9026"/>
            </w:tabs>
            <w:spacing w:after="0"/>
            <w:rPr>
              <w:rFonts w:cs="Calibri"/>
              <w:b/>
              <w:color w:val="808080" w:themeColor="background1" w:themeShade="80"/>
              <w:szCs w:val="20"/>
            </w:rPr>
          </w:pPr>
          <w:r w:rsidRPr="00917A5B">
            <w:rPr>
              <w:rFonts w:cs="Calibri"/>
              <w:color w:val="808080" w:themeColor="background1" w:themeShade="80"/>
              <w:szCs w:val="20"/>
            </w:rPr>
            <w:t>2</w:t>
          </w:r>
        </w:p>
      </w:tc>
      <w:tc>
        <w:tcPr>
          <w:tcW w:w="1560" w:type="dxa"/>
          <w:shd w:val="clear" w:color="auto" w:fill="auto"/>
          <w:vAlign w:val="center"/>
        </w:tcPr>
        <w:p w14:paraId="303E9385" w14:textId="77777777" w:rsidR="00917A5B" w:rsidRPr="00917A5B" w:rsidRDefault="00917A5B" w:rsidP="00917A5B">
          <w:pPr>
            <w:tabs>
              <w:tab w:val="center" w:pos="4513"/>
              <w:tab w:val="right" w:pos="9026"/>
            </w:tabs>
            <w:spacing w:after="0"/>
            <w:rPr>
              <w:rFonts w:cs="Calibri"/>
              <w:b/>
              <w:color w:val="808080" w:themeColor="background1" w:themeShade="80"/>
              <w:szCs w:val="20"/>
            </w:rPr>
          </w:pPr>
          <w:r w:rsidRPr="00917A5B">
            <w:rPr>
              <w:rFonts w:cs="Calibri"/>
              <w:b/>
              <w:color w:val="808080" w:themeColor="background1" w:themeShade="80"/>
              <w:szCs w:val="20"/>
            </w:rPr>
            <w:t>Owner:</w:t>
          </w:r>
        </w:p>
      </w:tc>
      <w:tc>
        <w:tcPr>
          <w:tcW w:w="3827" w:type="dxa"/>
          <w:shd w:val="clear" w:color="auto" w:fill="auto"/>
          <w:vAlign w:val="center"/>
        </w:tcPr>
        <w:p w14:paraId="6BAE2E54" w14:textId="77777777" w:rsidR="00917A5B" w:rsidRPr="00917A5B" w:rsidRDefault="00917A5B" w:rsidP="00917A5B">
          <w:pPr>
            <w:tabs>
              <w:tab w:val="center" w:pos="4513"/>
              <w:tab w:val="right" w:pos="9026"/>
            </w:tabs>
            <w:spacing w:after="0"/>
            <w:rPr>
              <w:rFonts w:cs="Calibri"/>
              <w:color w:val="808080" w:themeColor="background1" w:themeShade="80"/>
              <w:szCs w:val="20"/>
            </w:rPr>
          </w:pPr>
          <w:r w:rsidRPr="00917A5B">
            <w:rPr>
              <w:rFonts w:cs="Calibri"/>
              <w:color w:val="808080" w:themeColor="background1" w:themeShade="80"/>
              <w:szCs w:val="20"/>
            </w:rPr>
            <w:t>Environment &amp; Sustainability Manager</w:t>
          </w:r>
        </w:p>
      </w:tc>
      <w:tc>
        <w:tcPr>
          <w:tcW w:w="1701" w:type="dxa"/>
          <w:vMerge/>
          <w:shd w:val="clear" w:color="auto" w:fill="auto"/>
        </w:tcPr>
        <w:p w14:paraId="143444A1" w14:textId="77777777" w:rsidR="00917A5B" w:rsidRPr="00917A5B" w:rsidRDefault="00917A5B" w:rsidP="00917A5B">
          <w:pPr>
            <w:tabs>
              <w:tab w:val="center" w:pos="4513"/>
              <w:tab w:val="right" w:pos="9026"/>
            </w:tabs>
            <w:rPr>
              <w:color w:val="808080" w:themeColor="background1" w:themeShade="80"/>
              <w:sz w:val="16"/>
              <w:szCs w:val="16"/>
            </w:rPr>
          </w:pPr>
        </w:p>
      </w:tc>
    </w:tr>
    <w:tr w:rsidR="00917A5B" w:rsidRPr="00917A5B" w14:paraId="3B80FEFA" w14:textId="77777777" w:rsidTr="00917A5B">
      <w:trPr>
        <w:trHeight w:val="386"/>
      </w:trPr>
      <w:tc>
        <w:tcPr>
          <w:tcW w:w="2268" w:type="dxa"/>
          <w:vMerge/>
          <w:shd w:val="clear" w:color="auto" w:fill="auto"/>
          <w:vAlign w:val="center"/>
        </w:tcPr>
        <w:p w14:paraId="1F1ED506" w14:textId="77777777" w:rsidR="00917A5B" w:rsidRPr="00917A5B" w:rsidRDefault="00917A5B" w:rsidP="00917A5B">
          <w:pPr>
            <w:tabs>
              <w:tab w:val="center" w:pos="4513"/>
              <w:tab w:val="right" w:pos="9026"/>
            </w:tabs>
            <w:spacing w:after="0"/>
            <w:rPr>
              <w:rFonts w:cs="Calibri"/>
              <w:b/>
              <w:color w:val="808080" w:themeColor="background1" w:themeShade="80"/>
              <w:szCs w:val="20"/>
            </w:rPr>
          </w:pPr>
        </w:p>
      </w:tc>
      <w:tc>
        <w:tcPr>
          <w:tcW w:w="2268" w:type="dxa"/>
          <w:shd w:val="clear" w:color="auto" w:fill="auto"/>
          <w:vAlign w:val="center"/>
        </w:tcPr>
        <w:p w14:paraId="7CDF0F2F" w14:textId="77777777" w:rsidR="00917A5B" w:rsidRPr="00917A5B" w:rsidRDefault="00917A5B" w:rsidP="00917A5B">
          <w:pPr>
            <w:tabs>
              <w:tab w:val="center" w:pos="4513"/>
              <w:tab w:val="right" w:pos="9026"/>
            </w:tabs>
            <w:spacing w:after="0"/>
            <w:rPr>
              <w:rFonts w:cs="Calibri"/>
              <w:color w:val="808080" w:themeColor="background1" w:themeShade="80"/>
              <w:szCs w:val="20"/>
            </w:rPr>
          </w:pPr>
          <w:r w:rsidRPr="00917A5B">
            <w:rPr>
              <w:rFonts w:cs="Calibri"/>
              <w:b/>
              <w:color w:val="808080" w:themeColor="background1" w:themeShade="80"/>
              <w:szCs w:val="20"/>
            </w:rPr>
            <w:t>Revision Date:</w:t>
          </w:r>
        </w:p>
      </w:tc>
      <w:tc>
        <w:tcPr>
          <w:tcW w:w="1275" w:type="dxa"/>
          <w:shd w:val="clear" w:color="auto" w:fill="auto"/>
          <w:vAlign w:val="center"/>
        </w:tcPr>
        <w:p w14:paraId="14566D45" w14:textId="77777777" w:rsidR="00917A5B" w:rsidRPr="00917A5B" w:rsidRDefault="00917A5B" w:rsidP="00917A5B">
          <w:pPr>
            <w:tabs>
              <w:tab w:val="center" w:pos="4513"/>
              <w:tab w:val="right" w:pos="9026"/>
            </w:tabs>
            <w:spacing w:after="0"/>
            <w:rPr>
              <w:rFonts w:cs="Calibri"/>
              <w:color w:val="808080" w:themeColor="background1" w:themeShade="80"/>
              <w:szCs w:val="20"/>
            </w:rPr>
          </w:pPr>
          <w:r w:rsidRPr="00917A5B">
            <w:rPr>
              <w:rFonts w:cs="Calibri"/>
              <w:color w:val="808080" w:themeColor="background1" w:themeShade="80"/>
              <w:szCs w:val="20"/>
            </w:rPr>
            <w:t>16/01/2021</w:t>
          </w:r>
        </w:p>
      </w:tc>
      <w:tc>
        <w:tcPr>
          <w:tcW w:w="1560" w:type="dxa"/>
          <w:shd w:val="clear" w:color="auto" w:fill="auto"/>
          <w:vAlign w:val="center"/>
        </w:tcPr>
        <w:p w14:paraId="52AAB8D2" w14:textId="77777777" w:rsidR="00917A5B" w:rsidRPr="00917A5B" w:rsidRDefault="00917A5B" w:rsidP="00917A5B">
          <w:pPr>
            <w:tabs>
              <w:tab w:val="center" w:pos="4513"/>
              <w:tab w:val="right" w:pos="9026"/>
            </w:tabs>
            <w:spacing w:after="0"/>
            <w:rPr>
              <w:rFonts w:cs="Calibri"/>
              <w:b/>
              <w:color w:val="808080" w:themeColor="background1" w:themeShade="80"/>
              <w:szCs w:val="20"/>
            </w:rPr>
          </w:pPr>
          <w:r w:rsidRPr="00917A5B">
            <w:rPr>
              <w:rFonts w:cs="Calibri"/>
              <w:b/>
              <w:color w:val="808080" w:themeColor="background1" w:themeShade="80"/>
              <w:szCs w:val="20"/>
            </w:rPr>
            <w:t>Approver:</w:t>
          </w:r>
        </w:p>
      </w:tc>
      <w:tc>
        <w:tcPr>
          <w:tcW w:w="3827" w:type="dxa"/>
          <w:shd w:val="clear" w:color="auto" w:fill="auto"/>
          <w:vAlign w:val="center"/>
        </w:tcPr>
        <w:p w14:paraId="7A813870" w14:textId="77777777" w:rsidR="00917A5B" w:rsidRPr="00917A5B" w:rsidRDefault="00917A5B" w:rsidP="00917A5B">
          <w:pPr>
            <w:tabs>
              <w:tab w:val="center" w:pos="4513"/>
              <w:tab w:val="right" w:pos="9026"/>
            </w:tabs>
            <w:spacing w:after="0"/>
            <w:rPr>
              <w:rFonts w:cs="Calibri"/>
              <w:color w:val="808080" w:themeColor="background1" w:themeShade="80"/>
              <w:szCs w:val="20"/>
            </w:rPr>
          </w:pPr>
          <w:r w:rsidRPr="00917A5B">
            <w:rPr>
              <w:rFonts w:cs="Calibri"/>
              <w:color w:val="808080" w:themeColor="background1" w:themeShade="80"/>
              <w:szCs w:val="20"/>
            </w:rPr>
            <w:t>Sarah Magor</w:t>
          </w:r>
        </w:p>
      </w:tc>
      <w:tc>
        <w:tcPr>
          <w:tcW w:w="1701" w:type="dxa"/>
          <w:vMerge/>
          <w:shd w:val="clear" w:color="auto" w:fill="auto"/>
        </w:tcPr>
        <w:p w14:paraId="4A5F0CF5" w14:textId="77777777" w:rsidR="00917A5B" w:rsidRPr="00917A5B" w:rsidRDefault="00917A5B" w:rsidP="00917A5B">
          <w:pPr>
            <w:tabs>
              <w:tab w:val="center" w:pos="4513"/>
              <w:tab w:val="right" w:pos="9026"/>
            </w:tabs>
            <w:rPr>
              <w:color w:val="808080" w:themeColor="background1" w:themeShade="80"/>
              <w:sz w:val="16"/>
              <w:szCs w:val="16"/>
            </w:rPr>
          </w:pPr>
        </w:p>
      </w:tc>
    </w:tr>
  </w:tbl>
  <w:p w14:paraId="5EC28CD8" w14:textId="77777777" w:rsidR="00917A5B" w:rsidRDefault="00917A5B" w:rsidP="00917A5B">
    <w:pPr>
      <w:tabs>
        <w:tab w:val="left" w:pos="945"/>
      </w:tabs>
      <w:rPr>
        <w:lang w:val="en-US"/>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000002"/>
    <w:multiLevelType w:val="multilevel"/>
    <w:tmpl w:val="00000000"/>
    <w:lvl w:ilvl="0">
      <w:start w:val="1"/>
      <w:numFmt w:val="decimal"/>
      <w:pStyle w:val="Level1"/>
      <w:lvlText w:val="%1."/>
      <w:lvlJc w:val="left"/>
      <w:pPr>
        <w:tabs>
          <w:tab w:val="num" w:pos="720"/>
        </w:tabs>
        <w:ind w:left="8640" w:hanging="8640"/>
      </w:pPr>
      <w:rPr>
        <w:rFonts w:ascii="Times New Roman" w:hAnsi="Times New Roman"/>
        <w:b/>
        <w:sz w:val="24"/>
      </w:rPr>
    </w:lvl>
    <w:lvl w:ilvl="1">
      <w:start w:val="1"/>
      <w:numFmt w:val="decimal"/>
      <w:lvlText w:val="%2"/>
      <w:lvlJc w:val="left"/>
    </w:lvl>
    <w:lvl w:ilvl="2">
      <w:start w:val="1"/>
      <w:numFmt w:val="decimal"/>
      <w:lvlText w:val="%3"/>
      <w:lvlJc w:val="left"/>
    </w:lvl>
    <w:lvl w:ilvl="3">
      <w:start w:val="1"/>
      <w:numFmt w:val="decimal"/>
      <w:lvlText w:val="%4"/>
      <w:lvlJc w:val="left"/>
    </w:lvl>
    <w:lvl w:ilvl="4">
      <w:start w:val="1"/>
      <w:numFmt w:val="decimal"/>
      <w:lvlText w:val="%5"/>
      <w:lvlJc w:val="left"/>
    </w:lvl>
    <w:lvl w:ilvl="5">
      <w:start w:val="1"/>
      <w:numFmt w:val="decimal"/>
      <w:lvlText w:val="%6"/>
      <w:lvlJc w:val="left"/>
    </w:lvl>
    <w:lvl w:ilvl="6">
      <w:start w:val="1"/>
      <w:numFmt w:val="decimal"/>
      <w:lvlText w:val="%7"/>
      <w:lvlJc w:val="left"/>
    </w:lvl>
    <w:lvl w:ilvl="7">
      <w:start w:val="1"/>
      <w:numFmt w:val="decimal"/>
      <w:lvlText w:val="%8"/>
      <w:lvlJc w:val="left"/>
    </w:lvl>
    <w:lvl w:ilvl="8">
      <w:numFmt w:val="decimal"/>
      <w:lvlText w:val=""/>
      <w:lvlJc w:val="left"/>
    </w:lvl>
  </w:abstractNum>
  <w:abstractNum w:abstractNumId="1" w15:restartNumberingAfterBreak="0">
    <w:nsid w:val="04CD5F0A"/>
    <w:multiLevelType w:val="hybridMultilevel"/>
    <w:tmpl w:val="E8824B4A"/>
    <w:lvl w:ilvl="0" w:tplc="08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 w15:restartNumberingAfterBreak="0">
    <w:nsid w:val="08F26795"/>
    <w:multiLevelType w:val="hybridMultilevel"/>
    <w:tmpl w:val="30CEBEA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10EA10B1"/>
    <w:multiLevelType w:val="hybridMultilevel"/>
    <w:tmpl w:val="D9AE9BA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13E02C34"/>
    <w:multiLevelType w:val="hybridMultilevel"/>
    <w:tmpl w:val="18909296"/>
    <w:lvl w:ilvl="0" w:tplc="CB503D86">
      <w:start w:val="5"/>
      <w:numFmt w:val="bullet"/>
      <w:lvlText w:val="-"/>
      <w:lvlJc w:val="left"/>
      <w:pPr>
        <w:ind w:left="720" w:hanging="360"/>
      </w:pPr>
      <w:rPr>
        <w:rFonts w:ascii="Calibri" w:eastAsia="Times New Roman"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5CD14AB"/>
    <w:multiLevelType w:val="hybridMultilevel"/>
    <w:tmpl w:val="1F847C98"/>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6" w15:restartNumberingAfterBreak="0">
    <w:nsid w:val="16B83924"/>
    <w:multiLevelType w:val="hybridMultilevel"/>
    <w:tmpl w:val="D81A1368"/>
    <w:lvl w:ilvl="0" w:tplc="EBD4E594">
      <w:start w:val="1"/>
      <w:numFmt w:val="bullet"/>
      <w:lvlText w:val=""/>
      <w:lvlJc w:val="left"/>
      <w:pPr>
        <w:ind w:left="720" w:hanging="360"/>
      </w:pPr>
      <w:rPr>
        <w:rFonts w:ascii="Symbol" w:hAnsi="Symbol"/>
      </w:rPr>
    </w:lvl>
    <w:lvl w:ilvl="1" w:tplc="16F4F070">
      <w:start w:val="1"/>
      <w:numFmt w:val="bullet"/>
      <w:lvlText w:val=""/>
      <w:lvlJc w:val="left"/>
      <w:pPr>
        <w:ind w:left="720" w:hanging="360"/>
      </w:pPr>
      <w:rPr>
        <w:rFonts w:ascii="Symbol" w:hAnsi="Symbol"/>
      </w:rPr>
    </w:lvl>
    <w:lvl w:ilvl="2" w:tplc="A828A752">
      <w:start w:val="1"/>
      <w:numFmt w:val="bullet"/>
      <w:lvlText w:val=""/>
      <w:lvlJc w:val="left"/>
      <w:pPr>
        <w:ind w:left="720" w:hanging="360"/>
      </w:pPr>
      <w:rPr>
        <w:rFonts w:ascii="Symbol" w:hAnsi="Symbol"/>
      </w:rPr>
    </w:lvl>
    <w:lvl w:ilvl="3" w:tplc="9E0CCE82">
      <w:start w:val="1"/>
      <w:numFmt w:val="bullet"/>
      <w:lvlText w:val=""/>
      <w:lvlJc w:val="left"/>
      <w:pPr>
        <w:ind w:left="720" w:hanging="360"/>
      </w:pPr>
      <w:rPr>
        <w:rFonts w:ascii="Symbol" w:hAnsi="Symbol"/>
      </w:rPr>
    </w:lvl>
    <w:lvl w:ilvl="4" w:tplc="E8D86064">
      <w:start w:val="1"/>
      <w:numFmt w:val="bullet"/>
      <w:lvlText w:val=""/>
      <w:lvlJc w:val="left"/>
      <w:pPr>
        <w:ind w:left="720" w:hanging="360"/>
      </w:pPr>
      <w:rPr>
        <w:rFonts w:ascii="Symbol" w:hAnsi="Symbol"/>
      </w:rPr>
    </w:lvl>
    <w:lvl w:ilvl="5" w:tplc="44363D1E">
      <w:start w:val="1"/>
      <w:numFmt w:val="bullet"/>
      <w:lvlText w:val=""/>
      <w:lvlJc w:val="left"/>
      <w:pPr>
        <w:ind w:left="720" w:hanging="360"/>
      </w:pPr>
      <w:rPr>
        <w:rFonts w:ascii="Symbol" w:hAnsi="Symbol"/>
      </w:rPr>
    </w:lvl>
    <w:lvl w:ilvl="6" w:tplc="16589BEA">
      <w:start w:val="1"/>
      <w:numFmt w:val="bullet"/>
      <w:lvlText w:val=""/>
      <w:lvlJc w:val="left"/>
      <w:pPr>
        <w:ind w:left="720" w:hanging="360"/>
      </w:pPr>
      <w:rPr>
        <w:rFonts w:ascii="Symbol" w:hAnsi="Symbol"/>
      </w:rPr>
    </w:lvl>
    <w:lvl w:ilvl="7" w:tplc="CDFCB146">
      <w:start w:val="1"/>
      <w:numFmt w:val="bullet"/>
      <w:lvlText w:val=""/>
      <w:lvlJc w:val="left"/>
      <w:pPr>
        <w:ind w:left="720" w:hanging="360"/>
      </w:pPr>
      <w:rPr>
        <w:rFonts w:ascii="Symbol" w:hAnsi="Symbol"/>
      </w:rPr>
    </w:lvl>
    <w:lvl w:ilvl="8" w:tplc="4476EFBE">
      <w:start w:val="1"/>
      <w:numFmt w:val="bullet"/>
      <w:lvlText w:val=""/>
      <w:lvlJc w:val="left"/>
      <w:pPr>
        <w:ind w:left="720" w:hanging="360"/>
      </w:pPr>
      <w:rPr>
        <w:rFonts w:ascii="Symbol" w:hAnsi="Symbol"/>
      </w:rPr>
    </w:lvl>
  </w:abstractNum>
  <w:abstractNum w:abstractNumId="7" w15:restartNumberingAfterBreak="0">
    <w:nsid w:val="18E665EE"/>
    <w:multiLevelType w:val="hybridMultilevel"/>
    <w:tmpl w:val="48E4E5AC"/>
    <w:lvl w:ilvl="0" w:tplc="878A3FB2">
      <w:start w:val="1"/>
      <w:numFmt w:val="bullet"/>
      <w:lvlText w:val=""/>
      <w:lvlJc w:val="left"/>
      <w:pPr>
        <w:ind w:left="720" w:hanging="360"/>
      </w:pPr>
      <w:rPr>
        <w:rFonts w:ascii="Symbol" w:hAnsi="Symbol"/>
      </w:rPr>
    </w:lvl>
    <w:lvl w:ilvl="1" w:tplc="17AEB70E">
      <w:start w:val="1"/>
      <w:numFmt w:val="bullet"/>
      <w:lvlText w:val=""/>
      <w:lvlJc w:val="left"/>
      <w:pPr>
        <w:ind w:left="720" w:hanging="360"/>
      </w:pPr>
      <w:rPr>
        <w:rFonts w:ascii="Symbol" w:hAnsi="Symbol"/>
      </w:rPr>
    </w:lvl>
    <w:lvl w:ilvl="2" w:tplc="2A7C5C74">
      <w:start w:val="1"/>
      <w:numFmt w:val="bullet"/>
      <w:lvlText w:val=""/>
      <w:lvlJc w:val="left"/>
      <w:pPr>
        <w:ind w:left="720" w:hanging="360"/>
      </w:pPr>
      <w:rPr>
        <w:rFonts w:ascii="Symbol" w:hAnsi="Symbol"/>
      </w:rPr>
    </w:lvl>
    <w:lvl w:ilvl="3" w:tplc="5784F21E">
      <w:start w:val="1"/>
      <w:numFmt w:val="bullet"/>
      <w:lvlText w:val=""/>
      <w:lvlJc w:val="left"/>
      <w:pPr>
        <w:ind w:left="720" w:hanging="360"/>
      </w:pPr>
      <w:rPr>
        <w:rFonts w:ascii="Symbol" w:hAnsi="Symbol"/>
      </w:rPr>
    </w:lvl>
    <w:lvl w:ilvl="4" w:tplc="2CF06872">
      <w:start w:val="1"/>
      <w:numFmt w:val="bullet"/>
      <w:lvlText w:val=""/>
      <w:lvlJc w:val="left"/>
      <w:pPr>
        <w:ind w:left="720" w:hanging="360"/>
      </w:pPr>
      <w:rPr>
        <w:rFonts w:ascii="Symbol" w:hAnsi="Symbol"/>
      </w:rPr>
    </w:lvl>
    <w:lvl w:ilvl="5" w:tplc="4800A9BE">
      <w:start w:val="1"/>
      <w:numFmt w:val="bullet"/>
      <w:lvlText w:val=""/>
      <w:lvlJc w:val="left"/>
      <w:pPr>
        <w:ind w:left="720" w:hanging="360"/>
      </w:pPr>
      <w:rPr>
        <w:rFonts w:ascii="Symbol" w:hAnsi="Symbol"/>
      </w:rPr>
    </w:lvl>
    <w:lvl w:ilvl="6" w:tplc="517A09CE">
      <w:start w:val="1"/>
      <w:numFmt w:val="bullet"/>
      <w:lvlText w:val=""/>
      <w:lvlJc w:val="left"/>
      <w:pPr>
        <w:ind w:left="720" w:hanging="360"/>
      </w:pPr>
      <w:rPr>
        <w:rFonts w:ascii="Symbol" w:hAnsi="Symbol"/>
      </w:rPr>
    </w:lvl>
    <w:lvl w:ilvl="7" w:tplc="8522FEFC">
      <w:start w:val="1"/>
      <w:numFmt w:val="bullet"/>
      <w:lvlText w:val=""/>
      <w:lvlJc w:val="left"/>
      <w:pPr>
        <w:ind w:left="720" w:hanging="360"/>
      </w:pPr>
      <w:rPr>
        <w:rFonts w:ascii="Symbol" w:hAnsi="Symbol"/>
      </w:rPr>
    </w:lvl>
    <w:lvl w:ilvl="8" w:tplc="9104CE00">
      <w:start w:val="1"/>
      <w:numFmt w:val="bullet"/>
      <w:lvlText w:val=""/>
      <w:lvlJc w:val="left"/>
      <w:pPr>
        <w:ind w:left="720" w:hanging="360"/>
      </w:pPr>
      <w:rPr>
        <w:rFonts w:ascii="Symbol" w:hAnsi="Symbol"/>
      </w:rPr>
    </w:lvl>
  </w:abstractNum>
  <w:abstractNum w:abstractNumId="8" w15:restartNumberingAfterBreak="0">
    <w:nsid w:val="1F596099"/>
    <w:multiLevelType w:val="hybridMultilevel"/>
    <w:tmpl w:val="A29E019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26BF23D2"/>
    <w:multiLevelType w:val="multilevel"/>
    <w:tmpl w:val="B82296B0"/>
    <w:lvl w:ilvl="0">
      <w:start w:val="5"/>
      <w:numFmt w:val="decimal"/>
      <w:lvlText w:val="%1"/>
      <w:lvlJc w:val="left"/>
      <w:pPr>
        <w:ind w:left="450" w:hanging="450"/>
      </w:pPr>
      <w:rPr>
        <w:rFonts w:hint="default"/>
      </w:rPr>
    </w:lvl>
    <w:lvl w:ilvl="1">
      <w:start w:val="4"/>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800" w:hanging="180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520" w:hanging="2520"/>
      </w:pPr>
      <w:rPr>
        <w:rFonts w:hint="default"/>
      </w:rPr>
    </w:lvl>
  </w:abstractNum>
  <w:abstractNum w:abstractNumId="10" w15:restartNumberingAfterBreak="0">
    <w:nsid w:val="2C8E7AD7"/>
    <w:multiLevelType w:val="multilevel"/>
    <w:tmpl w:val="BA46921E"/>
    <w:lvl w:ilvl="0">
      <w:start w:val="1"/>
      <w:numFmt w:val="decimal"/>
      <w:lvlText w:val="%1."/>
      <w:lvlJc w:val="left"/>
      <w:pPr>
        <w:ind w:left="360" w:hanging="360"/>
      </w:pPr>
      <w:rPr>
        <w:sz w:val="36"/>
        <w:szCs w:val="36"/>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1" w15:restartNumberingAfterBreak="0">
    <w:nsid w:val="36B6345A"/>
    <w:multiLevelType w:val="multilevel"/>
    <w:tmpl w:val="7C007596"/>
    <w:lvl w:ilvl="0">
      <w:start w:val="1"/>
      <w:numFmt w:val="decimal"/>
      <w:lvlText w:val="%1"/>
      <w:lvlJc w:val="left"/>
      <w:pPr>
        <w:ind w:left="0" w:hanging="850"/>
      </w:pPr>
      <w:rPr>
        <w:rFonts w:hint="default"/>
      </w:rPr>
    </w:lvl>
    <w:lvl w:ilvl="1">
      <w:start w:val="1"/>
      <w:numFmt w:val="decimal"/>
      <w:lvlText w:val="%1.%2"/>
      <w:lvlJc w:val="left"/>
      <w:pPr>
        <w:ind w:left="0" w:hanging="850"/>
      </w:pPr>
      <w:rPr>
        <w:rFonts w:hint="default"/>
      </w:rPr>
    </w:lvl>
    <w:lvl w:ilvl="2">
      <w:start w:val="1"/>
      <w:numFmt w:val="decimal"/>
      <w:lvlText w:val="%1.%2.%3."/>
      <w:lvlJc w:val="left"/>
      <w:pPr>
        <w:tabs>
          <w:tab w:val="num" w:pos="0"/>
        </w:tabs>
        <w:ind w:left="0" w:hanging="850"/>
      </w:pPr>
      <w:rPr>
        <w:rFonts w:hint="default"/>
        <w:b w:val="0"/>
        <w:color w:val="auto"/>
      </w:rPr>
    </w:lvl>
    <w:lvl w:ilvl="3">
      <w:start w:val="1"/>
      <w:numFmt w:val="decimal"/>
      <w:lvlText w:val="%1.%2.%3.%4"/>
      <w:lvlJc w:val="left"/>
      <w:pPr>
        <w:ind w:left="0" w:hanging="850"/>
      </w:pPr>
      <w:rPr>
        <w:rFonts w:hint="default"/>
      </w:rPr>
    </w:lvl>
    <w:lvl w:ilvl="4">
      <w:start w:val="1"/>
      <w:numFmt w:val="decimal"/>
      <w:lvlText w:val="%1.%2.%3.%4.%5"/>
      <w:lvlJc w:val="left"/>
      <w:pPr>
        <w:ind w:left="0" w:hanging="851"/>
      </w:pPr>
      <w:rPr>
        <w:rFonts w:hint="default"/>
      </w:rPr>
    </w:lvl>
    <w:lvl w:ilvl="5">
      <w:start w:val="1"/>
      <w:numFmt w:val="decimal"/>
      <w:lvlText w:val="%1.%2.%3.%4.%5.%6"/>
      <w:lvlJc w:val="left"/>
      <w:pPr>
        <w:ind w:left="0" w:hanging="851"/>
      </w:pPr>
      <w:rPr>
        <w:rFonts w:hint="default"/>
      </w:rPr>
    </w:lvl>
    <w:lvl w:ilvl="6">
      <w:start w:val="1"/>
      <w:numFmt w:val="decimal"/>
      <w:lvlText w:val="%1.%2.%3.%4.%5.%6.%7"/>
      <w:lvlJc w:val="left"/>
      <w:pPr>
        <w:ind w:left="0" w:hanging="851"/>
      </w:pPr>
      <w:rPr>
        <w:rFonts w:hint="default"/>
      </w:rPr>
    </w:lvl>
    <w:lvl w:ilvl="7">
      <w:start w:val="1"/>
      <w:numFmt w:val="decimal"/>
      <w:lvlText w:val="%1.%2.%3.%4.%5.%6.%7.%8"/>
      <w:lvlJc w:val="left"/>
      <w:pPr>
        <w:ind w:left="0" w:hanging="851"/>
      </w:pPr>
      <w:rPr>
        <w:rFonts w:hint="default"/>
      </w:rPr>
    </w:lvl>
    <w:lvl w:ilvl="8">
      <w:start w:val="1"/>
      <w:numFmt w:val="decimal"/>
      <w:lvlText w:val="%1.%2.%3.%4.%5.%6.%7.%8.%9"/>
      <w:lvlJc w:val="left"/>
      <w:pPr>
        <w:ind w:left="0" w:hanging="851"/>
      </w:pPr>
      <w:rPr>
        <w:rFonts w:hint="default"/>
      </w:rPr>
    </w:lvl>
  </w:abstractNum>
  <w:abstractNum w:abstractNumId="12" w15:restartNumberingAfterBreak="0">
    <w:nsid w:val="3ADD7B7D"/>
    <w:multiLevelType w:val="hybridMultilevel"/>
    <w:tmpl w:val="78C8F0B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3E870F43"/>
    <w:multiLevelType w:val="hybridMultilevel"/>
    <w:tmpl w:val="60948EA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419A695E"/>
    <w:multiLevelType w:val="hybridMultilevel"/>
    <w:tmpl w:val="14347FF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440D6391"/>
    <w:multiLevelType w:val="hybridMultilevel"/>
    <w:tmpl w:val="E89A180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4FEE16FE"/>
    <w:multiLevelType w:val="multilevel"/>
    <w:tmpl w:val="6CDA66B4"/>
    <w:lvl w:ilvl="0">
      <w:start w:val="2"/>
      <w:numFmt w:val="decimal"/>
      <w:lvlText w:val="%1"/>
      <w:lvlJc w:val="left"/>
      <w:pPr>
        <w:ind w:left="360" w:hanging="360"/>
      </w:pPr>
      <w:rPr>
        <w:rFonts w:ascii="Calibri" w:hAnsi="Calibri" w:hint="default"/>
        <w:b w:val="0"/>
        <w:color w:val="000000"/>
        <w:sz w:val="22"/>
      </w:rPr>
    </w:lvl>
    <w:lvl w:ilvl="1">
      <w:start w:val="2"/>
      <w:numFmt w:val="decimal"/>
      <w:lvlText w:val="%1.%2"/>
      <w:lvlJc w:val="left"/>
      <w:pPr>
        <w:ind w:left="720" w:hanging="720"/>
      </w:pPr>
      <w:rPr>
        <w:rFonts w:ascii="Calibri" w:hAnsi="Calibri" w:hint="default"/>
        <w:b w:val="0"/>
        <w:color w:val="000000"/>
        <w:sz w:val="22"/>
      </w:rPr>
    </w:lvl>
    <w:lvl w:ilvl="2">
      <w:start w:val="1"/>
      <w:numFmt w:val="decimal"/>
      <w:lvlText w:val="%1.%2.%3"/>
      <w:lvlJc w:val="left"/>
      <w:pPr>
        <w:ind w:left="720" w:hanging="720"/>
      </w:pPr>
      <w:rPr>
        <w:rFonts w:ascii="Calibri" w:hAnsi="Calibri" w:hint="default"/>
        <w:b w:val="0"/>
        <w:color w:val="000000"/>
        <w:sz w:val="22"/>
      </w:rPr>
    </w:lvl>
    <w:lvl w:ilvl="3">
      <w:start w:val="1"/>
      <w:numFmt w:val="decimal"/>
      <w:lvlText w:val="%1.%2.%3.%4"/>
      <w:lvlJc w:val="left"/>
      <w:pPr>
        <w:ind w:left="1080" w:hanging="1080"/>
      </w:pPr>
      <w:rPr>
        <w:rFonts w:ascii="Calibri" w:hAnsi="Calibri" w:hint="default"/>
        <w:b w:val="0"/>
        <w:color w:val="000000"/>
        <w:sz w:val="22"/>
      </w:rPr>
    </w:lvl>
    <w:lvl w:ilvl="4">
      <w:start w:val="1"/>
      <w:numFmt w:val="decimal"/>
      <w:lvlText w:val="%1.%2.%3.%4.%5"/>
      <w:lvlJc w:val="left"/>
      <w:pPr>
        <w:ind w:left="1440" w:hanging="1440"/>
      </w:pPr>
      <w:rPr>
        <w:rFonts w:ascii="Calibri" w:hAnsi="Calibri" w:hint="default"/>
        <w:b w:val="0"/>
        <w:color w:val="000000"/>
        <w:sz w:val="22"/>
      </w:rPr>
    </w:lvl>
    <w:lvl w:ilvl="5">
      <w:start w:val="1"/>
      <w:numFmt w:val="decimal"/>
      <w:lvlText w:val="%1.%2.%3.%4.%5.%6"/>
      <w:lvlJc w:val="left"/>
      <w:pPr>
        <w:ind w:left="1800" w:hanging="1800"/>
      </w:pPr>
      <w:rPr>
        <w:rFonts w:ascii="Calibri" w:hAnsi="Calibri" w:hint="default"/>
        <w:b w:val="0"/>
        <w:color w:val="000000"/>
        <w:sz w:val="22"/>
      </w:rPr>
    </w:lvl>
    <w:lvl w:ilvl="6">
      <w:start w:val="1"/>
      <w:numFmt w:val="decimal"/>
      <w:lvlText w:val="%1.%2.%3.%4.%5.%6.%7"/>
      <w:lvlJc w:val="left"/>
      <w:pPr>
        <w:ind w:left="1800" w:hanging="1800"/>
      </w:pPr>
      <w:rPr>
        <w:rFonts w:ascii="Calibri" w:hAnsi="Calibri" w:hint="default"/>
        <w:b w:val="0"/>
        <w:color w:val="000000"/>
        <w:sz w:val="22"/>
      </w:rPr>
    </w:lvl>
    <w:lvl w:ilvl="7">
      <w:start w:val="1"/>
      <w:numFmt w:val="decimal"/>
      <w:lvlText w:val="%1.%2.%3.%4.%5.%6.%7.%8"/>
      <w:lvlJc w:val="left"/>
      <w:pPr>
        <w:ind w:left="2160" w:hanging="2160"/>
      </w:pPr>
      <w:rPr>
        <w:rFonts w:ascii="Calibri" w:hAnsi="Calibri" w:hint="default"/>
        <w:b w:val="0"/>
        <w:color w:val="000000"/>
        <w:sz w:val="22"/>
      </w:rPr>
    </w:lvl>
    <w:lvl w:ilvl="8">
      <w:start w:val="1"/>
      <w:numFmt w:val="decimal"/>
      <w:lvlText w:val="%1.%2.%3.%4.%5.%6.%7.%8.%9"/>
      <w:lvlJc w:val="left"/>
      <w:pPr>
        <w:ind w:left="2520" w:hanging="2520"/>
      </w:pPr>
      <w:rPr>
        <w:rFonts w:ascii="Calibri" w:hAnsi="Calibri" w:hint="default"/>
        <w:b w:val="0"/>
        <w:color w:val="000000"/>
        <w:sz w:val="22"/>
      </w:rPr>
    </w:lvl>
  </w:abstractNum>
  <w:abstractNum w:abstractNumId="17" w15:restartNumberingAfterBreak="0">
    <w:nsid w:val="6CC6352B"/>
    <w:multiLevelType w:val="hybridMultilevel"/>
    <w:tmpl w:val="47447928"/>
    <w:lvl w:ilvl="0" w:tplc="502E5B62">
      <w:numFmt w:val="bullet"/>
      <w:lvlText w:val="-"/>
      <w:lvlJc w:val="left"/>
      <w:pPr>
        <w:ind w:left="1080" w:hanging="360"/>
      </w:pPr>
      <w:rPr>
        <w:rFonts w:ascii="Calibri" w:eastAsia="Times New Roman" w:hAnsi="Calibri" w:cs="Calibri"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8" w15:restartNumberingAfterBreak="0">
    <w:nsid w:val="7D004EEC"/>
    <w:multiLevelType w:val="hybridMultilevel"/>
    <w:tmpl w:val="D380582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537506170">
    <w:abstractNumId w:val="0"/>
    <w:lvlOverride w:ilvl="0">
      <w:startOverride w:val="2"/>
      <w:lvl w:ilvl="0">
        <w:start w:val="2"/>
        <w:numFmt w:val="decimal"/>
        <w:pStyle w:val="Level1"/>
        <w:lvlText w:val="%1."/>
        <w:lvlJc w:val="left"/>
      </w:lvl>
    </w:lvlOverride>
    <w:lvlOverride w:ilvl="1">
      <w:startOverride w:val="1"/>
      <w:lvl w:ilvl="1">
        <w:start w:val="1"/>
        <w:numFmt w:val="decimal"/>
        <w:lvlText w:val="%2"/>
        <w:lvlJc w:val="left"/>
      </w:lvl>
    </w:lvlOverride>
    <w:lvlOverride w:ilvl="2">
      <w:startOverride w:val="1"/>
      <w:lvl w:ilvl="2">
        <w:start w:val="1"/>
        <w:numFmt w:val="decimal"/>
        <w:lvlText w:val="%3"/>
        <w:lvlJc w:val="left"/>
      </w:lvl>
    </w:lvlOverride>
    <w:lvlOverride w:ilvl="3">
      <w:startOverride w:val="1"/>
      <w:lvl w:ilvl="3">
        <w:start w:val="1"/>
        <w:numFmt w:val="decimal"/>
        <w:lvlText w:val="%4"/>
        <w:lvlJc w:val="left"/>
      </w:lvl>
    </w:lvlOverride>
    <w:lvlOverride w:ilvl="4">
      <w:startOverride w:val="1"/>
      <w:lvl w:ilvl="4">
        <w:start w:val="1"/>
        <w:numFmt w:val="decimal"/>
        <w:lvlText w:val="%5"/>
        <w:lvlJc w:val="left"/>
      </w:lvl>
    </w:lvlOverride>
    <w:lvlOverride w:ilvl="5">
      <w:startOverride w:val="1"/>
      <w:lvl w:ilvl="5">
        <w:start w:val="1"/>
        <w:numFmt w:val="decimal"/>
        <w:lvlText w:val="%6"/>
        <w:lvlJc w:val="left"/>
      </w:lvl>
    </w:lvlOverride>
    <w:lvlOverride w:ilvl="6">
      <w:startOverride w:val="1"/>
      <w:lvl w:ilvl="6">
        <w:start w:val="1"/>
        <w:numFmt w:val="decimal"/>
        <w:lvlText w:val="%7"/>
        <w:lvlJc w:val="left"/>
      </w:lvl>
    </w:lvlOverride>
    <w:lvlOverride w:ilvl="7">
      <w:startOverride w:val="1"/>
      <w:lvl w:ilvl="7">
        <w:start w:val="1"/>
        <w:numFmt w:val="decimal"/>
        <w:lvlText w:val="%8"/>
        <w:lvlJc w:val="left"/>
      </w:lvl>
    </w:lvlOverride>
  </w:num>
  <w:num w:numId="2" w16cid:durableId="944267353">
    <w:abstractNumId w:val="5"/>
  </w:num>
  <w:num w:numId="3" w16cid:durableId="837306077">
    <w:abstractNumId w:val="14"/>
  </w:num>
  <w:num w:numId="4" w16cid:durableId="543949930">
    <w:abstractNumId w:val="18"/>
  </w:num>
  <w:num w:numId="5" w16cid:durableId="2172523">
    <w:abstractNumId w:val="8"/>
  </w:num>
  <w:num w:numId="6" w16cid:durableId="1233274378">
    <w:abstractNumId w:val="1"/>
  </w:num>
  <w:num w:numId="7" w16cid:durableId="187721158">
    <w:abstractNumId w:val="12"/>
  </w:num>
  <w:num w:numId="8" w16cid:durableId="331177584">
    <w:abstractNumId w:val="10"/>
  </w:num>
  <w:num w:numId="9" w16cid:durableId="253906942">
    <w:abstractNumId w:val="16"/>
  </w:num>
  <w:num w:numId="10" w16cid:durableId="355430356">
    <w:abstractNumId w:val="9"/>
  </w:num>
  <w:num w:numId="11" w16cid:durableId="240024589">
    <w:abstractNumId w:val="11"/>
  </w:num>
  <w:num w:numId="12" w16cid:durableId="1573855934">
    <w:abstractNumId w:val="15"/>
  </w:num>
  <w:num w:numId="13" w16cid:durableId="636298563">
    <w:abstractNumId w:val="2"/>
  </w:num>
  <w:num w:numId="14" w16cid:durableId="2035113878">
    <w:abstractNumId w:val="13"/>
  </w:num>
  <w:num w:numId="15" w16cid:durableId="1634368683">
    <w:abstractNumId w:val="4"/>
  </w:num>
  <w:num w:numId="16" w16cid:durableId="154952216">
    <w:abstractNumId w:val="6"/>
  </w:num>
  <w:num w:numId="17" w16cid:durableId="689992530">
    <w:abstractNumId w:val="7"/>
  </w:num>
  <w:num w:numId="18" w16cid:durableId="1891108523">
    <w:abstractNumId w:val="3"/>
  </w:num>
  <w:num w:numId="19" w16cid:durableId="23603269">
    <w:abstractNumId w:val="17"/>
  </w:num>
  <w:numIdMacAtCleanup w:val="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drawingGridHorizontalSpacing w:val="100"/>
  <w:displayHorizontalDrawingGridEvery w:val="2"/>
  <w:characterSpacingControl w:val="doNotCompress"/>
  <w:hdrShapeDefaults>
    <o:shapedefaults v:ext="edit" spidmax="2053"/>
    <o:shapelayout v:ext="edit">
      <o:idmap v:ext="edit" data="1"/>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83348"/>
    <w:rsid w:val="00000908"/>
    <w:rsid w:val="000024B8"/>
    <w:rsid w:val="00003B44"/>
    <w:rsid w:val="00004F26"/>
    <w:rsid w:val="000051ED"/>
    <w:rsid w:val="00006513"/>
    <w:rsid w:val="0000675D"/>
    <w:rsid w:val="000127EE"/>
    <w:rsid w:val="000147C7"/>
    <w:rsid w:val="0001490D"/>
    <w:rsid w:val="00014B69"/>
    <w:rsid w:val="0001535C"/>
    <w:rsid w:val="000166BB"/>
    <w:rsid w:val="000169E6"/>
    <w:rsid w:val="00016F20"/>
    <w:rsid w:val="000207D8"/>
    <w:rsid w:val="00020CEF"/>
    <w:rsid w:val="0002250F"/>
    <w:rsid w:val="000237BD"/>
    <w:rsid w:val="00027AF4"/>
    <w:rsid w:val="00041A26"/>
    <w:rsid w:val="00043218"/>
    <w:rsid w:val="00043780"/>
    <w:rsid w:val="0004614F"/>
    <w:rsid w:val="00046E08"/>
    <w:rsid w:val="0004729D"/>
    <w:rsid w:val="00047B51"/>
    <w:rsid w:val="000514CD"/>
    <w:rsid w:val="00055E47"/>
    <w:rsid w:val="000567F2"/>
    <w:rsid w:val="00056A06"/>
    <w:rsid w:val="0005758D"/>
    <w:rsid w:val="00057B20"/>
    <w:rsid w:val="000613C6"/>
    <w:rsid w:val="00063B3F"/>
    <w:rsid w:val="00063D23"/>
    <w:rsid w:val="00064873"/>
    <w:rsid w:val="00065F62"/>
    <w:rsid w:val="000670EE"/>
    <w:rsid w:val="0006789F"/>
    <w:rsid w:val="000701FB"/>
    <w:rsid w:val="00070D07"/>
    <w:rsid w:val="00072A06"/>
    <w:rsid w:val="00073EC2"/>
    <w:rsid w:val="00075660"/>
    <w:rsid w:val="000760C0"/>
    <w:rsid w:val="000775D1"/>
    <w:rsid w:val="00077AB2"/>
    <w:rsid w:val="00080166"/>
    <w:rsid w:val="00081E53"/>
    <w:rsid w:val="000828AD"/>
    <w:rsid w:val="0008652E"/>
    <w:rsid w:val="0008660F"/>
    <w:rsid w:val="00086970"/>
    <w:rsid w:val="00087F87"/>
    <w:rsid w:val="00090501"/>
    <w:rsid w:val="00090798"/>
    <w:rsid w:val="00091554"/>
    <w:rsid w:val="00092D30"/>
    <w:rsid w:val="00093A11"/>
    <w:rsid w:val="00093B83"/>
    <w:rsid w:val="00093F95"/>
    <w:rsid w:val="00095435"/>
    <w:rsid w:val="000967DD"/>
    <w:rsid w:val="00096F86"/>
    <w:rsid w:val="0009774A"/>
    <w:rsid w:val="000A1B44"/>
    <w:rsid w:val="000A38F5"/>
    <w:rsid w:val="000A65A8"/>
    <w:rsid w:val="000B0EBF"/>
    <w:rsid w:val="000B103B"/>
    <w:rsid w:val="000B1CE2"/>
    <w:rsid w:val="000B1EA0"/>
    <w:rsid w:val="000B25F5"/>
    <w:rsid w:val="000B2DB3"/>
    <w:rsid w:val="000B53A3"/>
    <w:rsid w:val="000B5A50"/>
    <w:rsid w:val="000B5F2F"/>
    <w:rsid w:val="000B6DA8"/>
    <w:rsid w:val="000B714E"/>
    <w:rsid w:val="000C021B"/>
    <w:rsid w:val="000C2428"/>
    <w:rsid w:val="000C2B82"/>
    <w:rsid w:val="000C51F8"/>
    <w:rsid w:val="000C54FC"/>
    <w:rsid w:val="000C59B0"/>
    <w:rsid w:val="000C7ED9"/>
    <w:rsid w:val="000D0088"/>
    <w:rsid w:val="000D0A84"/>
    <w:rsid w:val="000D2178"/>
    <w:rsid w:val="000D3292"/>
    <w:rsid w:val="000D6611"/>
    <w:rsid w:val="000D7FAD"/>
    <w:rsid w:val="000E0292"/>
    <w:rsid w:val="000E0417"/>
    <w:rsid w:val="000E1D4C"/>
    <w:rsid w:val="000E5304"/>
    <w:rsid w:val="000E5910"/>
    <w:rsid w:val="000F07A2"/>
    <w:rsid w:val="000F0C17"/>
    <w:rsid w:val="000F0F23"/>
    <w:rsid w:val="000F14EF"/>
    <w:rsid w:val="000F199B"/>
    <w:rsid w:val="000F2343"/>
    <w:rsid w:val="000F31C5"/>
    <w:rsid w:val="000F3841"/>
    <w:rsid w:val="000F4252"/>
    <w:rsid w:val="000F5688"/>
    <w:rsid w:val="000F59EB"/>
    <w:rsid w:val="000F5CA8"/>
    <w:rsid w:val="000F5F75"/>
    <w:rsid w:val="000F63ED"/>
    <w:rsid w:val="001017DE"/>
    <w:rsid w:val="00106485"/>
    <w:rsid w:val="00107399"/>
    <w:rsid w:val="00107E30"/>
    <w:rsid w:val="0011022A"/>
    <w:rsid w:val="00110770"/>
    <w:rsid w:val="00113AAB"/>
    <w:rsid w:val="00115DE0"/>
    <w:rsid w:val="00116A7C"/>
    <w:rsid w:val="001176F1"/>
    <w:rsid w:val="00117785"/>
    <w:rsid w:val="00117FD0"/>
    <w:rsid w:val="00120AAE"/>
    <w:rsid w:val="00121085"/>
    <w:rsid w:val="00124445"/>
    <w:rsid w:val="0012498A"/>
    <w:rsid w:val="00126215"/>
    <w:rsid w:val="00126289"/>
    <w:rsid w:val="001279AD"/>
    <w:rsid w:val="001312CD"/>
    <w:rsid w:val="00132B89"/>
    <w:rsid w:val="00134A59"/>
    <w:rsid w:val="00134A86"/>
    <w:rsid w:val="00135CEB"/>
    <w:rsid w:val="00136395"/>
    <w:rsid w:val="0013726F"/>
    <w:rsid w:val="001378CA"/>
    <w:rsid w:val="00140555"/>
    <w:rsid w:val="00140AF9"/>
    <w:rsid w:val="00141F7A"/>
    <w:rsid w:val="001471BE"/>
    <w:rsid w:val="0015003E"/>
    <w:rsid w:val="00150491"/>
    <w:rsid w:val="001507EE"/>
    <w:rsid w:val="00152D3C"/>
    <w:rsid w:val="001531C0"/>
    <w:rsid w:val="00156733"/>
    <w:rsid w:val="00157D6E"/>
    <w:rsid w:val="0016087F"/>
    <w:rsid w:val="00162BA4"/>
    <w:rsid w:val="0016566B"/>
    <w:rsid w:val="00165C74"/>
    <w:rsid w:val="00170C4E"/>
    <w:rsid w:val="00172C40"/>
    <w:rsid w:val="00173AE1"/>
    <w:rsid w:val="001756DE"/>
    <w:rsid w:val="001757DE"/>
    <w:rsid w:val="00175C34"/>
    <w:rsid w:val="00176DAD"/>
    <w:rsid w:val="001771ED"/>
    <w:rsid w:val="00186126"/>
    <w:rsid w:val="00193638"/>
    <w:rsid w:val="001940D9"/>
    <w:rsid w:val="00194ACF"/>
    <w:rsid w:val="00195BBD"/>
    <w:rsid w:val="00195FC0"/>
    <w:rsid w:val="001965E2"/>
    <w:rsid w:val="00197147"/>
    <w:rsid w:val="001976C1"/>
    <w:rsid w:val="001A0B28"/>
    <w:rsid w:val="001A23C9"/>
    <w:rsid w:val="001A3029"/>
    <w:rsid w:val="001A30DE"/>
    <w:rsid w:val="001A3306"/>
    <w:rsid w:val="001A3FA5"/>
    <w:rsid w:val="001A4551"/>
    <w:rsid w:val="001A464F"/>
    <w:rsid w:val="001A4774"/>
    <w:rsid w:val="001A59A8"/>
    <w:rsid w:val="001A5CCA"/>
    <w:rsid w:val="001A6A6D"/>
    <w:rsid w:val="001A6CB2"/>
    <w:rsid w:val="001A7310"/>
    <w:rsid w:val="001A752E"/>
    <w:rsid w:val="001B0B38"/>
    <w:rsid w:val="001B3CCB"/>
    <w:rsid w:val="001B7DD0"/>
    <w:rsid w:val="001C04A3"/>
    <w:rsid w:val="001C061A"/>
    <w:rsid w:val="001C2657"/>
    <w:rsid w:val="001C73A3"/>
    <w:rsid w:val="001D1027"/>
    <w:rsid w:val="001D141C"/>
    <w:rsid w:val="001D22A4"/>
    <w:rsid w:val="001D37E5"/>
    <w:rsid w:val="001D3874"/>
    <w:rsid w:val="001D629B"/>
    <w:rsid w:val="001D64EE"/>
    <w:rsid w:val="001D7C8F"/>
    <w:rsid w:val="001E0B27"/>
    <w:rsid w:val="001E1844"/>
    <w:rsid w:val="001E6342"/>
    <w:rsid w:val="001E6EBB"/>
    <w:rsid w:val="001E72DC"/>
    <w:rsid w:val="001E7618"/>
    <w:rsid w:val="001E7A81"/>
    <w:rsid w:val="001E7E4C"/>
    <w:rsid w:val="001F19DC"/>
    <w:rsid w:val="001F2899"/>
    <w:rsid w:val="001F4FAB"/>
    <w:rsid w:val="001F6F9B"/>
    <w:rsid w:val="001F7562"/>
    <w:rsid w:val="00200A23"/>
    <w:rsid w:val="0020428E"/>
    <w:rsid w:val="0021481B"/>
    <w:rsid w:val="00214C84"/>
    <w:rsid w:val="00215E01"/>
    <w:rsid w:val="00217509"/>
    <w:rsid w:val="00222513"/>
    <w:rsid w:val="002241CC"/>
    <w:rsid w:val="002269A0"/>
    <w:rsid w:val="00227156"/>
    <w:rsid w:val="00231A34"/>
    <w:rsid w:val="0023217C"/>
    <w:rsid w:val="00232926"/>
    <w:rsid w:val="0023356F"/>
    <w:rsid w:val="0024178D"/>
    <w:rsid w:val="002421EE"/>
    <w:rsid w:val="00244D0A"/>
    <w:rsid w:val="0024537D"/>
    <w:rsid w:val="0024660D"/>
    <w:rsid w:val="00246F94"/>
    <w:rsid w:val="0025083D"/>
    <w:rsid w:val="00251718"/>
    <w:rsid w:val="00251932"/>
    <w:rsid w:val="00253C3D"/>
    <w:rsid w:val="00254121"/>
    <w:rsid w:val="0025534B"/>
    <w:rsid w:val="00256E68"/>
    <w:rsid w:val="00256EB1"/>
    <w:rsid w:val="00257D7C"/>
    <w:rsid w:val="00257E96"/>
    <w:rsid w:val="00264F4E"/>
    <w:rsid w:val="00266185"/>
    <w:rsid w:val="00270352"/>
    <w:rsid w:val="00271203"/>
    <w:rsid w:val="002719F9"/>
    <w:rsid w:val="002732B1"/>
    <w:rsid w:val="00275E2E"/>
    <w:rsid w:val="0027736E"/>
    <w:rsid w:val="00277D04"/>
    <w:rsid w:val="0028082D"/>
    <w:rsid w:val="00281216"/>
    <w:rsid w:val="00282436"/>
    <w:rsid w:val="00282448"/>
    <w:rsid w:val="00283348"/>
    <w:rsid w:val="00287759"/>
    <w:rsid w:val="00290178"/>
    <w:rsid w:val="002908A0"/>
    <w:rsid w:val="00290999"/>
    <w:rsid w:val="00290D98"/>
    <w:rsid w:val="0029294C"/>
    <w:rsid w:val="0029345D"/>
    <w:rsid w:val="0029435B"/>
    <w:rsid w:val="0029670C"/>
    <w:rsid w:val="002968C7"/>
    <w:rsid w:val="002A0DAE"/>
    <w:rsid w:val="002A3476"/>
    <w:rsid w:val="002A34A0"/>
    <w:rsid w:val="002A4272"/>
    <w:rsid w:val="002A5720"/>
    <w:rsid w:val="002A5A36"/>
    <w:rsid w:val="002A6546"/>
    <w:rsid w:val="002A7AC2"/>
    <w:rsid w:val="002B257A"/>
    <w:rsid w:val="002B3EAC"/>
    <w:rsid w:val="002C048C"/>
    <w:rsid w:val="002C264F"/>
    <w:rsid w:val="002C3285"/>
    <w:rsid w:val="002C3A97"/>
    <w:rsid w:val="002C3CFA"/>
    <w:rsid w:val="002C5029"/>
    <w:rsid w:val="002C5241"/>
    <w:rsid w:val="002C6724"/>
    <w:rsid w:val="002C6DBE"/>
    <w:rsid w:val="002D2835"/>
    <w:rsid w:val="002D4016"/>
    <w:rsid w:val="002D605B"/>
    <w:rsid w:val="002D6139"/>
    <w:rsid w:val="002D6D34"/>
    <w:rsid w:val="002D7056"/>
    <w:rsid w:val="002E11D3"/>
    <w:rsid w:val="002E677A"/>
    <w:rsid w:val="002E77F5"/>
    <w:rsid w:val="002F14B9"/>
    <w:rsid w:val="002F7518"/>
    <w:rsid w:val="002F7958"/>
    <w:rsid w:val="00300398"/>
    <w:rsid w:val="0030257F"/>
    <w:rsid w:val="00302C66"/>
    <w:rsid w:val="00303563"/>
    <w:rsid w:val="00305744"/>
    <w:rsid w:val="0030591E"/>
    <w:rsid w:val="00307456"/>
    <w:rsid w:val="00307741"/>
    <w:rsid w:val="00310508"/>
    <w:rsid w:val="00313098"/>
    <w:rsid w:val="00313320"/>
    <w:rsid w:val="00313A07"/>
    <w:rsid w:val="0031553E"/>
    <w:rsid w:val="0031680C"/>
    <w:rsid w:val="00324671"/>
    <w:rsid w:val="00324DF1"/>
    <w:rsid w:val="00324ED5"/>
    <w:rsid w:val="00325B48"/>
    <w:rsid w:val="003273C0"/>
    <w:rsid w:val="00330D20"/>
    <w:rsid w:val="00331B03"/>
    <w:rsid w:val="00332A8B"/>
    <w:rsid w:val="00333610"/>
    <w:rsid w:val="00336715"/>
    <w:rsid w:val="003415D3"/>
    <w:rsid w:val="00343A82"/>
    <w:rsid w:val="0034604A"/>
    <w:rsid w:val="003472EB"/>
    <w:rsid w:val="00356283"/>
    <w:rsid w:val="0036016D"/>
    <w:rsid w:val="0036249B"/>
    <w:rsid w:val="00364434"/>
    <w:rsid w:val="003662D9"/>
    <w:rsid w:val="00370184"/>
    <w:rsid w:val="0037102D"/>
    <w:rsid w:val="00371B3A"/>
    <w:rsid w:val="00373E45"/>
    <w:rsid w:val="00380643"/>
    <w:rsid w:val="00380763"/>
    <w:rsid w:val="0038425B"/>
    <w:rsid w:val="0038448F"/>
    <w:rsid w:val="00385632"/>
    <w:rsid w:val="003904A3"/>
    <w:rsid w:val="003914F7"/>
    <w:rsid w:val="00392930"/>
    <w:rsid w:val="00393922"/>
    <w:rsid w:val="00394791"/>
    <w:rsid w:val="003953EE"/>
    <w:rsid w:val="00395C24"/>
    <w:rsid w:val="0039616C"/>
    <w:rsid w:val="003A0B48"/>
    <w:rsid w:val="003A1523"/>
    <w:rsid w:val="003A2BD1"/>
    <w:rsid w:val="003A2D47"/>
    <w:rsid w:val="003A3019"/>
    <w:rsid w:val="003A3616"/>
    <w:rsid w:val="003A7860"/>
    <w:rsid w:val="003A7943"/>
    <w:rsid w:val="003B0304"/>
    <w:rsid w:val="003B0C5D"/>
    <w:rsid w:val="003B16F9"/>
    <w:rsid w:val="003B1DC1"/>
    <w:rsid w:val="003B1FE5"/>
    <w:rsid w:val="003B2CF0"/>
    <w:rsid w:val="003B40DD"/>
    <w:rsid w:val="003B50CF"/>
    <w:rsid w:val="003B6297"/>
    <w:rsid w:val="003C39B8"/>
    <w:rsid w:val="003C50F7"/>
    <w:rsid w:val="003D2009"/>
    <w:rsid w:val="003D357F"/>
    <w:rsid w:val="003D4A46"/>
    <w:rsid w:val="003D57FE"/>
    <w:rsid w:val="003D5FE5"/>
    <w:rsid w:val="003E0224"/>
    <w:rsid w:val="003E0BA0"/>
    <w:rsid w:val="003E114F"/>
    <w:rsid w:val="003E14C4"/>
    <w:rsid w:val="003E233C"/>
    <w:rsid w:val="003E269A"/>
    <w:rsid w:val="003E306C"/>
    <w:rsid w:val="003E6887"/>
    <w:rsid w:val="003E7CF8"/>
    <w:rsid w:val="003F00BB"/>
    <w:rsid w:val="003F0CDF"/>
    <w:rsid w:val="003F1D65"/>
    <w:rsid w:val="003F4875"/>
    <w:rsid w:val="003F55DA"/>
    <w:rsid w:val="003F63E5"/>
    <w:rsid w:val="003F641E"/>
    <w:rsid w:val="003F6C79"/>
    <w:rsid w:val="00400752"/>
    <w:rsid w:val="00407426"/>
    <w:rsid w:val="00410199"/>
    <w:rsid w:val="00411955"/>
    <w:rsid w:val="0041294C"/>
    <w:rsid w:val="0042128A"/>
    <w:rsid w:val="004233BF"/>
    <w:rsid w:val="00425784"/>
    <w:rsid w:val="004302C3"/>
    <w:rsid w:val="00431D0E"/>
    <w:rsid w:val="004328BD"/>
    <w:rsid w:val="004333DD"/>
    <w:rsid w:val="004345BB"/>
    <w:rsid w:val="004347E0"/>
    <w:rsid w:val="00435279"/>
    <w:rsid w:val="0044025D"/>
    <w:rsid w:val="0044040A"/>
    <w:rsid w:val="00440AD0"/>
    <w:rsid w:val="004421C9"/>
    <w:rsid w:val="00443F8D"/>
    <w:rsid w:val="0044473E"/>
    <w:rsid w:val="0044588C"/>
    <w:rsid w:val="004461D4"/>
    <w:rsid w:val="004463E8"/>
    <w:rsid w:val="00452D8E"/>
    <w:rsid w:val="004545F3"/>
    <w:rsid w:val="00461197"/>
    <w:rsid w:val="00463784"/>
    <w:rsid w:val="004639DA"/>
    <w:rsid w:val="004642DE"/>
    <w:rsid w:val="004645E1"/>
    <w:rsid w:val="00470C0C"/>
    <w:rsid w:val="004719C9"/>
    <w:rsid w:val="0047296A"/>
    <w:rsid w:val="004764F7"/>
    <w:rsid w:val="00483604"/>
    <w:rsid w:val="004838BA"/>
    <w:rsid w:val="00483F31"/>
    <w:rsid w:val="00487FCA"/>
    <w:rsid w:val="0049129E"/>
    <w:rsid w:val="004914FA"/>
    <w:rsid w:val="00491D30"/>
    <w:rsid w:val="004946E2"/>
    <w:rsid w:val="00494732"/>
    <w:rsid w:val="004949E1"/>
    <w:rsid w:val="00494A08"/>
    <w:rsid w:val="004A0B29"/>
    <w:rsid w:val="004A149E"/>
    <w:rsid w:val="004A55B4"/>
    <w:rsid w:val="004A5732"/>
    <w:rsid w:val="004A5FF0"/>
    <w:rsid w:val="004A7069"/>
    <w:rsid w:val="004B42A9"/>
    <w:rsid w:val="004B46AD"/>
    <w:rsid w:val="004B5D2F"/>
    <w:rsid w:val="004B6F63"/>
    <w:rsid w:val="004B74C4"/>
    <w:rsid w:val="004C093C"/>
    <w:rsid w:val="004C3064"/>
    <w:rsid w:val="004C4E10"/>
    <w:rsid w:val="004C6442"/>
    <w:rsid w:val="004C7CB5"/>
    <w:rsid w:val="004D0685"/>
    <w:rsid w:val="004D38F3"/>
    <w:rsid w:val="004D6B73"/>
    <w:rsid w:val="004D790D"/>
    <w:rsid w:val="004E28F8"/>
    <w:rsid w:val="004E511C"/>
    <w:rsid w:val="004E5F1D"/>
    <w:rsid w:val="004E700E"/>
    <w:rsid w:val="004E71CF"/>
    <w:rsid w:val="004F0240"/>
    <w:rsid w:val="004F05C4"/>
    <w:rsid w:val="004F0980"/>
    <w:rsid w:val="004F1E5C"/>
    <w:rsid w:val="004F219A"/>
    <w:rsid w:val="004F5B14"/>
    <w:rsid w:val="004F7EE0"/>
    <w:rsid w:val="00500C8C"/>
    <w:rsid w:val="0050125F"/>
    <w:rsid w:val="00501C31"/>
    <w:rsid w:val="00502F17"/>
    <w:rsid w:val="00503D53"/>
    <w:rsid w:val="005049ED"/>
    <w:rsid w:val="00506604"/>
    <w:rsid w:val="0050797F"/>
    <w:rsid w:val="0051277D"/>
    <w:rsid w:val="0051391B"/>
    <w:rsid w:val="00514651"/>
    <w:rsid w:val="00514948"/>
    <w:rsid w:val="00515469"/>
    <w:rsid w:val="005204C0"/>
    <w:rsid w:val="00522916"/>
    <w:rsid w:val="00524CC9"/>
    <w:rsid w:val="00527967"/>
    <w:rsid w:val="00532DEC"/>
    <w:rsid w:val="005334B5"/>
    <w:rsid w:val="00542386"/>
    <w:rsid w:val="00544F4E"/>
    <w:rsid w:val="00546BBF"/>
    <w:rsid w:val="005502A8"/>
    <w:rsid w:val="00551D6E"/>
    <w:rsid w:val="00553F89"/>
    <w:rsid w:val="005546C4"/>
    <w:rsid w:val="00554AC3"/>
    <w:rsid w:val="005556A9"/>
    <w:rsid w:val="00555738"/>
    <w:rsid w:val="00555E0C"/>
    <w:rsid w:val="00561F50"/>
    <w:rsid w:val="005632FF"/>
    <w:rsid w:val="00563B0A"/>
    <w:rsid w:val="00563D4E"/>
    <w:rsid w:val="005655F8"/>
    <w:rsid w:val="00566096"/>
    <w:rsid w:val="00566649"/>
    <w:rsid w:val="00570BE0"/>
    <w:rsid w:val="00571426"/>
    <w:rsid w:val="00576258"/>
    <w:rsid w:val="00576B1B"/>
    <w:rsid w:val="00576B7E"/>
    <w:rsid w:val="005818E0"/>
    <w:rsid w:val="0058254A"/>
    <w:rsid w:val="005827A7"/>
    <w:rsid w:val="00582BC3"/>
    <w:rsid w:val="0058646C"/>
    <w:rsid w:val="005874C0"/>
    <w:rsid w:val="005A04E8"/>
    <w:rsid w:val="005A1370"/>
    <w:rsid w:val="005A4DE4"/>
    <w:rsid w:val="005A545B"/>
    <w:rsid w:val="005A70A4"/>
    <w:rsid w:val="005A7F88"/>
    <w:rsid w:val="005B0D65"/>
    <w:rsid w:val="005B1985"/>
    <w:rsid w:val="005B1E9F"/>
    <w:rsid w:val="005B2178"/>
    <w:rsid w:val="005B2FA4"/>
    <w:rsid w:val="005B30EB"/>
    <w:rsid w:val="005B45C5"/>
    <w:rsid w:val="005B6D29"/>
    <w:rsid w:val="005C01F1"/>
    <w:rsid w:val="005C059F"/>
    <w:rsid w:val="005C1C14"/>
    <w:rsid w:val="005C2EAB"/>
    <w:rsid w:val="005C5004"/>
    <w:rsid w:val="005C67BB"/>
    <w:rsid w:val="005C7336"/>
    <w:rsid w:val="005D03C5"/>
    <w:rsid w:val="005D5AA7"/>
    <w:rsid w:val="005E0A74"/>
    <w:rsid w:val="005E1B0D"/>
    <w:rsid w:val="005E1B60"/>
    <w:rsid w:val="005E1C07"/>
    <w:rsid w:val="005E1D04"/>
    <w:rsid w:val="005E3EB3"/>
    <w:rsid w:val="005E3F99"/>
    <w:rsid w:val="005E5CEC"/>
    <w:rsid w:val="005E73DA"/>
    <w:rsid w:val="005E7872"/>
    <w:rsid w:val="005E787C"/>
    <w:rsid w:val="005E7AFA"/>
    <w:rsid w:val="005F1444"/>
    <w:rsid w:val="005F233F"/>
    <w:rsid w:val="005F5CE7"/>
    <w:rsid w:val="005F7DF5"/>
    <w:rsid w:val="0060046A"/>
    <w:rsid w:val="006008C8"/>
    <w:rsid w:val="00600921"/>
    <w:rsid w:val="00600DDC"/>
    <w:rsid w:val="006019B6"/>
    <w:rsid w:val="00603C9C"/>
    <w:rsid w:val="006049A2"/>
    <w:rsid w:val="00605142"/>
    <w:rsid w:val="00610300"/>
    <w:rsid w:val="0061154F"/>
    <w:rsid w:val="00611CA1"/>
    <w:rsid w:val="006125DC"/>
    <w:rsid w:val="006134CD"/>
    <w:rsid w:val="006138C7"/>
    <w:rsid w:val="00613A6D"/>
    <w:rsid w:val="00616549"/>
    <w:rsid w:val="00617B8C"/>
    <w:rsid w:val="00617EC4"/>
    <w:rsid w:val="0062268D"/>
    <w:rsid w:val="006238E8"/>
    <w:rsid w:val="00624006"/>
    <w:rsid w:val="00625A3A"/>
    <w:rsid w:val="00625B7E"/>
    <w:rsid w:val="00625F82"/>
    <w:rsid w:val="0062704A"/>
    <w:rsid w:val="00627F3F"/>
    <w:rsid w:val="00631B84"/>
    <w:rsid w:val="00633C6C"/>
    <w:rsid w:val="00634768"/>
    <w:rsid w:val="00635552"/>
    <w:rsid w:val="00635818"/>
    <w:rsid w:val="00635E28"/>
    <w:rsid w:val="0063694E"/>
    <w:rsid w:val="00637076"/>
    <w:rsid w:val="00640084"/>
    <w:rsid w:val="00641528"/>
    <w:rsid w:val="006416F4"/>
    <w:rsid w:val="00641A8B"/>
    <w:rsid w:val="00641BBD"/>
    <w:rsid w:val="00642588"/>
    <w:rsid w:val="00642B92"/>
    <w:rsid w:val="00643703"/>
    <w:rsid w:val="006453CC"/>
    <w:rsid w:val="006454AA"/>
    <w:rsid w:val="00645DE1"/>
    <w:rsid w:val="006460D7"/>
    <w:rsid w:val="0065115B"/>
    <w:rsid w:val="006520D3"/>
    <w:rsid w:val="0065343E"/>
    <w:rsid w:val="00654B40"/>
    <w:rsid w:val="00654C7F"/>
    <w:rsid w:val="00655E98"/>
    <w:rsid w:val="006574FA"/>
    <w:rsid w:val="0065767A"/>
    <w:rsid w:val="00657AEC"/>
    <w:rsid w:val="0066093A"/>
    <w:rsid w:val="006620DC"/>
    <w:rsid w:val="006631CB"/>
    <w:rsid w:val="006634D1"/>
    <w:rsid w:val="00663B94"/>
    <w:rsid w:val="006643A7"/>
    <w:rsid w:val="006644E2"/>
    <w:rsid w:val="00665435"/>
    <w:rsid w:val="00667788"/>
    <w:rsid w:val="00667FCE"/>
    <w:rsid w:val="00671096"/>
    <w:rsid w:val="00671835"/>
    <w:rsid w:val="006762BF"/>
    <w:rsid w:val="0068028A"/>
    <w:rsid w:val="0068276A"/>
    <w:rsid w:val="00682E3F"/>
    <w:rsid w:val="006835E1"/>
    <w:rsid w:val="00683BD1"/>
    <w:rsid w:val="006871C4"/>
    <w:rsid w:val="00687E7B"/>
    <w:rsid w:val="006907A2"/>
    <w:rsid w:val="00693D1D"/>
    <w:rsid w:val="00693EE1"/>
    <w:rsid w:val="00696412"/>
    <w:rsid w:val="006973D3"/>
    <w:rsid w:val="006A07B7"/>
    <w:rsid w:val="006A081C"/>
    <w:rsid w:val="006A0BC1"/>
    <w:rsid w:val="006A295D"/>
    <w:rsid w:val="006A3FF0"/>
    <w:rsid w:val="006A5329"/>
    <w:rsid w:val="006A64ED"/>
    <w:rsid w:val="006A7DA3"/>
    <w:rsid w:val="006B068A"/>
    <w:rsid w:val="006B0D68"/>
    <w:rsid w:val="006B123F"/>
    <w:rsid w:val="006B3553"/>
    <w:rsid w:val="006B5769"/>
    <w:rsid w:val="006B62FF"/>
    <w:rsid w:val="006B6E9A"/>
    <w:rsid w:val="006B75D4"/>
    <w:rsid w:val="006B7899"/>
    <w:rsid w:val="006C22DF"/>
    <w:rsid w:val="006C3F88"/>
    <w:rsid w:val="006C5F49"/>
    <w:rsid w:val="006C6335"/>
    <w:rsid w:val="006C6A9C"/>
    <w:rsid w:val="006C6AC5"/>
    <w:rsid w:val="006C7C63"/>
    <w:rsid w:val="006D0569"/>
    <w:rsid w:val="006D288C"/>
    <w:rsid w:val="006D39F5"/>
    <w:rsid w:val="006D50F7"/>
    <w:rsid w:val="006D634B"/>
    <w:rsid w:val="006D73FE"/>
    <w:rsid w:val="006E021A"/>
    <w:rsid w:val="006E1B41"/>
    <w:rsid w:val="006E1CA5"/>
    <w:rsid w:val="006E4EBE"/>
    <w:rsid w:val="006E508F"/>
    <w:rsid w:val="006E5896"/>
    <w:rsid w:val="006F08C7"/>
    <w:rsid w:val="006F123B"/>
    <w:rsid w:val="006F1A36"/>
    <w:rsid w:val="006F2233"/>
    <w:rsid w:val="006F705C"/>
    <w:rsid w:val="006F70ED"/>
    <w:rsid w:val="006F72C3"/>
    <w:rsid w:val="00702EC9"/>
    <w:rsid w:val="00704AC8"/>
    <w:rsid w:val="00704D15"/>
    <w:rsid w:val="00705314"/>
    <w:rsid w:val="007054F8"/>
    <w:rsid w:val="007055AA"/>
    <w:rsid w:val="007102DE"/>
    <w:rsid w:val="007111C3"/>
    <w:rsid w:val="00714106"/>
    <w:rsid w:val="007156EA"/>
    <w:rsid w:val="007157BA"/>
    <w:rsid w:val="00717964"/>
    <w:rsid w:val="0072081C"/>
    <w:rsid w:val="00720A0C"/>
    <w:rsid w:val="007213D5"/>
    <w:rsid w:val="007227A1"/>
    <w:rsid w:val="00722ED5"/>
    <w:rsid w:val="00726C75"/>
    <w:rsid w:val="00726C9C"/>
    <w:rsid w:val="007310D9"/>
    <w:rsid w:val="00733BE3"/>
    <w:rsid w:val="00733D5C"/>
    <w:rsid w:val="00735660"/>
    <w:rsid w:val="00735DD5"/>
    <w:rsid w:val="00737F82"/>
    <w:rsid w:val="00740676"/>
    <w:rsid w:val="00743212"/>
    <w:rsid w:val="0074516E"/>
    <w:rsid w:val="00745AEF"/>
    <w:rsid w:val="007517F5"/>
    <w:rsid w:val="00751EBA"/>
    <w:rsid w:val="0075260B"/>
    <w:rsid w:val="00752AC0"/>
    <w:rsid w:val="007548E4"/>
    <w:rsid w:val="00755AAF"/>
    <w:rsid w:val="00757DA7"/>
    <w:rsid w:val="00761DC7"/>
    <w:rsid w:val="00762BD4"/>
    <w:rsid w:val="00762EEF"/>
    <w:rsid w:val="00763909"/>
    <w:rsid w:val="00764FB4"/>
    <w:rsid w:val="007673EA"/>
    <w:rsid w:val="007679CA"/>
    <w:rsid w:val="00771D1B"/>
    <w:rsid w:val="00775456"/>
    <w:rsid w:val="00775EDD"/>
    <w:rsid w:val="00776B6C"/>
    <w:rsid w:val="00780FCF"/>
    <w:rsid w:val="007811B3"/>
    <w:rsid w:val="007812D6"/>
    <w:rsid w:val="00781343"/>
    <w:rsid w:val="00782DFF"/>
    <w:rsid w:val="00782E0D"/>
    <w:rsid w:val="00784B62"/>
    <w:rsid w:val="00784EC6"/>
    <w:rsid w:val="00785782"/>
    <w:rsid w:val="00785B7A"/>
    <w:rsid w:val="007864CA"/>
    <w:rsid w:val="00787D56"/>
    <w:rsid w:val="00790FB4"/>
    <w:rsid w:val="007914C2"/>
    <w:rsid w:val="0079254C"/>
    <w:rsid w:val="00793A21"/>
    <w:rsid w:val="0079513F"/>
    <w:rsid w:val="00796390"/>
    <w:rsid w:val="00797A93"/>
    <w:rsid w:val="007A2072"/>
    <w:rsid w:val="007A2DE5"/>
    <w:rsid w:val="007A4DDD"/>
    <w:rsid w:val="007A5B43"/>
    <w:rsid w:val="007A623C"/>
    <w:rsid w:val="007A6494"/>
    <w:rsid w:val="007B0A1A"/>
    <w:rsid w:val="007B322E"/>
    <w:rsid w:val="007B3968"/>
    <w:rsid w:val="007B75B0"/>
    <w:rsid w:val="007C381C"/>
    <w:rsid w:val="007C5464"/>
    <w:rsid w:val="007C5F58"/>
    <w:rsid w:val="007C6BB8"/>
    <w:rsid w:val="007C7D15"/>
    <w:rsid w:val="007D0118"/>
    <w:rsid w:val="007D0A07"/>
    <w:rsid w:val="007D15EB"/>
    <w:rsid w:val="007D18EE"/>
    <w:rsid w:val="007D2261"/>
    <w:rsid w:val="007D2B29"/>
    <w:rsid w:val="007D490B"/>
    <w:rsid w:val="007D4DA2"/>
    <w:rsid w:val="007D5DA6"/>
    <w:rsid w:val="007D6346"/>
    <w:rsid w:val="007E1DB4"/>
    <w:rsid w:val="007E2B17"/>
    <w:rsid w:val="007E3D2C"/>
    <w:rsid w:val="007E46AF"/>
    <w:rsid w:val="007E4836"/>
    <w:rsid w:val="007E5011"/>
    <w:rsid w:val="007E5984"/>
    <w:rsid w:val="007F02EE"/>
    <w:rsid w:val="007F111E"/>
    <w:rsid w:val="007F1932"/>
    <w:rsid w:val="007F203B"/>
    <w:rsid w:val="007F3F43"/>
    <w:rsid w:val="007F524A"/>
    <w:rsid w:val="007F7BA1"/>
    <w:rsid w:val="008023ED"/>
    <w:rsid w:val="008031DB"/>
    <w:rsid w:val="0080504D"/>
    <w:rsid w:val="008053E6"/>
    <w:rsid w:val="00805C1D"/>
    <w:rsid w:val="00805FC5"/>
    <w:rsid w:val="008131E1"/>
    <w:rsid w:val="00813C62"/>
    <w:rsid w:val="00814729"/>
    <w:rsid w:val="008207C2"/>
    <w:rsid w:val="00821A35"/>
    <w:rsid w:val="00822684"/>
    <w:rsid w:val="00823AB7"/>
    <w:rsid w:val="00824298"/>
    <w:rsid w:val="00824674"/>
    <w:rsid w:val="0082585E"/>
    <w:rsid w:val="00826742"/>
    <w:rsid w:val="00826995"/>
    <w:rsid w:val="00830F68"/>
    <w:rsid w:val="00831400"/>
    <w:rsid w:val="008318D1"/>
    <w:rsid w:val="00831E7B"/>
    <w:rsid w:val="00832EFB"/>
    <w:rsid w:val="008340A1"/>
    <w:rsid w:val="00834B93"/>
    <w:rsid w:val="00841769"/>
    <w:rsid w:val="00841942"/>
    <w:rsid w:val="00842E21"/>
    <w:rsid w:val="008452B6"/>
    <w:rsid w:val="0084656F"/>
    <w:rsid w:val="00847674"/>
    <w:rsid w:val="008541EE"/>
    <w:rsid w:val="0085464D"/>
    <w:rsid w:val="00854738"/>
    <w:rsid w:val="008551AB"/>
    <w:rsid w:val="00855A14"/>
    <w:rsid w:val="008571A0"/>
    <w:rsid w:val="00860E9E"/>
    <w:rsid w:val="00860FA8"/>
    <w:rsid w:val="00861BF8"/>
    <w:rsid w:val="00863DA2"/>
    <w:rsid w:val="0086428E"/>
    <w:rsid w:val="008652FB"/>
    <w:rsid w:val="00867694"/>
    <w:rsid w:val="0087004E"/>
    <w:rsid w:val="00870C44"/>
    <w:rsid w:val="0087148F"/>
    <w:rsid w:val="008722BF"/>
    <w:rsid w:val="00872450"/>
    <w:rsid w:val="008725C0"/>
    <w:rsid w:val="00875346"/>
    <w:rsid w:val="00875519"/>
    <w:rsid w:val="008764E9"/>
    <w:rsid w:val="008817A5"/>
    <w:rsid w:val="00882370"/>
    <w:rsid w:val="008826A1"/>
    <w:rsid w:val="00892D0D"/>
    <w:rsid w:val="0089445F"/>
    <w:rsid w:val="00895BCA"/>
    <w:rsid w:val="00895EFD"/>
    <w:rsid w:val="00896DD0"/>
    <w:rsid w:val="008A22D4"/>
    <w:rsid w:val="008A4AE9"/>
    <w:rsid w:val="008A654D"/>
    <w:rsid w:val="008A6BFE"/>
    <w:rsid w:val="008A6E91"/>
    <w:rsid w:val="008A7BA9"/>
    <w:rsid w:val="008A7E17"/>
    <w:rsid w:val="008B499C"/>
    <w:rsid w:val="008B4B94"/>
    <w:rsid w:val="008C0BC3"/>
    <w:rsid w:val="008C167C"/>
    <w:rsid w:val="008C17CE"/>
    <w:rsid w:val="008C48BE"/>
    <w:rsid w:val="008C64ED"/>
    <w:rsid w:val="008C6C80"/>
    <w:rsid w:val="008D0CCF"/>
    <w:rsid w:val="008D1B5E"/>
    <w:rsid w:val="008D217B"/>
    <w:rsid w:val="008D2E70"/>
    <w:rsid w:val="008D3209"/>
    <w:rsid w:val="008D34FA"/>
    <w:rsid w:val="008D4CF1"/>
    <w:rsid w:val="008D51EC"/>
    <w:rsid w:val="008D6434"/>
    <w:rsid w:val="008E04FA"/>
    <w:rsid w:val="008E0621"/>
    <w:rsid w:val="008E4DFC"/>
    <w:rsid w:val="008E51B7"/>
    <w:rsid w:val="008E7FF8"/>
    <w:rsid w:val="008F08F0"/>
    <w:rsid w:val="008F0BC0"/>
    <w:rsid w:val="008F3B07"/>
    <w:rsid w:val="008F4D6B"/>
    <w:rsid w:val="008F5EEF"/>
    <w:rsid w:val="008F5FC1"/>
    <w:rsid w:val="008F6B8C"/>
    <w:rsid w:val="008F6D78"/>
    <w:rsid w:val="0090015C"/>
    <w:rsid w:val="009026CC"/>
    <w:rsid w:val="00903842"/>
    <w:rsid w:val="0090450C"/>
    <w:rsid w:val="00905231"/>
    <w:rsid w:val="00906179"/>
    <w:rsid w:val="0090758E"/>
    <w:rsid w:val="00910C2E"/>
    <w:rsid w:val="009110A8"/>
    <w:rsid w:val="0091239F"/>
    <w:rsid w:val="009135B6"/>
    <w:rsid w:val="0091731B"/>
    <w:rsid w:val="00917837"/>
    <w:rsid w:val="00917A5B"/>
    <w:rsid w:val="00920280"/>
    <w:rsid w:val="00920814"/>
    <w:rsid w:val="009228A2"/>
    <w:rsid w:val="0092315A"/>
    <w:rsid w:val="00925BEC"/>
    <w:rsid w:val="00926825"/>
    <w:rsid w:val="009278F0"/>
    <w:rsid w:val="00934A7A"/>
    <w:rsid w:val="00936D38"/>
    <w:rsid w:val="00940C6C"/>
    <w:rsid w:val="00942307"/>
    <w:rsid w:val="009445DB"/>
    <w:rsid w:val="00946CCE"/>
    <w:rsid w:val="009475C9"/>
    <w:rsid w:val="009500B4"/>
    <w:rsid w:val="00950EC4"/>
    <w:rsid w:val="00951974"/>
    <w:rsid w:val="00951BBB"/>
    <w:rsid w:val="00952579"/>
    <w:rsid w:val="00952A3C"/>
    <w:rsid w:val="00954E8F"/>
    <w:rsid w:val="00960600"/>
    <w:rsid w:val="00960953"/>
    <w:rsid w:val="00961B9B"/>
    <w:rsid w:val="00964088"/>
    <w:rsid w:val="00965C3F"/>
    <w:rsid w:val="0096691E"/>
    <w:rsid w:val="00966C3E"/>
    <w:rsid w:val="00967715"/>
    <w:rsid w:val="00970323"/>
    <w:rsid w:val="009712F1"/>
    <w:rsid w:val="0097311F"/>
    <w:rsid w:val="009732EF"/>
    <w:rsid w:val="00975097"/>
    <w:rsid w:val="00981280"/>
    <w:rsid w:val="00981DC9"/>
    <w:rsid w:val="0098295E"/>
    <w:rsid w:val="00982A9A"/>
    <w:rsid w:val="00982AA4"/>
    <w:rsid w:val="00984681"/>
    <w:rsid w:val="00986634"/>
    <w:rsid w:val="00987901"/>
    <w:rsid w:val="0099145D"/>
    <w:rsid w:val="0099311C"/>
    <w:rsid w:val="00993A75"/>
    <w:rsid w:val="009941F4"/>
    <w:rsid w:val="0099733D"/>
    <w:rsid w:val="009A0B43"/>
    <w:rsid w:val="009A0CDF"/>
    <w:rsid w:val="009A168A"/>
    <w:rsid w:val="009A2746"/>
    <w:rsid w:val="009A2DD5"/>
    <w:rsid w:val="009A33B2"/>
    <w:rsid w:val="009A5A1E"/>
    <w:rsid w:val="009A7970"/>
    <w:rsid w:val="009B1212"/>
    <w:rsid w:val="009B3B92"/>
    <w:rsid w:val="009B50F6"/>
    <w:rsid w:val="009B65CE"/>
    <w:rsid w:val="009B7189"/>
    <w:rsid w:val="009C0423"/>
    <w:rsid w:val="009C1D5F"/>
    <w:rsid w:val="009C3287"/>
    <w:rsid w:val="009C593F"/>
    <w:rsid w:val="009C5D5E"/>
    <w:rsid w:val="009C5F74"/>
    <w:rsid w:val="009D28C2"/>
    <w:rsid w:val="009D4B43"/>
    <w:rsid w:val="009D5965"/>
    <w:rsid w:val="009D5AD6"/>
    <w:rsid w:val="009E0469"/>
    <w:rsid w:val="009E39D1"/>
    <w:rsid w:val="009E48F7"/>
    <w:rsid w:val="009E5AD0"/>
    <w:rsid w:val="009E771B"/>
    <w:rsid w:val="009F051F"/>
    <w:rsid w:val="009F307D"/>
    <w:rsid w:val="009F3348"/>
    <w:rsid w:val="009F4A4E"/>
    <w:rsid w:val="009F5451"/>
    <w:rsid w:val="009F5931"/>
    <w:rsid w:val="009F71D4"/>
    <w:rsid w:val="00A000D2"/>
    <w:rsid w:val="00A007BF"/>
    <w:rsid w:val="00A02696"/>
    <w:rsid w:val="00A06D64"/>
    <w:rsid w:val="00A1076C"/>
    <w:rsid w:val="00A13A80"/>
    <w:rsid w:val="00A14BF7"/>
    <w:rsid w:val="00A15FFD"/>
    <w:rsid w:val="00A177C1"/>
    <w:rsid w:val="00A24025"/>
    <w:rsid w:val="00A2428D"/>
    <w:rsid w:val="00A2605C"/>
    <w:rsid w:val="00A27630"/>
    <w:rsid w:val="00A30FC1"/>
    <w:rsid w:val="00A31004"/>
    <w:rsid w:val="00A33BD6"/>
    <w:rsid w:val="00A33ECC"/>
    <w:rsid w:val="00A35AF5"/>
    <w:rsid w:val="00A4045D"/>
    <w:rsid w:val="00A41548"/>
    <w:rsid w:val="00A42120"/>
    <w:rsid w:val="00A423D3"/>
    <w:rsid w:val="00A43D35"/>
    <w:rsid w:val="00A45457"/>
    <w:rsid w:val="00A50A23"/>
    <w:rsid w:val="00A517C9"/>
    <w:rsid w:val="00A541A9"/>
    <w:rsid w:val="00A54729"/>
    <w:rsid w:val="00A60F1C"/>
    <w:rsid w:val="00A62CDC"/>
    <w:rsid w:val="00A63B93"/>
    <w:rsid w:val="00A63D58"/>
    <w:rsid w:val="00A642F6"/>
    <w:rsid w:val="00A644AA"/>
    <w:rsid w:val="00A66E56"/>
    <w:rsid w:val="00A7085A"/>
    <w:rsid w:val="00A70C3C"/>
    <w:rsid w:val="00A719DA"/>
    <w:rsid w:val="00A728D5"/>
    <w:rsid w:val="00A73047"/>
    <w:rsid w:val="00A73C55"/>
    <w:rsid w:val="00A81AB0"/>
    <w:rsid w:val="00A823E1"/>
    <w:rsid w:val="00A826BD"/>
    <w:rsid w:val="00A82F62"/>
    <w:rsid w:val="00A848CC"/>
    <w:rsid w:val="00A8737D"/>
    <w:rsid w:val="00A93240"/>
    <w:rsid w:val="00A941EE"/>
    <w:rsid w:val="00A9451E"/>
    <w:rsid w:val="00A94636"/>
    <w:rsid w:val="00A948B3"/>
    <w:rsid w:val="00A953B0"/>
    <w:rsid w:val="00A95DB4"/>
    <w:rsid w:val="00A964B6"/>
    <w:rsid w:val="00A97DD1"/>
    <w:rsid w:val="00AA0EE0"/>
    <w:rsid w:val="00AA1391"/>
    <w:rsid w:val="00AA1503"/>
    <w:rsid w:val="00AA2686"/>
    <w:rsid w:val="00AA32F7"/>
    <w:rsid w:val="00AA406A"/>
    <w:rsid w:val="00AA4C22"/>
    <w:rsid w:val="00AA629A"/>
    <w:rsid w:val="00AA7779"/>
    <w:rsid w:val="00AB061B"/>
    <w:rsid w:val="00AB6F6C"/>
    <w:rsid w:val="00AB709B"/>
    <w:rsid w:val="00AB7218"/>
    <w:rsid w:val="00AC0D25"/>
    <w:rsid w:val="00AC1845"/>
    <w:rsid w:val="00AC34D1"/>
    <w:rsid w:val="00AC3AE8"/>
    <w:rsid w:val="00AC4620"/>
    <w:rsid w:val="00AD1272"/>
    <w:rsid w:val="00AD1B64"/>
    <w:rsid w:val="00AD1F79"/>
    <w:rsid w:val="00AD299C"/>
    <w:rsid w:val="00AD4560"/>
    <w:rsid w:val="00AD47FF"/>
    <w:rsid w:val="00AD7A64"/>
    <w:rsid w:val="00AE07A1"/>
    <w:rsid w:val="00AE1001"/>
    <w:rsid w:val="00AE3F89"/>
    <w:rsid w:val="00AE5062"/>
    <w:rsid w:val="00AE5FD2"/>
    <w:rsid w:val="00AE64B2"/>
    <w:rsid w:val="00AE77C8"/>
    <w:rsid w:val="00AF1267"/>
    <w:rsid w:val="00AF31C2"/>
    <w:rsid w:val="00AF3812"/>
    <w:rsid w:val="00AF41FE"/>
    <w:rsid w:val="00B00431"/>
    <w:rsid w:val="00B004B0"/>
    <w:rsid w:val="00B02E8C"/>
    <w:rsid w:val="00B033AA"/>
    <w:rsid w:val="00B043FE"/>
    <w:rsid w:val="00B069F2"/>
    <w:rsid w:val="00B07306"/>
    <w:rsid w:val="00B07FEB"/>
    <w:rsid w:val="00B10B12"/>
    <w:rsid w:val="00B11FB2"/>
    <w:rsid w:val="00B13324"/>
    <w:rsid w:val="00B14478"/>
    <w:rsid w:val="00B15836"/>
    <w:rsid w:val="00B15C0F"/>
    <w:rsid w:val="00B16137"/>
    <w:rsid w:val="00B178C5"/>
    <w:rsid w:val="00B2364B"/>
    <w:rsid w:val="00B32640"/>
    <w:rsid w:val="00B32FA4"/>
    <w:rsid w:val="00B3367D"/>
    <w:rsid w:val="00B33863"/>
    <w:rsid w:val="00B34863"/>
    <w:rsid w:val="00B34E8A"/>
    <w:rsid w:val="00B35D95"/>
    <w:rsid w:val="00B367E5"/>
    <w:rsid w:val="00B36A98"/>
    <w:rsid w:val="00B36DD6"/>
    <w:rsid w:val="00B37B73"/>
    <w:rsid w:val="00B40AFC"/>
    <w:rsid w:val="00B40C7C"/>
    <w:rsid w:val="00B436D4"/>
    <w:rsid w:val="00B543AB"/>
    <w:rsid w:val="00B54A12"/>
    <w:rsid w:val="00B564DC"/>
    <w:rsid w:val="00B56793"/>
    <w:rsid w:val="00B56CA5"/>
    <w:rsid w:val="00B57FF5"/>
    <w:rsid w:val="00B61947"/>
    <w:rsid w:val="00B633ED"/>
    <w:rsid w:val="00B656FC"/>
    <w:rsid w:val="00B6675B"/>
    <w:rsid w:val="00B70180"/>
    <w:rsid w:val="00B7524E"/>
    <w:rsid w:val="00B75F99"/>
    <w:rsid w:val="00B76490"/>
    <w:rsid w:val="00B76985"/>
    <w:rsid w:val="00B817BF"/>
    <w:rsid w:val="00B81E8C"/>
    <w:rsid w:val="00B825BD"/>
    <w:rsid w:val="00B838B1"/>
    <w:rsid w:val="00B83974"/>
    <w:rsid w:val="00B84005"/>
    <w:rsid w:val="00B84EC1"/>
    <w:rsid w:val="00B857F6"/>
    <w:rsid w:val="00B85DED"/>
    <w:rsid w:val="00B85E25"/>
    <w:rsid w:val="00B8722F"/>
    <w:rsid w:val="00B87BB3"/>
    <w:rsid w:val="00B87CA9"/>
    <w:rsid w:val="00B9023F"/>
    <w:rsid w:val="00B90AE7"/>
    <w:rsid w:val="00B90CC1"/>
    <w:rsid w:val="00B91970"/>
    <w:rsid w:val="00B92748"/>
    <w:rsid w:val="00B9429E"/>
    <w:rsid w:val="00B946D9"/>
    <w:rsid w:val="00B95F25"/>
    <w:rsid w:val="00B97F2C"/>
    <w:rsid w:val="00BA0743"/>
    <w:rsid w:val="00BA2566"/>
    <w:rsid w:val="00BA4BFD"/>
    <w:rsid w:val="00BA4FE4"/>
    <w:rsid w:val="00BA76BC"/>
    <w:rsid w:val="00BB0B1E"/>
    <w:rsid w:val="00BB19C7"/>
    <w:rsid w:val="00BB2A27"/>
    <w:rsid w:val="00BB45D2"/>
    <w:rsid w:val="00BB69C6"/>
    <w:rsid w:val="00BB6D23"/>
    <w:rsid w:val="00BC08E0"/>
    <w:rsid w:val="00BC1E94"/>
    <w:rsid w:val="00BC27BF"/>
    <w:rsid w:val="00BC28B8"/>
    <w:rsid w:val="00BC58B3"/>
    <w:rsid w:val="00BD2943"/>
    <w:rsid w:val="00BD3057"/>
    <w:rsid w:val="00BD383B"/>
    <w:rsid w:val="00BD3E97"/>
    <w:rsid w:val="00BD7191"/>
    <w:rsid w:val="00BD7BD1"/>
    <w:rsid w:val="00BE02E5"/>
    <w:rsid w:val="00BE0714"/>
    <w:rsid w:val="00BE1820"/>
    <w:rsid w:val="00BE1D91"/>
    <w:rsid w:val="00BE44BE"/>
    <w:rsid w:val="00BE4E0A"/>
    <w:rsid w:val="00BE7FAD"/>
    <w:rsid w:val="00BF2307"/>
    <w:rsid w:val="00BF27B4"/>
    <w:rsid w:val="00BF3041"/>
    <w:rsid w:val="00BF312C"/>
    <w:rsid w:val="00BF3649"/>
    <w:rsid w:val="00BF3D09"/>
    <w:rsid w:val="00BF3ECC"/>
    <w:rsid w:val="00BF575B"/>
    <w:rsid w:val="00BF6072"/>
    <w:rsid w:val="00BF625F"/>
    <w:rsid w:val="00C015E3"/>
    <w:rsid w:val="00C020B7"/>
    <w:rsid w:val="00C03C05"/>
    <w:rsid w:val="00C059E6"/>
    <w:rsid w:val="00C12AA5"/>
    <w:rsid w:val="00C13F9F"/>
    <w:rsid w:val="00C15C6D"/>
    <w:rsid w:val="00C16825"/>
    <w:rsid w:val="00C17CA7"/>
    <w:rsid w:val="00C20FED"/>
    <w:rsid w:val="00C2368A"/>
    <w:rsid w:val="00C244B9"/>
    <w:rsid w:val="00C25343"/>
    <w:rsid w:val="00C25CB5"/>
    <w:rsid w:val="00C26D7D"/>
    <w:rsid w:val="00C270F9"/>
    <w:rsid w:val="00C27EF6"/>
    <w:rsid w:val="00C30882"/>
    <w:rsid w:val="00C30B08"/>
    <w:rsid w:val="00C30D66"/>
    <w:rsid w:val="00C31029"/>
    <w:rsid w:val="00C31092"/>
    <w:rsid w:val="00C3155D"/>
    <w:rsid w:val="00C41BA5"/>
    <w:rsid w:val="00C43B14"/>
    <w:rsid w:val="00C44181"/>
    <w:rsid w:val="00C44413"/>
    <w:rsid w:val="00C44DEB"/>
    <w:rsid w:val="00C454A3"/>
    <w:rsid w:val="00C45B00"/>
    <w:rsid w:val="00C46FCD"/>
    <w:rsid w:val="00C4700A"/>
    <w:rsid w:val="00C50127"/>
    <w:rsid w:val="00C53099"/>
    <w:rsid w:val="00C533C5"/>
    <w:rsid w:val="00C534CA"/>
    <w:rsid w:val="00C53C65"/>
    <w:rsid w:val="00C549E7"/>
    <w:rsid w:val="00C5596A"/>
    <w:rsid w:val="00C56175"/>
    <w:rsid w:val="00C60C3B"/>
    <w:rsid w:val="00C61C64"/>
    <w:rsid w:val="00C62079"/>
    <w:rsid w:val="00C64BB0"/>
    <w:rsid w:val="00C6559C"/>
    <w:rsid w:val="00C661AF"/>
    <w:rsid w:val="00C66821"/>
    <w:rsid w:val="00C674AB"/>
    <w:rsid w:val="00C674F6"/>
    <w:rsid w:val="00C67BAC"/>
    <w:rsid w:val="00C67DC2"/>
    <w:rsid w:val="00C7065C"/>
    <w:rsid w:val="00C7068E"/>
    <w:rsid w:val="00C71177"/>
    <w:rsid w:val="00C7177E"/>
    <w:rsid w:val="00C71DDA"/>
    <w:rsid w:val="00C753F1"/>
    <w:rsid w:val="00C7640F"/>
    <w:rsid w:val="00C80A8B"/>
    <w:rsid w:val="00C81953"/>
    <w:rsid w:val="00C81B0D"/>
    <w:rsid w:val="00C84AD2"/>
    <w:rsid w:val="00C85A4D"/>
    <w:rsid w:val="00C85F6A"/>
    <w:rsid w:val="00C8780A"/>
    <w:rsid w:val="00C908C3"/>
    <w:rsid w:val="00C92F8B"/>
    <w:rsid w:val="00C962CE"/>
    <w:rsid w:val="00C97441"/>
    <w:rsid w:val="00C97E94"/>
    <w:rsid w:val="00CA1DAB"/>
    <w:rsid w:val="00CA48E3"/>
    <w:rsid w:val="00CA5D4A"/>
    <w:rsid w:val="00CA7EAD"/>
    <w:rsid w:val="00CB156F"/>
    <w:rsid w:val="00CB1846"/>
    <w:rsid w:val="00CB194F"/>
    <w:rsid w:val="00CB334F"/>
    <w:rsid w:val="00CB3E15"/>
    <w:rsid w:val="00CB40F4"/>
    <w:rsid w:val="00CB46C7"/>
    <w:rsid w:val="00CB7D10"/>
    <w:rsid w:val="00CC1B67"/>
    <w:rsid w:val="00CC40FC"/>
    <w:rsid w:val="00CC4ED5"/>
    <w:rsid w:val="00CC556B"/>
    <w:rsid w:val="00CC5C22"/>
    <w:rsid w:val="00CC7A35"/>
    <w:rsid w:val="00CE38BE"/>
    <w:rsid w:val="00CE53BC"/>
    <w:rsid w:val="00CE53BD"/>
    <w:rsid w:val="00CF557C"/>
    <w:rsid w:val="00CF7AF9"/>
    <w:rsid w:val="00CF7BD7"/>
    <w:rsid w:val="00D00FF6"/>
    <w:rsid w:val="00D01A95"/>
    <w:rsid w:val="00D031AB"/>
    <w:rsid w:val="00D04061"/>
    <w:rsid w:val="00D04347"/>
    <w:rsid w:val="00D04A33"/>
    <w:rsid w:val="00D04DE9"/>
    <w:rsid w:val="00D07852"/>
    <w:rsid w:val="00D1038A"/>
    <w:rsid w:val="00D113FC"/>
    <w:rsid w:val="00D11D53"/>
    <w:rsid w:val="00D15079"/>
    <w:rsid w:val="00D17227"/>
    <w:rsid w:val="00D209F9"/>
    <w:rsid w:val="00D2112D"/>
    <w:rsid w:val="00D217AC"/>
    <w:rsid w:val="00D26F82"/>
    <w:rsid w:val="00D27216"/>
    <w:rsid w:val="00D274E1"/>
    <w:rsid w:val="00D2788E"/>
    <w:rsid w:val="00D27C00"/>
    <w:rsid w:val="00D305A1"/>
    <w:rsid w:val="00D3061B"/>
    <w:rsid w:val="00D314D7"/>
    <w:rsid w:val="00D31897"/>
    <w:rsid w:val="00D31D48"/>
    <w:rsid w:val="00D321A8"/>
    <w:rsid w:val="00D32FC7"/>
    <w:rsid w:val="00D34D17"/>
    <w:rsid w:val="00D35983"/>
    <w:rsid w:val="00D40845"/>
    <w:rsid w:val="00D415F8"/>
    <w:rsid w:val="00D42868"/>
    <w:rsid w:val="00D429E4"/>
    <w:rsid w:val="00D43905"/>
    <w:rsid w:val="00D43FDC"/>
    <w:rsid w:val="00D44016"/>
    <w:rsid w:val="00D44C19"/>
    <w:rsid w:val="00D45EB2"/>
    <w:rsid w:val="00D46F6F"/>
    <w:rsid w:val="00D53E08"/>
    <w:rsid w:val="00D543CE"/>
    <w:rsid w:val="00D5454D"/>
    <w:rsid w:val="00D54B63"/>
    <w:rsid w:val="00D6195B"/>
    <w:rsid w:val="00D62832"/>
    <w:rsid w:val="00D62F22"/>
    <w:rsid w:val="00D64AE7"/>
    <w:rsid w:val="00D66204"/>
    <w:rsid w:val="00D6736D"/>
    <w:rsid w:val="00D6762F"/>
    <w:rsid w:val="00D70F0A"/>
    <w:rsid w:val="00D71123"/>
    <w:rsid w:val="00D71248"/>
    <w:rsid w:val="00D71752"/>
    <w:rsid w:val="00D71BFF"/>
    <w:rsid w:val="00D728AD"/>
    <w:rsid w:val="00D72B1E"/>
    <w:rsid w:val="00D74E89"/>
    <w:rsid w:val="00D75887"/>
    <w:rsid w:val="00D75E05"/>
    <w:rsid w:val="00D76C52"/>
    <w:rsid w:val="00D76D1E"/>
    <w:rsid w:val="00D76E8E"/>
    <w:rsid w:val="00D80F44"/>
    <w:rsid w:val="00D82E6B"/>
    <w:rsid w:val="00D83660"/>
    <w:rsid w:val="00D84D7B"/>
    <w:rsid w:val="00D85F99"/>
    <w:rsid w:val="00D878CE"/>
    <w:rsid w:val="00D92314"/>
    <w:rsid w:val="00D923A5"/>
    <w:rsid w:val="00D92910"/>
    <w:rsid w:val="00D93C9D"/>
    <w:rsid w:val="00D940F7"/>
    <w:rsid w:val="00D94D5B"/>
    <w:rsid w:val="00D95482"/>
    <w:rsid w:val="00D956C0"/>
    <w:rsid w:val="00D96F53"/>
    <w:rsid w:val="00DA059E"/>
    <w:rsid w:val="00DA187A"/>
    <w:rsid w:val="00DA2E3C"/>
    <w:rsid w:val="00DA544C"/>
    <w:rsid w:val="00DA5E78"/>
    <w:rsid w:val="00DA71B2"/>
    <w:rsid w:val="00DA7A37"/>
    <w:rsid w:val="00DB0E39"/>
    <w:rsid w:val="00DB10EE"/>
    <w:rsid w:val="00DB3666"/>
    <w:rsid w:val="00DB5964"/>
    <w:rsid w:val="00DB754E"/>
    <w:rsid w:val="00DC2435"/>
    <w:rsid w:val="00DC6B43"/>
    <w:rsid w:val="00DC7CB8"/>
    <w:rsid w:val="00DD0141"/>
    <w:rsid w:val="00DD3420"/>
    <w:rsid w:val="00DD43A3"/>
    <w:rsid w:val="00DD4683"/>
    <w:rsid w:val="00DD6902"/>
    <w:rsid w:val="00DD7821"/>
    <w:rsid w:val="00DE084C"/>
    <w:rsid w:val="00DE1246"/>
    <w:rsid w:val="00DE1468"/>
    <w:rsid w:val="00DE14ED"/>
    <w:rsid w:val="00DE2756"/>
    <w:rsid w:val="00DE28F7"/>
    <w:rsid w:val="00DE523B"/>
    <w:rsid w:val="00DE624F"/>
    <w:rsid w:val="00DE64B8"/>
    <w:rsid w:val="00DE66DE"/>
    <w:rsid w:val="00DE6FED"/>
    <w:rsid w:val="00DF160C"/>
    <w:rsid w:val="00DF2A94"/>
    <w:rsid w:val="00DF34B1"/>
    <w:rsid w:val="00DF49A1"/>
    <w:rsid w:val="00DF5793"/>
    <w:rsid w:val="00DF6FE9"/>
    <w:rsid w:val="00E0030F"/>
    <w:rsid w:val="00E028DE"/>
    <w:rsid w:val="00E04700"/>
    <w:rsid w:val="00E047BA"/>
    <w:rsid w:val="00E0561F"/>
    <w:rsid w:val="00E05A7C"/>
    <w:rsid w:val="00E06487"/>
    <w:rsid w:val="00E0792F"/>
    <w:rsid w:val="00E10A6E"/>
    <w:rsid w:val="00E11A65"/>
    <w:rsid w:val="00E13BCE"/>
    <w:rsid w:val="00E1553B"/>
    <w:rsid w:val="00E16787"/>
    <w:rsid w:val="00E1781C"/>
    <w:rsid w:val="00E17945"/>
    <w:rsid w:val="00E17AD4"/>
    <w:rsid w:val="00E17FEC"/>
    <w:rsid w:val="00E22F59"/>
    <w:rsid w:val="00E238F6"/>
    <w:rsid w:val="00E245EC"/>
    <w:rsid w:val="00E3412E"/>
    <w:rsid w:val="00E377D9"/>
    <w:rsid w:val="00E4084B"/>
    <w:rsid w:val="00E420CF"/>
    <w:rsid w:val="00E44850"/>
    <w:rsid w:val="00E477B6"/>
    <w:rsid w:val="00E50480"/>
    <w:rsid w:val="00E51419"/>
    <w:rsid w:val="00E5142B"/>
    <w:rsid w:val="00E5195D"/>
    <w:rsid w:val="00E51F13"/>
    <w:rsid w:val="00E55AC0"/>
    <w:rsid w:val="00E55BCA"/>
    <w:rsid w:val="00E611A4"/>
    <w:rsid w:val="00E611EC"/>
    <w:rsid w:val="00E62D97"/>
    <w:rsid w:val="00E65DEB"/>
    <w:rsid w:val="00E676DD"/>
    <w:rsid w:val="00E704CF"/>
    <w:rsid w:val="00E75000"/>
    <w:rsid w:val="00E75335"/>
    <w:rsid w:val="00E75456"/>
    <w:rsid w:val="00E75CB3"/>
    <w:rsid w:val="00E80AD8"/>
    <w:rsid w:val="00E813A1"/>
    <w:rsid w:val="00E844E2"/>
    <w:rsid w:val="00E85260"/>
    <w:rsid w:val="00E85C59"/>
    <w:rsid w:val="00E918DE"/>
    <w:rsid w:val="00E92541"/>
    <w:rsid w:val="00E93CC7"/>
    <w:rsid w:val="00E9429B"/>
    <w:rsid w:val="00E965E3"/>
    <w:rsid w:val="00EA2C45"/>
    <w:rsid w:val="00EA34F6"/>
    <w:rsid w:val="00EA792C"/>
    <w:rsid w:val="00EB0884"/>
    <w:rsid w:val="00EB1CD0"/>
    <w:rsid w:val="00EC01FF"/>
    <w:rsid w:val="00EC239B"/>
    <w:rsid w:val="00EC3447"/>
    <w:rsid w:val="00EC35A5"/>
    <w:rsid w:val="00EC51D9"/>
    <w:rsid w:val="00ED08F3"/>
    <w:rsid w:val="00ED3C93"/>
    <w:rsid w:val="00ED5F72"/>
    <w:rsid w:val="00ED6714"/>
    <w:rsid w:val="00ED79E7"/>
    <w:rsid w:val="00EE1C03"/>
    <w:rsid w:val="00EE24AD"/>
    <w:rsid w:val="00EE2C4F"/>
    <w:rsid w:val="00EE6552"/>
    <w:rsid w:val="00EF4803"/>
    <w:rsid w:val="00EF6362"/>
    <w:rsid w:val="00EF68D7"/>
    <w:rsid w:val="00F02C2E"/>
    <w:rsid w:val="00F0498A"/>
    <w:rsid w:val="00F05482"/>
    <w:rsid w:val="00F05CEA"/>
    <w:rsid w:val="00F069F8"/>
    <w:rsid w:val="00F06FC9"/>
    <w:rsid w:val="00F07651"/>
    <w:rsid w:val="00F113A1"/>
    <w:rsid w:val="00F114B4"/>
    <w:rsid w:val="00F11F7A"/>
    <w:rsid w:val="00F13885"/>
    <w:rsid w:val="00F14934"/>
    <w:rsid w:val="00F15768"/>
    <w:rsid w:val="00F16373"/>
    <w:rsid w:val="00F16624"/>
    <w:rsid w:val="00F2037F"/>
    <w:rsid w:val="00F20FB0"/>
    <w:rsid w:val="00F21A9B"/>
    <w:rsid w:val="00F21C07"/>
    <w:rsid w:val="00F22C38"/>
    <w:rsid w:val="00F23216"/>
    <w:rsid w:val="00F23B8C"/>
    <w:rsid w:val="00F25558"/>
    <w:rsid w:val="00F26543"/>
    <w:rsid w:val="00F27239"/>
    <w:rsid w:val="00F27A42"/>
    <w:rsid w:val="00F34D08"/>
    <w:rsid w:val="00F36D72"/>
    <w:rsid w:val="00F40199"/>
    <w:rsid w:val="00F44F2E"/>
    <w:rsid w:val="00F450D9"/>
    <w:rsid w:val="00F46F1C"/>
    <w:rsid w:val="00F47834"/>
    <w:rsid w:val="00F50733"/>
    <w:rsid w:val="00F517D5"/>
    <w:rsid w:val="00F51F8D"/>
    <w:rsid w:val="00F534C2"/>
    <w:rsid w:val="00F5366D"/>
    <w:rsid w:val="00F6010E"/>
    <w:rsid w:val="00F61716"/>
    <w:rsid w:val="00F66EC0"/>
    <w:rsid w:val="00F72BD4"/>
    <w:rsid w:val="00F73F72"/>
    <w:rsid w:val="00F74040"/>
    <w:rsid w:val="00F75F3F"/>
    <w:rsid w:val="00F77C9C"/>
    <w:rsid w:val="00F811CF"/>
    <w:rsid w:val="00F816D1"/>
    <w:rsid w:val="00F81B26"/>
    <w:rsid w:val="00F821A8"/>
    <w:rsid w:val="00F8279F"/>
    <w:rsid w:val="00F84086"/>
    <w:rsid w:val="00F86771"/>
    <w:rsid w:val="00F86C36"/>
    <w:rsid w:val="00F875DB"/>
    <w:rsid w:val="00F90E3F"/>
    <w:rsid w:val="00F91E3B"/>
    <w:rsid w:val="00F93EA5"/>
    <w:rsid w:val="00F95349"/>
    <w:rsid w:val="00F96EF5"/>
    <w:rsid w:val="00FA57ED"/>
    <w:rsid w:val="00FA6192"/>
    <w:rsid w:val="00FA62A8"/>
    <w:rsid w:val="00FA6E43"/>
    <w:rsid w:val="00FA7B47"/>
    <w:rsid w:val="00FB2102"/>
    <w:rsid w:val="00FB45D0"/>
    <w:rsid w:val="00FB483D"/>
    <w:rsid w:val="00FB4EC4"/>
    <w:rsid w:val="00FB72D1"/>
    <w:rsid w:val="00FC02F5"/>
    <w:rsid w:val="00FC1A91"/>
    <w:rsid w:val="00FC1AEE"/>
    <w:rsid w:val="00FC632F"/>
    <w:rsid w:val="00FC765C"/>
    <w:rsid w:val="00FD23A9"/>
    <w:rsid w:val="00FD3794"/>
    <w:rsid w:val="00FD39D9"/>
    <w:rsid w:val="00FD6642"/>
    <w:rsid w:val="00FD7720"/>
    <w:rsid w:val="00FD7C56"/>
    <w:rsid w:val="00FE218D"/>
    <w:rsid w:val="00FE4B6B"/>
    <w:rsid w:val="00FE4D70"/>
    <w:rsid w:val="00FE611C"/>
    <w:rsid w:val="00FE7B67"/>
    <w:rsid w:val="00FF10E4"/>
    <w:rsid w:val="00FF12C0"/>
    <w:rsid w:val="00FF230E"/>
    <w:rsid w:val="00FF2989"/>
    <w:rsid w:val="00FF3605"/>
    <w:rsid w:val="00FF3FF8"/>
    <w:rsid w:val="00FF549B"/>
    <w:rsid w:val="00FF563B"/>
    <w:rsid w:val="00FF57DD"/>
    <w:rsid w:val="00FF685A"/>
    <w:rsid w:val="00FF75FE"/>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3"/>
    <o:shapelayout v:ext="edit">
      <o:idmap v:ext="edit" data="2"/>
    </o:shapelayout>
  </w:shapeDefaults>
  <w:decimalSymbol w:val="."/>
  <w:listSeparator w:val=","/>
  <w14:docId w14:val="043C3EA7"/>
  <w15:docId w15:val="{A08FDD76-AAAA-4384-A6B2-A0BC608818E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uiPriority="4" w:qFormat="1"/>
    <w:lsdException w:name="heading 2" w:semiHidden="1" w:uiPriority="4"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macro" w:semiHidden="1" w:unhideWhenUsed="1"/>
    <w:lsdException w:name="toa heading"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Grid" w:uiPriority="5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F14934"/>
    <w:pPr>
      <w:autoSpaceDE w:val="0"/>
      <w:autoSpaceDN w:val="0"/>
      <w:adjustRightInd w:val="0"/>
      <w:spacing w:before="120" w:after="120"/>
      <w:jc w:val="both"/>
    </w:pPr>
    <w:rPr>
      <w:rFonts w:ascii="Calibri" w:hAnsi="Calibri" w:cs="Arial"/>
      <w:color w:val="000000"/>
      <w:szCs w:val="18"/>
    </w:rPr>
  </w:style>
  <w:style w:type="paragraph" w:styleId="Heading1">
    <w:name w:val="heading 1"/>
    <w:aliases w:val="Num H1"/>
    <w:basedOn w:val="Normal"/>
    <w:next w:val="Normal"/>
    <w:uiPriority w:val="4"/>
    <w:qFormat/>
    <w:rsid w:val="007864CA"/>
    <w:pPr>
      <w:keepNext/>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before="360" w:after="240"/>
      <w:outlineLvl w:val="0"/>
    </w:pPr>
    <w:rPr>
      <w:rFonts w:ascii="Arial" w:hAnsi="Arial"/>
      <w:b/>
      <w:color w:val="7F7F7F" w:themeColor="text1" w:themeTint="80"/>
      <w:sz w:val="42"/>
      <w:szCs w:val="42"/>
      <w:lang w:val="en-US" w:eastAsia="en-US"/>
    </w:rPr>
  </w:style>
  <w:style w:type="paragraph" w:styleId="Heading2">
    <w:name w:val="heading 2"/>
    <w:aliases w:val="Num H2"/>
    <w:basedOn w:val="Normal"/>
    <w:next w:val="Normal"/>
    <w:link w:val="Heading2Char"/>
    <w:uiPriority w:val="4"/>
    <w:qFormat/>
    <w:rsid w:val="00B838B1"/>
    <w:pPr>
      <w:keepNext/>
      <w:spacing w:before="180"/>
      <w:outlineLvl w:val="1"/>
    </w:pPr>
    <w:rPr>
      <w:rFonts w:ascii="Arial" w:hAnsi="Arial"/>
      <w:b/>
      <w:bCs/>
      <w:iCs/>
      <w:color w:val="000000" w:themeColor="text1"/>
      <w:sz w:val="32"/>
      <w:szCs w:val="32"/>
      <w:lang w:val="en-US"/>
    </w:rPr>
  </w:style>
  <w:style w:type="paragraph" w:styleId="Heading3">
    <w:name w:val="heading 3"/>
    <w:basedOn w:val="Normal"/>
    <w:next w:val="Normal"/>
    <w:link w:val="Heading3Char"/>
    <w:qFormat/>
    <w:rsid w:val="003E269A"/>
    <w:pPr>
      <w:keepNext/>
      <w:spacing w:before="180"/>
      <w:outlineLvl w:val="2"/>
    </w:pPr>
    <w:rPr>
      <w:rFonts w:ascii="Arial" w:hAnsi="Arial"/>
      <w:b/>
      <w:bCs/>
      <w:color w:val="17365D" w:themeColor="text2" w:themeShade="BF"/>
      <w:sz w:val="24"/>
      <w:szCs w:val="24"/>
      <w:lang w:val="en-US"/>
    </w:rPr>
  </w:style>
  <w:style w:type="paragraph" w:styleId="Heading4">
    <w:name w:val="heading 4"/>
    <w:basedOn w:val="Normal"/>
    <w:next w:val="Normal"/>
    <w:link w:val="Heading4Char"/>
    <w:qFormat/>
    <w:rsid w:val="00824674"/>
    <w:pPr>
      <w:keepNext/>
      <w:outlineLvl w:val="3"/>
    </w:pPr>
    <w:rPr>
      <w:rFonts w:ascii="Arial" w:hAnsi="Arial"/>
      <w:b/>
      <w:bCs/>
      <w:color w:val="auto"/>
      <w:sz w:val="22"/>
      <w:szCs w:val="22"/>
    </w:rPr>
  </w:style>
  <w:style w:type="paragraph" w:styleId="Heading9">
    <w:name w:val="heading 9"/>
    <w:basedOn w:val="Normal"/>
    <w:next w:val="Normal"/>
    <w:link w:val="Heading9Char"/>
    <w:semiHidden/>
    <w:unhideWhenUsed/>
    <w:qFormat/>
    <w:rsid w:val="00B95F25"/>
    <w:pPr>
      <w:keepNext/>
      <w:keepLines/>
      <w:spacing w:before="200" w:after="0"/>
      <w:outlineLvl w:val="8"/>
    </w:pPr>
    <w:rPr>
      <w:rFonts w:asciiTheme="majorHAnsi" w:eastAsiaTheme="majorEastAsia" w:hAnsiTheme="majorHAnsi" w:cstheme="majorBidi"/>
      <w:i/>
      <w:iCs/>
      <w:color w:val="404040" w:themeColor="text1" w:themeTint="BF"/>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rsid w:val="00283348"/>
    <w:pPr>
      <w:tabs>
        <w:tab w:val="center" w:pos="4153"/>
        <w:tab w:val="right" w:pos="8306"/>
      </w:tabs>
    </w:pPr>
  </w:style>
  <w:style w:type="paragraph" w:styleId="Footer">
    <w:name w:val="footer"/>
    <w:basedOn w:val="Normal"/>
    <w:link w:val="FooterChar"/>
    <w:uiPriority w:val="99"/>
    <w:rsid w:val="00283348"/>
    <w:pPr>
      <w:tabs>
        <w:tab w:val="center" w:pos="4153"/>
        <w:tab w:val="right" w:pos="8306"/>
      </w:tabs>
    </w:pPr>
  </w:style>
  <w:style w:type="table" w:styleId="TableGrid">
    <w:name w:val="Table Grid"/>
    <w:basedOn w:val="TableNormal"/>
    <w:uiPriority w:val="59"/>
    <w:rsid w:val="0028334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txt">
    <w:name w:val="txt"/>
    <w:basedOn w:val="DefaultParagraphFont"/>
    <w:rsid w:val="002A5A36"/>
  </w:style>
  <w:style w:type="paragraph" w:styleId="BodyTextIndent">
    <w:name w:val="Body Text Indent"/>
    <w:basedOn w:val="Normal"/>
    <w:rsid w:val="00F13885"/>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ind w:left="709" w:hanging="709"/>
    </w:pPr>
    <w:rPr>
      <w:rFonts w:ascii="Tms Rmn" w:hAnsi="Tms Rmn"/>
      <w:lang w:val="en-US"/>
    </w:rPr>
  </w:style>
  <w:style w:type="paragraph" w:styleId="BodyText">
    <w:name w:val="Body Text"/>
    <w:basedOn w:val="Normal"/>
    <w:rsid w:val="006631CB"/>
  </w:style>
  <w:style w:type="paragraph" w:styleId="DocumentMap">
    <w:name w:val="Document Map"/>
    <w:basedOn w:val="Normal"/>
    <w:semiHidden/>
    <w:rsid w:val="00D32FC7"/>
    <w:pPr>
      <w:shd w:val="clear" w:color="auto" w:fill="000080"/>
    </w:pPr>
    <w:rPr>
      <w:rFonts w:cs="Tahoma"/>
    </w:rPr>
  </w:style>
  <w:style w:type="paragraph" w:styleId="TOC1">
    <w:name w:val="toc 1"/>
    <w:basedOn w:val="Normal"/>
    <w:next w:val="Normal"/>
    <w:autoRedefine/>
    <w:uiPriority w:val="39"/>
    <w:qFormat/>
    <w:rsid w:val="003E6887"/>
    <w:pPr>
      <w:jc w:val="left"/>
    </w:pPr>
    <w:rPr>
      <w:rFonts w:asciiTheme="minorHAnsi" w:hAnsiTheme="minorHAnsi"/>
      <w:b/>
      <w:bCs/>
      <w:caps/>
      <w:szCs w:val="20"/>
    </w:rPr>
  </w:style>
  <w:style w:type="paragraph" w:styleId="TOC2">
    <w:name w:val="toc 2"/>
    <w:basedOn w:val="Normal"/>
    <w:next w:val="Normal"/>
    <w:autoRedefine/>
    <w:uiPriority w:val="39"/>
    <w:qFormat/>
    <w:rsid w:val="0063694E"/>
    <w:pPr>
      <w:tabs>
        <w:tab w:val="left" w:pos="800"/>
        <w:tab w:val="right" w:pos="9685"/>
      </w:tabs>
      <w:spacing w:before="0" w:after="0"/>
      <w:ind w:left="200"/>
      <w:jc w:val="left"/>
    </w:pPr>
    <w:rPr>
      <w:rFonts w:asciiTheme="minorHAnsi" w:hAnsiTheme="minorHAnsi"/>
      <w:b/>
      <w:bCs/>
      <w:smallCaps/>
      <w:noProof/>
      <w:sz w:val="22"/>
      <w:szCs w:val="22"/>
    </w:rPr>
  </w:style>
  <w:style w:type="paragraph" w:styleId="TOC3">
    <w:name w:val="toc 3"/>
    <w:basedOn w:val="Normal"/>
    <w:next w:val="Normal"/>
    <w:autoRedefine/>
    <w:uiPriority w:val="39"/>
    <w:qFormat/>
    <w:rsid w:val="0063694E"/>
    <w:pPr>
      <w:tabs>
        <w:tab w:val="left" w:pos="1000"/>
        <w:tab w:val="right" w:pos="9685"/>
      </w:tabs>
      <w:spacing w:before="0" w:after="0"/>
      <w:ind w:left="400"/>
      <w:jc w:val="left"/>
    </w:pPr>
    <w:rPr>
      <w:rFonts w:asciiTheme="minorHAnsi" w:hAnsiTheme="minorHAnsi"/>
      <w:i/>
      <w:iCs/>
      <w:szCs w:val="20"/>
    </w:rPr>
  </w:style>
  <w:style w:type="paragraph" w:styleId="TOC4">
    <w:name w:val="toc 4"/>
    <w:basedOn w:val="Normal"/>
    <w:next w:val="Normal"/>
    <w:autoRedefine/>
    <w:uiPriority w:val="39"/>
    <w:rsid w:val="00E51419"/>
    <w:pPr>
      <w:spacing w:before="0" w:after="0"/>
      <w:ind w:left="600"/>
      <w:jc w:val="left"/>
    </w:pPr>
    <w:rPr>
      <w:rFonts w:asciiTheme="minorHAnsi" w:hAnsiTheme="minorHAnsi"/>
      <w:sz w:val="18"/>
    </w:rPr>
  </w:style>
  <w:style w:type="paragraph" w:styleId="TOC5">
    <w:name w:val="toc 5"/>
    <w:basedOn w:val="Normal"/>
    <w:next w:val="Normal"/>
    <w:autoRedefine/>
    <w:uiPriority w:val="39"/>
    <w:rsid w:val="00E51419"/>
    <w:pPr>
      <w:spacing w:before="0" w:after="0"/>
      <w:ind w:left="800"/>
      <w:jc w:val="left"/>
    </w:pPr>
    <w:rPr>
      <w:rFonts w:asciiTheme="minorHAnsi" w:hAnsiTheme="minorHAnsi"/>
      <w:sz w:val="18"/>
    </w:rPr>
  </w:style>
  <w:style w:type="paragraph" w:styleId="TOC6">
    <w:name w:val="toc 6"/>
    <w:basedOn w:val="Normal"/>
    <w:next w:val="Normal"/>
    <w:autoRedefine/>
    <w:uiPriority w:val="39"/>
    <w:rsid w:val="00E51419"/>
    <w:pPr>
      <w:spacing w:before="0" w:after="0"/>
      <w:ind w:left="1000"/>
      <w:jc w:val="left"/>
    </w:pPr>
    <w:rPr>
      <w:rFonts w:asciiTheme="minorHAnsi" w:hAnsiTheme="minorHAnsi"/>
      <w:sz w:val="18"/>
    </w:rPr>
  </w:style>
  <w:style w:type="paragraph" w:styleId="TOC7">
    <w:name w:val="toc 7"/>
    <w:basedOn w:val="Normal"/>
    <w:next w:val="Normal"/>
    <w:autoRedefine/>
    <w:uiPriority w:val="39"/>
    <w:rsid w:val="00E51419"/>
    <w:pPr>
      <w:spacing w:before="0" w:after="0"/>
      <w:ind w:left="1200"/>
      <w:jc w:val="left"/>
    </w:pPr>
    <w:rPr>
      <w:rFonts w:asciiTheme="minorHAnsi" w:hAnsiTheme="minorHAnsi"/>
      <w:sz w:val="18"/>
    </w:rPr>
  </w:style>
  <w:style w:type="paragraph" w:styleId="TOC8">
    <w:name w:val="toc 8"/>
    <w:basedOn w:val="Normal"/>
    <w:next w:val="Normal"/>
    <w:autoRedefine/>
    <w:uiPriority w:val="39"/>
    <w:rsid w:val="00E51419"/>
    <w:pPr>
      <w:spacing w:before="0" w:after="0"/>
      <w:ind w:left="1400"/>
      <w:jc w:val="left"/>
    </w:pPr>
    <w:rPr>
      <w:rFonts w:asciiTheme="minorHAnsi" w:hAnsiTheme="minorHAnsi"/>
      <w:sz w:val="18"/>
    </w:rPr>
  </w:style>
  <w:style w:type="paragraph" w:styleId="TOC9">
    <w:name w:val="toc 9"/>
    <w:basedOn w:val="Normal"/>
    <w:next w:val="Normal"/>
    <w:autoRedefine/>
    <w:uiPriority w:val="39"/>
    <w:rsid w:val="00E51419"/>
    <w:pPr>
      <w:spacing w:before="0" w:after="0"/>
      <w:ind w:left="1600"/>
      <w:jc w:val="left"/>
    </w:pPr>
    <w:rPr>
      <w:rFonts w:asciiTheme="minorHAnsi" w:hAnsiTheme="minorHAnsi"/>
      <w:sz w:val="18"/>
    </w:rPr>
  </w:style>
  <w:style w:type="character" w:styleId="Hyperlink">
    <w:name w:val="Hyperlink"/>
    <w:basedOn w:val="DefaultParagraphFont"/>
    <w:uiPriority w:val="99"/>
    <w:rsid w:val="0060046A"/>
    <w:rPr>
      <w:color w:val="0000FF"/>
      <w:u w:val="single"/>
    </w:rPr>
  </w:style>
  <w:style w:type="character" w:styleId="PageNumber">
    <w:name w:val="page number"/>
    <w:basedOn w:val="DefaultParagraphFont"/>
    <w:rsid w:val="00D3061B"/>
  </w:style>
  <w:style w:type="paragraph" w:styleId="NormalWeb">
    <w:name w:val="Normal (Web)"/>
    <w:basedOn w:val="Normal"/>
    <w:uiPriority w:val="99"/>
    <w:rsid w:val="00394791"/>
    <w:pPr>
      <w:spacing w:before="100" w:beforeAutospacing="1" w:after="100" w:afterAutospacing="1"/>
    </w:pPr>
    <w:rPr>
      <w:rFonts w:ascii="Times New Roman" w:hAnsi="Times New Roman"/>
      <w:szCs w:val="24"/>
    </w:rPr>
  </w:style>
  <w:style w:type="paragraph" w:customStyle="1" w:styleId="Default">
    <w:name w:val="Default"/>
    <w:rsid w:val="004645E1"/>
    <w:pPr>
      <w:autoSpaceDE w:val="0"/>
      <w:autoSpaceDN w:val="0"/>
      <w:adjustRightInd w:val="0"/>
    </w:pPr>
    <w:rPr>
      <w:rFonts w:ascii="FKNDDO+Arial" w:hAnsi="FKNDDO+Arial" w:cs="FKNDDO+Arial"/>
      <w:color w:val="000000"/>
      <w:sz w:val="24"/>
      <w:szCs w:val="24"/>
    </w:rPr>
  </w:style>
  <w:style w:type="paragraph" w:customStyle="1" w:styleId="Level1">
    <w:name w:val="Level 1"/>
    <w:basedOn w:val="Normal"/>
    <w:rsid w:val="009E39D1"/>
    <w:pPr>
      <w:widowControl w:val="0"/>
      <w:numPr>
        <w:numId w:val="1"/>
      </w:numPr>
      <w:ind w:left="720" w:hanging="720"/>
      <w:outlineLvl w:val="0"/>
    </w:pPr>
    <w:rPr>
      <w:rFonts w:ascii="Times New Roman" w:hAnsi="Times New Roman"/>
      <w:snapToGrid w:val="0"/>
      <w:lang w:val="en-US" w:eastAsia="en-US"/>
    </w:rPr>
  </w:style>
  <w:style w:type="character" w:styleId="FollowedHyperlink">
    <w:name w:val="FollowedHyperlink"/>
    <w:basedOn w:val="DefaultParagraphFont"/>
    <w:rsid w:val="009E39D1"/>
    <w:rPr>
      <w:color w:val="800080"/>
      <w:u w:val="single"/>
    </w:rPr>
  </w:style>
  <w:style w:type="character" w:customStyle="1" w:styleId="Heading3Char">
    <w:name w:val="Heading 3 Char"/>
    <w:basedOn w:val="DefaultParagraphFont"/>
    <w:link w:val="Heading3"/>
    <w:rsid w:val="003E269A"/>
    <w:rPr>
      <w:rFonts w:ascii="Arial" w:hAnsi="Arial" w:cs="Arial"/>
      <w:b/>
      <w:bCs/>
      <w:color w:val="17365D" w:themeColor="text2" w:themeShade="BF"/>
      <w:sz w:val="24"/>
      <w:szCs w:val="24"/>
      <w:lang w:val="en-US"/>
    </w:rPr>
  </w:style>
  <w:style w:type="paragraph" w:customStyle="1" w:styleId="guidanceheadline">
    <w:name w:val="guidance headline"/>
    <w:basedOn w:val="Normal"/>
    <w:rsid w:val="005E1B0D"/>
    <w:pPr>
      <w:spacing w:line="360" w:lineRule="auto"/>
    </w:pPr>
    <w:rPr>
      <w:rFonts w:ascii="Arial" w:hAnsi="Arial"/>
      <w:b/>
      <w:color w:val="008000"/>
      <w:sz w:val="18"/>
    </w:rPr>
  </w:style>
  <w:style w:type="paragraph" w:customStyle="1" w:styleId="guidance">
    <w:name w:val="guidance"/>
    <w:basedOn w:val="Normal"/>
    <w:rsid w:val="005E1B0D"/>
    <w:pPr>
      <w:spacing w:line="360" w:lineRule="auto"/>
    </w:pPr>
    <w:rPr>
      <w:rFonts w:ascii="Arial" w:hAnsi="Arial"/>
      <w:color w:val="008000"/>
      <w:sz w:val="18"/>
    </w:rPr>
  </w:style>
  <w:style w:type="paragraph" w:styleId="ListParagraph">
    <w:name w:val="List Paragraph"/>
    <w:basedOn w:val="Normal"/>
    <w:uiPriority w:val="34"/>
    <w:qFormat/>
    <w:rsid w:val="00EC35A5"/>
    <w:pPr>
      <w:ind w:left="720"/>
    </w:pPr>
  </w:style>
  <w:style w:type="paragraph" w:customStyle="1" w:styleId="QMTierII">
    <w:name w:val="QM Tier II"/>
    <w:basedOn w:val="Normal"/>
    <w:rsid w:val="001D3874"/>
    <w:pPr>
      <w:spacing w:before="40" w:after="80"/>
      <w:ind w:left="720"/>
    </w:pPr>
    <w:rPr>
      <w:rFonts w:ascii="Arial" w:hAnsi="Arial"/>
      <w:sz w:val="22"/>
      <w:lang w:val="en-US" w:eastAsia="en-US"/>
    </w:rPr>
  </w:style>
  <w:style w:type="paragraph" w:styleId="NoSpacing">
    <w:name w:val="No Spacing"/>
    <w:link w:val="NoSpacingChar"/>
    <w:qFormat/>
    <w:rsid w:val="001D22A4"/>
    <w:rPr>
      <w:rFonts w:ascii="Calibri" w:hAnsi="Calibri"/>
      <w:color w:val="17365D" w:themeColor="text2" w:themeShade="BF"/>
      <w:szCs w:val="22"/>
      <w:lang w:val="en-US" w:eastAsia="en-US"/>
    </w:rPr>
  </w:style>
  <w:style w:type="character" w:customStyle="1" w:styleId="NoSpacingChar">
    <w:name w:val="No Spacing Char"/>
    <w:basedOn w:val="DefaultParagraphFont"/>
    <w:link w:val="NoSpacing"/>
    <w:rsid w:val="001D22A4"/>
    <w:rPr>
      <w:rFonts w:ascii="Calibri" w:hAnsi="Calibri"/>
      <w:color w:val="17365D" w:themeColor="text2" w:themeShade="BF"/>
      <w:szCs w:val="22"/>
      <w:lang w:val="en-US" w:eastAsia="en-US"/>
    </w:rPr>
  </w:style>
  <w:style w:type="paragraph" w:styleId="Subtitle">
    <w:name w:val="Subtitle"/>
    <w:aliases w:val="Image Title"/>
    <w:basedOn w:val="Normal"/>
    <w:next w:val="Normal"/>
    <w:link w:val="SubtitleChar"/>
    <w:qFormat/>
    <w:rsid w:val="00683BD1"/>
    <w:pPr>
      <w:spacing w:before="240" w:after="240"/>
      <w:jc w:val="center"/>
      <w:outlineLvl w:val="1"/>
    </w:pPr>
    <w:rPr>
      <w:rFonts w:cs="Times New Roman"/>
      <w:b/>
      <w:sz w:val="24"/>
      <w:szCs w:val="24"/>
    </w:rPr>
  </w:style>
  <w:style w:type="character" w:customStyle="1" w:styleId="SubtitleChar">
    <w:name w:val="Subtitle Char"/>
    <w:aliases w:val="Image Title Char"/>
    <w:basedOn w:val="DefaultParagraphFont"/>
    <w:link w:val="Subtitle"/>
    <w:rsid w:val="00683BD1"/>
    <w:rPr>
      <w:rFonts w:ascii="Calibri" w:eastAsia="Times New Roman" w:hAnsi="Calibri" w:cs="Times New Roman"/>
      <w:b/>
      <w:color w:val="000000"/>
      <w:sz w:val="24"/>
      <w:szCs w:val="24"/>
    </w:rPr>
  </w:style>
  <w:style w:type="paragraph" w:styleId="BalloonText">
    <w:name w:val="Balloon Text"/>
    <w:basedOn w:val="Normal"/>
    <w:link w:val="BalloonTextChar"/>
    <w:rsid w:val="00BB69C6"/>
    <w:pPr>
      <w:spacing w:before="0" w:after="0"/>
    </w:pPr>
    <w:rPr>
      <w:rFonts w:ascii="Tahoma" w:hAnsi="Tahoma" w:cs="Tahoma"/>
      <w:sz w:val="16"/>
      <w:szCs w:val="16"/>
    </w:rPr>
  </w:style>
  <w:style w:type="character" w:customStyle="1" w:styleId="BalloonTextChar">
    <w:name w:val="Balloon Text Char"/>
    <w:basedOn w:val="DefaultParagraphFont"/>
    <w:link w:val="BalloonText"/>
    <w:rsid w:val="00BB69C6"/>
    <w:rPr>
      <w:rFonts w:ascii="Tahoma" w:hAnsi="Tahoma" w:cs="Tahoma"/>
      <w:color w:val="000000"/>
      <w:sz w:val="16"/>
      <w:szCs w:val="16"/>
    </w:rPr>
  </w:style>
  <w:style w:type="character" w:customStyle="1" w:styleId="FooterChar">
    <w:name w:val="Footer Char"/>
    <w:basedOn w:val="DefaultParagraphFont"/>
    <w:link w:val="Footer"/>
    <w:uiPriority w:val="99"/>
    <w:rsid w:val="00566649"/>
    <w:rPr>
      <w:rFonts w:ascii="Calibri" w:hAnsi="Calibri" w:cs="Arial"/>
      <w:color w:val="000000"/>
      <w:szCs w:val="18"/>
    </w:rPr>
  </w:style>
  <w:style w:type="paragraph" w:styleId="TOCHeading">
    <w:name w:val="TOC Heading"/>
    <w:basedOn w:val="Heading1"/>
    <w:next w:val="Normal"/>
    <w:uiPriority w:val="39"/>
    <w:unhideWhenUsed/>
    <w:qFormat/>
    <w:rsid w:val="00FA7B47"/>
    <w:pPr>
      <w:keepLines/>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s>
      <w:autoSpaceDE/>
      <w:autoSpaceDN/>
      <w:adjustRightInd/>
      <w:spacing w:before="480" w:after="0" w:line="276" w:lineRule="auto"/>
      <w:outlineLvl w:val="9"/>
    </w:pPr>
    <w:rPr>
      <w:rFonts w:asciiTheme="majorHAnsi" w:eastAsiaTheme="majorEastAsia" w:hAnsiTheme="majorHAnsi" w:cstheme="majorBidi"/>
      <w:bCs/>
      <w:color w:val="365F91" w:themeColor="accent1" w:themeShade="BF"/>
      <w:sz w:val="28"/>
      <w:szCs w:val="28"/>
    </w:rPr>
  </w:style>
  <w:style w:type="character" w:styleId="Strong">
    <w:name w:val="Strong"/>
    <w:uiPriority w:val="22"/>
    <w:qFormat/>
    <w:rsid w:val="00D62832"/>
  </w:style>
  <w:style w:type="character" w:customStyle="1" w:styleId="Heading2Char">
    <w:name w:val="Heading 2 Char"/>
    <w:aliases w:val="Num H2 Char"/>
    <w:basedOn w:val="DefaultParagraphFont"/>
    <w:link w:val="Heading2"/>
    <w:rsid w:val="00B838B1"/>
    <w:rPr>
      <w:rFonts w:ascii="Arial" w:hAnsi="Arial" w:cs="Arial"/>
      <w:b/>
      <w:bCs/>
      <w:iCs/>
      <w:color w:val="000000" w:themeColor="text1"/>
      <w:sz w:val="32"/>
      <w:szCs w:val="32"/>
      <w:lang w:val="en-US"/>
    </w:rPr>
  </w:style>
  <w:style w:type="character" w:styleId="SubtleEmphasis">
    <w:name w:val="Subtle Emphasis"/>
    <w:basedOn w:val="DefaultParagraphFont"/>
    <w:uiPriority w:val="19"/>
    <w:qFormat/>
    <w:rsid w:val="00C962CE"/>
    <w:rPr>
      <w:i/>
      <w:iCs/>
      <w:color w:val="365F91" w:themeColor="accent1" w:themeShade="BF"/>
      <w:sz w:val="22"/>
    </w:rPr>
  </w:style>
  <w:style w:type="paragraph" w:styleId="Title">
    <w:name w:val="Title"/>
    <w:basedOn w:val="Normal"/>
    <w:next w:val="Normal"/>
    <w:link w:val="TitleChar"/>
    <w:qFormat/>
    <w:rsid w:val="005E787C"/>
    <w:pPr>
      <w:autoSpaceDE/>
      <w:autoSpaceDN/>
      <w:adjustRightInd/>
      <w:spacing w:before="0" w:after="0"/>
      <w:jc w:val="center"/>
    </w:pPr>
    <w:rPr>
      <w:color w:val="404040" w:themeColor="text1" w:themeTint="BF"/>
      <w:sz w:val="72"/>
      <w:szCs w:val="72"/>
    </w:rPr>
  </w:style>
  <w:style w:type="character" w:customStyle="1" w:styleId="TitleChar">
    <w:name w:val="Title Char"/>
    <w:basedOn w:val="DefaultParagraphFont"/>
    <w:link w:val="Title"/>
    <w:rsid w:val="005E787C"/>
    <w:rPr>
      <w:rFonts w:ascii="Calibri" w:hAnsi="Calibri" w:cs="Arial"/>
      <w:color w:val="404040" w:themeColor="text1" w:themeTint="BF"/>
      <w:sz w:val="72"/>
      <w:szCs w:val="72"/>
    </w:rPr>
  </w:style>
  <w:style w:type="character" w:customStyle="1" w:styleId="Heading9Char">
    <w:name w:val="Heading 9 Char"/>
    <w:basedOn w:val="DefaultParagraphFont"/>
    <w:link w:val="Heading9"/>
    <w:semiHidden/>
    <w:rsid w:val="00B95F25"/>
    <w:rPr>
      <w:rFonts w:asciiTheme="majorHAnsi" w:eastAsiaTheme="majorEastAsia" w:hAnsiTheme="majorHAnsi" w:cstheme="majorBidi"/>
      <w:i/>
      <w:iCs/>
      <w:color w:val="404040" w:themeColor="text1" w:themeTint="BF"/>
    </w:rPr>
  </w:style>
  <w:style w:type="paragraph" w:customStyle="1" w:styleId="GeneralPolicyHeading">
    <w:name w:val="General Policy Heading"/>
    <w:basedOn w:val="Heading9"/>
    <w:rsid w:val="00B95F25"/>
    <w:pPr>
      <w:autoSpaceDE/>
      <w:autoSpaceDN/>
      <w:adjustRightInd/>
      <w:spacing w:before="240" w:after="240"/>
      <w:ind w:left="720"/>
    </w:pPr>
    <w:rPr>
      <w:rFonts w:ascii="Arial" w:eastAsia="Times New Roman" w:hAnsi="Arial" w:cs="Times New Roman"/>
      <w:b/>
      <w:i w:val="0"/>
      <w:iCs w:val="0"/>
      <w:color w:val="auto"/>
      <w:sz w:val="24"/>
      <w:lang w:val="en-US" w:eastAsia="en-US"/>
    </w:rPr>
  </w:style>
  <w:style w:type="paragraph" w:styleId="Index1">
    <w:name w:val="index 1"/>
    <w:basedOn w:val="Normal"/>
    <w:next w:val="Normal"/>
    <w:autoRedefine/>
    <w:rsid w:val="00B95F25"/>
    <w:pPr>
      <w:keepNext/>
      <w:keepLines/>
      <w:autoSpaceDE/>
      <w:autoSpaceDN/>
      <w:adjustRightInd/>
      <w:spacing w:before="0" w:after="0"/>
      <w:ind w:left="240" w:hanging="240"/>
    </w:pPr>
    <w:rPr>
      <w:rFonts w:ascii="Arial" w:hAnsi="Arial" w:cs="Times New Roman"/>
      <w:color w:val="auto"/>
      <w:sz w:val="24"/>
      <w:szCs w:val="20"/>
      <w:lang w:val="en-US" w:eastAsia="en-US"/>
    </w:rPr>
  </w:style>
  <w:style w:type="character" w:customStyle="1" w:styleId="notranslate">
    <w:name w:val="notranslate"/>
    <w:basedOn w:val="DefaultParagraphFont"/>
    <w:rsid w:val="000B0EBF"/>
  </w:style>
  <w:style w:type="paragraph" w:customStyle="1" w:styleId="QMTierIIChar">
    <w:name w:val="QM Tier II Char"/>
    <w:basedOn w:val="Normal"/>
    <w:link w:val="QMTierIICharChar"/>
    <w:rsid w:val="004E700E"/>
    <w:pPr>
      <w:autoSpaceDE/>
      <w:autoSpaceDN/>
      <w:adjustRightInd/>
      <w:spacing w:before="40" w:after="80"/>
      <w:ind w:left="720"/>
    </w:pPr>
    <w:rPr>
      <w:rFonts w:ascii="Arial" w:hAnsi="Arial" w:cs="Times New Roman"/>
      <w:color w:val="auto"/>
      <w:sz w:val="22"/>
      <w:szCs w:val="20"/>
      <w:lang w:val="en-US" w:eastAsia="en-US"/>
    </w:rPr>
  </w:style>
  <w:style w:type="character" w:customStyle="1" w:styleId="QMTierIICharChar">
    <w:name w:val="QM Tier II Char Char"/>
    <w:basedOn w:val="DefaultParagraphFont"/>
    <w:link w:val="QMTierIIChar"/>
    <w:rsid w:val="004E700E"/>
    <w:rPr>
      <w:rFonts w:ascii="Arial" w:hAnsi="Arial"/>
      <w:sz w:val="22"/>
      <w:lang w:val="en-US" w:eastAsia="en-US"/>
    </w:rPr>
  </w:style>
  <w:style w:type="paragraph" w:customStyle="1" w:styleId="Normal1">
    <w:name w:val="Normal 1"/>
    <w:basedOn w:val="Normal"/>
    <w:rsid w:val="0047296A"/>
    <w:pPr>
      <w:keepNext/>
      <w:keepLines/>
      <w:autoSpaceDE/>
      <w:autoSpaceDN/>
      <w:adjustRightInd/>
      <w:spacing w:before="0" w:after="0"/>
    </w:pPr>
    <w:rPr>
      <w:rFonts w:ascii="Arial" w:hAnsi="Arial" w:cs="Times New Roman"/>
      <w:b/>
      <w:color w:val="auto"/>
      <w:sz w:val="24"/>
      <w:szCs w:val="20"/>
      <w:lang w:val="en-US" w:eastAsia="en-US"/>
    </w:rPr>
  </w:style>
  <w:style w:type="character" w:customStyle="1" w:styleId="normal-c2">
    <w:name w:val="normal-c2"/>
    <w:basedOn w:val="DefaultParagraphFont"/>
    <w:rsid w:val="00CB7D10"/>
  </w:style>
  <w:style w:type="character" w:customStyle="1" w:styleId="normal-c3">
    <w:name w:val="normal-c3"/>
    <w:basedOn w:val="DefaultParagraphFont"/>
    <w:rsid w:val="00CB7D10"/>
  </w:style>
  <w:style w:type="character" w:customStyle="1" w:styleId="Heading4Char">
    <w:name w:val="Heading 4 Char"/>
    <w:basedOn w:val="DefaultParagraphFont"/>
    <w:link w:val="Heading4"/>
    <w:rsid w:val="00824674"/>
    <w:rPr>
      <w:rFonts w:ascii="Arial" w:hAnsi="Arial" w:cs="Arial"/>
      <w:b/>
      <w:bCs/>
      <w:sz w:val="22"/>
      <w:szCs w:val="22"/>
    </w:rPr>
  </w:style>
  <w:style w:type="character" w:styleId="IntenseEmphasis">
    <w:name w:val="Intense Emphasis"/>
    <w:basedOn w:val="DefaultParagraphFont"/>
    <w:uiPriority w:val="21"/>
    <w:qFormat/>
    <w:rsid w:val="00E238F6"/>
    <w:rPr>
      <w:b/>
      <w:bCs/>
      <w:i/>
      <w:iCs/>
      <w:color w:val="4F81BD" w:themeColor="accent1"/>
    </w:rPr>
  </w:style>
  <w:style w:type="paragraph" w:customStyle="1" w:styleId="Style11ptLeftLeft0">
    <w:name w:val="Style 11 pt Left Left:  0&quot;"/>
    <w:basedOn w:val="Normal"/>
    <w:rsid w:val="005C5004"/>
    <w:pPr>
      <w:autoSpaceDE/>
      <w:autoSpaceDN/>
      <w:adjustRightInd/>
      <w:spacing w:before="0"/>
      <w:ind w:left="720"/>
      <w:jc w:val="left"/>
    </w:pPr>
    <w:rPr>
      <w:rFonts w:ascii="Arial" w:hAnsi="Arial" w:cs="Times New Roman"/>
      <w:color w:val="auto"/>
      <w:sz w:val="22"/>
      <w:szCs w:val="20"/>
      <w:lang w:val="en-US" w:eastAsia="en-US"/>
    </w:rPr>
  </w:style>
  <w:style w:type="paragraph" w:styleId="BodyText3">
    <w:name w:val="Body Text 3"/>
    <w:basedOn w:val="Normal"/>
    <w:link w:val="BodyText3Char"/>
    <w:rsid w:val="00D46F6F"/>
    <w:rPr>
      <w:sz w:val="16"/>
      <w:szCs w:val="16"/>
    </w:rPr>
  </w:style>
  <w:style w:type="character" w:customStyle="1" w:styleId="BodyText3Char">
    <w:name w:val="Body Text 3 Char"/>
    <w:basedOn w:val="DefaultParagraphFont"/>
    <w:link w:val="BodyText3"/>
    <w:rsid w:val="00D46F6F"/>
    <w:rPr>
      <w:rFonts w:ascii="Calibri" w:hAnsi="Calibri" w:cs="Arial"/>
      <w:color w:val="000000"/>
      <w:sz w:val="16"/>
      <w:szCs w:val="16"/>
    </w:rPr>
  </w:style>
  <w:style w:type="paragraph" w:customStyle="1" w:styleId="Hbody1">
    <w:name w:val="H body1"/>
    <w:basedOn w:val="Default"/>
    <w:next w:val="Default"/>
    <w:uiPriority w:val="99"/>
    <w:rsid w:val="00A82F62"/>
    <w:rPr>
      <w:rFonts w:ascii="Arial" w:hAnsi="Arial" w:cs="Arial"/>
      <w:color w:val="auto"/>
    </w:rPr>
  </w:style>
  <w:style w:type="character" w:styleId="CommentReference">
    <w:name w:val="annotation reference"/>
    <w:basedOn w:val="DefaultParagraphFont"/>
    <w:uiPriority w:val="99"/>
    <w:rsid w:val="0050125F"/>
    <w:rPr>
      <w:sz w:val="16"/>
      <w:szCs w:val="16"/>
    </w:rPr>
  </w:style>
  <w:style w:type="paragraph" w:styleId="CommentText">
    <w:name w:val="annotation text"/>
    <w:basedOn w:val="Normal"/>
    <w:link w:val="CommentTextChar"/>
    <w:uiPriority w:val="99"/>
    <w:rsid w:val="0050125F"/>
    <w:rPr>
      <w:szCs w:val="20"/>
    </w:rPr>
  </w:style>
  <w:style w:type="character" w:customStyle="1" w:styleId="CommentTextChar">
    <w:name w:val="Comment Text Char"/>
    <w:basedOn w:val="DefaultParagraphFont"/>
    <w:link w:val="CommentText"/>
    <w:uiPriority w:val="99"/>
    <w:rsid w:val="0050125F"/>
    <w:rPr>
      <w:rFonts w:ascii="Calibri" w:hAnsi="Calibri" w:cs="Arial"/>
      <w:color w:val="000000"/>
    </w:rPr>
  </w:style>
  <w:style w:type="paragraph" w:styleId="CommentSubject">
    <w:name w:val="annotation subject"/>
    <w:basedOn w:val="CommentText"/>
    <w:next w:val="CommentText"/>
    <w:link w:val="CommentSubjectChar"/>
    <w:rsid w:val="0050125F"/>
    <w:rPr>
      <w:b/>
      <w:bCs/>
    </w:rPr>
  </w:style>
  <w:style w:type="character" w:customStyle="1" w:styleId="CommentSubjectChar">
    <w:name w:val="Comment Subject Char"/>
    <w:basedOn w:val="CommentTextChar"/>
    <w:link w:val="CommentSubject"/>
    <w:rsid w:val="0050125F"/>
    <w:rPr>
      <w:rFonts w:ascii="Calibri" w:hAnsi="Calibri" w:cs="Arial"/>
      <w:b/>
      <w:bCs/>
      <w:color w:val="000000"/>
    </w:rPr>
  </w:style>
  <w:style w:type="character" w:customStyle="1" w:styleId="HeaderChar">
    <w:name w:val="Header Char"/>
    <w:link w:val="Header"/>
    <w:uiPriority w:val="99"/>
    <w:rsid w:val="009C593F"/>
    <w:rPr>
      <w:rFonts w:ascii="Calibri" w:hAnsi="Calibri" w:cs="Arial"/>
      <w:color w:val="000000"/>
      <w:szCs w:val="18"/>
    </w:rPr>
  </w:style>
  <w:style w:type="paragraph" w:customStyle="1" w:styleId="TableNormal1">
    <w:name w:val="Table Normal1"/>
    <w:basedOn w:val="Normal"/>
    <w:rsid w:val="00F07651"/>
    <w:pPr>
      <w:autoSpaceDE/>
      <w:adjustRightInd/>
      <w:spacing w:before="0" w:after="0"/>
      <w:jc w:val="left"/>
    </w:pPr>
    <w:rPr>
      <w:rFonts w:ascii="Garamond" w:hAnsi="Garamond" w:cs="Times New Roman"/>
      <w:color w:val="auto"/>
      <w:sz w:val="22"/>
      <w:szCs w:val="20"/>
      <w:lang w:eastAsia="en-US"/>
    </w:rPr>
  </w:style>
  <w:style w:type="paragraph" w:customStyle="1" w:styleId="NumBodyText">
    <w:name w:val="Num Body Text"/>
    <w:basedOn w:val="Normal"/>
    <w:uiPriority w:val="1"/>
    <w:qFormat/>
    <w:rsid w:val="002269A0"/>
    <w:pPr>
      <w:tabs>
        <w:tab w:val="num" w:pos="0"/>
      </w:tabs>
      <w:autoSpaceDE/>
      <w:autoSpaceDN/>
      <w:adjustRightInd/>
      <w:spacing w:line="276" w:lineRule="auto"/>
      <w:ind w:hanging="850"/>
    </w:pPr>
    <w:rPr>
      <w:rFonts w:ascii="Arial" w:eastAsiaTheme="minorHAnsi" w:hAnsi="Arial" w:cstheme="minorBidi"/>
      <w:color w:val="auto"/>
      <w:sz w:val="22"/>
      <w:szCs w:val="22"/>
      <w:lang w:eastAsia="en-US"/>
    </w:rPr>
  </w:style>
  <w:style w:type="paragraph" w:styleId="Revision">
    <w:name w:val="Revision"/>
    <w:hidden/>
    <w:uiPriority w:val="99"/>
    <w:semiHidden/>
    <w:rsid w:val="001E7E4C"/>
    <w:rPr>
      <w:rFonts w:ascii="Calibri" w:hAnsi="Calibri" w:cs="Arial"/>
      <w:color w:val="000000"/>
      <w:szCs w:val="18"/>
    </w:rPr>
  </w:style>
  <w:style w:type="paragraph" w:styleId="FootnoteText">
    <w:name w:val="footnote text"/>
    <w:basedOn w:val="Normal"/>
    <w:link w:val="FootnoteTextChar"/>
    <w:semiHidden/>
    <w:unhideWhenUsed/>
    <w:rsid w:val="007C6BB8"/>
    <w:pPr>
      <w:spacing w:before="0" w:after="0"/>
    </w:pPr>
    <w:rPr>
      <w:szCs w:val="20"/>
    </w:rPr>
  </w:style>
  <w:style w:type="character" w:customStyle="1" w:styleId="FootnoteTextChar">
    <w:name w:val="Footnote Text Char"/>
    <w:basedOn w:val="DefaultParagraphFont"/>
    <w:link w:val="FootnoteText"/>
    <w:semiHidden/>
    <w:rsid w:val="007C6BB8"/>
    <w:rPr>
      <w:rFonts w:ascii="Calibri" w:hAnsi="Calibri" w:cs="Arial"/>
      <w:color w:val="000000"/>
    </w:rPr>
  </w:style>
  <w:style w:type="character" w:styleId="FootnoteReference">
    <w:name w:val="footnote reference"/>
    <w:basedOn w:val="DefaultParagraphFont"/>
    <w:semiHidden/>
    <w:unhideWhenUsed/>
    <w:rsid w:val="007C6BB8"/>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5688019">
      <w:bodyDiv w:val="1"/>
      <w:marLeft w:val="0"/>
      <w:marRight w:val="0"/>
      <w:marTop w:val="0"/>
      <w:marBottom w:val="0"/>
      <w:divBdr>
        <w:top w:val="none" w:sz="0" w:space="0" w:color="auto"/>
        <w:left w:val="none" w:sz="0" w:space="0" w:color="auto"/>
        <w:bottom w:val="none" w:sz="0" w:space="0" w:color="auto"/>
        <w:right w:val="none" w:sz="0" w:space="0" w:color="auto"/>
      </w:divBdr>
    </w:div>
    <w:div w:id="103231338">
      <w:bodyDiv w:val="1"/>
      <w:marLeft w:val="0"/>
      <w:marRight w:val="0"/>
      <w:marTop w:val="0"/>
      <w:marBottom w:val="0"/>
      <w:divBdr>
        <w:top w:val="none" w:sz="0" w:space="0" w:color="auto"/>
        <w:left w:val="none" w:sz="0" w:space="0" w:color="auto"/>
        <w:bottom w:val="none" w:sz="0" w:space="0" w:color="auto"/>
        <w:right w:val="none" w:sz="0" w:space="0" w:color="auto"/>
      </w:divBdr>
    </w:div>
    <w:div w:id="289013799">
      <w:bodyDiv w:val="1"/>
      <w:marLeft w:val="0"/>
      <w:marRight w:val="0"/>
      <w:marTop w:val="0"/>
      <w:marBottom w:val="0"/>
      <w:divBdr>
        <w:top w:val="none" w:sz="0" w:space="0" w:color="auto"/>
        <w:left w:val="none" w:sz="0" w:space="0" w:color="auto"/>
        <w:bottom w:val="none" w:sz="0" w:space="0" w:color="auto"/>
        <w:right w:val="none" w:sz="0" w:space="0" w:color="auto"/>
      </w:divBdr>
      <w:divsChild>
        <w:div w:id="2027364274">
          <w:marLeft w:val="0"/>
          <w:marRight w:val="0"/>
          <w:marTop w:val="0"/>
          <w:marBottom w:val="0"/>
          <w:divBdr>
            <w:top w:val="none" w:sz="0" w:space="0" w:color="auto"/>
            <w:left w:val="none" w:sz="0" w:space="0" w:color="auto"/>
            <w:bottom w:val="none" w:sz="0" w:space="0" w:color="auto"/>
            <w:right w:val="none" w:sz="0" w:space="0" w:color="auto"/>
          </w:divBdr>
        </w:div>
      </w:divsChild>
    </w:div>
    <w:div w:id="431703822">
      <w:bodyDiv w:val="1"/>
      <w:marLeft w:val="0"/>
      <w:marRight w:val="0"/>
      <w:marTop w:val="0"/>
      <w:marBottom w:val="0"/>
      <w:divBdr>
        <w:top w:val="none" w:sz="0" w:space="0" w:color="auto"/>
        <w:left w:val="none" w:sz="0" w:space="0" w:color="auto"/>
        <w:bottom w:val="none" w:sz="0" w:space="0" w:color="auto"/>
        <w:right w:val="none" w:sz="0" w:space="0" w:color="auto"/>
      </w:divBdr>
      <w:divsChild>
        <w:div w:id="2026856440">
          <w:marLeft w:val="547"/>
          <w:marRight w:val="0"/>
          <w:marTop w:val="0"/>
          <w:marBottom w:val="0"/>
          <w:divBdr>
            <w:top w:val="none" w:sz="0" w:space="0" w:color="auto"/>
            <w:left w:val="none" w:sz="0" w:space="0" w:color="auto"/>
            <w:bottom w:val="none" w:sz="0" w:space="0" w:color="auto"/>
            <w:right w:val="none" w:sz="0" w:space="0" w:color="auto"/>
          </w:divBdr>
        </w:div>
        <w:div w:id="1497652255">
          <w:marLeft w:val="1166"/>
          <w:marRight w:val="0"/>
          <w:marTop w:val="0"/>
          <w:marBottom w:val="0"/>
          <w:divBdr>
            <w:top w:val="none" w:sz="0" w:space="0" w:color="auto"/>
            <w:left w:val="none" w:sz="0" w:space="0" w:color="auto"/>
            <w:bottom w:val="none" w:sz="0" w:space="0" w:color="auto"/>
            <w:right w:val="none" w:sz="0" w:space="0" w:color="auto"/>
          </w:divBdr>
        </w:div>
        <w:div w:id="1003632290">
          <w:marLeft w:val="1166"/>
          <w:marRight w:val="0"/>
          <w:marTop w:val="0"/>
          <w:marBottom w:val="0"/>
          <w:divBdr>
            <w:top w:val="none" w:sz="0" w:space="0" w:color="auto"/>
            <w:left w:val="none" w:sz="0" w:space="0" w:color="auto"/>
            <w:bottom w:val="none" w:sz="0" w:space="0" w:color="auto"/>
            <w:right w:val="none" w:sz="0" w:space="0" w:color="auto"/>
          </w:divBdr>
        </w:div>
        <w:div w:id="197016467">
          <w:marLeft w:val="1166"/>
          <w:marRight w:val="0"/>
          <w:marTop w:val="0"/>
          <w:marBottom w:val="0"/>
          <w:divBdr>
            <w:top w:val="none" w:sz="0" w:space="0" w:color="auto"/>
            <w:left w:val="none" w:sz="0" w:space="0" w:color="auto"/>
            <w:bottom w:val="none" w:sz="0" w:space="0" w:color="auto"/>
            <w:right w:val="none" w:sz="0" w:space="0" w:color="auto"/>
          </w:divBdr>
        </w:div>
        <w:div w:id="485168522">
          <w:marLeft w:val="1166"/>
          <w:marRight w:val="0"/>
          <w:marTop w:val="0"/>
          <w:marBottom w:val="0"/>
          <w:divBdr>
            <w:top w:val="none" w:sz="0" w:space="0" w:color="auto"/>
            <w:left w:val="none" w:sz="0" w:space="0" w:color="auto"/>
            <w:bottom w:val="none" w:sz="0" w:space="0" w:color="auto"/>
            <w:right w:val="none" w:sz="0" w:space="0" w:color="auto"/>
          </w:divBdr>
        </w:div>
        <w:div w:id="1476724536">
          <w:marLeft w:val="1166"/>
          <w:marRight w:val="0"/>
          <w:marTop w:val="0"/>
          <w:marBottom w:val="0"/>
          <w:divBdr>
            <w:top w:val="none" w:sz="0" w:space="0" w:color="auto"/>
            <w:left w:val="none" w:sz="0" w:space="0" w:color="auto"/>
            <w:bottom w:val="none" w:sz="0" w:space="0" w:color="auto"/>
            <w:right w:val="none" w:sz="0" w:space="0" w:color="auto"/>
          </w:divBdr>
        </w:div>
        <w:div w:id="2087414893">
          <w:marLeft w:val="1166"/>
          <w:marRight w:val="0"/>
          <w:marTop w:val="0"/>
          <w:marBottom w:val="0"/>
          <w:divBdr>
            <w:top w:val="none" w:sz="0" w:space="0" w:color="auto"/>
            <w:left w:val="none" w:sz="0" w:space="0" w:color="auto"/>
            <w:bottom w:val="none" w:sz="0" w:space="0" w:color="auto"/>
            <w:right w:val="none" w:sz="0" w:space="0" w:color="auto"/>
          </w:divBdr>
        </w:div>
        <w:div w:id="1232931678">
          <w:marLeft w:val="1166"/>
          <w:marRight w:val="0"/>
          <w:marTop w:val="0"/>
          <w:marBottom w:val="0"/>
          <w:divBdr>
            <w:top w:val="none" w:sz="0" w:space="0" w:color="auto"/>
            <w:left w:val="none" w:sz="0" w:space="0" w:color="auto"/>
            <w:bottom w:val="none" w:sz="0" w:space="0" w:color="auto"/>
            <w:right w:val="none" w:sz="0" w:space="0" w:color="auto"/>
          </w:divBdr>
        </w:div>
        <w:div w:id="444691563">
          <w:marLeft w:val="1166"/>
          <w:marRight w:val="0"/>
          <w:marTop w:val="0"/>
          <w:marBottom w:val="0"/>
          <w:divBdr>
            <w:top w:val="none" w:sz="0" w:space="0" w:color="auto"/>
            <w:left w:val="none" w:sz="0" w:space="0" w:color="auto"/>
            <w:bottom w:val="none" w:sz="0" w:space="0" w:color="auto"/>
            <w:right w:val="none" w:sz="0" w:space="0" w:color="auto"/>
          </w:divBdr>
        </w:div>
        <w:div w:id="1260286721">
          <w:marLeft w:val="1166"/>
          <w:marRight w:val="0"/>
          <w:marTop w:val="0"/>
          <w:marBottom w:val="0"/>
          <w:divBdr>
            <w:top w:val="none" w:sz="0" w:space="0" w:color="auto"/>
            <w:left w:val="none" w:sz="0" w:space="0" w:color="auto"/>
            <w:bottom w:val="none" w:sz="0" w:space="0" w:color="auto"/>
            <w:right w:val="none" w:sz="0" w:space="0" w:color="auto"/>
          </w:divBdr>
        </w:div>
      </w:divsChild>
    </w:div>
    <w:div w:id="584657119">
      <w:bodyDiv w:val="1"/>
      <w:marLeft w:val="0"/>
      <w:marRight w:val="0"/>
      <w:marTop w:val="0"/>
      <w:marBottom w:val="0"/>
      <w:divBdr>
        <w:top w:val="none" w:sz="0" w:space="0" w:color="auto"/>
        <w:left w:val="none" w:sz="0" w:space="0" w:color="auto"/>
        <w:bottom w:val="none" w:sz="0" w:space="0" w:color="auto"/>
        <w:right w:val="none" w:sz="0" w:space="0" w:color="auto"/>
      </w:divBdr>
    </w:div>
    <w:div w:id="619531828">
      <w:bodyDiv w:val="1"/>
      <w:marLeft w:val="0"/>
      <w:marRight w:val="0"/>
      <w:marTop w:val="0"/>
      <w:marBottom w:val="0"/>
      <w:divBdr>
        <w:top w:val="none" w:sz="0" w:space="0" w:color="auto"/>
        <w:left w:val="none" w:sz="0" w:space="0" w:color="auto"/>
        <w:bottom w:val="none" w:sz="0" w:space="0" w:color="auto"/>
        <w:right w:val="none" w:sz="0" w:space="0" w:color="auto"/>
      </w:divBdr>
      <w:divsChild>
        <w:div w:id="930311292">
          <w:marLeft w:val="0"/>
          <w:marRight w:val="0"/>
          <w:marTop w:val="0"/>
          <w:marBottom w:val="0"/>
          <w:divBdr>
            <w:top w:val="none" w:sz="0" w:space="0" w:color="auto"/>
            <w:left w:val="none" w:sz="0" w:space="0" w:color="auto"/>
            <w:bottom w:val="none" w:sz="0" w:space="0" w:color="auto"/>
            <w:right w:val="none" w:sz="0" w:space="0" w:color="auto"/>
          </w:divBdr>
        </w:div>
        <w:div w:id="43023843">
          <w:marLeft w:val="0"/>
          <w:marRight w:val="0"/>
          <w:marTop w:val="0"/>
          <w:marBottom w:val="0"/>
          <w:divBdr>
            <w:top w:val="none" w:sz="0" w:space="0" w:color="auto"/>
            <w:left w:val="none" w:sz="0" w:space="0" w:color="auto"/>
            <w:bottom w:val="none" w:sz="0" w:space="0" w:color="auto"/>
            <w:right w:val="none" w:sz="0" w:space="0" w:color="auto"/>
          </w:divBdr>
        </w:div>
      </w:divsChild>
    </w:div>
    <w:div w:id="628979446">
      <w:bodyDiv w:val="1"/>
      <w:marLeft w:val="0"/>
      <w:marRight w:val="0"/>
      <w:marTop w:val="0"/>
      <w:marBottom w:val="0"/>
      <w:divBdr>
        <w:top w:val="none" w:sz="0" w:space="0" w:color="auto"/>
        <w:left w:val="none" w:sz="0" w:space="0" w:color="auto"/>
        <w:bottom w:val="none" w:sz="0" w:space="0" w:color="auto"/>
        <w:right w:val="none" w:sz="0" w:space="0" w:color="auto"/>
      </w:divBdr>
    </w:div>
    <w:div w:id="632176194">
      <w:bodyDiv w:val="1"/>
      <w:marLeft w:val="0"/>
      <w:marRight w:val="0"/>
      <w:marTop w:val="0"/>
      <w:marBottom w:val="0"/>
      <w:divBdr>
        <w:top w:val="none" w:sz="0" w:space="0" w:color="auto"/>
        <w:left w:val="none" w:sz="0" w:space="0" w:color="auto"/>
        <w:bottom w:val="none" w:sz="0" w:space="0" w:color="auto"/>
        <w:right w:val="none" w:sz="0" w:space="0" w:color="auto"/>
      </w:divBdr>
    </w:div>
    <w:div w:id="858662510">
      <w:bodyDiv w:val="1"/>
      <w:marLeft w:val="0"/>
      <w:marRight w:val="0"/>
      <w:marTop w:val="0"/>
      <w:marBottom w:val="0"/>
      <w:divBdr>
        <w:top w:val="none" w:sz="0" w:space="0" w:color="auto"/>
        <w:left w:val="none" w:sz="0" w:space="0" w:color="auto"/>
        <w:bottom w:val="none" w:sz="0" w:space="0" w:color="auto"/>
        <w:right w:val="none" w:sz="0" w:space="0" w:color="auto"/>
      </w:divBdr>
    </w:div>
    <w:div w:id="903033117">
      <w:bodyDiv w:val="1"/>
      <w:marLeft w:val="0"/>
      <w:marRight w:val="0"/>
      <w:marTop w:val="0"/>
      <w:marBottom w:val="0"/>
      <w:divBdr>
        <w:top w:val="none" w:sz="0" w:space="0" w:color="auto"/>
        <w:left w:val="none" w:sz="0" w:space="0" w:color="auto"/>
        <w:bottom w:val="none" w:sz="0" w:space="0" w:color="auto"/>
        <w:right w:val="none" w:sz="0" w:space="0" w:color="auto"/>
      </w:divBdr>
    </w:div>
    <w:div w:id="1008866831">
      <w:bodyDiv w:val="1"/>
      <w:marLeft w:val="0"/>
      <w:marRight w:val="0"/>
      <w:marTop w:val="0"/>
      <w:marBottom w:val="0"/>
      <w:divBdr>
        <w:top w:val="none" w:sz="0" w:space="0" w:color="auto"/>
        <w:left w:val="none" w:sz="0" w:space="0" w:color="auto"/>
        <w:bottom w:val="none" w:sz="0" w:space="0" w:color="auto"/>
        <w:right w:val="none" w:sz="0" w:space="0" w:color="auto"/>
      </w:divBdr>
      <w:divsChild>
        <w:div w:id="2133858441">
          <w:marLeft w:val="0"/>
          <w:marRight w:val="0"/>
          <w:marTop w:val="0"/>
          <w:marBottom w:val="0"/>
          <w:divBdr>
            <w:top w:val="none" w:sz="0" w:space="0" w:color="auto"/>
            <w:left w:val="none" w:sz="0" w:space="0" w:color="auto"/>
            <w:bottom w:val="none" w:sz="0" w:space="0" w:color="auto"/>
            <w:right w:val="none" w:sz="0" w:space="0" w:color="auto"/>
          </w:divBdr>
        </w:div>
        <w:div w:id="1319655591">
          <w:marLeft w:val="0"/>
          <w:marRight w:val="0"/>
          <w:marTop w:val="0"/>
          <w:marBottom w:val="0"/>
          <w:divBdr>
            <w:top w:val="none" w:sz="0" w:space="0" w:color="auto"/>
            <w:left w:val="none" w:sz="0" w:space="0" w:color="auto"/>
            <w:bottom w:val="none" w:sz="0" w:space="0" w:color="auto"/>
            <w:right w:val="none" w:sz="0" w:space="0" w:color="auto"/>
          </w:divBdr>
        </w:div>
        <w:div w:id="255938775">
          <w:marLeft w:val="0"/>
          <w:marRight w:val="0"/>
          <w:marTop w:val="0"/>
          <w:marBottom w:val="0"/>
          <w:divBdr>
            <w:top w:val="none" w:sz="0" w:space="0" w:color="auto"/>
            <w:left w:val="none" w:sz="0" w:space="0" w:color="auto"/>
            <w:bottom w:val="none" w:sz="0" w:space="0" w:color="auto"/>
            <w:right w:val="none" w:sz="0" w:space="0" w:color="auto"/>
          </w:divBdr>
        </w:div>
        <w:div w:id="1709523089">
          <w:marLeft w:val="0"/>
          <w:marRight w:val="0"/>
          <w:marTop w:val="0"/>
          <w:marBottom w:val="0"/>
          <w:divBdr>
            <w:top w:val="none" w:sz="0" w:space="0" w:color="auto"/>
            <w:left w:val="none" w:sz="0" w:space="0" w:color="auto"/>
            <w:bottom w:val="none" w:sz="0" w:space="0" w:color="auto"/>
            <w:right w:val="none" w:sz="0" w:space="0" w:color="auto"/>
          </w:divBdr>
        </w:div>
        <w:div w:id="107699084">
          <w:marLeft w:val="0"/>
          <w:marRight w:val="0"/>
          <w:marTop w:val="0"/>
          <w:marBottom w:val="0"/>
          <w:divBdr>
            <w:top w:val="none" w:sz="0" w:space="0" w:color="auto"/>
            <w:left w:val="none" w:sz="0" w:space="0" w:color="auto"/>
            <w:bottom w:val="none" w:sz="0" w:space="0" w:color="auto"/>
            <w:right w:val="none" w:sz="0" w:space="0" w:color="auto"/>
          </w:divBdr>
        </w:div>
      </w:divsChild>
    </w:div>
    <w:div w:id="1072200120">
      <w:bodyDiv w:val="1"/>
      <w:marLeft w:val="0"/>
      <w:marRight w:val="0"/>
      <w:marTop w:val="0"/>
      <w:marBottom w:val="0"/>
      <w:divBdr>
        <w:top w:val="none" w:sz="0" w:space="0" w:color="auto"/>
        <w:left w:val="none" w:sz="0" w:space="0" w:color="auto"/>
        <w:bottom w:val="none" w:sz="0" w:space="0" w:color="auto"/>
        <w:right w:val="none" w:sz="0" w:space="0" w:color="auto"/>
      </w:divBdr>
    </w:div>
    <w:div w:id="1157502923">
      <w:bodyDiv w:val="1"/>
      <w:marLeft w:val="0"/>
      <w:marRight w:val="0"/>
      <w:marTop w:val="0"/>
      <w:marBottom w:val="0"/>
      <w:divBdr>
        <w:top w:val="none" w:sz="0" w:space="0" w:color="auto"/>
        <w:left w:val="none" w:sz="0" w:space="0" w:color="auto"/>
        <w:bottom w:val="none" w:sz="0" w:space="0" w:color="auto"/>
        <w:right w:val="none" w:sz="0" w:space="0" w:color="auto"/>
      </w:divBdr>
      <w:divsChild>
        <w:div w:id="607276892">
          <w:marLeft w:val="547"/>
          <w:marRight w:val="0"/>
          <w:marTop w:val="0"/>
          <w:marBottom w:val="0"/>
          <w:divBdr>
            <w:top w:val="none" w:sz="0" w:space="0" w:color="auto"/>
            <w:left w:val="none" w:sz="0" w:space="0" w:color="auto"/>
            <w:bottom w:val="none" w:sz="0" w:space="0" w:color="auto"/>
            <w:right w:val="none" w:sz="0" w:space="0" w:color="auto"/>
          </w:divBdr>
        </w:div>
        <w:div w:id="264383349">
          <w:marLeft w:val="1166"/>
          <w:marRight w:val="0"/>
          <w:marTop w:val="0"/>
          <w:marBottom w:val="0"/>
          <w:divBdr>
            <w:top w:val="none" w:sz="0" w:space="0" w:color="auto"/>
            <w:left w:val="none" w:sz="0" w:space="0" w:color="auto"/>
            <w:bottom w:val="none" w:sz="0" w:space="0" w:color="auto"/>
            <w:right w:val="none" w:sz="0" w:space="0" w:color="auto"/>
          </w:divBdr>
        </w:div>
        <w:div w:id="1011638303">
          <w:marLeft w:val="1166"/>
          <w:marRight w:val="0"/>
          <w:marTop w:val="0"/>
          <w:marBottom w:val="0"/>
          <w:divBdr>
            <w:top w:val="none" w:sz="0" w:space="0" w:color="auto"/>
            <w:left w:val="none" w:sz="0" w:space="0" w:color="auto"/>
            <w:bottom w:val="none" w:sz="0" w:space="0" w:color="auto"/>
            <w:right w:val="none" w:sz="0" w:space="0" w:color="auto"/>
          </w:divBdr>
        </w:div>
        <w:div w:id="745960415">
          <w:marLeft w:val="1166"/>
          <w:marRight w:val="0"/>
          <w:marTop w:val="0"/>
          <w:marBottom w:val="0"/>
          <w:divBdr>
            <w:top w:val="none" w:sz="0" w:space="0" w:color="auto"/>
            <w:left w:val="none" w:sz="0" w:space="0" w:color="auto"/>
            <w:bottom w:val="none" w:sz="0" w:space="0" w:color="auto"/>
            <w:right w:val="none" w:sz="0" w:space="0" w:color="auto"/>
          </w:divBdr>
        </w:div>
        <w:div w:id="1341084572">
          <w:marLeft w:val="1166"/>
          <w:marRight w:val="0"/>
          <w:marTop w:val="0"/>
          <w:marBottom w:val="0"/>
          <w:divBdr>
            <w:top w:val="none" w:sz="0" w:space="0" w:color="auto"/>
            <w:left w:val="none" w:sz="0" w:space="0" w:color="auto"/>
            <w:bottom w:val="none" w:sz="0" w:space="0" w:color="auto"/>
            <w:right w:val="none" w:sz="0" w:space="0" w:color="auto"/>
          </w:divBdr>
        </w:div>
        <w:div w:id="427627861">
          <w:marLeft w:val="1166"/>
          <w:marRight w:val="0"/>
          <w:marTop w:val="0"/>
          <w:marBottom w:val="0"/>
          <w:divBdr>
            <w:top w:val="none" w:sz="0" w:space="0" w:color="auto"/>
            <w:left w:val="none" w:sz="0" w:space="0" w:color="auto"/>
            <w:bottom w:val="none" w:sz="0" w:space="0" w:color="auto"/>
            <w:right w:val="none" w:sz="0" w:space="0" w:color="auto"/>
          </w:divBdr>
        </w:div>
        <w:div w:id="1775899992">
          <w:marLeft w:val="1166"/>
          <w:marRight w:val="0"/>
          <w:marTop w:val="0"/>
          <w:marBottom w:val="0"/>
          <w:divBdr>
            <w:top w:val="none" w:sz="0" w:space="0" w:color="auto"/>
            <w:left w:val="none" w:sz="0" w:space="0" w:color="auto"/>
            <w:bottom w:val="none" w:sz="0" w:space="0" w:color="auto"/>
            <w:right w:val="none" w:sz="0" w:space="0" w:color="auto"/>
          </w:divBdr>
        </w:div>
        <w:div w:id="1449157537">
          <w:marLeft w:val="1166"/>
          <w:marRight w:val="0"/>
          <w:marTop w:val="0"/>
          <w:marBottom w:val="0"/>
          <w:divBdr>
            <w:top w:val="none" w:sz="0" w:space="0" w:color="auto"/>
            <w:left w:val="none" w:sz="0" w:space="0" w:color="auto"/>
            <w:bottom w:val="none" w:sz="0" w:space="0" w:color="auto"/>
            <w:right w:val="none" w:sz="0" w:space="0" w:color="auto"/>
          </w:divBdr>
        </w:div>
        <w:div w:id="1292974406">
          <w:marLeft w:val="1166"/>
          <w:marRight w:val="0"/>
          <w:marTop w:val="0"/>
          <w:marBottom w:val="0"/>
          <w:divBdr>
            <w:top w:val="none" w:sz="0" w:space="0" w:color="auto"/>
            <w:left w:val="none" w:sz="0" w:space="0" w:color="auto"/>
            <w:bottom w:val="none" w:sz="0" w:space="0" w:color="auto"/>
            <w:right w:val="none" w:sz="0" w:space="0" w:color="auto"/>
          </w:divBdr>
        </w:div>
        <w:div w:id="1381441790">
          <w:marLeft w:val="1166"/>
          <w:marRight w:val="0"/>
          <w:marTop w:val="0"/>
          <w:marBottom w:val="0"/>
          <w:divBdr>
            <w:top w:val="none" w:sz="0" w:space="0" w:color="auto"/>
            <w:left w:val="none" w:sz="0" w:space="0" w:color="auto"/>
            <w:bottom w:val="none" w:sz="0" w:space="0" w:color="auto"/>
            <w:right w:val="none" w:sz="0" w:space="0" w:color="auto"/>
          </w:divBdr>
        </w:div>
      </w:divsChild>
    </w:div>
    <w:div w:id="1230385449">
      <w:bodyDiv w:val="1"/>
      <w:marLeft w:val="0"/>
      <w:marRight w:val="0"/>
      <w:marTop w:val="0"/>
      <w:marBottom w:val="0"/>
      <w:divBdr>
        <w:top w:val="none" w:sz="0" w:space="0" w:color="auto"/>
        <w:left w:val="none" w:sz="0" w:space="0" w:color="auto"/>
        <w:bottom w:val="none" w:sz="0" w:space="0" w:color="auto"/>
        <w:right w:val="none" w:sz="0" w:space="0" w:color="auto"/>
      </w:divBdr>
    </w:div>
    <w:div w:id="1370110219">
      <w:bodyDiv w:val="1"/>
      <w:marLeft w:val="0"/>
      <w:marRight w:val="0"/>
      <w:marTop w:val="0"/>
      <w:marBottom w:val="0"/>
      <w:divBdr>
        <w:top w:val="none" w:sz="0" w:space="0" w:color="auto"/>
        <w:left w:val="none" w:sz="0" w:space="0" w:color="auto"/>
        <w:bottom w:val="none" w:sz="0" w:space="0" w:color="auto"/>
        <w:right w:val="none" w:sz="0" w:space="0" w:color="auto"/>
      </w:divBdr>
      <w:divsChild>
        <w:div w:id="599921288">
          <w:marLeft w:val="547"/>
          <w:marRight w:val="0"/>
          <w:marTop w:val="0"/>
          <w:marBottom w:val="0"/>
          <w:divBdr>
            <w:top w:val="none" w:sz="0" w:space="0" w:color="auto"/>
            <w:left w:val="none" w:sz="0" w:space="0" w:color="auto"/>
            <w:bottom w:val="none" w:sz="0" w:space="0" w:color="auto"/>
            <w:right w:val="none" w:sz="0" w:space="0" w:color="auto"/>
          </w:divBdr>
        </w:div>
        <w:div w:id="1745840096">
          <w:marLeft w:val="1166"/>
          <w:marRight w:val="0"/>
          <w:marTop w:val="0"/>
          <w:marBottom w:val="0"/>
          <w:divBdr>
            <w:top w:val="none" w:sz="0" w:space="0" w:color="auto"/>
            <w:left w:val="none" w:sz="0" w:space="0" w:color="auto"/>
            <w:bottom w:val="none" w:sz="0" w:space="0" w:color="auto"/>
            <w:right w:val="none" w:sz="0" w:space="0" w:color="auto"/>
          </w:divBdr>
        </w:div>
        <w:div w:id="513426558">
          <w:marLeft w:val="1166"/>
          <w:marRight w:val="0"/>
          <w:marTop w:val="0"/>
          <w:marBottom w:val="0"/>
          <w:divBdr>
            <w:top w:val="none" w:sz="0" w:space="0" w:color="auto"/>
            <w:left w:val="none" w:sz="0" w:space="0" w:color="auto"/>
            <w:bottom w:val="none" w:sz="0" w:space="0" w:color="auto"/>
            <w:right w:val="none" w:sz="0" w:space="0" w:color="auto"/>
          </w:divBdr>
        </w:div>
        <w:div w:id="544097376">
          <w:marLeft w:val="1166"/>
          <w:marRight w:val="0"/>
          <w:marTop w:val="0"/>
          <w:marBottom w:val="0"/>
          <w:divBdr>
            <w:top w:val="none" w:sz="0" w:space="0" w:color="auto"/>
            <w:left w:val="none" w:sz="0" w:space="0" w:color="auto"/>
            <w:bottom w:val="none" w:sz="0" w:space="0" w:color="auto"/>
            <w:right w:val="none" w:sz="0" w:space="0" w:color="auto"/>
          </w:divBdr>
        </w:div>
        <w:div w:id="1168328730">
          <w:marLeft w:val="1166"/>
          <w:marRight w:val="0"/>
          <w:marTop w:val="0"/>
          <w:marBottom w:val="0"/>
          <w:divBdr>
            <w:top w:val="none" w:sz="0" w:space="0" w:color="auto"/>
            <w:left w:val="none" w:sz="0" w:space="0" w:color="auto"/>
            <w:bottom w:val="none" w:sz="0" w:space="0" w:color="auto"/>
            <w:right w:val="none" w:sz="0" w:space="0" w:color="auto"/>
          </w:divBdr>
        </w:div>
        <w:div w:id="926040076">
          <w:marLeft w:val="1166"/>
          <w:marRight w:val="0"/>
          <w:marTop w:val="0"/>
          <w:marBottom w:val="0"/>
          <w:divBdr>
            <w:top w:val="none" w:sz="0" w:space="0" w:color="auto"/>
            <w:left w:val="none" w:sz="0" w:space="0" w:color="auto"/>
            <w:bottom w:val="none" w:sz="0" w:space="0" w:color="auto"/>
            <w:right w:val="none" w:sz="0" w:space="0" w:color="auto"/>
          </w:divBdr>
        </w:div>
        <w:div w:id="481309575">
          <w:marLeft w:val="1166"/>
          <w:marRight w:val="0"/>
          <w:marTop w:val="0"/>
          <w:marBottom w:val="0"/>
          <w:divBdr>
            <w:top w:val="none" w:sz="0" w:space="0" w:color="auto"/>
            <w:left w:val="none" w:sz="0" w:space="0" w:color="auto"/>
            <w:bottom w:val="none" w:sz="0" w:space="0" w:color="auto"/>
            <w:right w:val="none" w:sz="0" w:space="0" w:color="auto"/>
          </w:divBdr>
        </w:div>
        <w:div w:id="1340351613">
          <w:marLeft w:val="1166"/>
          <w:marRight w:val="0"/>
          <w:marTop w:val="0"/>
          <w:marBottom w:val="0"/>
          <w:divBdr>
            <w:top w:val="none" w:sz="0" w:space="0" w:color="auto"/>
            <w:left w:val="none" w:sz="0" w:space="0" w:color="auto"/>
            <w:bottom w:val="none" w:sz="0" w:space="0" w:color="auto"/>
            <w:right w:val="none" w:sz="0" w:space="0" w:color="auto"/>
          </w:divBdr>
        </w:div>
        <w:div w:id="1795714607">
          <w:marLeft w:val="1166"/>
          <w:marRight w:val="0"/>
          <w:marTop w:val="0"/>
          <w:marBottom w:val="0"/>
          <w:divBdr>
            <w:top w:val="none" w:sz="0" w:space="0" w:color="auto"/>
            <w:left w:val="none" w:sz="0" w:space="0" w:color="auto"/>
            <w:bottom w:val="none" w:sz="0" w:space="0" w:color="auto"/>
            <w:right w:val="none" w:sz="0" w:space="0" w:color="auto"/>
          </w:divBdr>
        </w:div>
        <w:div w:id="428700952">
          <w:marLeft w:val="1166"/>
          <w:marRight w:val="0"/>
          <w:marTop w:val="0"/>
          <w:marBottom w:val="0"/>
          <w:divBdr>
            <w:top w:val="none" w:sz="0" w:space="0" w:color="auto"/>
            <w:left w:val="none" w:sz="0" w:space="0" w:color="auto"/>
            <w:bottom w:val="none" w:sz="0" w:space="0" w:color="auto"/>
            <w:right w:val="none" w:sz="0" w:space="0" w:color="auto"/>
          </w:divBdr>
        </w:div>
        <w:div w:id="1163621649">
          <w:marLeft w:val="1166"/>
          <w:marRight w:val="0"/>
          <w:marTop w:val="0"/>
          <w:marBottom w:val="0"/>
          <w:divBdr>
            <w:top w:val="none" w:sz="0" w:space="0" w:color="auto"/>
            <w:left w:val="none" w:sz="0" w:space="0" w:color="auto"/>
            <w:bottom w:val="none" w:sz="0" w:space="0" w:color="auto"/>
            <w:right w:val="none" w:sz="0" w:space="0" w:color="auto"/>
          </w:divBdr>
        </w:div>
        <w:div w:id="967399050">
          <w:marLeft w:val="1166"/>
          <w:marRight w:val="0"/>
          <w:marTop w:val="0"/>
          <w:marBottom w:val="0"/>
          <w:divBdr>
            <w:top w:val="none" w:sz="0" w:space="0" w:color="auto"/>
            <w:left w:val="none" w:sz="0" w:space="0" w:color="auto"/>
            <w:bottom w:val="none" w:sz="0" w:space="0" w:color="auto"/>
            <w:right w:val="none" w:sz="0" w:space="0" w:color="auto"/>
          </w:divBdr>
        </w:div>
        <w:div w:id="6370213">
          <w:marLeft w:val="1166"/>
          <w:marRight w:val="0"/>
          <w:marTop w:val="0"/>
          <w:marBottom w:val="0"/>
          <w:divBdr>
            <w:top w:val="none" w:sz="0" w:space="0" w:color="auto"/>
            <w:left w:val="none" w:sz="0" w:space="0" w:color="auto"/>
            <w:bottom w:val="none" w:sz="0" w:space="0" w:color="auto"/>
            <w:right w:val="none" w:sz="0" w:space="0" w:color="auto"/>
          </w:divBdr>
        </w:div>
      </w:divsChild>
    </w:div>
    <w:div w:id="1427574466">
      <w:bodyDiv w:val="1"/>
      <w:marLeft w:val="0"/>
      <w:marRight w:val="0"/>
      <w:marTop w:val="0"/>
      <w:marBottom w:val="0"/>
      <w:divBdr>
        <w:top w:val="none" w:sz="0" w:space="0" w:color="auto"/>
        <w:left w:val="none" w:sz="0" w:space="0" w:color="auto"/>
        <w:bottom w:val="none" w:sz="0" w:space="0" w:color="auto"/>
        <w:right w:val="none" w:sz="0" w:space="0" w:color="auto"/>
      </w:divBdr>
    </w:div>
    <w:div w:id="1859195434">
      <w:bodyDiv w:val="1"/>
      <w:marLeft w:val="0"/>
      <w:marRight w:val="0"/>
      <w:marTop w:val="0"/>
      <w:marBottom w:val="0"/>
      <w:divBdr>
        <w:top w:val="none" w:sz="0" w:space="0" w:color="auto"/>
        <w:left w:val="none" w:sz="0" w:space="0" w:color="auto"/>
        <w:bottom w:val="none" w:sz="0" w:space="0" w:color="auto"/>
        <w:right w:val="none" w:sz="0" w:space="0" w:color="auto"/>
      </w:divBdr>
      <w:divsChild>
        <w:div w:id="480194363">
          <w:marLeft w:val="0"/>
          <w:marRight w:val="0"/>
          <w:marTop w:val="0"/>
          <w:marBottom w:val="0"/>
          <w:divBdr>
            <w:top w:val="none" w:sz="0" w:space="0" w:color="auto"/>
            <w:left w:val="none" w:sz="0" w:space="0" w:color="auto"/>
            <w:bottom w:val="none" w:sz="0" w:space="0" w:color="auto"/>
            <w:right w:val="none" w:sz="0" w:space="0" w:color="auto"/>
          </w:divBdr>
        </w:div>
      </w:divsChild>
    </w:div>
    <w:div w:id="1897860529">
      <w:bodyDiv w:val="1"/>
      <w:marLeft w:val="0"/>
      <w:marRight w:val="0"/>
      <w:marTop w:val="0"/>
      <w:marBottom w:val="0"/>
      <w:divBdr>
        <w:top w:val="none" w:sz="0" w:space="0" w:color="auto"/>
        <w:left w:val="none" w:sz="0" w:space="0" w:color="auto"/>
        <w:bottom w:val="none" w:sz="0" w:space="0" w:color="auto"/>
        <w:right w:val="none" w:sz="0" w:space="0" w:color="auto"/>
      </w:divBdr>
    </w:div>
    <w:div w:id="1966764688">
      <w:bodyDiv w:val="1"/>
      <w:marLeft w:val="0"/>
      <w:marRight w:val="0"/>
      <w:marTop w:val="0"/>
      <w:marBottom w:val="0"/>
      <w:divBdr>
        <w:top w:val="none" w:sz="0" w:space="0" w:color="auto"/>
        <w:left w:val="none" w:sz="0" w:space="0" w:color="auto"/>
        <w:bottom w:val="none" w:sz="0" w:space="0" w:color="auto"/>
        <w:right w:val="none" w:sz="0" w:space="0" w:color="auto"/>
      </w:divBdr>
    </w:div>
    <w:div w:id="1985968761">
      <w:bodyDiv w:val="1"/>
      <w:marLeft w:val="0"/>
      <w:marRight w:val="0"/>
      <w:marTop w:val="0"/>
      <w:marBottom w:val="0"/>
      <w:divBdr>
        <w:top w:val="none" w:sz="0" w:space="0" w:color="auto"/>
        <w:left w:val="none" w:sz="0" w:space="0" w:color="auto"/>
        <w:bottom w:val="none" w:sz="0" w:space="0" w:color="auto"/>
        <w:right w:val="none" w:sz="0" w:space="0" w:color="auto"/>
      </w:divBdr>
      <w:divsChild>
        <w:div w:id="769667685">
          <w:marLeft w:val="0"/>
          <w:marRight w:val="0"/>
          <w:marTop w:val="0"/>
          <w:marBottom w:val="0"/>
          <w:divBdr>
            <w:top w:val="none" w:sz="0" w:space="0" w:color="auto"/>
            <w:left w:val="none" w:sz="0" w:space="0" w:color="auto"/>
            <w:bottom w:val="none" w:sz="0" w:space="0" w:color="auto"/>
            <w:right w:val="none" w:sz="0" w:space="0" w:color="auto"/>
          </w:divBdr>
          <w:divsChild>
            <w:div w:id="1439762180">
              <w:marLeft w:val="0"/>
              <w:marRight w:val="0"/>
              <w:marTop w:val="0"/>
              <w:marBottom w:val="0"/>
              <w:divBdr>
                <w:top w:val="none" w:sz="0" w:space="0" w:color="auto"/>
                <w:left w:val="none" w:sz="0" w:space="0" w:color="auto"/>
                <w:bottom w:val="none" w:sz="0" w:space="0" w:color="auto"/>
                <w:right w:val="none" w:sz="0" w:space="0" w:color="auto"/>
              </w:divBdr>
              <w:divsChild>
                <w:div w:id="699938328">
                  <w:marLeft w:val="0"/>
                  <w:marRight w:val="0"/>
                  <w:marTop w:val="0"/>
                  <w:marBottom w:val="0"/>
                  <w:divBdr>
                    <w:top w:val="none" w:sz="0" w:space="0" w:color="auto"/>
                    <w:left w:val="none" w:sz="0" w:space="0" w:color="auto"/>
                    <w:bottom w:val="none" w:sz="0" w:space="0" w:color="auto"/>
                    <w:right w:val="none" w:sz="0" w:space="0" w:color="auto"/>
                  </w:divBdr>
                  <w:divsChild>
                    <w:div w:id="68230717">
                      <w:marLeft w:val="0"/>
                      <w:marRight w:val="0"/>
                      <w:marTop w:val="0"/>
                      <w:marBottom w:val="0"/>
                      <w:divBdr>
                        <w:top w:val="none" w:sz="0" w:space="0" w:color="auto"/>
                        <w:left w:val="none" w:sz="0" w:space="0" w:color="auto"/>
                        <w:bottom w:val="none" w:sz="0" w:space="0" w:color="auto"/>
                        <w:right w:val="none" w:sz="0" w:space="0" w:color="auto"/>
                      </w:divBdr>
                      <w:divsChild>
                        <w:div w:id="1487354557">
                          <w:marLeft w:val="0"/>
                          <w:marRight w:val="0"/>
                          <w:marTop w:val="45"/>
                          <w:marBottom w:val="0"/>
                          <w:divBdr>
                            <w:top w:val="none" w:sz="0" w:space="0" w:color="auto"/>
                            <w:left w:val="none" w:sz="0" w:space="0" w:color="auto"/>
                            <w:bottom w:val="none" w:sz="0" w:space="0" w:color="auto"/>
                            <w:right w:val="none" w:sz="0" w:space="0" w:color="auto"/>
                          </w:divBdr>
                          <w:divsChild>
                            <w:div w:id="761216921">
                              <w:marLeft w:val="0"/>
                              <w:marRight w:val="0"/>
                              <w:marTop w:val="0"/>
                              <w:marBottom w:val="0"/>
                              <w:divBdr>
                                <w:top w:val="none" w:sz="0" w:space="0" w:color="auto"/>
                                <w:left w:val="none" w:sz="0" w:space="0" w:color="auto"/>
                                <w:bottom w:val="none" w:sz="0" w:space="0" w:color="auto"/>
                                <w:right w:val="none" w:sz="0" w:space="0" w:color="auto"/>
                              </w:divBdr>
                              <w:divsChild>
                                <w:div w:id="94713294">
                                  <w:marLeft w:val="2070"/>
                                  <w:marRight w:val="3810"/>
                                  <w:marTop w:val="0"/>
                                  <w:marBottom w:val="0"/>
                                  <w:divBdr>
                                    <w:top w:val="none" w:sz="0" w:space="0" w:color="auto"/>
                                    <w:left w:val="none" w:sz="0" w:space="0" w:color="auto"/>
                                    <w:bottom w:val="none" w:sz="0" w:space="0" w:color="auto"/>
                                    <w:right w:val="none" w:sz="0" w:space="0" w:color="auto"/>
                                  </w:divBdr>
                                  <w:divsChild>
                                    <w:div w:id="1250851762">
                                      <w:marLeft w:val="0"/>
                                      <w:marRight w:val="0"/>
                                      <w:marTop w:val="0"/>
                                      <w:marBottom w:val="0"/>
                                      <w:divBdr>
                                        <w:top w:val="none" w:sz="0" w:space="0" w:color="auto"/>
                                        <w:left w:val="none" w:sz="0" w:space="0" w:color="auto"/>
                                        <w:bottom w:val="none" w:sz="0" w:space="0" w:color="auto"/>
                                        <w:right w:val="none" w:sz="0" w:space="0" w:color="auto"/>
                                      </w:divBdr>
                                      <w:divsChild>
                                        <w:div w:id="787698295">
                                          <w:marLeft w:val="0"/>
                                          <w:marRight w:val="0"/>
                                          <w:marTop w:val="0"/>
                                          <w:marBottom w:val="0"/>
                                          <w:divBdr>
                                            <w:top w:val="none" w:sz="0" w:space="0" w:color="auto"/>
                                            <w:left w:val="none" w:sz="0" w:space="0" w:color="auto"/>
                                            <w:bottom w:val="none" w:sz="0" w:space="0" w:color="auto"/>
                                            <w:right w:val="none" w:sz="0" w:space="0" w:color="auto"/>
                                          </w:divBdr>
                                          <w:divsChild>
                                            <w:div w:id="2050763894">
                                              <w:marLeft w:val="0"/>
                                              <w:marRight w:val="0"/>
                                              <w:marTop w:val="0"/>
                                              <w:marBottom w:val="0"/>
                                              <w:divBdr>
                                                <w:top w:val="none" w:sz="0" w:space="0" w:color="auto"/>
                                                <w:left w:val="none" w:sz="0" w:space="0" w:color="auto"/>
                                                <w:bottom w:val="none" w:sz="0" w:space="0" w:color="auto"/>
                                                <w:right w:val="none" w:sz="0" w:space="0" w:color="auto"/>
                                              </w:divBdr>
                                              <w:divsChild>
                                                <w:div w:id="71975927">
                                                  <w:marLeft w:val="0"/>
                                                  <w:marRight w:val="0"/>
                                                  <w:marTop w:val="0"/>
                                                  <w:marBottom w:val="0"/>
                                                  <w:divBdr>
                                                    <w:top w:val="none" w:sz="0" w:space="0" w:color="auto"/>
                                                    <w:left w:val="none" w:sz="0" w:space="0" w:color="auto"/>
                                                    <w:bottom w:val="none" w:sz="0" w:space="0" w:color="auto"/>
                                                    <w:right w:val="none" w:sz="0" w:space="0" w:color="auto"/>
                                                  </w:divBdr>
                                                  <w:divsChild>
                                                    <w:div w:id="878278858">
                                                      <w:marLeft w:val="0"/>
                                                      <w:marRight w:val="0"/>
                                                      <w:marTop w:val="0"/>
                                                      <w:marBottom w:val="0"/>
                                                      <w:divBdr>
                                                        <w:top w:val="none" w:sz="0" w:space="0" w:color="auto"/>
                                                        <w:left w:val="none" w:sz="0" w:space="0" w:color="auto"/>
                                                        <w:bottom w:val="none" w:sz="0" w:space="0" w:color="auto"/>
                                                        <w:right w:val="none" w:sz="0" w:space="0" w:color="auto"/>
                                                      </w:divBdr>
                                                      <w:divsChild>
                                                        <w:div w:id="2119444734">
                                                          <w:marLeft w:val="0"/>
                                                          <w:marRight w:val="0"/>
                                                          <w:marTop w:val="0"/>
                                                          <w:marBottom w:val="345"/>
                                                          <w:divBdr>
                                                            <w:top w:val="none" w:sz="0" w:space="0" w:color="auto"/>
                                                            <w:left w:val="none" w:sz="0" w:space="0" w:color="auto"/>
                                                            <w:bottom w:val="none" w:sz="0" w:space="0" w:color="auto"/>
                                                            <w:right w:val="none" w:sz="0" w:space="0" w:color="auto"/>
                                                          </w:divBdr>
                                                          <w:divsChild>
                                                            <w:div w:id="362369490">
                                                              <w:marLeft w:val="0"/>
                                                              <w:marRight w:val="0"/>
                                                              <w:marTop w:val="0"/>
                                                              <w:marBottom w:val="0"/>
                                                              <w:divBdr>
                                                                <w:top w:val="none" w:sz="0" w:space="0" w:color="auto"/>
                                                                <w:left w:val="none" w:sz="0" w:space="0" w:color="auto"/>
                                                                <w:bottom w:val="none" w:sz="0" w:space="0" w:color="auto"/>
                                                                <w:right w:val="none" w:sz="0" w:space="0" w:color="auto"/>
                                                              </w:divBdr>
                                                              <w:divsChild>
                                                                <w:div w:id="54474826">
                                                                  <w:marLeft w:val="0"/>
                                                                  <w:marRight w:val="0"/>
                                                                  <w:marTop w:val="0"/>
                                                                  <w:marBottom w:val="0"/>
                                                                  <w:divBdr>
                                                                    <w:top w:val="none" w:sz="0" w:space="0" w:color="auto"/>
                                                                    <w:left w:val="none" w:sz="0" w:space="0" w:color="auto"/>
                                                                    <w:bottom w:val="none" w:sz="0" w:space="0" w:color="auto"/>
                                                                    <w:right w:val="none" w:sz="0" w:space="0" w:color="auto"/>
                                                                  </w:divBdr>
                                                                  <w:divsChild>
                                                                    <w:div w:id="435291373">
                                                                      <w:marLeft w:val="0"/>
                                                                      <w:marRight w:val="0"/>
                                                                      <w:marTop w:val="0"/>
                                                                      <w:marBottom w:val="0"/>
                                                                      <w:divBdr>
                                                                        <w:top w:val="none" w:sz="0" w:space="0" w:color="auto"/>
                                                                        <w:left w:val="none" w:sz="0" w:space="0" w:color="auto"/>
                                                                        <w:bottom w:val="none" w:sz="0" w:space="0" w:color="auto"/>
                                                                        <w:right w:val="none" w:sz="0" w:space="0" w:color="auto"/>
                                                                      </w:divBdr>
                                                                      <w:divsChild>
                                                                        <w:div w:id="542866788">
                                                                          <w:marLeft w:val="0"/>
                                                                          <w:marRight w:val="0"/>
                                                                          <w:marTop w:val="0"/>
                                                                          <w:marBottom w:val="0"/>
                                                                          <w:divBdr>
                                                                            <w:top w:val="none" w:sz="0" w:space="0" w:color="auto"/>
                                                                            <w:left w:val="none" w:sz="0" w:space="0" w:color="auto"/>
                                                                            <w:bottom w:val="none" w:sz="0" w:space="0" w:color="auto"/>
                                                                            <w:right w:val="none" w:sz="0" w:space="0" w:color="auto"/>
                                                                          </w:divBdr>
                                                                          <w:divsChild>
                                                                            <w:div w:id="605114721">
                                                                              <w:marLeft w:val="0"/>
                                                                              <w:marRight w:val="0"/>
                                                                              <w:marTop w:val="0"/>
                                                                              <w:marBottom w:val="0"/>
                                                                              <w:divBdr>
                                                                                <w:top w:val="none" w:sz="0" w:space="0" w:color="auto"/>
                                                                                <w:left w:val="none" w:sz="0" w:space="0" w:color="auto"/>
                                                                                <w:bottom w:val="none" w:sz="0" w:space="0" w:color="auto"/>
                                                                                <w:right w:val="none" w:sz="0" w:space="0" w:color="auto"/>
                                                                              </w:divBdr>
                                                                              <w:divsChild>
                                                                                <w:div w:id="1306086500">
                                                                                  <w:marLeft w:val="0"/>
                                                                                  <w:marRight w:val="0"/>
                                                                                  <w:marTop w:val="0"/>
                                                                                  <w:marBottom w:val="0"/>
                                                                                  <w:divBdr>
                                                                                    <w:top w:val="none" w:sz="0" w:space="0" w:color="auto"/>
                                                                                    <w:left w:val="none" w:sz="0" w:space="0" w:color="auto"/>
                                                                                    <w:bottom w:val="none" w:sz="0" w:space="0" w:color="auto"/>
                                                                                    <w:right w:val="none" w:sz="0" w:space="0" w:color="auto"/>
                                                                                  </w:divBdr>
                                                                                  <w:divsChild>
                                                                                    <w:div w:id="769275076">
                                                                                      <w:marLeft w:val="0"/>
                                                                                      <w:marRight w:val="0"/>
                                                                                      <w:marTop w:val="0"/>
                                                                                      <w:marBottom w:val="0"/>
                                                                                      <w:divBdr>
                                                                                        <w:top w:val="none" w:sz="0" w:space="0" w:color="auto"/>
                                                                                        <w:left w:val="none" w:sz="0" w:space="0" w:color="auto"/>
                                                                                        <w:bottom w:val="none" w:sz="0" w:space="0" w:color="auto"/>
                                                                                        <w:right w:val="none" w:sz="0" w:space="0" w:color="auto"/>
                                                                                      </w:divBdr>
                                                                                      <w:divsChild>
                                                                                        <w:div w:id="1351032829">
                                                                                          <w:marLeft w:val="0"/>
                                                                                          <w:marRight w:val="0"/>
                                                                                          <w:marTop w:val="0"/>
                                                                                          <w:marBottom w:val="0"/>
                                                                                          <w:divBdr>
                                                                                            <w:top w:val="none" w:sz="0" w:space="0" w:color="auto"/>
                                                                                            <w:left w:val="none" w:sz="0" w:space="0" w:color="auto"/>
                                                                                            <w:bottom w:val="none" w:sz="0" w:space="0" w:color="auto"/>
                                                                                            <w:right w:val="none" w:sz="0" w:space="0" w:color="auto"/>
                                                                                          </w:divBdr>
                                                                                          <w:divsChild>
                                                                                            <w:div w:id="666708446">
                                                                                              <w:marLeft w:val="0"/>
                                                                                              <w:marRight w:val="0"/>
                                                                                              <w:marTop w:val="0"/>
                                                                                              <w:marBottom w:val="0"/>
                                                                                              <w:divBdr>
                                                                                                <w:top w:val="none" w:sz="0" w:space="0" w:color="auto"/>
                                                                                                <w:left w:val="none" w:sz="0" w:space="0" w:color="auto"/>
                                                                                                <w:bottom w:val="none" w:sz="0" w:space="0" w:color="auto"/>
                                                                                                <w:right w:val="none" w:sz="0" w:space="0" w:color="auto"/>
                                                                                              </w:divBdr>
                                                                                              <w:divsChild>
                                                                                                <w:div w:id="86540061">
                                                                                                  <w:marLeft w:val="0"/>
                                                                                                  <w:marRight w:val="0"/>
                                                                                                  <w:marTop w:val="0"/>
                                                                                                  <w:marBottom w:val="0"/>
                                                                                                  <w:divBdr>
                                                                                                    <w:top w:val="none" w:sz="0" w:space="0" w:color="auto"/>
                                                                                                    <w:left w:val="none" w:sz="0" w:space="0" w:color="auto"/>
                                                                                                    <w:bottom w:val="none" w:sz="0" w:space="0" w:color="auto"/>
                                                                                                    <w:right w:val="none" w:sz="0" w:space="0" w:color="auto"/>
                                                                                                  </w:divBdr>
                                                                                                  <w:divsChild>
                                                                                                    <w:div w:id="22481971">
                                                                                                      <w:marLeft w:val="300"/>
                                                                                                      <w:marRight w:val="0"/>
                                                                                                      <w:marTop w:val="0"/>
                                                                                                      <w:marBottom w:val="0"/>
                                                                                                      <w:divBdr>
                                                                                                        <w:top w:val="none" w:sz="0" w:space="0" w:color="auto"/>
                                                                                                        <w:left w:val="none" w:sz="0" w:space="0" w:color="auto"/>
                                                                                                        <w:bottom w:val="none" w:sz="0" w:space="0" w:color="auto"/>
                                                                                                        <w:right w:val="none" w:sz="0" w:space="0" w:color="auto"/>
                                                                                                      </w:divBdr>
                                                                                                      <w:divsChild>
                                                                                                        <w:div w:id="1755199438">
                                                                                                          <w:marLeft w:val="0"/>
                                                                                                          <w:marRight w:val="0"/>
                                                                                                          <w:marTop w:val="0"/>
                                                                                                          <w:marBottom w:val="0"/>
                                                                                                          <w:divBdr>
                                                                                                            <w:top w:val="none" w:sz="0" w:space="0" w:color="auto"/>
                                                                                                            <w:left w:val="none" w:sz="0" w:space="0" w:color="auto"/>
                                                                                                            <w:bottom w:val="none" w:sz="0" w:space="0" w:color="auto"/>
                                                                                                            <w:right w:val="none" w:sz="0" w:space="0" w:color="auto"/>
                                                                                                          </w:divBdr>
                                                                                                          <w:divsChild>
                                                                                                            <w:div w:id="19746776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098676006">
      <w:bodyDiv w:val="1"/>
      <w:marLeft w:val="0"/>
      <w:marRight w:val="0"/>
      <w:marTop w:val="0"/>
      <w:marBottom w:val="0"/>
      <w:divBdr>
        <w:top w:val="none" w:sz="0" w:space="0" w:color="auto"/>
        <w:left w:val="none" w:sz="0" w:space="0" w:color="auto"/>
        <w:bottom w:val="none" w:sz="0" w:space="0" w:color="auto"/>
        <w:right w:val="none" w:sz="0" w:space="0" w:color="auto"/>
      </w:divBdr>
      <w:divsChild>
        <w:div w:id="1441409470">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2.xml"/><Relationship Id="rId18" Type="http://schemas.openxmlformats.org/officeDocument/2006/relationships/image" Target="media/image4.png"/><Relationship Id="rId26" Type="http://schemas.openxmlformats.org/officeDocument/2006/relationships/footer" Target="footer5.xm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image" Target="media/image3.png"/><Relationship Id="rId25" Type="http://schemas.openxmlformats.org/officeDocument/2006/relationships/header" Target="header5.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oter" Target="footer3.xml"/><Relationship Id="rId29" Type="http://schemas.openxmlformats.org/officeDocument/2006/relationships/customXml" Target="../customXml/item5.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emf"/><Relationship Id="rId24" Type="http://schemas.openxmlformats.org/officeDocument/2006/relationships/image" Target="cid:image004.jpg@01D62F4D.568BFB50" TargetMode="Externa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image" Target="media/image7.jpeg"/><Relationship Id="rId28"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image" Target="media/image5.png"/><Relationship Id="rId27" Type="http://schemas.openxmlformats.org/officeDocument/2006/relationships/fontTable" Target="fontTable.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footer" Target="footer4.xml"/></Relationships>
</file>

<file path=word/_rels/header2.xml.rels><?xml version="1.0" encoding="UTF-8" standalone="yes"?>
<Relationships xmlns="http://schemas.openxmlformats.org/package/2006/relationships"><Relationship Id="rId1" Type="http://schemas.openxmlformats.org/officeDocument/2006/relationships/image" Target="media/image2.jpeg"/></Relationships>
</file>

<file path=word/_rels/header3.xml.rels><?xml version="1.0" encoding="UTF-8" standalone="yes"?>
<Relationships xmlns="http://schemas.openxmlformats.org/package/2006/relationships"><Relationship Id="rId1" Type="http://schemas.openxmlformats.org/officeDocument/2006/relationships/image" Target="media/image2.jpeg"/></Relationships>
</file>

<file path=word/_rels/header4.xml.rels><?xml version="1.0" encoding="UTF-8" standalone="yes"?>
<Relationships xmlns="http://schemas.openxmlformats.org/package/2006/relationships"><Relationship Id="rId1" Type="http://schemas.openxmlformats.org/officeDocument/2006/relationships/image" Target="media/image6.jpeg"/></Relationships>
</file>

<file path=word/_rels/header5.xml.rels><?xml version="1.0" encoding="UTF-8" standalone="yes"?>
<Relationships xmlns="http://schemas.openxmlformats.org/package/2006/relationships"><Relationship Id="rId1" Type="http://schemas.openxmlformats.org/officeDocument/2006/relationships/image" Target="media/image6.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662745e8-e224-48e8-a2e3-254862b8c2f5">
      <Value>181</Value>
      <Value>12</Value>
      <Value>10</Value>
      <Value>9</Value>
      <Value>38</Value>
    </TaxCatchAll>
    <lcf76f155ced4ddcb4097134ff3c332f xmlns="f2b7f3ca-46f3-45f8-8338-025c3a7cf089">
      <Terms xmlns="http://schemas.microsoft.com/office/infopath/2007/PartnerControls"/>
    </lcf76f155ced4ddcb4097134ff3c332f>
    <EAReceivedDate xmlns="eebef177-55b5-4448-a5fb-28ea454417ee">2024-03-28T00:00:00+00:00</EAReceivedDate>
    <c52c737aaa794145b5e1ab0b33580095 xmlns="8595a0ec-c146-4eeb-925a-270f4bc4be63">
      <Terms xmlns="http://schemas.microsoft.com/office/infopath/2007/PartnerControls">
        <TermInfo xmlns="http://schemas.microsoft.com/office/infopath/2007/PartnerControls">
          <TermName xmlns="http://schemas.microsoft.com/office/infopath/2007/PartnerControls">Public Register</TermName>
          <TermId xmlns="http://schemas.microsoft.com/office/infopath/2007/PartnerControls">f1fcf6a6-5d97-4f1d-964e-a2f916eb1f18</TermId>
        </TermInfo>
      </Terms>
    </c52c737aaa794145b5e1ab0b33580095>
    <PermitNumber xmlns="eebef177-55b5-4448-a5fb-28ea454417ee">epr-bn6137ik</PermitNumber>
    <la34db7254a948be973d9738b9f07ba7 xmlns="8595a0ec-c146-4eeb-925a-270f4bc4be63">
      <Terms xmlns="http://schemas.microsoft.com/office/infopath/2007/PartnerControls">
        <TermInfo xmlns="http://schemas.microsoft.com/office/infopath/2007/PartnerControls">
          <TermName xmlns="http://schemas.microsoft.com/office/infopath/2007/PartnerControls">Type Of Permit</TermName>
          <TermId xmlns="http://schemas.microsoft.com/office/infopath/2007/PartnerControls">0430e4c2-ee0a-4b2d-9af6-df735aafbcb2</TermId>
        </TermInfo>
      </Terms>
    </la34db7254a948be973d9738b9f07ba7>
    <CessationDate xmlns="eebef177-55b5-4448-a5fb-28ea454417ee" xsi:nil="true"/>
    <NationalSecurity xmlns="eebef177-55b5-4448-a5fb-28ea454417ee">No</NationalSecurity>
    <OtherReference xmlns="eebef177-55b5-4448-a5fb-28ea454417ee">BN6137IK</OtherReference>
    <EventLink xmlns="5ffd8e36-f429-4edc-ab50-c5be84842779" xsi:nil="true"/>
    <d22401b98bfe4ec6b8dacbec81c66a1e xmlns="8595a0ec-c146-4eeb-925a-270f4bc4be63">
      <Terms xmlns="http://schemas.microsoft.com/office/infopath/2007/PartnerControls"/>
    </d22401b98bfe4ec6b8dacbec81c66a1e>
    <Customer_x002f_OperatorName xmlns="eebef177-55b5-4448-a5fb-28ea454417ee">Dairy Crest Ltd</Customer_x002f_OperatorName>
    <ncb1594ff73b435992550f571a78c184 xmlns="8595a0ec-c146-4eeb-925a-270f4bc4be63">
      <Terms xmlns="http://schemas.microsoft.com/office/infopath/2007/PartnerControls">
        <TermInfo xmlns="http://schemas.microsoft.com/office/infopath/2007/PartnerControls">
          <TermName xmlns="http://schemas.microsoft.com/office/infopath/2007/PartnerControls">EPR</TermName>
          <TermId xmlns="http://schemas.microsoft.com/office/infopath/2007/PartnerControls">0e5af97d-1a8c-4d8f-a20b-528a11cab1f6</TermId>
        </TermInfo>
      </Terms>
    </ncb1594ff73b435992550f571a78c184>
    <DocumentDate xmlns="eebef177-55b5-4448-a5fb-28ea454417ee">2024-03-28T00:00:00+00:00</DocumentDate>
    <f91636ce86a943e5a85e589048b494b2 xmlns="8595a0ec-c146-4eeb-925a-270f4bc4be63">
      <Terms xmlns="http://schemas.microsoft.com/office/infopath/2007/PartnerControls"/>
    </f91636ce86a943e5a85e589048b494b2>
    <bf174f8632e04660b372cf372c1956fe xmlns="8595a0ec-c146-4eeb-925a-270f4bc4be63">
      <Terms xmlns="http://schemas.microsoft.com/office/infopath/2007/PartnerControls"/>
    </bf174f8632e04660b372cf372c1956fe>
    <mb0b523b12654e57a98fd73f451222f6 xmlns="8595a0ec-c146-4eeb-925a-270f4bc4be63">
      <Terms xmlns="http://schemas.microsoft.com/office/infopath/2007/PartnerControls"/>
    </mb0b523b12654e57a98fd73f451222f6>
    <CurrentPermit xmlns="eebef177-55b5-4448-a5fb-28ea454417ee">N/A - Do not select for New Permits</CurrentPermit>
    <EPRNumber xmlns="eebef177-55b5-4448-a5fb-28ea454417ee">-</EPRNumber>
    <ed3cfd1978f244c4af5dc9d642a18018 xmlns="8595a0ec-c146-4eeb-925a-270f4bc4be63">
      <Terms xmlns="http://schemas.microsoft.com/office/infopath/2007/PartnerControls"/>
    </ed3cfd1978f244c4af5dc9d642a18018>
    <d3564be703db47eda46ec138bc1ba091 xmlns="8595a0ec-c146-4eeb-925a-270f4bc4be63">
      <Terms xmlns="http://schemas.microsoft.com/office/infopath/2007/PartnerControls">
        <TermInfo xmlns="http://schemas.microsoft.com/office/infopath/2007/PartnerControls">
          <TermName xmlns="http://schemas.microsoft.com/office/infopath/2007/PartnerControls">Application ＆ Associated Docs</TermName>
          <TermId xmlns="http://schemas.microsoft.com/office/infopath/2007/PartnerControls">5eadfd3c-6deb-44e1-b7e1-16accd427bec</TermId>
        </TermInfo>
      </Terms>
    </d3564be703db47eda46ec138bc1ba091>
    <FacilityAddressPostcode xmlns="eebef177-55b5-4448-a5fb-28ea454417ee">PL32 9XW</FacilityAddressPostcode>
    <ExternalAuthor xmlns="eebef177-55b5-4448-a5fb-28ea454417ee">Dairy Crest Ltd</ExternalAuthor>
    <SiteName xmlns="eebef177-55b5-4448-a5fb-28ea454417ee">Davidstow Creamery</SiteName>
    <m63bd5d2e6554c968a3f4ff9289590fe xmlns="8595a0ec-c146-4eeb-925a-270f4bc4be63">
      <Terms xmlns="http://schemas.microsoft.com/office/infopath/2007/PartnerControls"/>
    </m63bd5d2e6554c968a3f4ff9289590fe>
    <p517ccc45a7e4674ae144f9410147bb3 xmlns="8595a0ec-c146-4eeb-925a-270f4bc4be63">
      <Terms xmlns="http://schemas.microsoft.com/office/infopath/2007/PartnerControls">
        <TermInfo xmlns="http://schemas.microsoft.com/office/infopath/2007/PartnerControls">
          <TermName xmlns="http://schemas.microsoft.com/office/infopath/2007/PartnerControls">Installations</TermName>
          <TermId xmlns="http://schemas.microsoft.com/office/infopath/2007/PartnerControls">645f1c9c-65df-490a-9ce3-4a2aa7c5ff7f</TermId>
        </TermInfo>
      </Terms>
    </p517ccc45a7e4674ae144f9410147bb3>
    <ga477587807b4e8dbd9d142e03c014fa xmlns="8595a0ec-c146-4eeb-925a-270f4bc4be63">
      <Terms xmlns="http://schemas.microsoft.com/office/infopath/2007/PartnerControls"/>
    </ga477587807b4e8dbd9d142e03c014fa>
    <FacilityAddress xmlns="eebef177-55b5-4448-a5fb-28ea454417ee">Davidstow Creamery  Davidstow   Camelford  Cornwall   PL32 9XW</FacilityAddress>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efra document" ma:contentTypeID="0x010100A5BF1C78D9F64B679A5EBDE1C6598EBC0100F1F5A995E4E1DB49BEDCF111656B0D7B" ma:contentTypeVersion="33" ma:contentTypeDescription="Create a new document." ma:contentTypeScope="" ma:versionID="243e7b93737df03359fdc4412c763021">
  <xsd:schema xmlns:xsd="http://www.w3.org/2001/XMLSchema" xmlns:xs="http://www.w3.org/2001/XMLSchema" xmlns:p="http://schemas.microsoft.com/office/2006/metadata/properties" xmlns:ns2="662745e8-e224-48e8-a2e3-254862b8c2f5" xmlns:ns3="cf207333-f8cb-4535-981b-a3643baf7902" xmlns:ns4="e76eb3f9-f7d4-4afe-8d75-1839375753c6" targetNamespace="http://schemas.microsoft.com/office/2006/metadata/properties" ma:root="true" ma:fieldsID="82f6bd1811baa2f1fcc66d6b9e7d8282" ns2:_="" ns3:_="" ns4:_="">
    <xsd:import namespace="662745e8-e224-48e8-a2e3-254862b8c2f5"/>
    <xsd:import namespace="cf207333-f8cb-4535-981b-a3643baf7902"/>
    <xsd:import namespace="e76eb3f9-f7d4-4afe-8d75-1839375753c6"/>
    <xsd:element name="properties">
      <xsd:complexType>
        <xsd:sequence>
          <xsd:element name="documentManagement">
            <xsd:complexType>
              <xsd:all>
                <xsd:element ref="ns2:lae2bfa7b6474897ab4a53f76ea236c7" minOccurs="0"/>
                <xsd:element ref="ns2:TaxCatchAll" minOccurs="0"/>
                <xsd:element ref="ns2:TaxCatchAllLabel" minOccurs="0"/>
                <xsd:element ref="ns2:cf401361b24e474cb011be6eb76c0e76" minOccurs="0"/>
                <xsd:element ref="ns2:n7493b4506bf40e28c373b1e51a33445" minOccurs="0"/>
                <xsd:element ref="ns2:HOMigrated" minOccurs="0"/>
                <xsd:element ref="ns2:k85d23755b3a46b5a51451cf336b2e9b" minOccurs="0"/>
                <xsd:element ref="ns2:Team" minOccurs="0"/>
                <xsd:element ref="ns2:Topic" minOccurs="0"/>
                <xsd:element ref="ns2:ddeb1fd0a9ad4436a96525d34737dc44" minOccurs="0"/>
                <xsd:element ref="ns2:fe59e9859d6a491389c5b03567f5dda5" minOccurs="0"/>
                <xsd:element ref="ns3:MediaServiceDateTaken" minOccurs="0"/>
                <xsd:element ref="ns3:MediaServiceOCR" minOccurs="0"/>
                <xsd:element ref="ns3:MediaServiceGenerationTime" minOccurs="0"/>
                <xsd:element ref="ns3:MediaServiceEventHashCode" minOccurs="0"/>
                <xsd:element ref="ns3:MediaServiceLocation" minOccurs="0"/>
                <xsd:element ref="ns4:SharedWithUsers" minOccurs="0"/>
                <xsd:element ref="ns4:SharedWithDetails" minOccurs="0"/>
                <xsd:element ref="ns3:MediaServiceMetadata" minOccurs="0"/>
                <xsd:element ref="ns3:MediaServiceFastMetadata" minOccurs="0"/>
                <xsd:element ref="ns3:MediaServiceSearchProperties" minOccurs="0"/>
                <xsd:element ref="ns3:MediaServiceObjectDetectorVersions" minOccurs="0"/>
                <xsd:element ref="ns3: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2745e8-e224-48e8-a2e3-254862b8c2f5" elementFormDefault="qualified">
    <xsd:import namespace="http://schemas.microsoft.com/office/2006/documentManagement/types"/>
    <xsd:import namespace="http://schemas.microsoft.com/office/infopath/2007/PartnerControls"/>
    <xsd:element name="lae2bfa7b6474897ab4a53f76ea236c7" ma:index="8" ma:taxonomy="true" ma:internalName="lae2bfa7b6474897ab4a53f76ea236c7" ma:taxonomyFieldName="HOGovernmentSecurityClassification" ma:displayName="Government Security Classification" ma:readOnly="false" ma:default="6;#Official|14c80daa-741b-422c-9722-f71693c9ede4" ma:fieldId="{5ae2bfa7-b647-4897-ab4a-53f76ea236c7}" ma:sspId="d1117845-93f6-4da3-abaa-fcb4fa669c78" ma:termSetId="56209604-fc17-4ace-9b7b-f45f0f17d50b"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e314b903-0b07-4e5f-bc01-af818658ec35}" ma:internalName="TaxCatchAll" ma:showField="CatchAllData" ma:web="e76eb3f9-f7d4-4afe-8d75-1839375753c6">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e314b903-0b07-4e5f-bc01-af818658ec35}" ma:internalName="TaxCatchAllLabel" ma:readOnly="true" ma:showField="CatchAllDataLabel" ma:web="e76eb3f9-f7d4-4afe-8d75-1839375753c6">
      <xsd:complexType>
        <xsd:complexContent>
          <xsd:extension base="dms:MultiChoiceLookup">
            <xsd:sequence>
              <xsd:element name="Value" type="dms:Lookup" maxOccurs="unbounded" minOccurs="0" nillable="true"/>
            </xsd:sequence>
          </xsd:extension>
        </xsd:complexContent>
      </xsd:complexType>
    </xsd:element>
    <xsd:element name="cf401361b24e474cb011be6eb76c0e76" ma:index="12" ma:taxonomy="true" ma:internalName="cf401361b24e474cb011be6eb76c0e76" ma:taxonomyFieldName="HOCopyrightLevel" ma:displayName="Copyright level" ma:readOnly="false" ma:default="7;#Crown|69589897-2828-4761-976e-717fd8e631c9" ma:fieldId="{cf401361-b24e-474c-b011-be6eb76c0e76}" ma:sspId="d1117845-93f6-4da3-abaa-fcb4fa669c78" ma:termSetId="bdd694c6-7266-48f2-93d6-d15992cd203e" ma:anchorId="00000000-0000-0000-0000-000000000000" ma:open="false" ma:isKeyword="false">
      <xsd:complexType>
        <xsd:sequence>
          <xsd:element ref="pc:Terms" minOccurs="0" maxOccurs="1"/>
        </xsd:sequence>
      </xsd:complexType>
    </xsd:element>
    <xsd:element name="n7493b4506bf40e28c373b1e51a33445" ma:index="14" nillable="true" ma:taxonomy="true" ma:internalName="n7493b4506bf40e28c373b1e51a33445" ma:taxonomyFieldName="HOSiteType" ma:displayName="Site type" ma:default="10;#Team|ff0485df-0575-416f-802f-e999165821b7" ma:fieldId="{77493b45-06bf-40e2-8c37-3b1e51a33445}" ma:sspId="d1117845-93f6-4da3-abaa-fcb4fa669c78" ma:termSetId="4518b03a-1a05-49af-8bf2-e5548589f21b" ma:anchorId="00000000-0000-0000-0000-000000000000" ma:open="false" ma:isKeyword="false">
      <xsd:complexType>
        <xsd:sequence>
          <xsd:element ref="pc:Terms" minOccurs="0" maxOccurs="1"/>
        </xsd:sequence>
      </xsd:complexType>
    </xsd:element>
    <xsd:element name="HOMigrated" ma:index="16" nillable="true" ma:displayName="Migrated" ma:default="0" ma:internalName="HOMigrated">
      <xsd:simpleType>
        <xsd:restriction base="dms:Boolean"/>
      </xsd:simpleType>
    </xsd:element>
    <xsd:element name="k85d23755b3a46b5a51451cf336b2e9b" ma:index="17" nillable="true" ma:taxonomy="true" ma:internalName="k85d23755b3a46b5a51451cf336b2e9b" ma:taxonomyFieldName="InformationType" ma:displayName="Information Type" ma:fieldId="{485d2375-5b3a-46b5-a514-51cf336b2e9b}" ma:sspId="d1117845-93f6-4da3-abaa-fcb4fa669c78" ma:termSetId="75cb3767-2327-4339-b999-281b3f58ac0a" ma:anchorId="00000000-0000-0000-0000-000000000000" ma:open="false" ma:isKeyword="false">
      <xsd:complexType>
        <xsd:sequence>
          <xsd:element ref="pc:Terms" minOccurs="0" maxOccurs="1"/>
        </xsd:sequence>
      </xsd:complexType>
    </xsd:element>
    <xsd:element name="Team" ma:index="19" nillable="true" ma:displayName="Team" ma:default="National Permitting Service Installations Regime" ma:internalName="Team" ma:readOnly="false">
      <xsd:simpleType>
        <xsd:restriction base="dms:Text"/>
      </xsd:simpleType>
    </xsd:element>
    <xsd:element name="Topic" ma:index="20" nillable="true" ma:displayName="Topic" ma:default="IF, Food and Drink, FDM Review WIP" ma:internalName="Topic" ma:readOnly="false">
      <xsd:simpleType>
        <xsd:restriction base="dms:Text"/>
      </xsd:simpleType>
    </xsd:element>
    <xsd:element name="ddeb1fd0a9ad4436a96525d34737dc44" ma:index="21" nillable="true" ma:taxonomy="true" ma:internalName="ddeb1fd0a9ad4436a96525d34737dc44" ma:taxonomyFieldName="Distribution" ma:displayName="Distribution" ma:readOnly="false" ma:default="9;#Internal EA|b77da37e-7166-4741-8c12-4679faab22d9" ma:fieldId="{ddeb1fd0-a9ad-4436-a965-25d34737dc44}" ma:sspId="d1117845-93f6-4da3-abaa-fcb4fa669c78" ma:termSetId="9c8b5dbf-8bad-46e4-8055-6e01c16178d6" ma:anchorId="00000000-0000-0000-0000-000000000000" ma:open="false" ma:isKeyword="false">
      <xsd:complexType>
        <xsd:sequence>
          <xsd:element ref="pc:Terms" minOccurs="0" maxOccurs="1"/>
        </xsd:sequence>
      </xsd:complexType>
    </xsd:element>
    <xsd:element name="fe59e9859d6a491389c5b03567f5dda5" ma:index="23" nillable="true" ma:taxonomy="true" ma:internalName="fe59e9859d6a491389c5b03567f5dda5" ma:taxonomyFieldName="OrganisationalUnit" ma:displayName="Organisational Unit" ma:readOnly="false" ma:default="8;#EA|d5f78ddb-b1b6-4328-9877-d7e3ed06fdac" ma:fieldId="{fe59e985-9d6a-4913-89c5-b03567f5dda5}" ma:sspId="d1117845-93f6-4da3-abaa-fcb4fa669c78" ma:termSetId="55eb802e-fbca-455b-a7d2-d5919d4ea3d2"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f207333-f8cb-4535-981b-a3643baf7902" elementFormDefault="qualified">
    <xsd:import namespace="http://schemas.microsoft.com/office/2006/documentManagement/types"/>
    <xsd:import namespace="http://schemas.microsoft.com/office/infopath/2007/PartnerControls"/>
    <xsd:element name="MediaServiceDateTaken" ma:index="25" nillable="true" ma:displayName="MediaServiceDateTaken" ma:hidden="true" ma:indexed="true" ma:internalName="MediaServiceDateTaken"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MediaServiceLocation" ma:index="29" nillable="true" ma:displayName="Location" ma:indexed="true" ma:internalName="MediaServiceLocation" ma:readOnly="true">
      <xsd:simpleType>
        <xsd:restriction base="dms:Text"/>
      </xsd:simpleType>
    </xsd:element>
    <xsd:element name="MediaServiceMetadata" ma:index="32" nillable="true" ma:displayName="MediaServiceMetadata" ma:hidden="true" ma:internalName="MediaServiceMetadata" ma:readOnly="true">
      <xsd:simpleType>
        <xsd:restriction base="dms:Note"/>
      </xsd:simpleType>
    </xsd:element>
    <xsd:element name="MediaServiceFastMetadata" ma:index="33" nillable="true" ma:displayName="MediaServiceFastMetadata" ma:hidden="true" ma:internalName="MediaServiceFastMetadata" ma:readOnly="true">
      <xsd:simpleType>
        <xsd:restriction base="dms:Note"/>
      </xsd:simpleType>
    </xsd:element>
    <xsd:element name="MediaServiceSearchProperties" ma:index="34" nillable="true" ma:displayName="MediaServiceSearchProperties" ma:hidden="true" ma:internalName="MediaServiceSearchProperties" ma:readOnly="true">
      <xsd:simpleType>
        <xsd:restriction base="dms:Note"/>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d1117845-93f6-4da3-abaa-fcb4fa669c78"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e76eb3f9-f7d4-4afe-8d75-1839375753c6" elementFormDefault="qualified">
    <xsd:import namespace="http://schemas.microsoft.com/office/2006/documentManagement/types"/>
    <xsd:import namespace="http://schemas.microsoft.com/office/infopath/2007/PartnerControls"/>
    <xsd:element name="SharedWithUsers" ma:index="3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ct:contentTypeSchema xmlns:ct="http://schemas.microsoft.com/office/2006/metadata/contentType" xmlns:ma="http://schemas.microsoft.com/office/2006/metadata/properties/metaAttributes" ct:_="" ma:_="" ma:contentTypeName="Permit File" ma:contentTypeID="0x0101000E9AD557692E154F9D2697C8C6432F76006D4D92D51675A442A00CEFF055B17D24" ma:contentTypeVersion="47" ma:contentTypeDescription="Create a new document." ma:contentTypeScope="" ma:versionID="dc3ce40adacdf0044089225d2b2c285d">
  <xsd:schema xmlns:xsd="http://www.w3.org/2001/XMLSchema" xmlns:xs="http://www.w3.org/2001/XMLSchema" xmlns:p="http://schemas.microsoft.com/office/2006/metadata/properties" xmlns:ns2="8595a0ec-c146-4eeb-925a-270f4bc4be63" xmlns:ns3="662745e8-e224-48e8-a2e3-254862b8c2f5" xmlns:ns4="eebef177-55b5-4448-a5fb-28ea454417ee" xmlns:ns5="5ffd8e36-f429-4edc-ab50-c5be84842779" xmlns:ns6="f2b7f3ca-46f3-45f8-8338-025c3a7cf089" targetNamespace="http://schemas.microsoft.com/office/2006/metadata/properties" ma:root="true" ma:fieldsID="74b6edde1d085b8728225b389b3f93c9" ns2:_="" ns3:_="" ns4:_="" ns5:_="" ns6:_="">
    <xsd:import namespace="8595a0ec-c146-4eeb-925a-270f4bc4be63"/>
    <xsd:import namespace="662745e8-e224-48e8-a2e3-254862b8c2f5"/>
    <xsd:import namespace="eebef177-55b5-4448-a5fb-28ea454417ee"/>
    <xsd:import namespace="5ffd8e36-f429-4edc-ab50-c5be84842779"/>
    <xsd:import namespace="f2b7f3ca-46f3-45f8-8338-025c3a7cf089"/>
    <xsd:element name="properties">
      <xsd:complexType>
        <xsd:sequence>
          <xsd:element name="documentManagement">
            <xsd:complexType>
              <xsd:all>
                <xsd:element ref="ns2:d3564be703db47eda46ec138bc1ba091" minOccurs="0"/>
                <xsd:element ref="ns3:TaxCatchAll" minOccurs="0"/>
                <xsd:element ref="ns3:TaxCatchAllLabel" minOccurs="0"/>
                <xsd:element ref="ns4:DocumentDate"/>
                <xsd:element ref="ns4:EAReceivedDate"/>
                <xsd:element ref="ns4:ExternalAuthor"/>
                <xsd:element ref="ns2:c52c737aaa794145b5e1ab0b33580095" minOccurs="0"/>
                <xsd:element ref="ns2:ncb1594ff73b435992550f571a78c184" minOccurs="0"/>
                <xsd:element ref="ns2:p517ccc45a7e4674ae144f9410147bb3" minOccurs="0"/>
                <xsd:element ref="ns2:f91636ce86a943e5a85e589048b494b2" minOccurs="0"/>
                <xsd:element ref="ns4:PermitNumber"/>
                <xsd:element ref="ns4:OtherReference" minOccurs="0"/>
                <xsd:element ref="ns4:EPRNumber" minOccurs="0"/>
                <xsd:element ref="ns4:Customer_x002f_OperatorName"/>
                <xsd:element ref="ns4:SiteName"/>
                <xsd:element ref="ns4:FacilityAddress"/>
                <xsd:element ref="ns4:FacilityAddressPostcode"/>
                <xsd:element ref="ns2:ga477587807b4e8dbd9d142e03c014fa" minOccurs="0"/>
                <xsd:element ref="ns2:la34db7254a948be973d9738b9f07ba7" minOccurs="0"/>
                <xsd:element ref="ns2:bf174f8632e04660b372cf372c1956fe" minOccurs="0"/>
                <xsd:element ref="ns2:mb0b523b12654e57a98fd73f451222f6" minOccurs="0"/>
                <xsd:element ref="ns4:CessationDate" minOccurs="0"/>
                <xsd:element ref="ns4:NationalSecurity" minOccurs="0"/>
                <xsd:element ref="ns2:ed3cfd1978f244c4af5dc9d642a18018" minOccurs="0"/>
                <xsd:element ref="ns4:CurrentPermit" minOccurs="0"/>
                <xsd:element ref="ns5:EventLink" minOccurs="0"/>
                <xsd:element ref="ns2:m63bd5d2e6554c968a3f4ff9289590fe" minOccurs="0"/>
                <xsd:element ref="ns2:d22401b98bfe4ec6b8dacbec81c66a1e" minOccurs="0"/>
                <xsd:element ref="ns6:MediaServiceMetadata" minOccurs="0"/>
                <xsd:element ref="ns6:MediaServiceFastMetadata" minOccurs="0"/>
                <xsd:element ref="ns6:MediaServiceAutoKeyPoints" minOccurs="0"/>
                <xsd:element ref="ns6:MediaServiceKeyPoints" minOccurs="0"/>
                <xsd:element ref="ns6:MediaServiceAutoTags" minOccurs="0"/>
                <xsd:element ref="ns6:MediaServiceGenerationTime" minOccurs="0"/>
                <xsd:element ref="ns6:MediaServiceEventHashCode" minOccurs="0"/>
                <xsd:element ref="ns6:MediaServiceOCR" minOccurs="0"/>
                <xsd:element ref="ns6:MediaServiceDateTaken" minOccurs="0"/>
                <xsd:element ref="ns6:MediaServiceLocation" minOccurs="0"/>
                <xsd:element ref="ns6:MediaLengthInSeconds" minOccurs="0"/>
                <xsd:element ref="ns6:lcf76f155ced4ddcb4097134ff3c332f" minOccurs="0"/>
                <xsd:element ref="ns2:SharedWithUsers" minOccurs="0"/>
                <xsd:element ref="ns2:SharedWithDetails" minOccurs="0"/>
                <xsd:element ref="ns6:MediaServiceObjectDetectorVersions" minOccurs="0"/>
                <xsd:element ref="ns6: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595a0ec-c146-4eeb-925a-270f4bc4be63" elementFormDefault="qualified">
    <xsd:import namespace="http://schemas.microsoft.com/office/2006/documentManagement/types"/>
    <xsd:import namespace="http://schemas.microsoft.com/office/infopath/2007/PartnerControls"/>
    <xsd:element name="d3564be703db47eda46ec138bc1ba091" ma:index="8" ma:taxonomy="true" ma:internalName="d3564be703db47eda46ec138bc1ba091" ma:taxonomyFieldName="ActivityGrouping" ma:displayName="Activity Grouping" ma:default="8;#Unassigned|cb01650a-31a4-4ad3-af7c-01edd0cc5fa8" ma:fieldId="{d3564be7-03db-47ed-a46e-c138bc1ba091}" ma:sspId="d1117845-93f6-4da3-abaa-fcb4fa669c78" ma:termSetId="c26d6a6f-914d-4d0c-bc0a-7a709b431a10" ma:anchorId="00000000-0000-0000-0000-000000000000" ma:open="false" ma:isKeyword="false">
      <xsd:complexType>
        <xsd:sequence>
          <xsd:element ref="pc:Terms" minOccurs="0" maxOccurs="1"/>
        </xsd:sequence>
      </xsd:complexType>
    </xsd:element>
    <xsd:element name="c52c737aaa794145b5e1ab0b33580095" ma:index="15" ma:taxonomy="true" ma:internalName="c52c737aaa794145b5e1ab0b33580095" ma:taxonomyFieldName="DisclosureStatus" ma:displayName="Disclosure Status" ma:fieldId="{c52c737a-aa79-4145-b5e1-ab0b33580095}" ma:sspId="d1117845-93f6-4da3-abaa-fcb4fa669c78" ma:termSetId="be5a9b7f-442f-4603-a8b8-76f5f1ec70c3" ma:anchorId="00000000-0000-0000-0000-000000000000" ma:open="false" ma:isKeyword="false">
      <xsd:complexType>
        <xsd:sequence>
          <xsd:element ref="pc:Terms" minOccurs="0" maxOccurs="1"/>
        </xsd:sequence>
      </xsd:complexType>
    </xsd:element>
    <xsd:element name="ncb1594ff73b435992550f571a78c184" ma:index="17" ma:taxonomy="true" ma:internalName="ncb1594ff73b435992550f571a78c184" ma:taxonomyFieldName="Regime" ma:displayName="Regime" ma:fieldId="{7cb1594f-f73b-4359-9255-0f571a78c184}" ma:taxonomyMulti="true" ma:sspId="d1117845-93f6-4da3-abaa-fcb4fa669c78" ma:termSetId="79e1bcb8-4c43-4df4-ad15-4ec7b927a847" ma:anchorId="00000000-0000-0000-0000-000000000000" ma:open="false" ma:isKeyword="false">
      <xsd:complexType>
        <xsd:sequence>
          <xsd:element ref="pc:Terms" minOccurs="0" maxOccurs="1"/>
        </xsd:sequence>
      </xsd:complexType>
    </xsd:element>
    <xsd:element name="p517ccc45a7e4674ae144f9410147bb3" ma:index="19" ma:taxonomy="true" ma:internalName="p517ccc45a7e4674ae144f9410147bb3" ma:taxonomyFieldName="RegulatedActivityClass" ma:displayName="Regulated Activity Class" ma:fieldId="{9517ccc4-5a7e-4674-ae14-4f9410147bb3}" ma:taxonomyMulti="true" ma:sspId="d1117845-93f6-4da3-abaa-fcb4fa669c78" ma:termSetId="41ee975a-727d-4c90-bb75-bfa3c8eb72dc" ma:anchorId="00000000-0000-0000-0000-000000000000" ma:open="false" ma:isKeyword="false">
      <xsd:complexType>
        <xsd:sequence>
          <xsd:element ref="pc:Terms" minOccurs="0" maxOccurs="1"/>
        </xsd:sequence>
      </xsd:complexType>
    </xsd:element>
    <xsd:element name="f91636ce86a943e5a85e589048b494b2" ma:index="21" nillable="true" ma:taxonomy="true" ma:internalName="f91636ce86a943e5a85e589048b494b2" ma:taxonomyFieldName="RegulatedActivitySub_x002d_Class" ma:displayName="Regulated Activity Sub-Class" ma:fieldId="{f91636ce-86a9-43e5-a85e-589048b494b2}" ma:taxonomyMulti="true" ma:sspId="d1117845-93f6-4da3-abaa-fcb4fa669c78" ma:termSetId="3c5ee371-f842-4910-b55e-fca1c7c08571" ma:anchorId="00000000-0000-0000-0000-000000000000" ma:open="false" ma:isKeyword="false">
      <xsd:complexType>
        <xsd:sequence>
          <xsd:element ref="pc:Terms" minOccurs="0" maxOccurs="1"/>
        </xsd:sequence>
      </xsd:complexType>
    </xsd:element>
    <xsd:element name="ga477587807b4e8dbd9d142e03c014fa" ma:index="30" nillable="true" ma:taxonomy="true" ma:internalName="ga477587807b4e8dbd9d142e03c014fa" ma:taxonomyFieldName="Catchment" ma:displayName="Catchment" ma:fieldId="{0a477587-807b-4e8d-bd9d-142e03c014fa}" ma:sspId="d1117845-93f6-4da3-abaa-fcb4fa669c78" ma:termSetId="a3d7cc5e-3544-4097-ac09-3626e2dfc582" ma:anchorId="00000000-0000-0000-0000-000000000000" ma:open="false" ma:isKeyword="false">
      <xsd:complexType>
        <xsd:sequence>
          <xsd:element ref="pc:Terms" minOccurs="0" maxOccurs="1"/>
        </xsd:sequence>
      </xsd:complexType>
    </xsd:element>
    <xsd:element name="la34db7254a948be973d9738b9f07ba7" ma:index="32" ma:taxonomy="true" ma:internalName="la34db7254a948be973d9738b9f07ba7" ma:taxonomyFieldName="TypeofPermit" ma:displayName="Type of Permit" ma:default="9;#N/A - Do not select for New Permits|0430e4c2-ee0a-4b2d-9af6-df735aafbcb2" ma:fieldId="{5a34db72-54a9-48be-973d-9738b9f07ba7}" ma:taxonomyMulti="true" ma:sspId="d1117845-93f6-4da3-abaa-fcb4fa669c78" ma:termSetId="7d47b671-38b6-4716-ba29-cfb8e9b10e5f" ma:anchorId="00000000-0000-0000-0000-000000000000" ma:open="false" ma:isKeyword="false">
      <xsd:complexType>
        <xsd:sequence>
          <xsd:element ref="pc:Terms" minOccurs="0" maxOccurs="1"/>
        </xsd:sequence>
      </xsd:complexType>
    </xsd:element>
    <xsd:element name="bf174f8632e04660b372cf372c1956fe" ma:index="34" nillable="true" ma:taxonomy="true" ma:internalName="bf174f8632e04660b372cf372c1956fe" ma:taxonomyFieldName="StandardRulesID" ma:displayName="StandardRulesID" ma:fieldId="{bf174f86-32e0-4660-b372-cf372c1956fe}" ma:taxonomyMulti="true" ma:sspId="d1117845-93f6-4da3-abaa-fcb4fa669c78" ma:termSetId="8e138792-83d5-43de-b6e8-7ca5b827ccd8" ma:anchorId="00000000-0000-0000-0000-000000000000" ma:open="false" ma:isKeyword="false">
      <xsd:complexType>
        <xsd:sequence>
          <xsd:element ref="pc:Terms" minOccurs="0" maxOccurs="1"/>
        </xsd:sequence>
      </xsd:complexType>
    </xsd:element>
    <xsd:element name="mb0b523b12654e57a98fd73f451222f6" ma:index="36" nillable="true" ma:taxonomy="true" ma:internalName="mb0b523b12654e57a98fd73f451222f6" ma:taxonomyFieldName="CessationStatus" ma:displayName="Cessation Status" ma:fieldId="{6b0b523b-1265-4e57-a98f-d73f451222f6}" ma:sspId="d1117845-93f6-4da3-abaa-fcb4fa669c78" ma:termSetId="8efff926-82ca-4afb-81c6-bc22e4acfd61" ma:anchorId="00000000-0000-0000-0000-000000000000" ma:open="false" ma:isKeyword="false">
      <xsd:complexType>
        <xsd:sequence>
          <xsd:element ref="pc:Terms" minOccurs="0" maxOccurs="1"/>
        </xsd:sequence>
      </xsd:complexType>
    </xsd:element>
    <xsd:element name="ed3cfd1978f244c4af5dc9d642a18018" ma:index="40" nillable="true" ma:taxonomy="true" ma:internalName="ed3cfd1978f244c4af5dc9d642a18018" ma:taxonomyFieldName="MajorProjectID" ma:displayName="Major Project ID" ma:fieldId="{ed3cfd19-78f2-44c4-af5d-c9d642a18018}" ma:sspId="d1117845-93f6-4da3-abaa-fcb4fa669c78" ma:termSetId="d4a353e3-1bf8-453f-805b-242d6a6db91b" ma:anchorId="00000000-0000-0000-0000-000000000000" ma:open="false" ma:isKeyword="false">
      <xsd:complexType>
        <xsd:sequence>
          <xsd:element ref="pc:Terms" minOccurs="0" maxOccurs="1"/>
        </xsd:sequence>
      </xsd:complexType>
    </xsd:element>
    <xsd:element name="m63bd5d2e6554c968a3f4ff9289590fe" ma:index="44" nillable="true" ma:taxonomy="true" ma:internalName="m63bd5d2e6554c968a3f4ff9289590fe" ma:taxonomyFieldName="EventType1" ma:displayName="Event Type" ma:readOnly="false" ma:fieldId="{663bd5d2-e655-4c96-8a3f-4ff9289590fe}" ma:sspId="d1117845-93f6-4da3-abaa-fcb4fa669c78" ma:termSetId="6eb2a3b8-caae-450e-a142-afb8c0df3527" ma:anchorId="00000000-0000-0000-0000-000000000000" ma:open="false" ma:isKeyword="false">
      <xsd:complexType>
        <xsd:sequence>
          <xsd:element ref="pc:Terms" minOccurs="0" maxOccurs="1"/>
        </xsd:sequence>
      </xsd:complexType>
    </xsd:element>
    <xsd:element name="d22401b98bfe4ec6b8dacbec81c66a1e" ma:index="46" nillable="true" ma:taxonomy="true" ma:internalName="d22401b98bfe4ec6b8dacbec81c66a1e" ma:taxonomyFieldName="PermitDocumentType" ma:displayName="Permit Document Type" ma:readOnly="false" ma:fieldId="{d22401b9-8bfe-4ec6-b8da-cbec81c66a1e}" ma:sspId="d1117845-93f6-4da3-abaa-fcb4fa669c78" ma:termSetId="1e9654a3-ed8b-47e0-af9b-cd306150e83f" ma:anchorId="00000000-0000-0000-0000-000000000000" ma:open="false" ma:isKeyword="false">
      <xsd:complexType>
        <xsd:sequence>
          <xsd:element ref="pc:Terms" minOccurs="0" maxOccurs="1"/>
        </xsd:sequence>
      </xsd:complexType>
    </xsd:element>
    <xsd:element name="SharedWithUsers" ma:index="6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62"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62745e8-e224-48e8-a2e3-254862b8c2f5" elementFormDefault="qualified">
    <xsd:import namespace="http://schemas.microsoft.com/office/2006/documentManagement/types"/>
    <xsd:import namespace="http://schemas.microsoft.com/office/infopath/2007/PartnerControls"/>
    <xsd:element name="TaxCatchAll" ma:index="9" nillable="true" ma:displayName="Taxonomy Catch All Column" ma:hidden="true" ma:list="{92e41c19-1047-4874-acff-e817b08e966f}" ma:internalName="TaxCatchAll" ma:showField="CatchAllData" ma:web="8595a0ec-c146-4eeb-925a-270f4bc4be6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92e41c19-1047-4874-acff-e817b08e966f}" ma:internalName="TaxCatchAllLabel" ma:readOnly="true" ma:showField="CatchAllDataLabel" ma:web="8595a0ec-c146-4eeb-925a-270f4bc4be6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eebef177-55b5-4448-a5fb-28ea454417ee" elementFormDefault="qualified">
    <xsd:import namespace="http://schemas.microsoft.com/office/2006/documentManagement/types"/>
    <xsd:import namespace="http://schemas.microsoft.com/office/infopath/2007/PartnerControls"/>
    <xsd:element name="DocumentDate" ma:index="12" ma:displayName="Document Date" ma:format="DateOnly" ma:internalName="DocumentDate">
      <xsd:simpleType>
        <xsd:restriction base="dms:DateTime"/>
      </xsd:simpleType>
    </xsd:element>
    <xsd:element name="EAReceivedDate" ma:index="13" ma:displayName="Received Date" ma:format="DateOnly" ma:internalName="EAReceivedDate">
      <xsd:simpleType>
        <xsd:restriction base="dms:DateTime"/>
      </xsd:simpleType>
    </xsd:element>
    <xsd:element name="ExternalAuthor" ma:index="14" ma:displayName="Document Author" ma:internalName="ExternalAuthor">
      <xsd:simpleType>
        <xsd:restriction base="dms:Text">
          <xsd:maxLength value="255"/>
        </xsd:restriction>
      </xsd:simpleType>
    </xsd:element>
    <xsd:element name="PermitNumber" ma:index="23" ma:displayName="Permit Number" ma:internalName="PermitNumber">
      <xsd:simpleType>
        <xsd:restriction base="dms:Text">
          <xsd:maxLength value="255"/>
        </xsd:restriction>
      </xsd:simpleType>
    </xsd:element>
    <xsd:element name="OtherReference" ma:index="24" nillable="true" ma:displayName="Other Reference" ma:internalName="OtherReference">
      <xsd:simpleType>
        <xsd:restriction base="dms:Text">
          <xsd:maxLength value="255"/>
        </xsd:restriction>
      </xsd:simpleType>
    </xsd:element>
    <xsd:element name="EPRNumber" ma:index="25" nillable="true" ma:displayName="EPR Number" ma:internalName="EPRNumber">
      <xsd:simpleType>
        <xsd:restriction base="dms:Text">
          <xsd:maxLength value="255"/>
        </xsd:restriction>
      </xsd:simpleType>
    </xsd:element>
    <xsd:element name="Customer_x002f_OperatorName" ma:index="26" ma:displayName="Customer / Operator Name" ma:internalName="Customer_x002F_OperatorName">
      <xsd:simpleType>
        <xsd:restriction base="dms:Text">
          <xsd:maxLength value="255"/>
        </xsd:restriction>
      </xsd:simpleType>
    </xsd:element>
    <xsd:element name="SiteName" ma:index="27" ma:displayName="Facility Name" ma:internalName="SiteName">
      <xsd:simpleType>
        <xsd:restriction base="dms:Text">
          <xsd:maxLength value="255"/>
        </xsd:restriction>
      </xsd:simpleType>
    </xsd:element>
    <xsd:element name="FacilityAddress" ma:index="28" ma:displayName="Facility Address" ma:internalName="FacilityAddress">
      <xsd:simpleType>
        <xsd:restriction base="dms:Note">
          <xsd:maxLength value="255"/>
        </xsd:restriction>
      </xsd:simpleType>
    </xsd:element>
    <xsd:element name="FacilityAddressPostcode" ma:index="29" ma:displayName="Facility Address Postcode" ma:internalName="FacilityAddressPostcode">
      <xsd:simpleType>
        <xsd:restriction base="dms:Text">
          <xsd:maxLength value="255"/>
        </xsd:restriction>
      </xsd:simpleType>
    </xsd:element>
    <xsd:element name="CessationDate" ma:index="38" nillable="true" ma:displayName="Cessation Date" ma:format="DateOnly" ma:internalName="CessationDate">
      <xsd:simpleType>
        <xsd:restriction base="dms:DateTime"/>
      </xsd:simpleType>
    </xsd:element>
    <xsd:element name="NationalSecurity" ma:index="39" nillable="true" ma:displayName="National Security" ma:default="No" ma:format="Dropdown" ma:internalName="NationalSecurity">
      <xsd:simpleType>
        <xsd:restriction base="dms:Choice">
          <xsd:enumeration value="Yes"/>
          <xsd:enumeration value="No"/>
        </xsd:restriction>
      </xsd:simpleType>
    </xsd:element>
    <xsd:element name="CurrentPermit" ma:index="42" nillable="true" ma:displayName="Current Permit" ma:default="N/A - Do not select for New Permits" ma:format="Dropdown" ma:internalName="CurrentPermit">
      <xsd:simpleType>
        <xsd:restriction base="dms:Choice">
          <xsd:enumeration value="Yes"/>
          <xsd:enumeration value="No"/>
          <xsd:enumeration value="N/A - Do not select for New Permits"/>
        </xsd:restriction>
      </xsd:simpleType>
    </xsd:element>
  </xsd:schema>
  <xsd:schema xmlns:xsd="http://www.w3.org/2001/XMLSchema" xmlns:xs="http://www.w3.org/2001/XMLSchema" xmlns:dms="http://schemas.microsoft.com/office/2006/documentManagement/types" xmlns:pc="http://schemas.microsoft.com/office/infopath/2007/PartnerControls" targetNamespace="5ffd8e36-f429-4edc-ab50-c5be84842779" elementFormDefault="qualified">
    <xsd:import namespace="http://schemas.microsoft.com/office/2006/documentManagement/types"/>
    <xsd:import namespace="http://schemas.microsoft.com/office/infopath/2007/PartnerControls"/>
    <xsd:element name="EventLink" ma:index="43" nillable="true" ma:displayName="Event Link" ma:internalName="EventLink">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2b7f3ca-46f3-45f8-8338-025c3a7cf089" elementFormDefault="qualified">
    <xsd:import namespace="http://schemas.microsoft.com/office/2006/documentManagement/types"/>
    <xsd:import namespace="http://schemas.microsoft.com/office/infopath/2007/PartnerControls"/>
    <xsd:element name="MediaServiceMetadata" ma:index="48" nillable="true" ma:displayName="MediaServiceMetadata" ma:hidden="true" ma:internalName="MediaServiceMetadata" ma:readOnly="true">
      <xsd:simpleType>
        <xsd:restriction base="dms:Note"/>
      </xsd:simpleType>
    </xsd:element>
    <xsd:element name="MediaServiceFastMetadata" ma:index="49" nillable="true" ma:displayName="MediaServiceFastMetadata" ma:hidden="true" ma:internalName="MediaServiceFastMetadata" ma:readOnly="true">
      <xsd:simpleType>
        <xsd:restriction base="dms:Note"/>
      </xsd:simpleType>
    </xsd:element>
    <xsd:element name="MediaServiceAutoKeyPoints" ma:index="50" nillable="true" ma:displayName="MediaServiceAutoKeyPoints" ma:hidden="true" ma:internalName="MediaServiceAutoKeyPoints" ma:readOnly="true">
      <xsd:simpleType>
        <xsd:restriction base="dms:Note"/>
      </xsd:simpleType>
    </xsd:element>
    <xsd:element name="MediaServiceKeyPoints" ma:index="51" nillable="true" ma:displayName="KeyPoints" ma:internalName="MediaServiceKeyPoints" ma:readOnly="true">
      <xsd:simpleType>
        <xsd:restriction base="dms:Note">
          <xsd:maxLength value="255"/>
        </xsd:restriction>
      </xsd:simpleType>
    </xsd:element>
    <xsd:element name="MediaServiceAutoTags" ma:index="52" nillable="true" ma:displayName="Tags" ma:internalName="MediaServiceAutoTags" ma:readOnly="true">
      <xsd:simpleType>
        <xsd:restriction base="dms:Text"/>
      </xsd:simpleType>
    </xsd:element>
    <xsd:element name="MediaServiceGenerationTime" ma:index="53" nillable="true" ma:displayName="MediaServiceGenerationTime" ma:hidden="true" ma:internalName="MediaServiceGenerationTime" ma:readOnly="true">
      <xsd:simpleType>
        <xsd:restriction base="dms:Text"/>
      </xsd:simpleType>
    </xsd:element>
    <xsd:element name="MediaServiceEventHashCode" ma:index="54" nillable="true" ma:displayName="MediaServiceEventHashCode" ma:hidden="true" ma:internalName="MediaServiceEventHashCode" ma:readOnly="true">
      <xsd:simpleType>
        <xsd:restriction base="dms:Text"/>
      </xsd:simpleType>
    </xsd:element>
    <xsd:element name="MediaServiceOCR" ma:index="55" nillable="true" ma:displayName="Extracted Text" ma:internalName="MediaServiceOCR" ma:readOnly="true">
      <xsd:simpleType>
        <xsd:restriction base="dms:Note">
          <xsd:maxLength value="255"/>
        </xsd:restriction>
      </xsd:simpleType>
    </xsd:element>
    <xsd:element name="MediaServiceDateTaken" ma:index="56" nillable="true" ma:displayName="MediaServiceDateTaken" ma:hidden="true" ma:internalName="MediaServiceDateTaken" ma:readOnly="true">
      <xsd:simpleType>
        <xsd:restriction base="dms:Text"/>
      </xsd:simpleType>
    </xsd:element>
    <xsd:element name="MediaServiceLocation" ma:index="57" nillable="true" ma:displayName="Location" ma:internalName="MediaServiceLocation" ma:readOnly="true">
      <xsd:simpleType>
        <xsd:restriction base="dms:Text"/>
      </xsd:simpleType>
    </xsd:element>
    <xsd:element name="MediaLengthInSeconds" ma:index="58" nillable="true" ma:displayName="MediaLengthInSeconds" ma:hidden="true" ma:internalName="MediaLengthInSeconds" ma:readOnly="true">
      <xsd:simpleType>
        <xsd:restriction base="dms:Unknown"/>
      </xsd:simpleType>
    </xsd:element>
    <xsd:element name="lcf76f155ced4ddcb4097134ff3c332f" ma:index="60" nillable="true" ma:taxonomy="true" ma:internalName="lcf76f155ced4ddcb4097134ff3c332f" ma:taxonomyFieldName="MediaServiceImageTags" ma:displayName="Image Tags" ma:readOnly="false" ma:fieldId="{5cf76f15-5ced-4ddc-b409-7134ff3c332f}" ma:taxonomyMulti="true" ma:sspId="d1117845-93f6-4da3-abaa-fcb4fa669c78"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6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6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0142965-4129-4FC6-B5D6-66EB758BEC2F}">
  <ds:schemaRefs>
    <ds:schemaRef ds:uri="http://schemas.microsoft.com/sharepoint/v3/contenttype/forms"/>
  </ds:schemaRefs>
</ds:datastoreItem>
</file>

<file path=customXml/itemProps2.xml><?xml version="1.0" encoding="utf-8"?>
<ds:datastoreItem xmlns:ds="http://schemas.openxmlformats.org/officeDocument/2006/customXml" ds:itemID="{4ECCCD24-220D-4C71-8E25-7EBDE6467464}">
  <ds:schemaRefs>
    <ds:schemaRef ds:uri="662745e8-e224-48e8-a2e3-254862b8c2f5"/>
    <ds:schemaRef ds:uri="http://schemas.microsoft.com/office/2006/documentManagement/types"/>
    <ds:schemaRef ds:uri="http://schemas.microsoft.com/office/2006/metadata/properties"/>
    <ds:schemaRef ds:uri="http://purl.org/dc/terms/"/>
    <ds:schemaRef ds:uri="http://schemas.openxmlformats.org/package/2006/metadata/core-properties"/>
    <ds:schemaRef ds:uri="f2b7f3ca-46f3-45f8-8338-025c3a7cf089"/>
    <ds:schemaRef ds:uri="eebef177-55b5-4448-a5fb-28ea454417ee"/>
    <ds:schemaRef ds:uri="http://schemas.microsoft.com/office/infopath/2007/PartnerControls"/>
    <ds:schemaRef ds:uri="http://purl.org/dc/dcmitype/"/>
    <ds:schemaRef ds:uri="http://purl.org/dc/elements/1.1/"/>
    <ds:schemaRef ds:uri="5ffd8e36-f429-4edc-ab50-c5be84842779"/>
    <ds:schemaRef ds:uri="8595a0ec-c146-4eeb-925a-270f4bc4be63"/>
    <ds:schemaRef ds:uri="http://www.w3.org/XML/1998/namespace"/>
  </ds:schemaRefs>
</ds:datastoreItem>
</file>

<file path=customXml/itemProps3.xml><?xml version="1.0" encoding="utf-8"?>
<ds:datastoreItem xmlns:ds="http://schemas.openxmlformats.org/officeDocument/2006/customXml" ds:itemID="{8C3D1638-D10E-42E2-AA2C-CBEA95929898}">
  <ds:schemaRefs>
    <ds:schemaRef ds:uri="http://schemas.openxmlformats.org/officeDocument/2006/bibliography"/>
  </ds:schemaRefs>
</ds:datastoreItem>
</file>

<file path=customXml/itemProps4.xml><?xml version="1.0" encoding="utf-8"?>
<ds:datastoreItem xmlns:ds="http://schemas.openxmlformats.org/officeDocument/2006/customXml" ds:itemID="{AE94A68A-57DA-4200-A55C-6289296D9D40}"/>
</file>

<file path=customXml/itemProps5.xml><?xml version="1.0" encoding="utf-8"?>
<ds:datastoreItem xmlns:ds="http://schemas.openxmlformats.org/officeDocument/2006/customXml" ds:itemID="{CD3A21B8-77E4-492F-8B5F-E51B71CA8E3B}"/>
</file>

<file path=docMetadata/LabelInfo.xml><?xml version="1.0" encoding="utf-8"?>
<clbl:labelList xmlns:clbl="http://schemas.microsoft.com/office/2020/mipLabelMetadata">
  <clbl:label id="{db04bd20-72f3-411d-9324-63094fc42163}" enabled="1" method="Standard" siteId="{0b6a780e-a9c6-4482-97dc-2aecb06ee1ba}" contentBits="0" removed="0"/>
</clbl:labelList>
</file>

<file path=docProps/app.xml><?xml version="1.0" encoding="utf-8"?>
<Properties xmlns="http://schemas.openxmlformats.org/officeDocument/2006/extended-properties" xmlns:vt="http://schemas.openxmlformats.org/officeDocument/2006/docPropsVTypes">
  <Template>Normal</Template>
  <TotalTime>0</TotalTime>
  <Pages>24</Pages>
  <Words>5346</Words>
  <Characters>31231</Characters>
  <Application>Microsoft Office Word</Application>
  <DocSecurity>0</DocSecurity>
  <Lines>260</Lines>
  <Paragraphs>73</Paragraphs>
  <ScaleCrop>false</ScaleCrop>
  <HeadingPairs>
    <vt:vector size="2" baseType="variant">
      <vt:variant>
        <vt:lpstr>Title</vt:lpstr>
      </vt:variant>
      <vt:variant>
        <vt:i4>1</vt:i4>
      </vt:variant>
    </vt:vector>
  </HeadingPairs>
  <TitlesOfParts>
    <vt:vector size="1" baseType="lpstr">
      <vt:lpstr>Identification, Evaluation and Control Procedure</vt:lpstr>
    </vt:vector>
  </TitlesOfParts>
  <Company>Microsoft</Company>
  <LinksUpToDate>false</LinksUpToDate>
  <CharactersWithSpaces>36504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Identification, Evaluation and Control Procedure</dc:title>
  <dc:subject>EMS 5.3</dc:subject>
  <dc:creator>Wilson, Dave @ Warwickshire Nuneaton</dc:creator>
  <cp:keywords>Quality, Environment and Health &amp; Safety</cp:keywords>
  <cp:lastModifiedBy>Bardell, Matt</cp:lastModifiedBy>
  <cp:revision>2</cp:revision>
  <cp:lastPrinted>2023-08-08T12:54:00Z</cp:lastPrinted>
  <dcterms:created xsi:type="dcterms:W3CDTF">2024-02-27T07:40:00Z</dcterms:created>
  <dcterms:modified xsi:type="dcterms:W3CDTF">2024-02-27T07:40:00Z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0x0101000E9AD557692E154F9D2697C8C6432F76006D4D92D51675A442A00CEFF055B17D24</vt:lpwstr>
  </property>
  <property fmtid="{D5CDD505-2E9C-101B-9397-08002B2CF9AE}" pid="3" name="PermitDocumentType">
    <vt:lpwstr/>
  </property>
  <property fmtid="{D5CDD505-2E9C-101B-9397-08002B2CF9AE}" pid="4" name="MediaServiceImageTags">
    <vt:lpwstr/>
  </property>
  <property fmtid="{D5CDD505-2E9C-101B-9397-08002B2CF9AE}" pid="5" name="TypeofPermit">
    <vt:lpwstr>9;#Type Of Permit|0430e4c2-ee0a-4b2d-9af6-df735aafbcb2</vt:lpwstr>
  </property>
  <property fmtid="{D5CDD505-2E9C-101B-9397-08002B2CF9AE}" pid="6" name="DisclosureStatus">
    <vt:lpwstr>181;#Public Register|f1fcf6a6-5d97-4f1d-964e-a2f916eb1f18</vt:lpwstr>
  </property>
  <property fmtid="{D5CDD505-2E9C-101B-9397-08002B2CF9AE}" pid="7" name="EventType1">
    <vt:lpwstr/>
  </property>
  <property fmtid="{D5CDD505-2E9C-101B-9397-08002B2CF9AE}" pid="8" name="ActivityGrouping">
    <vt:lpwstr>12;#Application ＆ Associated Docs|5eadfd3c-6deb-44e1-b7e1-16accd427bec</vt:lpwstr>
  </property>
  <property fmtid="{D5CDD505-2E9C-101B-9397-08002B2CF9AE}" pid="9" name="RegulatedActivityClass">
    <vt:lpwstr>38;#Installations|645f1c9c-65df-490a-9ce3-4a2aa7c5ff7f</vt:lpwstr>
  </property>
  <property fmtid="{D5CDD505-2E9C-101B-9397-08002B2CF9AE}" pid="10" name="Catchment">
    <vt:lpwstr/>
  </property>
  <property fmtid="{D5CDD505-2E9C-101B-9397-08002B2CF9AE}" pid="11" name="MajorProjectID">
    <vt:lpwstr/>
  </property>
  <property fmtid="{D5CDD505-2E9C-101B-9397-08002B2CF9AE}" pid="12" name="StandardRulesID">
    <vt:lpwstr/>
  </property>
  <property fmtid="{D5CDD505-2E9C-101B-9397-08002B2CF9AE}" pid="13" name="CessationStatus">
    <vt:lpwstr/>
  </property>
  <property fmtid="{D5CDD505-2E9C-101B-9397-08002B2CF9AE}" pid="14" name="Regime">
    <vt:lpwstr>10;#EPR|0e5af97d-1a8c-4d8f-a20b-528a11cab1f6</vt:lpwstr>
  </property>
  <property fmtid="{D5CDD505-2E9C-101B-9397-08002B2CF9AE}" pid="15" name="RegulatedActivitySub-Class">
    <vt:lpwstr/>
  </property>
  <property fmtid="{D5CDD505-2E9C-101B-9397-08002B2CF9AE}" pid="16" name="SysUpdateNoER">
    <vt:lpwstr>No</vt:lpwstr>
  </property>
  <property fmtid="{D5CDD505-2E9C-101B-9397-08002B2CF9AE}" pid="17" name="InformationType">
    <vt:lpwstr/>
  </property>
  <property fmtid="{D5CDD505-2E9C-101B-9397-08002B2CF9AE}" pid="18" name="Distribution">
    <vt:lpwstr>9;#Internal EA|b77da37e-7166-4741-8c12-4679faab22d9</vt:lpwstr>
  </property>
  <property fmtid="{D5CDD505-2E9C-101B-9397-08002B2CF9AE}" pid="19" name="HOCopyrightLevel">
    <vt:lpwstr>7;#Crown|69589897-2828-4761-976e-717fd8e631c9</vt:lpwstr>
  </property>
  <property fmtid="{D5CDD505-2E9C-101B-9397-08002B2CF9AE}" pid="20" name="HOGovernmentSecurityClassification">
    <vt:lpwstr>6;#Official|14c80daa-741b-422c-9722-f71693c9ede4</vt:lpwstr>
  </property>
  <property fmtid="{D5CDD505-2E9C-101B-9397-08002B2CF9AE}" pid="21" name="OrganisationalUnit">
    <vt:lpwstr>8;#EA|d5f78ddb-b1b6-4328-9877-d7e3ed06fdac</vt:lpwstr>
  </property>
  <property fmtid="{D5CDD505-2E9C-101B-9397-08002B2CF9AE}" pid="22" name="HOSiteType">
    <vt:lpwstr>10;#Team|ff0485df-0575-416f-802f-e999165821b7</vt:lpwstr>
  </property>
  <property fmtid="{D5CDD505-2E9C-101B-9397-08002B2CF9AE}" pid="23" name="RegulatedActivitySub_x002d_Class">
    <vt:lpwstr/>
  </property>
</Properties>
</file>