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0691813" cy="7559675"/>
  <p:notesSz cx="10691813" cy="7559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9" y="-35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1"/>
          <p:cNvSpPr/>
          <p:nvPr/>
        </p:nvSpPr>
        <p:spPr>
          <a:xfrm>
            <a:off x="352044" y="352038"/>
            <a:ext cx="100584" cy="9144"/>
          </a:xfrm>
          <a:custGeom>
            <a:avLst/>
            <a:gdLst/>
            <a:ahLst/>
            <a:cxnLst/>
            <a:rect l="l" t="t" r="r" b="b"/>
            <a:pathLst>
              <a:path w="100584" h="9144">
                <a:moveTo>
                  <a:pt x="4572" y="4573"/>
                </a:moveTo>
                <a:lnTo>
                  <a:pt x="96012" y="457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352044" y="352038"/>
            <a:ext cx="9143" cy="100584"/>
          </a:xfrm>
          <a:custGeom>
            <a:avLst/>
            <a:gdLst/>
            <a:ahLst/>
            <a:cxnLst/>
            <a:rect l="l" t="t" r="r" b="b"/>
            <a:pathLst>
              <a:path w="9143" h="100584">
                <a:moveTo>
                  <a:pt x="4572" y="4573"/>
                </a:moveTo>
                <a:lnTo>
                  <a:pt x="4572" y="9601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36708" y="352038"/>
            <a:ext cx="100584" cy="9144"/>
          </a:xfrm>
          <a:custGeom>
            <a:avLst/>
            <a:gdLst/>
            <a:ahLst/>
            <a:cxnLst/>
            <a:rect l="l" t="t" r="r" b="b"/>
            <a:pathLst>
              <a:path w="100584" h="9144">
                <a:moveTo>
                  <a:pt x="96012" y="4573"/>
                </a:moveTo>
                <a:lnTo>
                  <a:pt x="4572" y="457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328148" y="352038"/>
            <a:ext cx="9144" cy="100584"/>
          </a:xfrm>
          <a:custGeom>
            <a:avLst/>
            <a:gdLst/>
            <a:ahLst/>
            <a:cxnLst/>
            <a:rect l="l" t="t" r="r" b="b"/>
            <a:pathLst>
              <a:path w="9144" h="100584">
                <a:moveTo>
                  <a:pt x="4572" y="4573"/>
                </a:moveTo>
                <a:lnTo>
                  <a:pt x="4572" y="9601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2044" y="7200895"/>
            <a:ext cx="100584" cy="9143"/>
          </a:xfrm>
          <a:custGeom>
            <a:avLst/>
            <a:gdLst/>
            <a:ahLst/>
            <a:cxnLst/>
            <a:rect l="l" t="t" r="r" b="b"/>
            <a:pathLst>
              <a:path w="100584" h="9143">
                <a:moveTo>
                  <a:pt x="4572" y="4571"/>
                </a:moveTo>
                <a:lnTo>
                  <a:pt x="96012" y="457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2044" y="7109454"/>
            <a:ext cx="9143" cy="100584"/>
          </a:xfrm>
          <a:custGeom>
            <a:avLst/>
            <a:gdLst/>
            <a:ahLst/>
            <a:cxnLst/>
            <a:rect l="l" t="t" r="r" b="b"/>
            <a:pathLst>
              <a:path w="9143" h="100584">
                <a:moveTo>
                  <a:pt x="4572" y="96012"/>
                </a:moveTo>
                <a:lnTo>
                  <a:pt x="4572" y="457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36708" y="7200895"/>
            <a:ext cx="100584" cy="9143"/>
          </a:xfrm>
          <a:custGeom>
            <a:avLst/>
            <a:gdLst/>
            <a:ahLst/>
            <a:cxnLst/>
            <a:rect l="l" t="t" r="r" b="b"/>
            <a:pathLst>
              <a:path w="100584" h="9143">
                <a:moveTo>
                  <a:pt x="96012" y="4571"/>
                </a:moveTo>
                <a:lnTo>
                  <a:pt x="4572" y="457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328148" y="7109454"/>
            <a:ext cx="9144" cy="100584"/>
          </a:xfrm>
          <a:custGeom>
            <a:avLst/>
            <a:gdLst/>
            <a:ahLst/>
            <a:cxnLst/>
            <a:rect l="l" t="t" r="r" b="b"/>
            <a:pathLst>
              <a:path w="9144" h="100584">
                <a:moveTo>
                  <a:pt x="4572" y="96012"/>
                </a:moveTo>
                <a:lnTo>
                  <a:pt x="4572" y="457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240" y="870199"/>
            <a:ext cx="146304" cy="65531"/>
          </a:xfrm>
          <a:custGeom>
            <a:avLst/>
            <a:gdLst/>
            <a:ahLst/>
            <a:cxnLst/>
            <a:rect l="l" t="t" r="r" b="b"/>
            <a:pathLst>
              <a:path w="146304" h="65531">
                <a:moveTo>
                  <a:pt x="0" y="0"/>
                </a:moveTo>
                <a:lnTo>
                  <a:pt x="146304" y="0"/>
                </a:lnTo>
                <a:lnTo>
                  <a:pt x="146304" y="65531"/>
                </a:lnTo>
                <a:lnTo>
                  <a:pt x="0" y="65531"/>
                </a:lnTo>
                <a:close/>
              </a:path>
            </a:pathLst>
          </a:custGeom>
          <a:solidFill>
            <a:srgbClr val="20B2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text 1"/>
          <p:cNvSpPr txBox="1"/>
          <p:nvPr/>
        </p:nvSpPr>
        <p:spPr>
          <a:xfrm>
            <a:off x="574544" y="869428"/>
            <a:ext cx="1266162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Biogas - Upgrading Unit</a:t>
            </a:r>
            <a:r>
              <a:rPr lang="en-GB" sz="700" spc="10" dirty="0">
                <a:latin typeface="Arial"/>
                <a:cs typeface="Arial"/>
              </a:rPr>
              <a:t> N/A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6240" y="1019551"/>
            <a:ext cx="146304" cy="65532"/>
          </a:xfrm>
          <a:custGeom>
            <a:avLst/>
            <a:gdLst/>
            <a:ahLst/>
            <a:cxnLst/>
            <a:rect l="l" t="t" r="r" b="b"/>
            <a:pathLst>
              <a:path w="146304" h="65532">
                <a:moveTo>
                  <a:pt x="0" y="0"/>
                </a:moveTo>
                <a:lnTo>
                  <a:pt x="146304" y="0"/>
                </a:lnTo>
                <a:lnTo>
                  <a:pt x="146304" y="65532"/>
                </a:lnTo>
                <a:lnTo>
                  <a:pt x="0" y="65532"/>
                </a:lnTo>
                <a:close/>
              </a:path>
            </a:pathLst>
          </a:custGeom>
          <a:solidFill>
            <a:srgbClr val="48D1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text 1"/>
          <p:cNvSpPr txBox="1"/>
          <p:nvPr/>
        </p:nvSpPr>
        <p:spPr>
          <a:xfrm>
            <a:off x="574545" y="1018839"/>
            <a:ext cx="553205" cy="813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Biogas - CHP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6240" y="1168903"/>
            <a:ext cx="146304" cy="65532"/>
          </a:xfrm>
          <a:custGeom>
            <a:avLst/>
            <a:gdLst/>
            <a:ahLst/>
            <a:cxnLst/>
            <a:rect l="l" t="t" r="r" b="b"/>
            <a:pathLst>
              <a:path w="146304" h="65532">
                <a:moveTo>
                  <a:pt x="0" y="0"/>
                </a:moveTo>
                <a:lnTo>
                  <a:pt x="146304" y="0"/>
                </a:lnTo>
                <a:lnTo>
                  <a:pt x="146304" y="65532"/>
                </a:lnTo>
                <a:lnTo>
                  <a:pt x="0" y="65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text 1"/>
          <p:cNvSpPr txBox="1"/>
          <p:nvPr/>
        </p:nvSpPr>
        <p:spPr>
          <a:xfrm>
            <a:off x="574545" y="1168165"/>
            <a:ext cx="841001" cy="813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Parasitic Load - CHP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6240" y="1318254"/>
            <a:ext cx="146304" cy="65532"/>
          </a:xfrm>
          <a:custGeom>
            <a:avLst/>
            <a:gdLst/>
            <a:ahLst/>
            <a:cxnLst/>
            <a:rect l="l" t="t" r="r" b="b"/>
            <a:pathLst>
              <a:path w="146304" h="65532">
                <a:moveTo>
                  <a:pt x="0" y="0"/>
                </a:moveTo>
                <a:lnTo>
                  <a:pt x="146304" y="0"/>
                </a:lnTo>
                <a:lnTo>
                  <a:pt x="146304" y="65532"/>
                </a:lnTo>
                <a:lnTo>
                  <a:pt x="0" y="65532"/>
                </a:lnTo>
                <a:close/>
              </a:path>
            </a:pathLst>
          </a:custGeom>
          <a:solidFill>
            <a:srgbClr val="69696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text 1"/>
          <p:cNvSpPr txBox="1"/>
          <p:nvPr/>
        </p:nvSpPr>
        <p:spPr>
          <a:xfrm>
            <a:off x="574545" y="1317491"/>
            <a:ext cx="1002303" cy="813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Parasitic Load - AD Plant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6240" y="1467607"/>
            <a:ext cx="146304" cy="65532"/>
          </a:xfrm>
          <a:custGeom>
            <a:avLst/>
            <a:gdLst/>
            <a:ahLst/>
            <a:cxnLst/>
            <a:rect l="l" t="t" r="r" b="b"/>
            <a:pathLst>
              <a:path w="146304" h="65532">
                <a:moveTo>
                  <a:pt x="0" y="0"/>
                </a:moveTo>
                <a:lnTo>
                  <a:pt x="146304" y="0"/>
                </a:lnTo>
                <a:lnTo>
                  <a:pt x="146304" y="65532"/>
                </a:lnTo>
                <a:lnTo>
                  <a:pt x="0" y="65532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text 1"/>
          <p:cNvSpPr txBox="1"/>
          <p:nvPr/>
        </p:nvSpPr>
        <p:spPr>
          <a:xfrm>
            <a:off x="574545" y="1466817"/>
            <a:ext cx="517446" cy="813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Export - Grid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6240" y="1616959"/>
            <a:ext cx="146304" cy="65532"/>
          </a:xfrm>
          <a:custGeom>
            <a:avLst/>
            <a:gdLst/>
            <a:ahLst/>
            <a:cxnLst/>
            <a:rect l="l" t="t" r="r" b="b"/>
            <a:pathLst>
              <a:path w="146304" h="65532">
                <a:moveTo>
                  <a:pt x="0" y="0"/>
                </a:moveTo>
                <a:lnTo>
                  <a:pt x="146304" y="0"/>
                </a:lnTo>
                <a:lnTo>
                  <a:pt x="146304" y="65532"/>
                </a:lnTo>
                <a:lnTo>
                  <a:pt x="0" y="65532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text 1"/>
          <p:cNvSpPr txBox="1"/>
          <p:nvPr/>
        </p:nvSpPr>
        <p:spPr>
          <a:xfrm>
            <a:off x="574545" y="1616230"/>
            <a:ext cx="514399" cy="813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Import - Grid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6240" y="1766310"/>
            <a:ext cx="146304" cy="65532"/>
          </a:xfrm>
          <a:custGeom>
            <a:avLst/>
            <a:gdLst/>
            <a:ahLst/>
            <a:cxnLst/>
            <a:rect l="l" t="t" r="r" b="b"/>
            <a:pathLst>
              <a:path w="146304" h="65532">
                <a:moveTo>
                  <a:pt x="0" y="0"/>
                </a:moveTo>
                <a:lnTo>
                  <a:pt x="146304" y="0"/>
                </a:lnTo>
                <a:lnTo>
                  <a:pt x="146304" y="65532"/>
                </a:lnTo>
                <a:lnTo>
                  <a:pt x="0" y="65532"/>
                </a:lnTo>
                <a:close/>
              </a:path>
            </a:pathLst>
          </a:custGeom>
          <a:solidFill>
            <a:srgbClr val="00B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text 1"/>
          <p:cNvSpPr txBox="1"/>
          <p:nvPr/>
        </p:nvSpPr>
        <p:spPr>
          <a:xfrm>
            <a:off x="574545" y="1765557"/>
            <a:ext cx="568765" cy="813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Biogas - Flare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6240" y="1915662"/>
            <a:ext cx="146304" cy="65532"/>
          </a:xfrm>
          <a:custGeom>
            <a:avLst/>
            <a:gdLst/>
            <a:ahLst/>
            <a:cxnLst/>
            <a:rect l="l" t="t" r="r" b="b"/>
            <a:pathLst>
              <a:path w="146304" h="65532">
                <a:moveTo>
                  <a:pt x="0" y="0"/>
                </a:moveTo>
                <a:lnTo>
                  <a:pt x="146304" y="0"/>
                </a:lnTo>
                <a:lnTo>
                  <a:pt x="146304" y="65533"/>
                </a:lnTo>
                <a:lnTo>
                  <a:pt x="0" y="65533"/>
                </a:lnTo>
                <a:close/>
              </a:path>
            </a:pathLst>
          </a:custGeom>
          <a:solidFill>
            <a:srgbClr val="4682B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text 1"/>
          <p:cNvSpPr txBox="1"/>
          <p:nvPr/>
        </p:nvSpPr>
        <p:spPr>
          <a:xfrm>
            <a:off x="574545" y="1914882"/>
            <a:ext cx="792788" cy="813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Bio methane - Flare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6240" y="2065015"/>
            <a:ext cx="146304" cy="65532"/>
          </a:xfrm>
          <a:custGeom>
            <a:avLst/>
            <a:gdLst/>
            <a:ahLst/>
            <a:cxnLst/>
            <a:rect l="l" t="t" r="r" b="b"/>
            <a:pathLst>
              <a:path w="146304" h="65532">
                <a:moveTo>
                  <a:pt x="0" y="0"/>
                </a:moveTo>
                <a:lnTo>
                  <a:pt x="146304" y="0"/>
                </a:lnTo>
                <a:lnTo>
                  <a:pt x="146304" y="65532"/>
                </a:lnTo>
                <a:lnTo>
                  <a:pt x="0" y="65532"/>
                </a:lnTo>
                <a:close/>
              </a:path>
            </a:pathLst>
          </a:custGeom>
          <a:solidFill>
            <a:srgbClr val="FF4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text 1"/>
          <p:cNvSpPr txBox="1"/>
          <p:nvPr/>
        </p:nvSpPr>
        <p:spPr>
          <a:xfrm>
            <a:off x="574545" y="2062732"/>
            <a:ext cx="1310295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Thermal Energy </a:t>
            </a:r>
            <a:r>
              <a:rPr lang="en-GB" sz="700" spc="10" dirty="0">
                <a:latin typeface="Arial"/>
                <a:cs typeface="Arial"/>
              </a:rPr>
              <a:t>–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lang="en-GB" sz="700" spc="10" dirty="0">
                <a:latin typeface="Arial"/>
                <a:cs typeface="Arial"/>
              </a:rPr>
              <a:t>FOG process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6240" y="2214367"/>
            <a:ext cx="146304" cy="67056"/>
          </a:xfrm>
          <a:custGeom>
            <a:avLst/>
            <a:gdLst/>
            <a:ahLst/>
            <a:cxnLst/>
            <a:rect l="l" t="t" r="r" b="b"/>
            <a:pathLst>
              <a:path w="146304" h="67056">
                <a:moveTo>
                  <a:pt x="0" y="0"/>
                </a:moveTo>
                <a:lnTo>
                  <a:pt x="146304" y="0"/>
                </a:lnTo>
                <a:lnTo>
                  <a:pt x="146304" y="67056"/>
                </a:lnTo>
                <a:lnTo>
                  <a:pt x="0" y="67056"/>
                </a:lnTo>
                <a:close/>
              </a:path>
            </a:pathLst>
          </a:custGeom>
          <a:solidFill>
            <a:srgbClr val="F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text 1"/>
          <p:cNvSpPr txBox="1"/>
          <p:nvPr/>
        </p:nvSpPr>
        <p:spPr>
          <a:xfrm>
            <a:off x="574563" y="2211436"/>
            <a:ext cx="1074028" cy="842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Thermal Energy - Digester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6240" y="2365242"/>
            <a:ext cx="146304" cy="67056"/>
          </a:xfrm>
          <a:custGeom>
            <a:avLst/>
            <a:gdLst/>
            <a:ahLst/>
            <a:cxnLst/>
            <a:rect l="l" t="t" r="r" b="b"/>
            <a:pathLst>
              <a:path w="146304" h="67056">
                <a:moveTo>
                  <a:pt x="0" y="0"/>
                </a:moveTo>
                <a:lnTo>
                  <a:pt x="146304" y="0"/>
                </a:lnTo>
                <a:lnTo>
                  <a:pt x="146304" y="67056"/>
                </a:lnTo>
                <a:lnTo>
                  <a:pt x="0" y="670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text 1"/>
          <p:cNvSpPr txBox="1"/>
          <p:nvPr/>
        </p:nvSpPr>
        <p:spPr>
          <a:xfrm>
            <a:off x="574545" y="2364511"/>
            <a:ext cx="1001776" cy="813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Thermal Energy - Losses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6240" y="2514595"/>
            <a:ext cx="146304" cy="65532"/>
          </a:xfrm>
          <a:custGeom>
            <a:avLst/>
            <a:gdLst/>
            <a:ahLst/>
            <a:cxnLst/>
            <a:rect l="l" t="t" r="r" b="b"/>
            <a:pathLst>
              <a:path w="146304" h="65532">
                <a:moveTo>
                  <a:pt x="0" y="0"/>
                </a:moveTo>
                <a:lnTo>
                  <a:pt x="146304" y="0"/>
                </a:lnTo>
                <a:lnTo>
                  <a:pt x="146304" y="65532"/>
                </a:lnTo>
                <a:lnTo>
                  <a:pt x="0" y="65532"/>
                </a:lnTo>
                <a:close/>
              </a:path>
            </a:pathLst>
          </a:custGeom>
          <a:solidFill>
            <a:srgbClr val="87C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text 1"/>
          <p:cNvSpPr txBox="1"/>
          <p:nvPr/>
        </p:nvSpPr>
        <p:spPr>
          <a:xfrm>
            <a:off x="574545" y="2513838"/>
            <a:ext cx="1035072" cy="813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Bio methane - Export Grid</a:t>
            </a:r>
            <a:endParaRPr sz="700">
              <a:latin typeface="Arial"/>
              <a:cs typeface="Arial"/>
            </a:endParaRPr>
          </a:p>
        </p:txBody>
      </p:sp>
      <p:sp>
        <p:nvSpPr>
          <p:cNvPr id="69" name="text 1"/>
          <p:cNvSpPr txBox="1"/>
          <p:nvPr/>
        </p:nvSpPr>
        <p:spPr>
          <a:xfrm>
            <a:off x="367309" y="412793"/>
            <a:ext cx="3604745" cy="2299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50" b="1" spc="10" dirty="0">
                <a:latin typeface="Arial"/>
                <a:cs typeface="Arial"/>
              </a:rPr>
              <a:t>AD Plant Gay Dawn Farm (UK)</a:t>
            </a:r>
            <a:endParaRPr sz="19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3474" y="710940"/>
            <a:ext cx="3461003" cy="7620"/>
          </a:xfrm>
          <a:custGeom>
            <a:avLst/>
            <a:gdLst/>
            <a:ahLst/>
            <a:cxnLst/>
            <a:rect l="l" t="t" r="r" b="b"/>
            <a:pathLst>
              <a:path w="3461003" h="7620">
                <a:moveTo>
                  <a:pt x="3810" y="3811"/>
                </a:moveTo>
                <a:lnTo>
                  <a:pt x="3457194" y="381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970264" y="4285483"/>
            <a:ext cx="702564" cy="350520"/>
          </a:xfrm>
          <a:custGeom>
            <a:avLst/>
            <a:gdLst/>
            <a:ahLst/>
            <a:cxnLst/>
            <a:rect l="l" t="t" r="r" b="b"/>
            <a:pathLst>
              <a:path w="702564" h="350520">
                <a:moveTo>
                  <a:pt x="643128" y="0"/>
                </a:moveTo>
                <a:cubicBezTo>
                  <a:pt x="676656" y="0"/>
                  <a:pt x="702564" y="25908"/>
                  <a:pt x="702564" y="57912"/>
                </a:cubicBezTo>
                <a:cubicBezTo>
                  <a:pt x="702564" y="57912"/>
                  <a:pt x="702564" y="57912"/>
                  <a:pt x="702564" y="57912"/>
                </a:cubicBezTo>
                <a:lnTo>
                  <a:pt x="702564" y="115824"/>
                </a:lnTo>
                <a:lnTo>
                  <a:pt x="702564" y="233172"/>
                </a:lnTo>
                <a:lnTo>
                  <a:pt x="702564" y="292608"/>
                </a:lnTo>
                <a:cubicBezTo>
                  <a:pt x="702564" y="324612"/>
                  <a:pt x="676656" y="350520"/>
                  <a:pt x="643128" y="350520"/>
                </a:cubicBezTo>
                <a:lnTo>
                  <a:pt x="585216" y="350520"/>
                </a:lnTo>
                <a:lnTo>
                  <a:pt x="117348" y="350520"/>
                </a:lnTo>
                <a:lnTo>
                  <a:pt x="57912" y="350520"/>
                </a:lnTo>
                <a:cubicBezTo>
                  <a:pt x="25908" y="350520"/>
                  <a:pt x="0" y="324612"/>
                  <a:pt x="0" y="292608"/>
                </a:cubicBezTo>
                <a:lnTo>
                  <a:pt x="0" y="233172"/>
                </a:lnTo>
                <a:lnTo>
                  <a:pt x="0" y="115824"/>
                </a:lnTo>
                <a:lnTo>
                  <a:pt x="0" y="57912"/>
                </a:lnTo>
                <a:cubicBezTo>
                  <a:pt x="0" y="25908"/>
                  <a:pt x="25908" y="0"/>
                  <a:pt x="57912" y="0"/>
                </a:cubicBez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66453" y="4281672"/>
            <a:ext cx="710185" cy="358140"/>
          </a:xfrm>
          <a:custGeom>
            <a:avLst/>
            <a:gdLst/>
            <a:ahLst/>
            <a:cxnLst/>
            <a:rect l="l" t="t" r="r" b="b"/>
            <a:pathLst>
              <a:path w="710185" h="358140">
                <a:moveTo>
                  <a:pt x="646939" y="3811"/>
                </a:moveTo>
                <a:cubicBezTo>
                  <a:pt x="680467" y="3811"/>
                  <a:pt x="706374" y="29718"/>
                  <a:pt x="706374" y="61723"/>
                </a:cubicBezTo>
                <a:cubicBezTo>
                  <a:pt x="706374" y="61723"/>
                  <a:pt x="706374" y="61723"/>
                  <a:pt x="706374" y="61723"/>
                </a:cubicBezTo>
                <a:lnTo>
                  <a:pt x="706374" y="119635"/>
                </a:lnTo>
                <a:lnTo>
                  <a:pt x="706374" y="236983"/>
                </a:lnTo>
                <a:lnTo>
                  <a:pt x="706374" y="296418"/>
                </a:lnTo>
                <a:cubicBezTo>
                  <a:pt x="706374" y="328423"/>
                  <a:pt x="680467" y="354330"/>
                  <a:pt x="646939" y="354330"/>
                </a:cubicBezTo>
                <a:lnTo>
                  <a:pt x="589027" y="354330"/>
                </a:lnTo>
                <a:lnTo>
                  <a:pt x="121159" y="354330"/>
                </a:lnTo>
                <a:lnTo>
                  <a:pt x="61723" y="354330"/>
                </a:lnTo>
                <a:cubicBezTo>
                  <a:pt x="29719" y="354330"/>
                  <a:pt x="3811" y="328423"/>
                  <a:pt x="3811" y="296418"/>
                </a:cubicBezTo>
                <a:lnTo>
                  <a:pt x="3811" y="236983"/>
                </a:lnTo>
                <a:lnTo>
                  <a:pt x="3811" y="119635"/>
                </a:lnTo>
                <a:lnTo>
                  <a:pt x="3811" y="61723"/>
                </a:lnTo>
                <a:cubicBezTo>
                  <a:pt x="3811" y="29718"/>
                  <a:pt x="29719" y="3811"/>
                  <a:pt x="61723" y="3811"/>
                </a:cubicBezTo>
                <a:close/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 1"/>
          <p:cNvSpPr txBox="1"/>
          <p:nvPr/>
        </p:nvSpPr>
        <p:spPr>
          <a:xfrm>
            <a:off x="9227589" y="4301322"/>
            <a:ext cx="211360" cy="913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Grid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970264" y="4870699"/>
            <a:ext cx="702564" cy="350520"/>
          </a:xfrm>
          <a:custGeom>
            <a:avLst/>
            <a:gdLst/>
            <a:ahLst/>
            <a:cxnLst/>
            <a:rect l="l" t="t" r="r" b="b"/>
            <a:pathLst>
              <a:path w="702564" h="350520">
                <a:moveTo>
                  <a:pt x="643128" y="0"/>
                </a:moveTo>
                <a:cubicBezTo>
                  <a:pt x="676656" y="0"/>
                  <a:pt x="702564" y="25908"/>
                  <a:pt x="702564" y="57912"/>
                </a:cubicBezTo>
                <a:cubicBezTo>
                  <a:pt x="702564" y="57912"/>
                  <a:pt x="702564" y="57912"/>
                  <a:pt x="702564" y="57912"/>
                </a:cubicBezTo>
                <a:lnTo>
                  <a:pt x="702564" y="115824"/>
                </a:lnTo>
                <a:lnTo>
                  <a:pt x="702564" y="233172"/>
                </a:lnTo>
                <a:lnTo>
                  <a:pt x="702564" y="292608"/>
                </a:lnTo>
                <a:cubicBezTo>
                  <a:pt x="702564" y="324612"/>
                  <a:pt x="676656" y="350520"/>
                  <a:pt x="643128" y="350520"/>
                </a:cubicBezTo>
                <a:lnTo>
                  <a:pt x="585216" y="350520"/>
                </a:lnTo>
                <a:lnTo>
                  <a:pt x="117348" y="350520"/>
                </a:lnTo>
                <a:lnTo>
                  <a:pt x="57912" y="350520"/>
                </a:lnTo>
                <a:cubicBezTo>
                  <a:pt x="25908" y="350520"/>
                  <a:pt x="0" y="324612"/>
                  <a:pt x="0" y="292608"/>
                </a:cubicBezTo>
                <a:lnTo>
                  <a:pt x="0" y="233172"/>
                </a:lnTo>
                <a:lnTo>
                  <a:pt x="0" y="115824"/>
                </a:lnTo>
                <a:lnTo>
                  <a:pt x="0" y="57912"/>
                </a:lnTo>
                <a:cubicBezTo>
                  <a:pt x="0" y="25908"/>
                  <a:pt x="25908" y="0"/>
                  <a:pt x="57912" y="0"/>
                </a:cubicBez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66453" y="4866889"/>
            <a:ext cx="710185" cy="358139"/>
          </a:xfrm>
          <a:custGeom>
            <a:avLst/>
            <a:gdLst/>
            <a:ahLst/>
            <a:cxnLst/>
            <a:rect l="l" t="t" r="r" b="b"/>
            <a:pathLst>
              <a:path w="710185" h="358139">
                <a:moveTo>
                  <a:pt x="646939" y="3810"/>
                </a:moveTo>
                <a:cubicBezTo>
                  <a:pt x="680467" y="3810"/>
                  <a:pt x="706374" y="29718"/>
                  <a:pt x="706374" y="61721"/>
                </a:cubicBezTo>
                <a:cubicBezTo>
                  <a:pt x="706374" y="61721"/>
                  <a:pt x="706374" y="61721"/>
                  <a:pt x="706374" y="61721"/>
                </a:cubicBezTo>
                <a:lnTo>
                  <a:pt x="706374" y="119633"/>
                </a:lnTo>
                <a:lnTo>
                  <a:pt x="706374" y="236982"/>
                </a:lnTo>
                <a:lnTo>
                  <a:pt x="706374" y="296418"/>
                </a:lnTo>
                <a:cubicBezTo>
                  <a:pt x="706374" y="328421"/>
                  <a:pt x="680467" y="354330"/>
                  <a:pt x="646939" y="354330"/>
                </a:cubicBezTo>
                <a:lnTo>
                  <a:pt x="589027" y="354330"/>
                </a:lnTo>
                <a:lnTo>
                  <a:pt x="121159" y="354330"/>
                </a:lnTo>
                <a:lnTo>
                  <a:pt x="61723" y="354330"/>
                </a:lnTo>
                <a:cubicBezTo>
                  <a:pt x="29719" y="354330"/>
                  <a:pt x="3811" y="328421"/>
                  <a:pt x="3811" y="296418"/>
                </a:cubicBezTo>
                <a:lnTo>
                  <a:pt x="3811" y="236982"/>
                </a:lnTo>
                <a:lnTo>
                  <a:pt x="3811" y="119633"/>
                </a:lnTo>
                <a:lnTo>
                  <a:pt x="3811" y="61721"/>
                </a:lnTo>
                <a:cubicBezTo>
                  <a:pt x="3811" y="29718"/>
                  <a:pt x="29719" y="3810"/>
                  <a:pt x="61723" y="3810"/>
                </a:cubicBezTo>
                <a:close/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text 1"/>
          <p:cNvSpPr txBox="1"/>
          <p:nvPr/>
        </p:nvSpPr>
        <p:spPr>
          <a:xfrm>
            <a:off x="9125565" y="4886538"/>
            <a:ext cx="418304" cy="913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Gas Grid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70264" y="5396479"/>
            <a:ext cx="702564" cy="352044"/>
          </a:xfrm>
          <a:custGeom>
            <a:avLst/>
            <a:gdLst/>
            <a:ahLst/>
            <a:cxnLst/>
            <a:rect l="l" t="t" r="r" b="b"/>
            <a:pathLst>
              <a:path w="702564" h="352044">
                <a:moveTo>
                  <a:pt x="643128" y="0"/>
                </a:moveTo>
                <a:cubicBezTo>
                  <a:pt x="676656" y="0"/>
                  <a:pt x="702564" y="25908"/>
                  <a:pt x="702564" y="59436"/>
                </a:cubicBezTo>
                <a:cubicBezTo>
                  <a:pt x="702564" y="59436"/>
                  <a:pt x="702564" y="59436"/>
                  <a:pt x="702564" y="59436"/>
                </a:cubicBezTo>
                <a:lnTo>
                  <a:pt x="702564" y="117348"/>
                </a:lnTo>
                <a:lnTo>
                  <a:pt x="702564" y="234696"/>
                </a:lnTo>
                <a:lnTo>
                  <a:pt x="702564" y="292608"/>
                </a:lnTo>
                <a:cubicBezTo>
                  <a:pt x="702564" y="324612"/>
                  <a:pt x="676656" y="352044"/>
                  <a:pt x="643128" y="352044"/>
                </a:cubicBezTo>
                <a:lnTo>
                  <a:pt x="585216" y="352044"/>
                </a:lnTo>
                <a:lnTo>
                  <a:pt x="117348" y="352044"/>
                </a:lnTo>
                <a:lnTo>
                  <a:pt x="57912" y="352044"/>
                </a:lnTo>
                <a:cubicBezTo>
                  <a:pt x="25908" y="352044"/>
                  <a:pt x="0" y="324612"/>
                  <a:pt x="0" y="292608"/>
                </a:cubicBezTo>
                <a:lnTo>
                  <a:pt x="0" y="234696"/>
                </a:lnTo>
                <a:lnTo>
                  <a:pt x="0" y="117348"/>
                </a:lnTo>
                <a:lnTo>
                  <a:pt x="0" y="59436"/>
                </a:lnTo>
                <a:cubicBezTo>
                  <a:pt x="0" y="25908"/>
                  <a:pt x="25908" y="0"/>
                  <a:pt x="57912" y="0"/>
                </a:cubicBez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66453" y="5392669"/>
            <a:ext cx="710185" cy="359664"/>
          </a:xfrm>
          <a:custGeom>
            <a:avLst/>
            <a:gdLst/>
            <a:ahLst/>
            <a:cxnLst/>
            <a:rect l="l" t="t" r="r" b="b"/>
            <a:pathLst>
              <a:path w="710185" h="359664">
                <a:moveTo>
                  <a:pt x="646939" y="3809"/>
                </a:moveTo>
                <a:cubicBezTo>
                  <a:pt x="680467" y="3809"/>
                  <a:pt x="706374" y="29718"/>
                  <a:pt x="706374" y="63245"/>
                </a:cubicBezTo>
                <a:cubicBezTo>
                  <a:pt x="706374" y="63245"/>
                  <a:pt x="706374" y="63245"/>
                  <a:pt x="706374" y="63245"/>
                </a:cubicBezTo>
                <a:lnTo>
                  <a:pt x="706374" y="121158"/>
                </a:lnTo>
                <a:lnTo>
                  <a:pt x="706374" y="238506"/>
                </a:lnTo>
                <a:lnTo>
                  <a:pt x="706374" y="296417"/>
                </a:lnTo>
                <a:cubicBezTo>
                  <a:pt x="706374" y="328421"/>
                  <a:pt x="680467" y="355853"/>
                  <a:pt x="646939" y="355853"/>
                </a:cubicBezTo>
                <a:lnTo>
                  <a:pt x="589027" y="355853"/>
                </a:lnTo>
                <a:lnTo>
                  <a:pt x="121159" y="355853"/>
                </a:lnTo>
                <a:lnTo>
                  <a:pt x="61723" y="355853"/>
                </a:lnTo>
                <a:cubicBezTo>
                  <a:pt x="29719" y="355853"/>
                  <a:pt x="3811" y="328421"/>
                  <a:pt x="3811" y="296417"/>
                </a:cubicBezTo>
                <a:lnTo>
                  <a:pt x="3811" y="238506"/>
                </a:lnTo>
                <a:lnTo>
                  <a:pt x="3811" y="121158"/>
                </a:lnTo>
                <a:lnTo>
                  <a:pt x="3811" y="63245"/>
                </a:lnTo>
                <a:cubicBezTo>
                  <a:pt x="3811" y="29718"/>
                  <a:pt x="29719" y="3809"/>
                  <a:pt x="61723" y="3809"/>
                </a:cubicBezTo>
                <a:close/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 1"/>
          <p:cNvSpPr txBox="1"/>
          <p:nvPr/>
        </p:nvSpPr>
        <p:spPr>
          <a:xfrm>
            <a:off x="9023459" y="5414112"/>
            <a:ext cx="627431" cy="1907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07216">
              <a:lnSpc>
                <a:spcPct val="100000"/>
              </a:lnSpc>
            </a:pP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Flare</a:t>
            </a:r>
            <a:endParaRPr sz="7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720" spc="10" dirty="0">
                <a:solidFill>
                  <a:srgbClr val="FFFFFF"/>
                </a:solidFill>
                <a:latin typeface="Arial"/>
                <a:cs typeface="Arial"/>
              </a:rPr>
              <a:t>(just in case of</a:t>
            </a:r>
            <a:endParaRPr sz="700">
              <a:latin typeface="Arial"/>
              <a:cs typeface="Arial"/>
            </a:endParaRPr>
          </a:p>
        </p:txBody>
      </p:sp>
      <p:sp>
        <p:nvSpPr>
          <p:cNvPr id="73" name="text 1"/>
          <p:cNvSpPr txBox="1"/>
          <p:nvPr/>
        </p:nvSpPr>
        <p:spPr>
          <a:xfrm>
            <a:off x="9091973" y="5625977"/>
            <a:ext cx="515517" cy="871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emergency)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15840" y="1182618"/>
            <a:ext cx="701040" cy="352044"/>
          </a:xfrm>
          <a:custGeom>
            <a:avLst/>
            <a:gdLst/>
            <a:ahLst/>
            <a:cxnLst/>
            <a:rect l="l" t="t" r="r" b="b"/>
            <a:pathLst>
              <a:path w="701040" h="352044">
                <a:moveTo>
                  <a:pt x="643128" y="0"/>
                </a:moveTo>
                <a:cubicBezTo>
                  <a:pt x="675132" y="0"/>
                  <a:pt x="701040" y="27433"/>
                  <a:pt x="701040" y="59436"/>
                </a:cubicBezTo>
                <a:cubicBezTo>
                  <a:pt x="701040" y="59436"/>
                  <a:pt x="701040" y="59436"/>
                  <a:pt x="701040" y="59436"/>
                </a:cubicBezTo>
                <a:lnTo>
                  <a:pt x="701040" y="117349"/>
                </a:lnTo>
                <a:lnTo>
                  <a:pt x="701040" y="234697"/>
                </a:lnTo>
                <a:lnTo>
                  <a:pt x="701040" y="292609"/>
                </a:lnTo>
                <a:cubicBezTo>
                  <a:pt x="701040" y="326136"/>
                  <a:pt x="675132" y="352044"/>
                  <a:pt x="643128" y="352044"/>
                </a:cubicBezTo>
                <a:lnTo>
                  <a:pt x="585216" y="352044"/>
                </a:lnTo>
                <a:lnTo>
                  <a:pt x="115824" y="352044"/>
                </a:lnTo>
                <a:lnTo>
                  <a:pt x="57912" y="352044"/>
                </a:lnTo>
                <a:cubicBezTo>
                  <a:pt x="25908" y="352044"/>
                  <a:pt x="0" y="326136"/>
                  <a:pt x="0" y="292609"/>
                </a:cubicBezTo>
                <a:lnTo>
                  <a:pt x="0" y="234697"/>
                </a:lnTo>
                <a:lnTo>
                  <a:pt x="0" y="117349"/>
                </a:lnTo>
                <a:lnTo>
                  <a:pt x="0" y="59436"/>
                </a:lnTo>
                <a:cubicBezTo>
                  <a:pt x="0" y="27433"/>
                  <a:pt x="25908" y="0"/>
                  <a:pt x="57912" y="0"/>
                </a:cubicBez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12030" y="1178809"/>
            <a:ext cx="708660" cy="359664"/>
          </a:xfrm>
          <a:custGeom>
            <a:avLst/>
            <a:gdLst/>
            <a:ahLst/>
            <a:cxnLst/>
            <a:rect l="l" t="t" r="r" b="b"/>
            <a:pathLst>
              <a:path w="708660" h="359664">
                <a:moveTo>
                  <a:pt x="646938" y="3809"/>
                </a:moveTo>
                <a:cubicBezTo>
                  <a:pt x="678942" y="3809"/>
                  <a:pt x="704850" y="31242"/>
                  <a:pt x="704850" y="63245"/>
                </a:cubicBezTo>
                <a:cubicBezTo>
                  <a:pt x="704850" y="63245"/>
                  <a:pt x="704850" y="63245"/>
                  <a:pt x="704850" y="63245"/>
                </a:cubicBezTo>
                <a:lnTo>
                  <a:pt x="704850" y="121157"/>
                </a:lnTo>
                <a:lnTo>
                  <a:pt x="704850" y="238506"/>
                </a:lnTo>
                <a:lnTo>
                  <a:pt x="704850" y="296418"/>
                </a:lnTo>
                <a:cubicBezTo>
                  <a:pt x="704850" y="329945"/>
                  <a:pt x="678942" y="355853"/>
                  <a:pt x="646938" y="355853"/>
                </a:cubicBezTo>
                <a:lnTo>
                  <a:pt x="589026" y="355853"/>
                </a:lnTo>
                <a:lnTo>
                  <a:pt x="119633" y="355853"/>
                </a:lnTo>
                <a:lnTo>
                  <a:pt x="61721" y="355853"/>
                </a:lnTo>
                <a:cubicBezTo>
                  <a:pt x="29718" y="355853"/>
                  <a:pt x="3810" y="329945"/>
                  <a:pt x="3810" y="296418"/>
                </a:cubicBezTo>
                <a:lnTo>
                  <a:pt x="3810" y="238506"/>
                </a:lnTo>
                <a:lnTo>
                  <a:pt x="3810" y="121157"/>
                </a:lnTo>
                <a:lnTo>
                  <a:pt x="3810" y="63245"/>
                </a:lnTo>
                <a:cubicBezTo>
                  <a:pt x="3810" y="31242"/>
                  <a:pt x="29718" y="3809"/>
                  <a:pt x="61721" y="3809"/>
                </a:cubicBezTo>
                <a:close/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text 1"/>
          <p:cNvSpPr txBox="1"/>
          <p:nvPr/>
        </p:nvSpPr>
        <p:spPr>
          <a:xfrm>
            <a:off x="4859972" y="1258157"/>
            <a:ext cx="610540" cy="871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20" spc="10" dirty="0">
                <a:solidFill>
                  <a:srgbClr val="FFFFFF"/>
                </a:solidFill>
                <a:latin typeface="Arial"/>
                <a:cs typeface="Arial"/>
              </a:rPr>
              <a:t>Parasitic Load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75" name="text 1"/>
          <p:cNvSpPr txBox="1"/>
          <p:nvPr/>
        </p:nvSpPr>
        <p:spPr>
          <a:xfrm>
            <a:off x="4983335" y="1363391"/>
            <a:ext cx="391279" cy="871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AD Plant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868924" y="1182618"/>
            <a:ext cx="702564" cy="352044"/>
          </a:xfrm>
          <a:custGeom>
            <a:avLst/>
            <a:gdLst/>
            <a:ahLst/>
            <a:cxnLst/>
            <a:rect l="l" t="t" r="r" b="b"/>
            <a:pathLst>
              <a:path w="702564" h="352044">
                <a:moveTo>
                  <a:pt x="643128" y="0"/>
                </a:moveTo>
                <a:cubicBezTo>
                  <a:pt x="675132" y="0"/>
                  <a:pt x="702564" y="27433"/>
                  <a:pt x="702564" y="59436"/>
                </a:cubicBezTo>
                <a:cubicBezTo>
                  <a:pt x="702564" y="59436"/>
                  <a:pt x="702564" y="59436"/>
                  <a:pt x="702564" y="59436"/>
                </a:cubicBezTo>
                <a:lnTo>
                  <a:pt x="702564" y="117349"/>
                </a:lnTo>
                <a:lnTo>
                  <a:pt x="702564" y="234697"/>
                </a:lnTo>
                <a:lnTo>
                  <a:pt x="702564" y="292609"/>
                </a:lnTo>
                <a:cubicBezTo>
                  <a:pt x="702564" y="326136"/>
                  <a:pt x="675132" y="352044"/>
                  <a:pt x="643128" y="352044"/>
                </a:cubicBezTo>
                <a:lnTo>
                  <a:pt x="585216" y="352044"/>
                </a:lnTo>
                <a:lnTo>
                  <a:pt x="117348" y="352044"/>
                </a:lnTo>
                <a:lnTo>
                  <a:pt x="57912" y="352044"/>
                </a:lnTo>
                <a:cubicBezTo>
                  <a:pt x="25908" y="352044"/>
                  <a:pt x="0" y="326136"/>
                  <a:pt x="0" y="292609"/>
                </a:cubicBezTo>
                <a:lnTo>
                  <a:pt x="0" y="234697"/>
                </a:lnTo>
                <a:lnTo>
                  <a:pt x="0" y="117349"/>
                </a:lnTo>
                <a:lnTo>
                  <a:pt x="0" y="59436"/>
                </a:lnTo>
                <a:cubicBezTo>
                  <a:pt x="0" y="27433"/>
                  <a:pt x="25908" y="0"/>
                  <a:pt x="57912" y="0"/>
                </a:cubicBez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65113" y="1178809"/>
            <a:ext cx="710184" cy="359664"/>
          </a:xfrm>
          <a:custGeom>
            <a:avLst/>
            <a:gdLst/>
            <a:ahLst/>
            <a:cxnLst/>
            <a:rect l="l" t="t" r="r" b="b"/>
            <a:pathLst>
              <a:path w="710184" h="359664">
                <a:moveTo>
                  <a:pt x="646939" y="3809"/>
                </a:moveTo>
                <a:cubicBezTo>
                  <a:pt x="678942" y="3809"/>
                  <a:pt x="706375" y="31242"/>
                  <a:pt x="706375" y="63245"/>
                </a:cubicBezTo>
                <a:cubicBezTo>
                  <a:pt x="706375" y="63245"/>
                  <a:pt x="706375" y="63245"/>
                  <a:pt x="706375" y="63245"/>
                </a:cubicBezTo>
                <a:lnTo>
                  <a:pt x="706375" y="121157"/>
                </a:lnTo>
                <a:lnTo>
                  <a:pt x="706375" y="238506"/>
                </a:lnTo>
                <a:lnTo>
                  <a:pt x="706375" y="296418"/>
                </a:lnTo>
                <a:cubicBezTo>
                  <a:pt x="706375" y="329945"/>
                  <a:pt x="678942" y="355853"/>
                  <a:pt x="646939" y="355853"/>
                </a:cubicBezTo>
                <a:lnTo>
                  <a:pt x="589027" y="355853"/>
                </a:lnTo>
                <a:lnTo>
                  <a:pt x="121159" y="355853"/>
                </a:lnTo>
                <a:lnTo>
                  <a:pt x="61723" y="355853"/>
                </a:lnTo>
                <a:cubicBezTo>
                  <a:pt x="29719" y="355853"/>
                  <a:pt x="3811" y="329945"/>
                  <a:pt x="3811" y="296418"/>
                </a:cubicBezTo>
                <a:lnTo>
                  <a:pt x="3811" y="238506"/>
                </a:lnTo>
                <a:lnTo>
                  <a:pt x="3811" y="121157"/>
                </a:lnTo>
                <a:lnTo>
                  <a:pt x="3811" y="63245"/>
                </a:lnTo>
                <a:cubicBezTo>
                  <a:pt x="3811" y="31242"/>
                  <a:pt x="29719" y="3809"/>
                  <a:pt x="61723" y="3809"/>
                </a:cubicBezTo>
                <a:close/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text 1"/>
          <p:cNvSpPr txBox="1"/>
          <p:nvPr/>
        </p:nvSpPr>
        <p:spPr>
          <a:xfrm>
            <a:off x="5925154" y="1256669"/>
            <a:ext cx="623889" cy="2308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Parasitic Load</a:t>
            </a:r>
            <a:endParaRPr sz="750" dirty="0">
              <a:latin typeface="Arial"/>
              <a:cs typeface="Arial"/>
            </a:endParaRPr>
          </a:p>
          <a:p>
            <a:pPr marL="196618">
              <a:lnSpc>
                <a:spcPct val="100000"/>
              </a:lnSpc>
            </a:pP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CHP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922007" y="1182618"/>
            <a:ext cx="702564" cy="352044"/>
          </a:xfrm>
          <a:custGeom>
            <a:avLst/>
            <a:gdLst/>
            <a:ahLst/>
            <a:cxnLst/>
            <a:rect l="l" t="t" r="r" b="b"/>
            <a:pathLst>
              <a:path w="702564" h="352044">
                <a:moveTo>
                  <a:pt x="643129" y="0"/>
                </a:moveTo>
                <a:cubicBezTo>
                  <a:pt x="676657" y="0"/>
                  <a:pt x="702565" y="27433"/>
                  <a:pt x="702565" y="59436"/>
                </a:cubicBezTo>
                <a:cubicBezTo>
                  <a:pt x="702565" y="59436"/>
                  <a:pt x="702565" y="59436"/>
                  <a:pt x="702565" y="59436"/>
                </a:cubicBezTo>
                <a:lnTo>
                  <a:pt x="702565" y="117349"/>
                </a:lnTo>
                <a:lnTo>
                  <a:pt x="702565" y="234697"/>
                </a:lnTo>
                <a:lnTo>
                  <a:pt x="702565" y="292609"/>
                </a:lnTo>
                <a:cubicBezTo>
                  <a:pt x="702565" y="326136"/>
                  <a:pt x="676657" y="352044"/>
                  <a:pt x="643129" y="352044"/>
                </a:cubicBezTo>
                <a:lnTo>
                  <a:pt x="585217" y="352044"/>
                </a:lnTo>
                <a:lnTo>
                  <a:pt x="117349" y="352044"/>
                </a:lnTo>
                <a:lnTo>
                  <a:pt x="57912" y="352044"/>
                </a:lnTo>
                <a:cubicBezTo>
                  <a:pt x="25909" y="352044"/>
                  <a:pt x="0" y="326136"/>
                  <a:pt x="0" y="292609"/>
                </a:cubicBezTo>
                <a:lnTo>
                  <a:pt x="0" y="234697"/>
                </a:lnTo>
                <a:lnTo>
                  <a:pt x="0" y="117349"/>
                </a:lnTo>
                <a:lnTo>
                  <a:pt x="0" y="59436"/>
                </a:lnTo>
                <a:cubicBezTo>
                  <a:pt x="0" y="27433"/>
                  <a:pt x="25909" y="0"/>
                  <a:pt x="57912" y="0"/>
                </a:cubicBezTo>
                <a:close/>
              </a:path>
            </a:pathLst>
          </a:custGeom>
          <a:solidFill>
            <a:srgbClr val="6B8E2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18198" y="1178809"/>
            <a:ext cx="710183" cy="359664"/>
          </a:xfrm>
          <a:custGeom>
            <a:avLst/>
            <a:gdLst/>
            <a:ahLst/>
            <a:cxnLst/>
            <a:rect l="l" t="t" r="r" b="b"/>
            <a:pathLst>
              <a:path w="710183" h="359664">
                <a:moveTo>
                  <a:pt x="646938" y="3809"/>
                </a:moveTo>
                <a:cubicBezTo>
                  <a:pt x="680466" y="3809"/>
                  <a:pt x="706374" y="31242"/>
                  <a:pt x="706374" y="63245"/>
                </a:cubicBezTo>
                <a:cubicBezTo>
                  <a:pt x="706374" y="63245"/>
                  <a:pt x="706374" y="63245"/>
                  <a:pt x="706374" y="63245"/>
                </a:cubicBezTo>
                <a:lnTo>
                  <a:pt x="706374" y="121157"/>
                </a:lnTo>
                <a:lnTo>
                  <a:pt x="706374" y="238506"/>
                </a:lnTo>
                <a:lnTo>
                  <a:pt x="706374" y="296418"/>
                </a:lnTo>
                <a:cubicBezTo>
                  <a:pt x="706374" y="329945"/>
                  <a:pt x="680466" y="355853"/>
                  <a:pt x="646938" y="355853"/>
                </a:cubicBezTo>
                <a:lnTo>
                  <a:pt x="589026" y="355853"/>
                </a:lnTo>
                <a:lnTo>
                  <a:pt x="121157" y="355853"/>
                </a:lnTo>
                <a:lnTo>
                  <a:pt x="61721" y="355853"/>
                </a:lnTo>
                <a:cubicBezTo>
                  <a:pt x="29718" y="355853"/>
                  <a:pt x="3809" y="329945"/>
                  <a:pt x="3809" y="296418"/>
                </a:cubicBezTo>
                <a:lnTo>
                  <a:pt x="3809" y="238506"/>
                </a:lnTo>
                <a:lnTo>
                  <a:pt x="3809" y="121157"/>
                </a:lnTo>
                <a:lnTo>
                  <a:pt x="3809" y="63245"/>
                </a:lnTo>
                <a:cubicBezTo>
                  <a:pt x="3809" y="31242"/>
                  <a:pt x="29718" y="3809"/>
                  <a:pt x="61721" y="3809"/>
                </a:cubicBezTo>
                <a:close/>
              </a:path>
            </a:pathLst>
          </a:custGeom>
          <a:solidFill>
            <a:srgbClr val="0070C0"/>
          </a:solidFill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text 1"/>
          <p:cNvSpPr txBox="1"/>
          <p:nvPr/>
        </p:nvSpPr>
        <p:spPr>
          <a:xfrm>
            <a:off x="7094038" y="1259020"/>
            <a:ext cx="358916" cy="899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Heating</a:t>
            </a:r>
            <a:endParaRPr sz="700">
              <a:latin typeface="Arial"/>
              <a:cs typeface="Arial"/>
            </a:endParaRPr>
          </a:p>
        </p:txBody>
      </p:sp>
      <p:sp>
        <p:nvSpPr>
          <p:cNvPr id="78" name="text 1"/>
          <p:cNvSpPr txBox="1"/>
          <p:nvPr/>
        </p:nvSpPr>
        <p:spPr>
          <a:xfrm>
            <a:off x="6953861" y="1370298"/>
            <a:ext cx="586379" cy="11541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GB" sz="750" spc="10" dirty="0">
                <a:solidFill>
                  <a:srgbClr val="FFFFFF"/>
                </a:solidFill>
                <a:latin typeface="Arial"/>
                <a:cs typeface="Arial"/>
              </a:rPr>
              <a:t>FOG process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975092" y="1182618"/>
            <a:ext cx="702563" cy="352044"/>
          </a:xfrm>
          <a:custGeom>
            <a:avLst/>
            <a:gdLst/>
            <a:ahLst/>
            <a:cxnLst/>
            <a:rect l="l" t="t" r="r" b="b"/>
            <a:pathLst>
              <a:path w="702563" h="352044">
                <a:moveTo>
                  <a:pt x="644652" y="0"/>
                </a:moveTo>
                <a:cubicBezTo>
                  <a:pt x="676656" y="0"/>
                  <a:pt x="702564" y="27433"/>
                  <a:pt x="702564" y="59436"/>
                </a:cubicBezTo>
                <a:cubicBezTo>
                  <a:pt x="702564" y="59436"/>
                  <a:pt x="702564" y="59436"/>
                  <a:pt x="702564" y="59436"/>
                </a:cubicBezTo>
                <a:lnTo>
                  <a:pt x="702564" y="117349"/>
                </a:lnTo>
                <a:lnTo>
                  <a:pt x="702564" y="234697"/>
                </a:lnTo>
                <a:lnTo>
                  <a:pt x="702564" y="292609"/>
                </a:lnTo>
                <a:cubicBezTo>
                  <a:pt x="702564" y="326136"/>
                  <a:pt x="676656" y="352044"/>
                  <a:pt x="644652" y="352044"/>
                </a:cubicBezTo>
                <a:lnTo>
                  <a:pt x="585216" y="352044"/>
                </a:lnTo>
                <a:lnTo>
                  <a:pt x="117348" y="352044"/>
                </a:lnTo>
                <a:lnTo>
                  <a:pt x="59436" y="352044"/>
                </a:lnTo>
                <a:cubicBezTo>
                  <a:pt x="25908" y="352044"/>
                  <a:pt x="0" y="326136"/>
                  <a:pt x="0" y="292609"/>
                </a:cubicBezTo>
                <a:lnTo>
                  <a:pt x="0" y="234697"/>
                </a:lnTo>
                <a:lnTo>
                  <a:pt x="0" y="117349"/>
                </a:lnTo>
                <a:lnTo>
                  <a:pt x="0" y="59436"/>
                </a:lnTo>
                <a:cubicBezTo>
                  <a:pt x="0" y="27433"/>
                  <a:pt x="25908" y="0"/>
                  <a:pt x="59436" y="0"/>
                </a:cubicBez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7971281" y="1178809"/>
            <a:ext cx="710183" cy="359664"/>
          </a:xfrm>
          <a:custGeom>
            <a:avLst/>
            <a:gdLst/>
            <a:ahLst/>
            <a:cxnLst/>
            <a:rect l="l" t="t" r="r" b="b"/>
            <a:pathLst>
              <a:path w="710183" h="359664">
                <a:moveTo>
                  <a:pt x="648463" y="3809"/>
                </a:moveTo>
                <a:cubicBezTo>
                  <a:pt x="680467" y="3809"/>
                  <a:pt x="706375" y="31242"/>
                  <a:pt x="706375" y="63245"/>
                </a:cubicBezTo>
                <a:cubicBezTo>
                  <a:pt x="706375" y="63245"/>
                  <a:pt x="706375" y="63245"/>
                  <a:pt x="706375" y="63245"/>
                </a:cubicBezTo>
                <a:lnTo>
                  <a:pt x="706375" y="121157"/>
                </a:lnTo>
                <a:lnTo>
                  <a:pt x="706375" y="238506"/>
                </a:lnTo>
                <a:lnTo>
                  <a:pt x="706375" y="296418"/>
                </a:lnTo>
                <a:cubicBezTo>
                  <a:pt x="706375" y="329945"/>
                  <a:pt x="680467" y="355853"/>
                  <a:pt x="648463" y="355853"/>
                </a:cubicBezTo>
                <a:lnTo>
                  <a:pt x="589027" y="355853"/>
                </a:lnTo>
                <a:lnTo>
                  <a:pt x="121159" y="355853"/>
                </a:lnTo>
                <a:lnTo>
                  <a:pt x="63247" y="355853"/>
                </a:lnTo>
                <a:cubicBezTo>
                  <a:pt x="29719" y="355853"/>
                  <a:pt x="3810" y="329945"/>
                  <a:pt x="3810" y="296418"/>
                </a:cubicBezTo>
                <a:lnTo>
                  <a:pt x="3810" y="238506"/>
                </a:lnTo>
                <a:lnTo>
                  <a:pt x="3810" y="121157"/>
                </a:lnTo>
                <a:lnTo>
                  <a:pt x="3810" y="63245"/>
                </a:lnTo>
                <a:cubicBezTo>
                  <a:pt x="3810" y="31242"/>
                  <a:pt x="29719" y="3809"/>
                  <a:pt x="63247" y="3809"/>
                </a:cubicBezTo>
                <a:close/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text 1"/>
          <p:cNvSpPr txBox="1"/>
          <p:nvPr/>
        </p:nvSpPr>
        <p:spPr>
          <a:xfrm>
            <a:off x="8147099" y="1259020"/>
            <a:ext cx="358917" cy="899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Heating</a:t>
            </a:r>
            <a:endParaRPr sz="700">
              <a:latin typeface="Arial"/>
              <a:cs typeface="Arial"/>
            </a:endParaRPr>
          </a:p>
        </p:txBody>
      </p:sp>
      <p:sp>
        <p:nvSpPr>
          <p:cNvPr id="80" name="text 1"/>
          <p:cNvSpPr txBox="1"/>
          <p:nvPr/>
        </p:nvSpPr>
        <p:spPr>
          <a:xfrm>
            <a:off x="8122711" y="1370298"/>
            <a:ext cx="415498" cy="2231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Digesters</a:t>
            </a:r>
            <a:endParaRPr lang="en-GB" sz="750" spc="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endParaRPr sz="7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028176" y="1182618"/>
            <a:ext cx="702564" cy="352044"/>
          </a:xfrm>
          <a:custGeom>
            <a:avLst/>
            <a:gdLst/>
            <a:ahLst/>
            <a:cxnLst/>
            <a:rect l="l" t="t" r="r" b="b"/>
            <a:pathLst>
              <a:path w="702564" h="352044">
                <a:moveTo>
                  <a:pt x="644652" y="0"/>
                </a:moveTo>
                <a:cubicBezTo>
                  <a:pt x="676656" y="0"/>
                  <a:pt x="702564" y="27433"/>
                  <a:pt x="702564" y="59436"/>
                </a:cubicBezTo>
                <a:cubicBezTo>
                  <a:pt x="702564" y="59436"/>
                  <a:pt x="702564" y="59436"/>
                  <a:pt x="702564" y="59436"/>
                </a:cubicBezTo>
                <a:lnTo>
                  <a:pt x="702564" y="117349"/>
                </a:lnTo>
                <a:lnTo>
                  <a:pt x="702564" y="234697"/>
                </a:lnTo>
                <a:lnTo>
                  <a:pt x="702564" y="292609"/>
                </a:lnTo>
                <a:cubicBezTo>
                  <a:pt x="702564" y="326136"/>
                  <a:pt x="676656" y="352044"/>
                  <a:pt x="644652" y="352044"/>
                </a:cubicBezTo>
                <a:lnTo>
                  <a:pt x="585216" y="352044"/>
                </a:lnTo>
                <a:lnTo>
                  <a:pt x="117348" y="352044"/>
                </a:lnTo>
                <a:lnTo>
                  <a:pt x="59436" y="352044"/>
                </a:lnTo>
                <a:cubicBezTo>
                  <a:pt x="27432" y="352044"/>
                  <a:pt x="0" y="326136"/>
                  <a:pt x="0" y="292609"/>
                </a:cubicBezTo>
                <a:lnTo>
                  <a:pt x="0" y="234697"/>
                </a:lnTo>
                <a:lnTo>
                  <a:pt x="0" y="117349"/>
                </a:lnTo>
                <a:lnTo>
                  <a:pt x="0" y="59436"/>
                </a:lnTo>
                <a:cubicBezTo>
                  <a:pt x="0" y="27433"/>
                  <a:pt x="27432" y="0"/>
                  <a:pt x="59436" y="0"/>
                </a:cubicBezTo>
                <a:close/>
              </a:path>
            </a:pathLst>
          </a:custGeom>
          <a:solidFill>
            <a:srgbClr val="6B8E2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024365" y="1178809"/>
            <a:ext cx="710185" cy="359664"/>
          </a:xfrm>
          <a:custGeom>
            <a:avLst/>
            <a:gdLst/>
            <a:ahLst/>
            <a:cxnLst/>
            <a:rect l="l" t="t" r="r" b="b"/>
            <a:pathLst>
              <a:path w="710185" h="359664">
                <a:moveTo>
                  <a:pt x="648462" y="3809"/>
                </a:moveTo>
                <a:cubicBezTo>
                  <a:pt x="680467" y="3809"/>
                  <a:pt x="706375" y="31242"/>
                  <a:pt x="706375" y="63245"/>
                </a:cubicBezTo>
                <a:cubicBezTo>
                  <a:pt x="706375" y="63245"/>
                  <a:pt x="706375" y="63245"/>
                  <a:pt x="706375" y="63245"/>
                </a:cubicBezTo>
                <a:lnTo>
                  <a:pt x="706375" y="121157"/>
                </a:lnTo>
                <a:lnTo>
                  <a:pt x="706375" y="238506"/>
                </a:lnTo>
                <a:lnTo>
                  <a:pt x="706375" y="296418"/>
                </a:lnTo>
                <a:cubicBezTo>
                  <a:pt x="706375" y="329945"/>
                  <a:pt x="680467" y="355853"/>
                  <a:pt x="648462" y="355853"/>
                </a:cubicBezTo>
                <a:lnTo>
                  <a:pt x="589027" y="355853"/>
                </a:lnTo>
                <a:lnTo>
                  <a:pt x="121159" y="355853"/>
                </a:lnTo>
                <a:lnTo>
                  <a:pt x="63247" y="355853"/>
                </a:lnTo>
                <a:cubicBezTo>
                  <a:pt x="31243" y="355853"/>
                  <a:pt x="3811" y="329945"/>
                  <a:pt x="3811" y="296418"/>
                </a:cubicBezTo>
                <a:lnTo>
                  <a:pt x="3811" y="238506"/>
                </a:lnTo>
                <a:lnTo>
                  <a:pt x="3811" y="121157"/>
                </a:lnTo>
                <a:lnTo>
                  <a:pt x="3811" y="63245"/>
                </a:lnTo>
                <a:cubicBezTo>
                  <a:pt x="3811" y="31242"/>
                  <a:pt x="31243" y="3809"/>
                  <a:pt x="63247" y="3809"/>
                </a:cubicBezTo>
                <a:close/>
              </a:path>
            </a:pathLst>
          </a:custGeom>
          <a:solidFill>
            <a:srgbClr val="0070C0"/>
          </a:solidFill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text 1"/>
          <p:cNvSpPr txBox="1"/>
          <p:nvPr/>
        </p:nvSpPr>
        <p:spPr>
          <a:xfrm>
            <a:off x="9073752" y="1256669"/>
            <a:ext cx="637720" cy="871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89" spc="10" dirty="0">
                <a:solidFill>
                  <a:srgbClr val="FFFFFF"/>
                </a:solidFill>
                <a:latin typeface="Arial"/>
                <a:cs typeface="Arial"/>
              </a:rPr>
              <a:t>Energy Losses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05028" y="3628892"/>
            <a:ext cx="1053084" cy="702564"/>
          </a:xfrm>
          <a:custGeom>
            <a:avLst/>
            <a:gdLst/>
            <a:ahLst/>
            <a:cxnLst/>
            <a:rect l="l" t="t" r="r" b="b"/>
            <a:pathLst>
              <a:path w="1053084" h="702564">
                <a:moveTo>
                  <a:pt x="995172" y="0"/>
                </a:moveTo>
                <a:cubicBezTo>
                  <a:pt x="1027176" y="0"/>
                  <a:pt x="1053084" y="25908"/>
                  <a:pt x="1053084" y="59437"/>
                </a:cubicBezTo>
                <a:cubicBezTo>
                  <a:pt x="1053084" y="59437"/>
                  <a:pt x="1053084" y="59437"/>
                  <a:pt x="1053084" y="59437"/>
                </a:cubicBezTo>
                <a:lnTo>
                  <a:pt x="1053084" y="117349"/>
                </a:lnTo>
                <a:lnTo>
                  <a:pt x="1053084" y="585217"/>
                </a:lnTo>
                <a:lnTo>
                  <a:pt x="1053084" y="644653"/>
                </a:lnTo>
                <a:cubicBezTo>
                  <a:pt x="1053084" y="676657"/>
                  <a:pt x="1027176" y="702565"/>
                  <a:pt x="995172" y="702565"/>
                </a:cubicBezTo>
                <a:lnTo>
                  <a:pt x="935736" y="702565"/>
                </a:lnTo>
                <a:lnTo>
                  <a:pt x="117348" y="702565"/>
                </a:lnTo>
                <a:lnTo>
                  <a:pt x="57912" y="702565"/>
                </a:lnTo>
                <a:cubicBezTo>
                  <a:pt x="25908" y="702565"/>
                  <a:pt x="0" y="676657"/>
                  <a:pt x="0" y="644653"/>
                </a:cubicBezTo>
                <a:lnTo>
                  <a:pt x="0" y="585217"/>
                </a:lnTo>
                <a:lnTo>
                  <a:pt x="0" y="117349"/>
                </a:lnTo>
                <a:lnTo>
                  <a:pt x="0" y="59437"/>
                </a:lnTo>
                <a:cubicBezTo>
                  <a:pt x="0" y="25908"/>
                  <a:pt x="25908" y="0"/>
                  <a:pt x="57912" y="0"/>
                </a:cubicBez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598170" y="3637020"/>
            <a:ext cx="1060704" cy="710184"/>
          </a:xfrm>
          <a:custGeom>
            <a:avLst/>
            <a:gdLst/>
            <a:ahLst/>
            <a:cxnLst/>
            <a:rect l="l" t="t" r="r" b="b"/>
            <a:pathLst>
              <a:path w="1060704" h="710184">
                <a:moveTo>
                  <a:pt x="998981" y="3810"/>
                </a:moveTo>
                <a:cubicBezTo>
                  <a:pt x="1030986" y="3810"/>
                  <a:pt x="1056893" y="29718"/>
                  <a:pt x="1056893" y="63246"/>
                </a:cubicBezTo>
                <a:cubicBezTo>
                  <a:pt x="1056893" y="63246"/>
                  <a:pt x="1056893" y="63246"/>
                  <a:pt x="1056893" y="63246"/>
                </a:cubicBezTo>
                <a:lnTo>
                  <a:pt x="1056893" y="121158"/>
                </a:lnTo>
                <a:lnTo>
                  <a:pt x="1056893" y="589026"/>
                </a:lnTo>
                <a:lnTo>
                  <a:pt x="1056893" y="648463"/>
                </a:lnTo>
                <a:cubicBezTo>
                  <a:pt x="1056893" y="680467"/>
                  <a:pt x="1030986" y="706375"/>
                  <a:pt x="998981" y="706375"/>
                </a:cubicBezTo>
                <a:lnTo>
                  <a:pt x="939545" y="706375"/>
                </a:lnTo>
                <a:lnTo>
                  <a:pt x="121158" y="706375"/>
                </a:lnTo>
                <a:lnTo>
                  <a:pt x="61722" y="706375"/>
                </a:lnTo>
                <a:cubicBezTo>
                  <a:pt x="29718" y="706375"/>
                  <a:pt x="3810" y="680467"/>
                  <a:pt x="3810" y="648463"/>
                </a:cubicBezTo>
                <a:lnTo>
                  <a:pt x="3810" y="589026"/>
                </a:lnTo>
                <a:lnTo>
                  <a:pt x="3810" y="121158"/>
                </a:lnTo>
                <a:lnTo>
                  <a:pt x="3810" y="63246"/>
                </a:lnTo>
                <a:cubicBezTo>
                  <a:pt x="3810" y="29718"/>
                  <a:pt x="29718" y="3810"/>
                  <a:pt x="61722" y="3810"/>
                </a:cubicBezTo>
                <a:close/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text 1"/>
          <p:cNvSpPr txBox="1"/>
          <p:nvPr/>
        </p:nvSpPr>
        <p:spPr>
          <a:xfrm>
            <a:off x="675089" y="3832891"/>
            <a:ext cx="70019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75862">
              <a:lnSpc>
                <a:spcPct val="100000"/>
              </a:lnSpc>
            </a:pPr>
            <a:r>
              <a:rPr sz="700" spc="10" dirty="0">
                <a:solidFill>
                  <a:srgbClr val="FFFFFF"/>
                </a:solidFill>
                <a:latin typeface="Arial"/>
                <a:cs typeface="Arial"/>
              </a:rPr>
              <a:t>AD Plant</a:t>
            </a:r>
            <a:endParaRPr sz="7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700" spc="10" dirty="0">
                <a:solidFill>
                  <a:srgbClr val="FFFFFF"/>
                </a:solidFill>
                <a:latin typeface="Arial"/>
                <a:cs typeface="Arial"/>
              </a:rPr>
              <a:t>Biogas: </a:t>
            </a:r>
            <a:r>
              <a:rPr lang="en-GB" sz="700" spc="10" dirty="0">
                <a:solidFill>
                  <a:srgbClr val="FFFFFF"/>
                </a:solidFill>
                <a:latin typeface="Arial"/>
                <a:cs typeface="Arial"/>
              </a:rPr>
              <a:t>62.5 </a:t>
            </a:r>
            <a:r>
              <a:rPr sz="700" spc="10" dirty="0">
                <a:solidFill>
                  <a:srgbClr val="FFFFFF"/>
                </a:solidFill>
                <a:latin typeface="Arial"/>
                <a:cs typeface="Arial"/>
              </a:rPr>
              <a:t>nm³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060192" y="2587747"/>
            <a:ext cx="1053084" cy="702563"/>
          </a:xfrm>
          <a:custGeom>
            <a:avLst/>
            <a:gdLst/>
            <a:ahLst/>
            <a:cxnLst/>
            <a:rect l="l" t="t" r="r" b="b"/>
            <a:pathLst>
              <a:path w="1053084" h="702563">
                <a:moveTo>
                  <a:pt x="993648" y="0"/>
                </a:moveTo>
                <a:cubicBezTo>
                  <a:pt x="1027176" y="0"/>
                  <a:pt x="1053084" y="25907"/>
                  <a:pt x="1053084" y="57912"/>
                </a:cubicBezTo>
                <a:cubicBezTo>
                  <a:pt x="1053084" y="57912"/>
                  <a:pt x="1053084" y="57912"/>
                  <a:pt x="1053084" y="57912"/>
                </a:cubicBezTo>
                <a:lnTo>
                  <a:pt x="1053084" y="117348"/>
                </a:lnTo>
                <a:lnTo>
                  <a:pt x="1053084" y="585215"/>
                </a:lnTo>
                <a:lnTo>
                  <a:pt x="1053084" y="643127"/>
                </a:lnTo>
                <a:cubicBezTo>
                  <a:pt x="1053084" y="676656"/>
                  <a:pt x="1027176" y="702563"/>
                  <a:pt x="993648" y="702563"/>
                </a:cubicBezTo>
                <a:lnTo>
                  <a:pt x="935736" y="702563"/>
                </a:lnTo>
                <a:lnTo>
                  <a:pt x="115824" y="702563"/>
                </a:lnTo>
                <a:lnTo>
                  <a:pt x="57912" y="702563"/>
                </a:lnTo>
                <a:cubicBezTo>
                  <a:pt x="25908" y="702563"/>
                  <a:pt x="0" y="676656"/>
                  <a:pt x="0" y="643127"/>
                </a:cubicBezTo>
                <a:lnTo>
                  <a:pt x="0" y="585215"/>
                </a:lnTo>
                <a:lnTo>
                  <a:pt x="0" y="117348"/>
                </a:lnTo>
                <a:lnTo>
                  <a:pt x="0" y="57912"/>
                </a:lnTo>
                <a:cubicBezTo>
                  <a:pt x="0" y="25907"/>
                  <a:pt x="25908" y="0"/>
                  <a:pt x="57912" y="0"/>
                </a:cubicBezTo>
                <a:close/>
              </a:path>
            </a:pathLst>
          </a:custGeom>
          <a:solidFill>
            <a:srgbClr val="6B8E2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56381" y="2583936"/>
            <a:ext cx="1060704" cy="710184"/>
          </a:xfrm>
          <a:custGeom>
            <a:avLst/>
            <a:gdLst/>
            <a:ahLst/>
            <a:cxnLst/>
            <a:rect l="l" t="t" r="r" b="b"/>
            <a:pathLst>
              <a:path w="1060704" h="710184">
                <a:moveTo>
                  <a:pt x="997458" y="3811"/>
                </a:moveTo>
                <a:cubicBezTo>
                  <a:pt x="1030987" y="3811"/>
                  <a:pt x="1056895" y="29718"/>
                  <a:pt x="1056895" y="61723"/>
                </a:cubicBezTo>
                <a:cubicBezTo>
                  <a:pt x="1056895" y="61723"/>
                  <a:pt x="1056895" y="61723"/>
                  <a:pt x="1056895" y="61723"/>
                </a:cubicBezTo>
                <a:lnTo>
                  <a:pt x="1056895" y="121159"/>
                </a:lnTo>
                <a:lnTo>
                  <a:pt x="1056895" y="589026"/>
                </a:lnTo>
                <a:lnTo>
                  <a:pt x="1056895" y="646938"/>
                </a:lnTo>
                <a:cubicBezTo>
                  <a:pt x="1056895" y="680467"/>
                  <a:pt x="1030987" y="706374"/>
                  <a:pt x="997458" y="706374"/>
                </a:cubicBezTo>
                <a:lnTo>
                  <a:pt x="939546" y="706374"/>
                </a:lnTo>
                <a:lnTo>
                  <a:pt x="119635" y="706374"/>
                </a:lnTo>
                <a:lnTo>
                  <a:pt x="61722" y="706374"/>
                </a:lnTo>
                <a:cubicBezTo>
                  <a:pt x="29719" y="706374"/>
                  <a:pt x="3811" y="680467"/>
                  <a:pt x="3811" y="646938"/>
                </a:cubicBezTo>
                <a:lnTo>
                  <a:pt x="3811" y="589026"/>
                </a:lnTo>
                <a:lnTo>
                  <a:pt x="3811" y="121159"/>
                </a:lnTo>
                <a:lnTo>
                  <a:pt x="3811" y="61723"/>
                </a:lnTo>
                <a:cubicBezTo>
                  <a:pt x="3811" y="29718"/>
                  <a:pt x="29719" y="3811"/>
                  <a:pt x="61722" y="3811"/>
                </a:cubicBezTo>
                <a:close/>
              </a:path>
            </a:pathLst>
          </a:custGeom>
          <a:solidFill>
            <a:srgbClr val="0070C0"/>
          </a:solidFill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text 1"/>
          <p:cNvSpPr txBox="1"/>
          <p:nvPr/>
        </p:nvSpPr>
        <p:spPr>
          <a:xfrm>
            <a:off x="3061639" y="2779886"/>
            <a:ext cx="957634" cy="3231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49966">
              <a:lnSpc>
                <a:spcPct val="100000"/>
              </a:lnSpc>
            </a:pPr>
            <a:r>
              <a:rPr sz="700" spc="10" dirty="0">
                <a:solidFill>
                  <a:srgbClr val="FFFFFF"/>
                </a:solidFill>
                <a:latin typeface="Arial"/>
                <a:cs typeface="Arial"/>
              </a:rPr>
              <a:t>CHP</a:t>
            </a:r>
            <a:r>
              <a:rPr lang="en-GB" sz="700" spc="10" dirty="0">
                <a:solidFill>
                  <a:srgbClr val="FFFFFF"/>
                </a:solidFill>
                <a:latin typeface="Arial"/>
                <a:cs typeface="Arial"/>
              </a:rPr>
              <a:t> 150</a:t>
            </a:r>
            <a:r>
              <a:rPr sz="700" spc="10" dirty="0">
                <a:solidFill>
                  <a:srgbClr val="FFFFFF"/>
                </a:solidFill>
                <a:latin typeface="Arial"/>
                <a:cs typeface="Arial"/>
              </a:rPr>
              <a:t> kW</a:t>
            </a:r>
            <a:endParaRPr sz="700" dirty="0">
              <a:latin typeface="Arial"/>
              <a:cs typeface="Arial"/>
            </a:endParaRPr>
          </a:p>
          <a:p>
            <a:pPr marL="16814">
              <a:lnSpc>
                <a:spcPct val="100000"/>
              </a:lnSpc>
            </a:pPr>
            <a:r>
              <a:rPr sz="700" spc="10" dirty="0">
                <a:solidFill>
                  <a:srgbClr val="FFFFFF"/>
                </a:solidFill>
                <a:latin typeface="Arial"/>
                <a:cs typeface="Arial"/>
              </a:rPr>
              <a:t>Thermal:  kWh</a:t>
            </a:r>
            <a:r>
              <a:rPr lang="en-GB" sz="700" spc="10" dirty="0">
                <a:solidFill>
                  <a:srgbClr val="FFFFFF"/>
                </a:solidFill>
                <a:latin typeface="Arial"/>
                <a:cs typeface="Arial"/>
              </a:rPr>
              <a:t> 180 kW</a:t>
            </a:r>
            <a:endParaRPr sz="7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700" spc="10" dirty="0">
                <a:solidFill>
                  <a:srgbClr val="FFFFFF"/>
                </a:solidFill>
                <a:latin typeface="Arial"/>
                <a:cs typeface="Arial"/>
              </a:rPr>
              <a:t>Electrical: kWh</a:t>
            </a:r>
            <a:r>
              <a:rPr lang="en-GB" sz="700" spc="10" dirty="0">
                <a:solidFill>
                  <a:srgbClr val="FFFFFF"/>
                </a:solidFill>
                <a:latin typeface="Arial"/>
                <a:cs typeface="Arial"/>
              </a:rPr>
              <a:t> 150 kW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060192" y="4343395"/>
            <a:ext cx="1053084" cy="702564"/>
          </a:xfrm>
          <a:custGeom>
            <a:avLst/>
            <a:gdLst/>
            <a:ahLst/>
            <a:cxnLst/>
            <a:rect l="l" t="t" r="r" b="b"/>
            <a:pathLst>
              <a:path w="1053084" h="702564">
                <a:moveTo>
                  <a:pt x="993648" y="0"/>
                </a:moveTo>
                <a:cubicBezTo>
                  <a:pt x="1027176" y="0"/>
                  <a:pt x="1053084" y="25908"/>
                  <a:pt x="1053084" y="57912"/>
                </a:cubicBezTo>
                <a:cubicBezTo>
                  <a:pt x="1053084" y="57912"/>
                  <a:pt x="1053084" y="57912"/>
                  <a:pt x="1053084" y="57912"/>
                </a:cubicBezTo>
                <a:lnTo>
                  <a:pt x="1053084" y="117348"/>
                </a:lnTo>
                <a:lnTo>
                  <a:pt x="1053084" y="585216"/>
                </a:lnTo>
                <a:lnTo>
                  <a:pt x="1053084" y="643128"/>
                </a:lnTo>
                <a:cubicBezTo>
                  <a:pt x="1053084" y="676656"/>
                  <a:pt x="1027176" y="702564"/>
                  <a:pt x="993648" y="702564"/>
                </a:cubicBezTo>
                <a:lnTo>
                  <a:pt x="935736" y="702564"/>
                </a:lnTo>
                <a:lnTo>
                  <a:pt x="115824" y="702564"/>
                </a:lnTo>
                <a:lnTo>
                  <a:pt x="57912" y="702564"/>
                </a:lnTo>
                <a:cubicBezTo>
                  <a:pt x="25908" y="702564"/>
                  <a:pt x="0" y="676656"/>
                  <a:pt x="0" y="643128"/>
                </a:cubicBezTo>
                <a:lnTo>
                  <a:pt x="0" y="585216"/>
                </a:lnTo>
                <a:lnTo>
                  <a:pt x="0" y="117348"/>
                </a:lnTo>
                <a:lnTo>
                  <a:pt x="0" y="57912"/>
                </a:lnTo>
                <a:cubicBezTo>
                  <a:pt x="0" y="25908"/>
                  <a:pt x="25908" y="0"/>
                  <a:pt x="57912" y="0"/>
                </a:cubicBez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56381" y="4339584"/>
            <a:ext cx="1060704" cy="710184"/>
          </a:xfrm>
          <a:custGeom>
            <a:avLst/>
            <a:gdLst/>
            <a:ahLst/>
            <a:cxnLst/>
            <a:rect l="l" t="t" r="r" b="b"/>
            <a:pathLst>
              <a:path w="1060704" h="710184">
                <a:moveTo>
                  <a:pt x="997458" y="3811"/>
                </a:moveTo>
                <a:cubicBezTo>
                  <a:pt x="1030987" y="3811"/>
                  <a:pt x="1056895" y="29718"/>
                  <a:pt x="1056895" y="61723"/>
                </a:cubicBezTo>
                <a:cubicBezTo>
                  <a:pt x="1056895" y="61723"/>
                  <a:pt x="1056895" y="61723"/>
                  <a:pt x="1056895" y="61723"/>
                </a:cubicBezTo>
                <a:lnTo>
                  <a:pt x="1056895" y="121159"/>
                </a:lnTo>
                <a:lnTo>
                  <a:pt x="1056895" y="589026"/>
                </a:lnTo>
                <a:lnTo>
                  <a:pt x="1056895" y="646938"/>
                </a:lnTo>
                <a:cubicBezTo>
                  <a:pt x="1056895" y="680467"/>
                  <a:pt x="1030987" y="706374"/>
                  <a:pt x="997458" y="706374"/>
                </a:cubicBezTo>
                <a:lnTo>
                  <a:pt x="939546" y="706374"/>
                </a:lnTo>
                <a:lnTo>
                  <a:pt x="119635" y="706374"/>
                </a:lnTo>
                <a:lnTo>
                  <a:pt x="61722" y="706374"/>
                </a:lnTo>
                <a:cubicBezTo>
                  <a:pt x="29719" y="706374"/>
                  <a:pt x="3811" y="680467"/>
                  <a:pt x="3811" y="646938"/>
                </a:cubicBezTo>
                <a:lnTo>
                  <a:pt x="3811" y="589026"/>
                </a:lnTo>
                <a:lnTo>
                  <a:pt x="3811" y="121159"/>
                </a:lnTo>
                <a:lnTo>
                  <a:pt x="3811" y="61723"/>
                </a:lnTo>
                <a:cubicBezTo>
                  <a:pt x="3811" y="29718"/>
                  <a:pt x="29719" y="3811"/>
                  <a:pt x="61722" y="3811"/>
                </a:cubicBezTo>
                <a:close/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text 1"/>
          <p:cNvSpPr txBox="1"/>
          <p:nvPr/>
        </p:nvSpPr>
        <p:spPr>
          <a:xfrm>
            <a:off x="3150027" y="4593401"/>
            <a:ext cx="897488" cy="842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solidFill>
                  <a:srgbClr val="FFFFFF"/>
                </a:solidFill>
                <a:latin typeface="Arial"/>
                <a:cs typeface="Arial"/>
              </a:rPr>
              <a:t>Biogas upgrading unit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658112" y="2910835"/>
            <a:ext cx="1397508" cy="1018032"/>
          </a:xfrm>
          <a:custGeom>
            <a:avLst/>
            <a:gdLst/>
            <a:ahLst/>
            <a:cxnLst/>
            <a:rect l="l" t="t" r="r" b="b"/>
            <a:pathLst>
              <a:path w="1397508" h="1018032">
                <a:moveTo>
                  <a:pt x="32004" y="1018032"/>
                </a:moveTo>
                <a:lnTo>
                  <a:pt x="0" y="961644"/>
                </a:lnTo>
                <a:lnTo>
                  <a:pt x="195072" y="961644"/>
                </a:lnTo>
                <a:lnTo>
                  <a:pt x="202692" y="961644"/>
                </a:lnTo>
                <a:lnTo>
                  <a:pt x="210312" y="961644"/>
                </a:lnTo>
                <a:lnTo>
                  <a:pt x="217932" y="960119"/>
                </a:lnTo>
                <a:lnTo>
                  <a:pt x="227076" y="960119"/>
                </a:lnTo>
                <a:lnTo>
                  <a:pt x="234695" y="958595"/>
                </a:lnTo>
                <a:lnTo>
                  <a:pt x="242316" y="955547"/>
                </a:lnTo>
                <a:lnTo>
                  <a:pt x="249936" y="954024"/>
                </a:lnTo>
                <a:lnTo>
                  <a:pt x="257556" y="950975"/>
                </a:lnTo>
                <a:lnTo>
                  <a:pt x="265176" y="947927"/>
                </a:lnTo>
                <a:lnTo>
                  <a:pt x="272795" y="944879"/>
                </a:lnTo>
                <a:lnTo>
                  <a:pt x="278892" y="941832"/>
                </a:lnTo>
                <a:lnTo>
                  <a:pt x="286512" y="937259"/>
                </a:lnTo>
                <a:lnTo>
                  <a:pt x="294132" y="934212"/>
                </a:lnTo>
                <a:lnTo>
                  <a:pt x="300228" y="929639"/>
                </a:lnTo>
                <a:lnTo>
                  <a:pt x="306323" y="925068"/>
                </a:lnTo>
                <a:lnTo>
                  <a:pt x="312420" y="918971"/>
                </a:lnTo>
                <a:lnTo>
                  <a:pt x="318516" y="914400"/>
                </a:lnTo>
                <a:lnTo>
                  <a:pt x="324612" y="908303"/>
                </a:lnTo>
                <a:lnTo>
                  <a:pt x="330708" y="902207"/>
                </a:lnTo>
                <a:lnTo>
                  <a:pt x="335280" y="896112"/>
                </a:lnTo>
                <a:lnTo>
                  <a:pt x="1021080" y="85344"/>
                </a:lnTo>
                <a:lnTo>
                  <a:pt x="1027176" y="77724"/>
                </a:lnTo>
                <a:lnTo>
                  <a:pt x="1034796" y="70104"/>
                </a:lnTo>
                <a:lnTo>
                  <a:pt x="1042416" y="62483"/>
                </a:lnTo>
                <a:lnTo>
                  <a:pt x="1050036" y="56388"/>
                </a:lnTo>
                <a:lnTo>
                  <a:pt x="1057656" y="50292"/>
                </a:lnTo>
                <a:lnTo>
                  <a:pt x="1066800" y="44195"/>
                </a:lnTo>
                <a:lnTo>
                  <a:pt x="1075944" y="38100"/>
                </a:lnTo>
                <a:lnTo>
                  <a:pt x="1083564" y="32004"/>
                </a:lnTo>
                <a:lnTo>
                  <a:pt x="1092708" y="27432"/>
                </a:lnTo>
                <a:lnTo>
                  <a:pt x="1103376" y="22860"/>
                </a:lnTo>
                <a:lnTo>
                  <a:pt x="1112520" y="18288"/>
                </a:lnTo>
                <a:lnTo>
                  <a:pt x="1121664" y="15239"/>
                </a:lnTo>
                <a:lnTo>
                  <a:pt x="1132332" y="10668"/>
                </a:lnTo>
                <a:lnTo>
                  <a:pt x="1141476" y="9144"/>
                </a:lnTo>
                <a:lnTo>
                  <a:pt x="1152144" y="6095"/>
                </a:lnTo>
                <a:lnTo>
                  <a:pt x="1162812" y="4572"/>
                </a:lnTo>
                <a:lnTo>
                  <a:pt x="1171956" y="3048"/>
                </a:lnTo>
                <a:lnTo>
                  <a:pt x="1182624" y="1524"/>
                </a:lnTo>
                <a:lnTo>
                  <a:pt x="1193292" y="0"/>
                </a:lnTo>
                <a:lnTo>
                  <a:pt x="1203960" y="0"/>
                </a:lnTo>
                <a:lnTo>
                  <a:pt x="1382268" y="0"/>
                </a:lnTo>
                <a:lnTo>
                  <a:pt x="1397508" y="27432"/>
                </a:lnTo>
                <a:lnTo>
                  <a:pt x="1382268" y="54863"/>
                </a:lnTo>
                <a:lnTo>
                  <a:pt x="1203960" y="54863"/>
                </a:lnTo>
                <a:lnTo>
                  <a:pt x="1196340" y="56388"/>
                </a:lnTo>
                <a:lnTo>
                  <a:pt x="1187196" y="56388"/>
                </a:lnTo>
                <a:lnTo>
                  <a:pt x="1179576" y="57912"/>
                </a:lnTo>
                <a:lnTo>
                  <a:pt x="1171956" y="57912"/>
                </a:lnTo>
                <a:lnTo>
                  <a:pt x="1164336" y="59436"/>
                </a:lnTo>
                <a:lnTo>
                  <a:pt x="1156716" y="62483"/>
                </a:lnTo>
                <a:lnTo>
                  <a:pt x="1149096" y="64007"/>
                </a:lnTo>
                <a:lnTo>
                  <a:pt x="1141476" y="67056"/>
                </a:lnTo>
                <a:lnTo>
                  <a:pt x="1133856" y="70104"/>
                </a:lnTo>
                <a:lnTo>
                  <a:pt x="1126236" y="73151"/>
                </a:lnTo>
                <a:lnTo>
                  <a:pt x="1118616" y="76200"/>
                </a:lnTo>
                <a:lnTo>
                  <a:pt x="1110996" y="80772"/>
                </a:lnTo>
                <a:lnTo>
                  <a:pt x="1104900" y="83819"/>
                </a:lnTo>
                <a:lnTo>
                  <a:pt x="1098804" y="88392"/>
                </a:lnTo>
                <a:lnTo>
                  <a:pt x="1091184" y="92963"/>
                </a:lnTo>
                <a:lnTo>
                  <a:pt x="1085088" y="99060"/>
                </a:lnTo>
                <a:lnTo>
                  <a:pt x="1078992" y="103632"/>
                </a:lnTo>
                <a:lnTo>
                  <a:pt x="1072896" y="109727"/>
                </a:lnTo>
                <a:lnTo>
                  <a:pt x="1068324" y="115824"/>
                </a:lnTo>
                <a:lnTo>
                  <a:pt x="1062228" y="121919"/>
                </a:lnTo>
                <a:lnTo>
                  <a:pt x="377952" y="932688"/>
                </a:lnTo>
                <a:lnTo>
                  <a:pt x="370332" y="940307"/>
                </a:lnTo>
                <a:lnTo>
                  <a:pt x="364236" y="947927"/>
                </a:lnTo>
                <a:lnTo>
                  <a:pt x="356616" y="955547"/>
                </a:lnTo>
                <a:lnTo>
                  <a:pt x="348995" y="961644"/>
                </a:lnTo>
                <a:lnTo>
                  <a:pt x="339852" y="967739"/>
                </a:lnTo>
                <a:lnTo>
                  <a:pt x="332232" y="973835"/>
                </a:lnTo>
                <a:lnTo>
                  <a:pt x="323088" y="979932"/>
                </a:lnTo>
                <a:lnTo>
                  <a:pt x="313944" y="986027"/>
                </a:lnTo>
                <a:lnTo>
                  <a:pt x="304800" y="990600"/>
                </a:lnTo>
                <a:lnTo>
                  <a:pt x="295656" y="995171"/>
                </a:lnTo>
                <a:lnTo>
                  <a:pt x="286512" y="999744"/>
                </a:lnTo>
                <a:lnTo>
                  <a:pt x="275844" y="1002791"/>
                </a:lnTo>
                <a:lnTo>
                  <a:pt x="266700" y="1005839"/>
                </a:lnTo>
                <a:lnTo>
                  <a:pt x="256032" y="1008888"/>
                </a:lnTo>
                <a:lnTo>
                  <a:pt x="246888" y="1011935"/>
                </a:lnTo>
                <a:lnTo>
                  <a:pt x="236220" y="1013459"/>
                </a:lnTo>
                <a:lnTo>
                  <a:pt x="225552" y="1014983"/>
                </a:lnTo>
                <a:lnTo>
                  <a:pt x="214884" y="1016507"/>
                </a:lnTo>
                <a:lnTo>
                  <a:pt x="205739" y="1018032"/>
                </a:lnTo>
                <a:lnTo>
                  <a:pt x="195072" y="1018032"/>
                </a:lnTo>
                <a:close/>
              </a:path>
            </a:pathLst>
          </a:custGeom>
          <a:solidFill>
            <a:srgbClr val="48D1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text 1"/>
          <p:cNvSpPr txBox="1"/>
          <p:nvPr/>
        </p:nvSpPr>
        <p:spPr>
          <a:xfrm>
            <a:off x="2356068" y="3714023"/>
            <a:ext cx="1208023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Biogas - CHP: </a:t>
            </a:r>
            <a:r>
              <a:rPr lang="en-GB" sz="700" spc="10" dirty="0">
                <a:latin typeface="Arial"/>
                <a:cs typeface="Arial"/>
              </a:rPr>
              <a:t>573,780</a:t>
            </a:r>
            <a:r>
              <a:rPr sz="700" spc="10" dirty="0">
                <a:latin typeface="Arial"/>
                <a:cs typeface="Arial"/>
              </a:rPr>
              <a:t> nm³/a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658112" y="3928867"/>
            <a:ext cx="1397508" cy="856488"/>
          </a:xfrm>
          <a:custGeom>
            <a:avLst/>
            <a:gdLst/>
            <a:ahLst/>
            <a:cxnLst/>
            <a:rect l="l" t="t" r="r" b="b"/>
            <a:pathLst>
              <a:path w="1397508" h="856488">
                <a:moveTo>
                  <a:pt x="0" y="182880"/>
                </a:moveTo>
                <a:lnTo>
                  <a:pt x="68580" y="64007"/>
                </a:lnTo>
                <a:lnTo>
                  <a:pt x="32004" y="0"/>
                </a:lnTo>
                <a:lnTo>
                  <a:pt x="213360" y="0"/>
                </a:lnTo>
                <a:lnTo>
                  <a:pt x="224028" y="0"/>
                </a:lnTo>
                <a:lnTo>
                  <a:pt x="234695" y="0"/>
                </a:lnTo>
                <a:lnTo>
                  <a:pt x="245364" y="1524"/>
                </a:lnTo>
                <a:lnTo>
                  <a:pt x="256032" y="3047"/>
                </a:lnTo>
                <a:lnTo>
                  <a:pt x="266700" y="4571"/>
                </a:lnTo>
                <a:lnTo>
                  <a:pt x="277367" y="6095"/>
                </a:lnTo>
                <a:lnTo>
                  <a:pt x="288036" y="9143"/>
                </a:lnTo>
                <a:lnTo>
                  <a:pt x="298704" y="10668"/>
                </a:lnTo>
                <a:lnTo>
                  <a:pt x="309372" y="15239"/>
                </a:lnTo>
                <a:lnTo>
                  <a:pt x="320039" y="18287"/>
                </a:lnTo>
                <a:lnTo>
                  <a:pt x="329184" y="21336"/>
                </a:lnTo>
                <a:lnTo>
                  <a:pt x="339852" y="25907"/>
                </a:lnTo>
                <a:lnTo>
                  <a:pt x="348995" y="30480"/>
                </a:lnTo>
                <a:lnTo>
                  <a:pt x="359664" y="35051"/>
                </a:lnTo>
                <a:lnTo>
                  <a:pt x="368808" y="41147"/>
                </a:lnTo>
                <a:lnTo>
                  <a:pt x="377952" y="45719"/>
                </a:lnTo>
                <a:lnTo>
                  <a:pt x="387095" y="51815"/>
                </a:lnTo>
                <a:lnTo>
                  <a:pt x="396239" y="57912"/>
                </a:lnTo>
                <a:lnTo>
                  <a:pt x="403860" y="64007"/>
                </a:lnTo>
                <a:lnTo>
                  <a:pt x="413004" y="71627"/>
                </a:lnTo>
                <a:lnTo>
                  <a:pt x="1101852" y="644652"/>
                </a:lnTo>
                <a:lnTo>
                  <a:pt x="1106424" y="647700"/>
                </a:lnTo>
                <a:lnTo>
                  <a:pt x="1109472" y="649224"/>
                </a:lnTo>
                <a:lnTo>
                  <a:pt x="1112520" y="652272"/>
                </a:lnTo>
                <a:lnTo>
                  <a:pt x="1117092" y="655320"/>
                </a:lnTo>
                <a:lnTo>
                  <a:pt x="1120140" y="656844"/>
                </a:lnTo>
                <a:lnTo>
                  <a:pt x="1124712" y="659892"/>
                </a:lnTo>
                <a:lnTo>
                  <a:pt x="1129284" y="661416"/>
                </a:lnTo>
                <a:lnTo>
                  <a:pt x="1132332" y="662940"/>
                </a:lnTo>
                <a:lnTo>
                  <a:pt x="1136904" y="664464"/>
                </a:lnTo>
                <a:lnTo>
                  <a:pt x="1141476" y="665988"/>
                </a:lnTo>
                <a:lnTo>
                  <a:pt x="1144524" y="667512"/>
                </a:lnTo>
                <a:lnTo>
                  <a:pt x="1149096" y="669036"/>
                </a:lnTo>
                <a:lnTo>
                  <a:pt x="1153668" y="670560"/>
                </a:lnTo>
                <a:lnTo>
                  <a:pt x="1158240" y="672084"/>
                </a:lnTo>
                <a:lnTo>
                  <a:pt x="1162812" y="672084"/>
                </a:lnTo>
                <a:lnTo>
                  <a:pt x="1167384" y="673608"/>
                </a:lnTo>
                <a:lnTo>
                  <a:pt x="1171956" y="673608"/>
                </a:lnTo>
                <a:lnTo>
                  <a:pt x="1176528" y="673608"/>
                </a:lnTo>
                <a:lnTo>
                  <a:pt x="1179576" y="673608"/>
                </a:lnTo>
                <a:lnTo>
                  <a:pt x="1184148" y="673608"/>
                </a:lnTo>
                <a:lnTo>
                  <a:pt x="1345692" y="673608"/>
                </a:lnTo>
                <a:lnTo>
                  <a:pt x="1397508" y="765048"/>
                </a:lnTo>
                <a:lnTo>
                  <a:pt x="1345692" y="856488"/>
                </a:lnTo>
                <a:lnTo>
                  <a:pt x="1184148" y="856488"/>
                </a:lnTo>
                <a:lnTo>
                  <a:pt x="1173480" y="856488"/>
                </a:lnTo>
                <a:lnTo>
                  <a:pt x="1162812" y="856488"/>
                </a:lnTo>
                <a:lnTo>
                  <a:pt x="1152144" y="854964"/>
                </a:lnTo>
                <a:lnTo>
                  <a:pt x="1141476" y="853440"/>
                </a:lnTo>
                <a:lnTo>
                  <a:pt x="1130808" y="851916"/>
                </a:lnTo>
                <a:lnTo>
                  <a:pt x="1120140" y="850392"/>
                </a:lnTo>
                <a:lnTo>
                  <a:pt x="1109472" y="847344"/>
                </a:lnTo>
                <a:lnTo>
                  <a:pt x="1098804" y="845820"/>
                </a:lnTo>
                <a:lnTo>
                  <a:pt x="1089660" y="841248"/>
                </a:lnTo>
                <a:lnTo>
                  <a:pt x="1078992" y="838200"/>
                </a:lnTo>
                <a:lnTo>
                  <a:pt x="1068324" y="835152"/>
                </a:lnTo>
                <a:lnTo>
                  <a:pt x="1059180" y="830580"/>
                </a:lnTo>
                <a:lnTo>
                  <a:pt x="1048512" y="826008"/>
                </a:lnTo>
                <a:lnTo>
                  <a:pt x="1039368" y="821436"/>
                </a:lnTo>
                <a:lnTo>
                  <a:pt x="1030224" y="815340"/>
                </a:lnTo>
                <a:lnTo>
                  <a:pt x="1021080" y="810768"/>
                </a:lnTo>
                <a:lnTo>
                  <a:pt x="1011936" y="804672"/>
                </a:lnTo>
                <a:lnTo>
                  <a:pt x="1002792" y="798576"/>
                </a:lnTo>
                <a:lnTo>
                  <a:pt x="993648" y="792480"/>
                </a:lnTo>
                <a:lnTo>
                  <a:pt x="986028" y="784860"/>
                </a:lnTo>
                <a:lnTo>
                  <a:pt x="295656" y="211836"/>
                </a:lnTo>
                <a:lnTo>
                  <a:pt x="292608" y="208787"/>
                </a:lnTo>
                <a:lnTo>
                  <a:pt x="289560" y="207263"/>
                </a:lnTo>
                <a:lnTo>
                  <a:pt x="284988" y="204215"/>
                </a:lnTo>
                <a:lnTo>
                  <a:pt x="281939" y="201168"/>
                </a:lnTo>
                <a:lnTo>
                  <a:pt x="277367" y="199643"/>
                </a:lnTo>
                <a:lnTo>
                  <a:pt x="274320" y="196595"/>
                </a:lnTo>
                <a:lnTo>
                  <a:pt x="269748" y="195071"/>
                </a:lnTo>
                <a:lnTo>
                  <a:pt x="265176" y="193547"/>
                </a:lnTo>
                <a:lnTo>
                  <a:pt x="262128" y="192024"/>
                </a:lnTo>
                <a:lnTo>
                  <a:pt x="257556" y="190500"/>
                </a:lnTo>
                <a:lnTo>
                  <a:pt x="252984" y="188975"/>
                </a:lnTo>
                <a:lnTo>
                  <a:pt x="248412" y="187451"/>
                </a:lnTo>
                <a:lnTo>
                  <a:pt x="243839" y="185927"/>
                </a:lnTo>
                <a:lnTo>
                  <a:pt x="240792" y="185927"/>
                </a:lnTo>
                <a:lnTo>
                  <a:pt x="236220" y="184403"/>
                </a:lnTo>
                <a:lnTo>
                  <a:pt x="231648" y="182880"/>
                </a:lnTo>
                <a:lnTo>
                  <a:pt x="227076" y="182880"/>
                </a:lnTo>
                <a:lnTo>
                  <a:pt x="222504" y="182880"/>
                </a:lnTo>
                <a:lnTo>
                  <a:pt x="217932" y="182880"/>
                </a:lnTo>
                <a:lnTo>
                  <a:pt x="213360" y="182880"/>
                </a:lnTo>
                <a:close/>
              </a:path>
            </a:pathLst>
          </a:custGeom>
          <a:solidFill>
            <a:srgbClr val="20B2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text 1"/>
          <p:cNvSpPr txBox="1"/>
          <p:nvPr/>
        </p:nvSpPr>
        <p:spPr>
          <a:xfrm>
            <a:off x="2356068" y="3831453"/>
            <a:ext cx="1298112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Biogas - Upgrading Unit:  nm³/a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116324" y="1537710"/>
            <a:ext cx="1141476" cy="1173480"/>
          </a:xfrm>
          <a:custGeom>
            <a:avLst/>
            <a:gdLst/>
            <a:ahLst/>
            <a:cxnLst/>
            <a:rect l="l" t="t" r="r" b="b"/>
            <a:pathLst>
              <a:path w="1141476" h="1173480">
                <a:moveTo>
                  <a:pt x="105156" y="1173481"/>
                </a:moveTo>
                <a:lnTo>
                  <a:pt x="0" y="990600"/>
                </a:lnTo>
                <a:lnTo>
                  <a:pt x="883920" y="990600"/>
                </a:lnTo>
                <a:lnTo>
                  <a:pt x="890016" y="990600"/>
                </a:lnTo>
                <a:lnTo>
                  <a:pt x="896112" y="989076"/>
                </a:lnTo>
                <a:lnTo>
                  <a:pt x="902208" y="989076"/>
                </a:lnTo>
                <a:lnTo>
                  <a:pt x="906780" y="986029"/>
                </a:lnTo>
                <a:lnTo>
                  <a:pt x="912876" y="984505"/>
                </a:lnTo>
                <a:lnTo>
                  <a:pt x="917448" y="982981"/>
                </a:lnTo>
                <a:lnTo>
                  <a:pt x="923544" y="979932"/>
                </a:lnTo>
                <a:lnTo>
                  <a:pt x="928116" y="976885"/>
                </a:lnTo>
                <a:lnTo>
                  <a:pt x="932688" y="972313"/>
                </a:lnTo>
                <a:lnTo>
                  <a:pt x="937260" y="969264"/>
                </a:lnTo>
                <a:lnTo>
                  <a:pt x="940308" y="964693"/>
                </a:lnTo>
                <a:lnTo>
                  <a:pt x="944880" y="960120"/>
                </a:lnTo>
                <a:lnTo>
                  <a:pt x="947928" y="955549"/>
                </a:lnTo>
                <a:lnTo>
                  <a:pt x="950976" y="949452"/>
                </a:lnTo>
                <a:lnTo>
                  <a:pt x="952500" y="944881"/>
                </a:lnTo>
                <a:lnTo>
                  <a:pt x="955548" y="938785"/>
                </a:lnTo>
                <a:lnTo>
                  <a:pt x="957072" y="934213"/>
                </a:lnTo>
                <a:lnTo>
                  <a:pt x="957072" y="928117"/>
                </a:lnTo>
                <a:lnTo>
                  <a:pt x="958596" y="922020"/>
                </a:lnTo>
                <a:lnTo>
                  <a:pt x="958596" y="915925"/>
                </a:lnTo>
                <a:lnTo>
                  <a:pt x="958596" y="874776"/>
                </a:lnTo>
                <a:lnTo>
                  <a:pt x="958596" y="292608"/>
                </a:lnTo>
                <a:lnTo>
                  <a:pt x="958596" y="53341"/>
                </a:lnTo>
                <a:lnTo>
                  <a:pt x="1050036" y="0"/>
                </a:lnTo>
                <a:lnTo>
                  <a:pt x="1141476" y="53341"/>
                </a:lnTo>
                <a:lnTo>
                  <a:pt x="1141476" y="292608"/>
                </a:lnTo>
                <a:lnTo>
                  <a:pt x="1141476" y="874776"/>
                </a:lnTo>
                <a:lnTo>
                  <a:pt x="1141476" y="915925"/>
                </a:lnTo>
                <a:lnTo>
                  <a:pt x="1139952" y="935737"/>
                </a:lnTo>
                <a:lnTo>
                  <a:pt x="1138428" y="957073"/>
                </a:lnTo>
                <a:lnTo>
                  <a:pt x="1133856" y="976885"/>
                </a:lnTo>
                <a:lnTo>
                  <a:pt x="1129284" y="995173"/>
                </a:lnTo>
                <a:lnTo>
                  <a:pt x="1121664" y="1014985"/>
                </a:lnTo>
                <a:lnTo>
                  <a:pt x="1114044" y="1033273"/>
                </a:lnTo>
                <a:lnTo>
                  <a:pt x="1103376" y="1050037"/>
                </a:lnTo>
                <a:lnTo>
                  <a:pt x="1092708" y="1066800"/>
                </a:lnTo>
                <a:lnTo>
                  <a:pt x="1080516" y="1083564"/>
                </a:lnTo>
                <a:lnTo>
                  <a:pt x="1066800" y="1097281"/>
                </a:lnTo>
                <a:lnTo>
                  <a:pt x="1051560" y="1110997"/>
                </a:lnTo>
                <a:lnTo>
                  <a:pt x="1034796" y="1124713"/>
                </a:lnTo>
                <a:lnTo>
                  <a:pt x="1018032" y="1135381"/>
                </a:lnTo>
                <a:lnTo>
                  <a:pt x="1001268" y="1144525"/>
                </a:lnTo>
                <a:lnTo>
                  <a:pt x="982980" y="1153669"/>
                </a:lnTo>
                <a:lnTo>
                  <a:pt x="963168" y="1161288"/>
                </a:lnTo>
                <a:lnTo>
                  <a:pt x="944880" y="1165861"/>
                </a:lnTo>
                <a:lnTo>
                  <a:pt x="925068" y="1170432"/>
                </a:lnTo>
                <a:lnTo>
                  <a:pt x="905256" y="1171957"/>
                </a:lnTo>
                <a:lnTo>
                  <a:pt x="883920" y="1173481"/>
                </a:lnTo>
                <a:close/>
              </a:path>
            </a:pathLst>
          </a:custGeom>
          <a:solidFill>
            <a:srgbClr val="69696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text 1"/>
          <p:cNvSpPr txBox="1"/>
          <p:nvPr/>
        </p:nvSpPr>
        <p:spPr>
          <a:xfrm>
            <a:off x="3403050" y="2150474"/>
            <a:ext cx="1400063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Parasitic Load - AD Plant: </a:t>
            </a:r>
            <a:r>
              <a:rPr lang="en-GB" sz="700" spc="10" dirty="0">
                <a:latin typeface="Arial"/>
                <a:cs typeface="Arial"/>
              </a:rPr>
              <a:t>44</a:t>
            </a:r>
            <a:r>
              <a:rPr sz="700" spc="10" dirty="0">
                <a:latin typeface="Arial"/>
                <a:cs typeface="Arial"/>
              </a:rPr>
              <a:t> kWh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221480" y="1537710"/>
            <a:ext cx="2016252" cy="1210056"/>
          </a:xfrm>
          <a:custGeom>
            <a:avLst/>
            <a:gdLst/>
            <a:ahLst/>
            <a:cxnLst/>
            <a:rect l="l" t="t" r="r" b="b"/>
            <a:pathLst>
              <a:path w="2016252" h="1210056">
                <a:moveTo>
                  <a:pt x="21336" y="1210057"/>
                </a:moveTo>
                <a:lnTo>
                  <a:pt x="0" y="1173481"/>
                </a:lnTo>
                <a:lnTo>
                  <a:pt x="1833372" y="1173481"/>
                </a:lnTo>
                <a:lnTo>
                  <a:pt x="1844040" y="1173481"/>
                </a:lnTo>
                <a:lnTo>
                  <a:pt x="1856232" y="1171957"/>
                </a:lnTo>
                <a:lnTo>
                  <a:pt x="1866900" y="1168908"/>
                </a:lnTo>
                <a:lnTo>
                  <a:pt x="1877568" y="1165861"/>
                </a:lnTo>
                <a:lnTo>
                  <a:pt x="1889760" y="1162813"/>
                </a:lnTo>
                <a:lnTo>
                  <a:pt x="1898904" y="1156717"/>
                </a:lnTo>
                <a:lnTo>
                  <a:pt x="1909572" y="1152144"/>
                </a:lnTo>
                <a:lnTo>
                  <a:pt x="1918716" y="1144525"/>
                </a:lnTo>
                <a:lnTo>
                  <a:pt x="1927860" y="1138429"/>
                </a:lnTo>
                <a:lnTo>
                  <a:pt x="1937004" y="1130808"/>
                </a:lnTo>
                <a:lnTo>
                  <a:pt x="1944624" y="1121664"/>
                </a:lnTo>
                <a:lnTo>
                  <a:pt x="1952244" y="1112520"/>
                </a:lnTo>
                <a:lnTo>
                  <a:pt x="1958340" y="1103376"/>
                </a:lnTo>
                <a:lnTo>
                  <a:pt x="1964436" y="1092708"/>
                </a:lnTo>
                <a:lnTo>
                  <a:pt x="1969008" y="1082041"/>
                </a:lnTo>
                <a:lnTo>
                  <a:pt x="1972056" y="1071373"/>
                </a:lnTo>
                <a:lnTo>
                  <a:pt x="1975104" y="1060705"/>
                </a:lnTo>
                <a:lnTo>
                  <a:pt x="1978152" y="1048513"/>
                </a:lnTo>
                <a:lnTo>
                  <a:pt x="1979676" y="1037844"/>
                </a:lnTo>
                <a:lnTo>
                  <a:pt x="1979676" y="1025652"/>
                </a:lnTo>
                <a:lnTo>
                  <a:pt x="1979676" y="1050037"/>
                </a:lnTo>
                <a:lnTo>
                  <a:pt x="1979676" y="292608"/>
                </a:lnTo>
                <a:lnTo>
                  <a:pt x="1979676" y="10669"/>
                </a:lnTo>
                <a:lnTo>
                  <a:pt x="1997964" y="0"/>
                </a:lnTo>
                <a:lnTo>
                  <a:pt x="2016252" y="10669"/>
                </a:lnTo>
                <a:lnTo>
                  <a:pt x="2016252" y="292608"/>
                </a:lnTo>
                <a:lnTo>
                  <a:pt x="2016252" y="1050037"/>
                </a:lnTo>
                <a:lnTo>
                  <a:pt x="2016252" y="1025652"/>
                </a:lnTo>
                <a:lnTo>
                  <a:pt x="2016252" y="1040893"/>
                </a:lnTo>
                <a:lnTo>
                  <a:pt x="2014728" y="1054608"/>
                </a:lnTo>
                <a:lnTo>
                  <a:pt x="2011680" y="1068325"/>
                </a:lnTo>
                <a:lnTo>
                  <a:pt x="2007108" y="1083564"/>
                </a:lnTo>
                <a:lnTo>
                  <a:pt x="2002536" y="1095757"/>
                </a:lnTo>
                <a:lnTo>
                  <a:pt x="1996440" y="1109473"/>
                </a:lnTo>
                <a:lnTo>
                  <a:pt x="1988820" y="1121664"/>
                </a:lnTo>
                <a:lnTo>
                  <a:pt x="1981200" y="1133857"/>
                </a:lnTo>
                <a:lnTo>
                  <a:pt x="1972056" y="1146049"/>
                </a:lnTo>
                <a:lnTo>
                  <a:pt x="1962912" y="1156717"/>
                </a:lnTo>
                <a:lnTo>
                  <a:pt x="1952244" y="1165861"/>
                </a:lnTo>
                <a:lnTo>
                  <a:pt x="1940052" y="1175005"/>
                </a:lnTo>
                <a:lnTo>
                  <a:pt x="1929384" y="1182625"/>
                </a:lnTo>
                <a:lnTo>
                  <a:pt x="1915668" y="1190244"/>
                </a:lnTo>
                <a:lnTo>
                  <a:pt x="1903476" y="1196341"/>
                </a:lnTo>
                <a:lnTo>
                  <a:pt x="1889760" y="1200913"/>
                </a:lnTo>
                <a:lnTo>
                  <a:pt x="1876044" y="1205485"/>
                </a:lnTo>
                <a:lnTo>
                  <a:pt x="1860804" y="1207008"/>
                </a:lnTo>
                <a:lnTo>
                  <a:pt x="1847088" y="1208532"/>
                </a:lnTo>
                <a:lnTo>
                  <a:pt x="1833372" y="1210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text 1"/>
          <p:cNvSpPr txBox="1"/>
          <p:nvPr/>
        </p:nvSpPr>
        <p:spPr>
          <a:xfrm>
            <a:off x="3409075" y="2016319"/>
            <a:ext cx="117756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Parasitic Load - CHP: </a:t>
            </a:r>
            <a:r>
              <a:rPr lang="en-GB" sz="700" spc="10" dirty="0">
                <a:latin typeface="Arial"/>
                <a:cs typeface="Arial"/>
              </a:rPr>
              <a:t>6</a:t>
            </a:r>
            <a:r>
              <a:rPr sz="700" spc="10" dirty="0">
                <a:latin typeface="Arial"/>
                <a:cs typeface="Arial"/>
              </a:rPr>
              <a:t> kWh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242816" y="1537710"/>
            <a:ext cx="3121152" cy="1392936"/>
          </a:xfrm>
          <a:custGeom>
            <a:avLst/>
            <a:gdLst/>
            <a:ahLst/>
            <a:cxnLst/>
            <a:rect l="l" t="t" r="r" b="b"/>
            <a:pathLst>
              <a:path w="3121152" h="1392936">
                <a:moveTo>
                  <a:pt x="106680" y="1392937"/>
                </a:moveTo>
                <a:lnTo>
                  <a:pt x="0" y="1210057"/>
                </a:lnTo>
                <a:lnTo>
                  <a:pt x="2865120" y="1210057"/>
                </a:lnTo>
                <a:lnTo>
                  <a:pt x="2871215" y="1210057"/>
                </a:lnTo>
                <a:lnTo>
                  <a:pt x="2875788" y="1208532"/>
                </a:lnTo>
                <a:lnTo>
                  <a:pt x="2881884" y="1208532"/>
                </a:lnTo>
                <a:lnTo>
                  <a:pt x="2887980" y="1205485"/>
                </a:lnTo>
                <a:lnTo>
                  <a:pt x="2892552" y="1203961"/>
                </a:lnTo>
                <a:lnTo>
                  <a:pt x="2898648" y="1202437"/>
                </a:lnTo>
                <a:lnTo>
                  <a:pt x="2903220" y="1199388"/>
                </a:lnTo>
                <a:lnTo>
                  <a:pt x="2907791" y="1196341"/>
                </a:lnTo>
                <a:lnTo>
                  <a:pt x="2912364" y="1191769"/>
                </a:lnTo>
                <a:lnTo>
                  <a:pt x="2916936" y="1188720"/>
                </a:lnTo>
                <a:lnTo>
                  <a:pt x="2921508" y="1184149"/>
                </a:lnTo>
                <a:lnTo>
                  <a:pt x="2924556" y="1179576"/>
                </a:lnTo>
                <a:lnTo>
                  <a:pt x="2927603" y="1175005"/>
                </a:lnTo>
                <a:lnTo>
                  <a:pt x="2930652" y="1168908"/>
                </a:lnTo>
                <a:lnTo>
                  <a:pt x="2933700" y="1164337"/>
                </a:lnTo>
                <a:lnTo>
                  <a:pt x="2935224" y="1158241"/>
                </a:lnTo>
                <a:lnTo>
                  <a:pt x="2936748" y="1153669"/>
                </a:lnTo>
                <a:lnTo>
                  <a:pt x="2938272" y="1147573"/>
                </a:lnTo>
                <a:lnTo>
                  <a:pt x="2938272" y="1141476"/>
                </a:lnTo>
                <a:lnTo>
                  <a:pt x="2938272" y="1135381"/>
                </a:lnTo>
                <a:lnTo>
                  <a:pt x="2938272" y="1167385"/>
                </a:lnTo>
                <a:lnTo>
                  <a:pt x="2938272" y="292608"/>
                </a:lnTo>
                <a:lnTo>
                  <a:pt x="2938272" y="53341"/>
                </a:lnTo>
                <a:lnTo>
                  <a:pt x="3029712" y="0"/>
                </a:lnTo>
                <a:lnTo>
                  <a:pt x="3121152" y="53341"/>
                </a:lnTo>
                <a:lnTo>
                  <a:pt x="3121152" y="292608"/>
                </a:lnTo>
                <a:lnTo>
                  <a:pt x="3121152" y="1167385"/>
                </a:lnTo>
                <a:lnTo>
                  <a:pt x="3121152" y="1135381"/>
                </a:lnTo>
                <a:lnTo>
                  <a:pt x="3121152" y="1155193"/>
                </a:lnTo>
                <a:lnTo>
                  <a:pt x="3118103" y="1176529"/>
                </a:lnTo>
                <a:lnTo>
                  <a:pt x="3115056" y="1196341"/>
                </a:lnTo>
                <a:lnTo>
                  <a:pt x="3108960" y="1214629"/>
                </a:lnTo>
                <a:lnTo>
                  <a:pt x="3102864" y="1234441"/>
                </a:lnTo>
                <a:lnTo>
                  <a:pt x="3093720" y="1252729"/>
                </a:lnTo>
                <a:lnTo>
                  <a:pt x="3084576" y="1269493"/>
                </a:lnTo>
                <a:lnTo>
                  <a:pt x="3072384" y="1286257"/>
                </a:lnTo>
                <a:lnTo>
                  <a:pt x="3060191" y="1303020"/>
                </a:lnTo>
                <a:lnTo>
                  <a:pt x="3046476" y="1316737"/>
                </a:lnTo>
                <a:lnTo>
                  <a:pt x="3031236" y="1330452"/>
                </a:lnTo>
                <a:lnTo>
                  <a:pt x="3015996" y="1344169"/>
                </a:lnTo>
                <a:lnTo>
                  <a:pt x="2999232" y="1354837"/>
                </a:lnTo>
                <a:lnTo>
                  <a:pt x="2980944" y="1363981"/>
                </a:lnTo>
                <a:lnTo>
                  <a:pt x="2962656" y="1373125"/>
                </a:lnTo>
                <a:lnTo>
                  <a:pt x="2944368" y="1380744"/>
                </a:lnTo>
                <a:lnTo>
                  <a:pt x="2924556" y="1385317"/>
                </a:lnTo>
                <a:lnTo>
                  <a:pt x="2904744" y="1389888"/>
                </a:lnTo>
                <a:lnTo>
                  <a:pt x="2884932" y="1391413"/>
                </a:lnTo>
                <a:lnTo>
                  <a:pt x="2865120" y="1392937"/>
                </a:lnTo>
                <a:close/>
              </a:path>
            </a:pathLst>
          </a:custGeom>
          <a:solidFill>
            <a:srgbClr val="FF4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text 1"/>
          <p:cNvSpPr txBox="1"/>
          <p:nvPr/>
        </p:nvSpPr>
        <p:spPr>
          <a:xfrm>
            <a:off x="7272405" y="3304096"/>
            <a:ext cx="187679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Thermal Energy </a:t>
            </a:r>
            <a:r>
              <a:rPr lang="en-GB" sz="700" spc="10" dirty="0">
                <a:latin typeface="Arial"/>
                <a:cs typeface="Arial"/>
              </a:rPr>
              <a:t>–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lang="en-GB" sz="700" spc="10" dirty="0">
                <a:latin typeface="Arial"/>
                <a:cs typeface="Arial"/>
              </a:rPr>
              <a:t>FOG processing</a:t>
            </a:r>
            <a:r>
              <a:rPr sz="700" spc="10" dirty="0">
                <a:latin typeface="Arial"/>
                <a:cs typeface="Arial"/>
              </a:rPr>
              <a:t>: </a:t>
            </a:r>
            <a:r>
              <a:rPr lang="en-GB" sz="700" spc="10" dirty="0">
                <a:latin typeface="Arial"/>
                <a:cs typeface="Arial"/>
              </a:rPr>
              <a:t>67.5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lang="en-GB" sz="700" spc="10" dirty="0">
                <a:latin typeface="Arial"/>
                <a:cs typeface="Arial"/>
              </a:rPr>
              <a:t>k</a:t>
            </a:r>
            <a:r>
              <a:rPr sz="700" spc="10" dirty="0" err="1">
                <a:latin typeface="Arial"/>
                <a:cs typeface="Arial"/>
              </a:rPr>
              <a:t>Wh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258056" y="1537710"/>
            <a:ext cx="4155948" cy="1566672"/>
          </a:xfrm>
          <a:custGeom>
            <a:avLst/>
            <a:gdLst/>
            <a:ahLst/>
            <a:cxnLst/>
            <a:rect l="l" t="t" r="r" b="b"/>
            <a:pathLst>
              <a:path w="4155948" h="1566672">
                <a:moveTo>
                  <a:pt x="0" y="1566673"/>
                </a:moveTo>
                <a:lnTo>
                  <a:pt x="96012" y="1400557"/>
                </a:lnTo>
                <a:lnTo>
                  <a:pt x="91440" y="1392937"/>
                </a:lnTo>
                <a:lnTo>
                  <a:pt x="3902963" y="1392937"/>
                </a:lnTo>
                <a:lnTo>
                  <a:pt x="3909060" y="1392937"/>
                </a:lnTo>
                <a:lnTo>
                  <a:pt x="3915156" y="1391413"/>
                </a:lnTo>
                <a:lnTo>
                  <a:pt x="3921251" y="1389888"/>
                </a:lnTo>
                <a:lnTo>
                  <a:pt x="3927348" y="1388364"/>
                </a:lnTo>
                <a:lnTo>
                  <a:pt x="3933444" y="1386841"/>
                </a:lnTo>
                <a:lnTo>
                  <a:pt x="3938016" y="1383793"/>
                </a:lnTo>
                <a:lnTo>
                  <a:pt x="3944112" y="1380744"/>
                </a:lnTo>
                <a:lnTo>
                  <a:pt x="3948684" y="1377697"/>
                </a:lnTo>
                <a:lnTo>
                  <a:pt x="3953256" y="1374649"/>
                </a:lnTo>
                <a:lnTo>
                  <a:pt x="3957828" y="1370076"/>
                </a:lnTo>
                <a:lnTo>
                  <a:pt x="3962400" y="1365505"/>
                </a:lnTo>
                <a:lnTo>
                  <a:pt x="3966972" y="1360932"/>
                </a:lnTo>
                <a:lnTo>
                  <a:pt x="3970020" y="1354837"/>
                </a:lnTo>
                <a:lnTo>
                  <a:pt x="3973068" y="1350264"/>
                </a:lnTo>
                <a:lnTo>
                  <a:pt x="3976116" y="1344169"/>
                </a:lnTo>
                <a:lnTo>
                  <a:pt x="3977640" y="1338073"/>
                </a:lnTo>
                <a:lnTo>
                  <a:pt x="3979163" y="1331976"/>
                </a:lnTo>
                <a:lnTo>
                  <a:pt x="3980687" y="1325881"/>
                </a:lnTo>
                <a:lnTo>
                  <a:pt x="3980687" y="1319785"/>
                </a:lnTo>
                <a:lnTo>
                  <a:pt x="3982212" y="1313688"/>
                </a:lnTo>
                <a:lnTo>
                  <a:pt x="3982212" y="1342644"/>
                </a:lnTo>
                <a:lnTo>
                  <a:pt x="3982212" y="292608"/>
                </a:lnTo>
                <a:lnTo>
                  <a:pt x="3982212" y="50293"/>
                </a:lnTo>
                <a:lnTo>
                  <a:pt x="4069080" y="0"/>
                </a:lnTo>
                <a:lnTo>
                  <a:pt x="4155948" y="50293"/>
                </a:lnTo>
                <a:lnTo>
                  <a:pt x="4155948" y="292608"/>
                </a:lnTo>
                <a:lnTo>
                  <a:pt x="4155948" y="1342644"/>
                </a:lnTo>
                <a:lnTo>
                  <a:pt x="4155948" y="1313688"/>
                </a:lnTo>
                <a:lnTo>
                  <a:pt x="4154424" y="1333500"/>
                </a:lnTo>
                <a:lnTo>
                  <a:pt x="4152900" y="1353313"/>
                </a:lnTo>
                <a:lnTo>
                  <a:pt x="4148328" y="1373125"/>
                </a:lnTo>
                <a:lnTo>
                  <a:pt x="4143756" y="1391413"/>
                </a:lnTo>
                <a:lnTo>
                  <a:pt x="4136136" y="1411225"/>
                </a:lnTo>
                <a:lnTo>
                  <a:pt x="4128516" y="1429513"/>
                </a:lnTo>
                <a:lnTo>
                  <a:pt x="4117848" y="1446276"/>
                </a:lnTo>
                <a:lnTo>
                  <a:pt x="4107180" y="1463041"/>
                </a:lnTo>
                <a:lnTo>
                  <a:pt x="4094987" y="1478281"/>
                </a:lnTo>
                <a:lnTo>
                  <a:pt x="4081272" y="1491997"/>
                </a:lnTo>
                <a:lnTo>
                  <a:pt x="4067556" y="1505713"/>
                </a:lnTo>
                <a:lnTo>
                  <a:pt x="4050792" y="1517905"/>
                </a:lnTo>
                <a:lnTo>
                  <a:pt x="4035551" y="1530097"/>
                </a:lnTo>
                <a:lnTo>
                  <a:pt x="4017263" y="1539241"/>
                </a:lnTo>
                <a:lnTo>
                  <a:pt x="3998975" y="1546861"/>
                </a:lnTo>
                <a:lnTo>
                  <a:pt x="3980687" y="1554481"/>
                </a:lnTo>
                <a:lnTo>
                  <a:pt x="3962400" y="1559052"/>
                </a:lnTo>
                <a:lnTo>
                  <a:pt x="3942587" y="1563625"/>
                </a:lnTo>
                <a:lnTo>
                  <a:pt x="3922775" y="1565149"/>
                </a:lnTo>
                <a:lnTo>
                  <a:pt x="3902963" y="1566673"/>
                </a:lnTo>
                <a:close/>
              </a:path>
            </a:pathLst>
          </a:custGeom>
          <a:solidFill>
            <a:srgbClr val="F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text 1"/>
          <p:cNvSpPr txBox="1"/>
          <p:nvPr/>
        </p:nvSpPr>
        <p:spPr>
          <a:xfrm>
            <a:off x="7272405" y="3538776"/>
            <a:ext cx="1583126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Thermal Energy - Digester :</a:t>
            </a:r>
            <a:r>
              <a:rPr lang="en-GB" sz="700" spc="10" dirty="0">
                <a:latin typeface="Arial"/>
                <a:cs typeface="Arial"/>
              </a:rPr>
              <a:t> 67.5</a:t>
            </a:r>
            <a:r>
              <a:rPr sz="700" spc="10" dirty="0">
                <a:latin typeface="Arial"/>
                <a:cs typeface="Arial"/>
              </a:rPr>
              <a:t>  </a:t>
            </a:r>
            <a:r>
              <a:rPr lang="en-GB" sz="700" spc="10" dirty="0">
                <a:latin typeface="Arial"/>
                <a:cs typeface="Arial"/>
              </a:rPr>
              <a:t>k</a:t>
            </a:r>
            <a:r>
              <a:rPr sz="700" spc="10" dirty="0" err="1">
                <a:latin typeface="Arial"/>
                <a:cs typeface="Arial"/>
              </a:rPr>
              <a:t>Wh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229100" y="1537710"/>
            <a:ext cx="5175504" cy="1616964"/>
          </a:xfrm>
          <a:custGeom>
            <a:avLst/>
            <a:gdLst/>
            <a:ahLst/>
            <a:cxnLst/>
            <a:rect l="l" t="t" r="r" b="b"/>
            <a:pathLst>
              <a:path w="5175504" h="1616964">
                <a:moveTo>
                  <a:pt x="0" y="1616964"/>
                </a:moveTo>
                <a:lnTo>
                  <a:pt x="28956" y="1566673"/>
                </a:lnTo>
                <a:lnTo>
                  <a:pt x="4985004" y="1566673"/>
                </a:lnTo>
                <a:lnTo>
                  <a:pt x="4995672" y="1566673"/>
                </a:lnTo>
                <a:lnTo>
                  <a:pt x="5007864" y="1565149"/>
                </a:lnTo>
                <a:lnTo>
                  <a:pt x="5018532" y="1562100"/>
                </a:lnTo>
                <a:lnTo>
                  <a:pt x="5029200" y="1559052"/>
                </a:lnTo>
                <a:lnTo>
                  <a:pt x="5038344" y="1556005"/>
                </a:lnTo>
                <a:lnTo>
                  <a:pt x="5049012" y="1551432"/>
                </a:lnTo>
                <a:lnTo>
                  <a:pt x="5058156" y="1545337"/>
                </a:lnTo>
                <a:lnTo>
                  <a:pt x="5067300" y="1539241"/>
                </a:lnTo>
                <a:lnTo>
                  <a:pt x="5076444" y="1533144"/>
                </a:lnTo>
                <a:lnTo>
                  <a:pt x="5084064" y="1525525"/>
                </a:lnTo>
                <a:lnTo>
                  <a:pt x="5091684" y="1517905"/>
                </a:lnTo>
                <a:lnTo>
                  <a:pt x="5099304" y="1508761"/>
                </a:lnTo>
                <a:lnTo>
                  <a:pt x="5105400" y="1499617"/>
                </a:lnTo>
                <a:lnTo>
                  <a:pt x="5109972" y="1490473"/>
                </a:lnTo>
                <a:lnTo>
                  <a:pt x="5114544" y="1479805"/>
                </a:lnTo>
                <a:lnTo>
                  <a:pt x="5119116" y="1469137"/>
                </a:lnTo>
                <a:lnTo>
                  <a:pt x="5122164" y="1458469"/>
                </a:lnTo>
                <a:lnTo>
                  <a:pt x="5123688" y="1447800"/>
                </a:lnTo>
                <a:lnTo>
                  <a:pt x="5125212" y="1437132"/>
                </a:lnTo>
                <a:lnTo>
                  <a:pt x="5125212" y="1426464"/>
                </a:lnTo>
                <a:lnTo>
                  <a:pt x="5125212" y="1400557"/>
                </a:lnTo>
                <a:lnTo>
                  <a:pt x="5125212" y="292608"/>
                </a:lnTo>
                <a:lnTo>
                  <a:pt x="5125212" y="15241"/>
                </a:lnTo>
                <a:lnTo>
                  <a:pt x="5151120" y="0"/>
                </a:lnTo>
                <a:lnTo>
                  <a:pt x="5175504" y="15241"/>
                </a:lnTo>
                <a:lnTo>
                  <a:pt x="5175504" y="292608"/>
                </a:lnTo>
                <a:lnTo>
                  <a:pt x="5175504" y="1400557"/>
                </a:lnTo>
                <a:lnTo>
                  <a:pt x="5175504" y="1426464"/>
                </a:lnTo>
                <a:lnTo>
                  <a:pt x="5175504" y="1441705"/>
                </a:lnTo>
                <a:lnTo>
                  <a:pt x="5173980" y="1456944"/>
                </a:lnTo>
                <a:lnTo>
                  <a:pt x="5170932" y="1470661"/>
                </a:lnTo>
                <a:lnTo>
                  <a:pt x="5166360" y="1485900"/>
                </a:lnTo>
                <a:lnTo>
                  <a:pt x="5161788" y="1499617"/>
                </a:lnTo>
                <a:lnTo>
                  <a:pt x="5155692" y="1513332"/>
                </a:lnTo>
                <a:lnTo>
                  <a:pt x="5148072" y="1527049"/>
                </a:lnTo>
                <a:lnTo>
                  <a:pt x="5140452" y="1539241"/>
                </a:lnTo>
                <a:lnTo>
                  <a:pt x="5129784" y="1549908"/>
                </a:lnTo>
                <a:lnTo>
                  <a:pt x="5120640" y="1562100"/>
                </a:lnTo>
                <a:lnTo>
                  <a:pt x="5109972" y="1571244"/>
                </a:lnTo>
                <a:lnTo>
                  <a:pt x="5097780" y="1580388"/>
                </a:lnTo>
                <a:lnTo>
                  <a:pt x="5085588" y="1589532"/>
                </a:lnTo>
                <a:lnTo>
                  <a:pt x="5071872" y="1597152"/>
                </a:lnTo>
                <a:lnTo>
                  <a:pt x="5058156" y="1603249"/>
                </a:lnTo>
                <a:lnTo>
                  <a:pt x="5044440" y="1607820"/>
                </a:lnTo>
                <a:lnTo>
                  <a:pt x="5029200" y="1612393"/>
                </a:lnTo>
                <a:lnTo>
                  <a:pt x="5015484" y="1615441"/>
                </a:lnTo>
                <a:lnTo>
                  <a:pt x="5000244" y="1616964"/>
                </a:lnTo>
                <a:lnTo>
                  <a:pt x="4985004" y="16169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text 1"/>
          <p:cNvSpPr txBox="1"/>
          <p:nvPr/>
        </p:nvSpPr>
        <p:spPr>
          <a:xfrm>
            <a:off x="7272405" y="3421436"/>
            <a:ext cx="1456489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Thermal Energy - Losses:  </a:t>
            </a:r>
            <a:r>
              <a:rPr lang="en-GB" sz="700" spc="10" dirty="0">
                <a:latin typeface="Arial"/>
                <a:cs typeface="Arial"/>
              </a:rPr>
              <a:t>45 </a:t>
            </a:r>
            <a:r>
              <a:rPr sz="700" spc="10" dirty="0" err="1">
                <a:latin typeface="Arial"/>
                <a:cs typeface="Arial"/>
              </a:rPr>
              <a:t>mWh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116324" y="3191251"/>
            <a:ext cx="4850892" cy="1348740"/>
          </a:xfrm>
          <a:custGeom>
            <a:avLst/>
            <a:gdLst/>
            <a:ahLst/>
            <a:cxnLst/>
            <a:rect l="l" t="t" r="r" b="b"/>
            <a:pathLst>
              <a:path w="4850892" h="1348740">
                <a:moveTo>
                  <a:pt x="0" y="158496"/>
                </a:moveTo>
                <a:lnTo>
                  <a:pt x="91440" y="0"/>
                </a:lnTo>
                <a:lnTo>
                  <a:pt x="292608" y="0"/>
                </a:lnTo>
                <a:lnTo>
                  <a:pt x="2318004" y="0"/>
                </a:lnTo>
                <a:lnTo>
                  <a:pt x="2337816" y="1523"/>
                </a:lnTo>
                <a:lnTo>
                  <a:pt x="2356104" y="3047"/>
                </a:lnTo>
                <a:lnTo>
                  <a:pt x="2375916" y="7620"/>
                </a:lnTo>
                <a:lnTo>
                  <a:pt x="2394204" y="12191"/>
                </a:lnTo>
                <a:lnTo>
                  <a:pt x="2412492" y="19811"/>
                </a:lnTo>
                <a:lnTo>
                  <a:pt x="2429256" y="27432"/>
                </a:lnTo>
                <a:lnTo>
                  <a:pt x="2446019" y="36576"/>
                </a:lnTo>
                <a:lnTo>
                  <a:pt x="2461260" y="47244"/>
                </a:lnTo>
                <a:lnTo>
                  <a:pt x="2476500" y="59435"/>
                </a:lnTo>
                <a:lnTo>
                  <a:pt x="2491740" y="71628"/>
                </a:lnTo>
                <a:lnTo>
                  <a:pt x="2503932" y="86867"/>
                </a:lnTo>
                <a:lnTo>
                  <a:pt x="2516124" y="100584"/>
                </a:lnTo>
                <a:lnTo>
                  <a:pt x="2526792" y="117347"/>
                </a:lnTo>
                <a:lnTo>
                  <a:pt x="2535936" y="134111"/>
                </a:lnTo>
                <a:lnTo>
                  <a:pt x="2543556" y="150876"/>
                </a:lnTo>
                <a:lnTo>
                  <a:pt x="2551176" y="169164"/>
                </a:lnTo>
                <a:lnTo>
                  <a:pt x="2555748" y="187452"/>
                </a:lnTo>
                <a:lnTo>
                  <a:pt x="2560319" y="207263"/>
                </a:lnTo>
                <a:lnTo>
                  <a:pt x="2561844" y="225552"/>
                </a:lnTo>
                <a:lnTo>
                  <a:pt x="2563368" y="245363"/>
                </a:lnTo>
                <a:lnTo>
                  <a:pt x="2563368" y="1103376"/>
                </a:lnTo>
                <a:lnTo>
                  <a:pt x="2563368" y="1110996"/>
                </a:lnTo>
                <a:lnTo>
                  <a:pt x="2563368" y="1117092"/>
                </a:lnTo>
                <a:lnTo>
                  <a:pt x="2564892" y="1123188"/>
                </a:lnTo>
                <a:lnTo>
                  <a:pt x="2566416" y="1130808"/>
                </a:lnTo>
                <a:lnTo>
                  <a:pt x="2569464" y="1136904"/>
                </a:lnTo>
                <a:lnTo>
                  <a:pt x="2572512" y="1143000"/>
                </a:lnTo>
                <a:lnTo>
                  <a:pt x="2575560" y="1149096"/>
                </a:lnTo>
                <a:lnTo>
                  <a:pt x="2578607" y="1155192"/>
                </a:lnTo>
                <a:lnTo>
                  <a:pt x="2583180" y="1159764"/>
                </a:lnTo>
                <a:lnTo>
                  <a:pt x="2587752" y="1164336"/>
                </a:lnTo>
                <a:lnTo>
                  <a:pt x="2592324" y="1168908"/>
                </a:lnTo>
                <a:lnTo>
                  <a:pt x="2598419" y="1173480"/>
                </a:lnTo>
                <a:lnTo>
                  <a:pt x="2604516" y="1178052"/>
                </a:lnTo>
                <a:lnTo>
                  <a:pt x="2610612" y="1181100"/>
                </a:lnTo>
                <a:lnTo>
                  <a:pt x="2616707" y="1184148"/>
                </a:lnTo>
                <a:lnTo>
                  <a:pt x="2622804" y="1185672"/>
                </a:lnTo>
                <a:lnTo>
                  <a:pt x="2628900" y="1187196"/>
                </a:lnTo>
                <a:lnTo>
                  <a:pt x="2634995" y="1188720"/>
                </a:lnTo>
                <a:lnTo>
                  <a:pt x="2642616" y="1190244"/>
                </a:lnTo>
                <a:lnTo>
                  <a:pt x="2648712" y="1190244"/>
                </a:lnTo>
                <a:lnTo>
                  <a:pt x="4558284" y="1190244"/>
                </a:lnTo>
                <a:lnTo>
                  <a:pt x="4805172" y="1190244"/>
                </a:lnTo>
                <a:lnTo>
                  <a:pt x="4850892" y="1269492"/>
                </a:lnTo>
                <a:lnTo>
                  <a:pt x="4805172" y="1348740"/>
                </a:lnTo>
                <a:lnTo>
                  <a:pt x="4558284" y="1348740"/>
                </a:lnTo>
                <a:lnTo>
                  <a:pt x="2648712" y="1348740"/>
                </a:lnTo>
                <a:lnTo>
                  <a:pt x="2630424" y="1347216"/>
                </a:lnTo>
                <a:lnTo>
                  <a:pt x="2610612" y="1345692"/>
                </a:lnTo>
                <a:lnTo>
                  <a:pt x="2592324" y="1341120"/>
                </a:lnTo>
                <a:lnTo>
                  <a:pt x="2574036" y="1336548"/>
                </a:lnTo>
                <a:lnTo>
                  <a:pt x="2555748" y="1328928"/>
                </a:lnTo>
                <a:lnTo>
                  <a:pt x="2538983" y="1321308"/>
                </a:lnTo>
                <a:lnTo>
                  <a:pt x="2522219" y="1312164"/>
                </a:lnTo>
                <a:lnTo>
                  <a:pt x="2505456" y="1301496"/>
                </a:lnTo>
                <a:lnTo>
                  <a:pt x="2490216" y="1289304"/>
                </a:lnTo>
                <a:lnTo>
                  <a:pt x="2476500" y="1277112"/>
                </a:lnTo>
                <a:lnTo>
                  <a:pt x="2462783" y="1261872"/>
                </a:lnTo>
                <a:lnTo>
                  <a:pt x="2452116" y="1246632"/>
                </a:lnTo>
                <a:lnTo>
                  <a:pt x="2441448" y="1231392"/>
                </a:lnTo>
                <a:lnTo>
                  <a:pt x="2430780" y="1214628"/>
                </a:lnTo>
                <a:lnTo>
                  <a:pt x="2423160" y="1197864"/>
                </a:lnTo>
                <a:lnTo>
                  <a:pt x="2417064" y="1179576"/>
                </a:lnTo>
                <a:lnTo>
                  <a:pt x="2410968" y="1161288"/>
                </a:lnTo>
                <a:lnTo>
                  <a:pt x="2407919" y="1141476"/>
                </a:lnTo>
                <a:lnTo>
                  <a:pt x="2406395" y="1123188"/>
                </a:lnTo>
                <a:lnTo>
                  <a:pt x="2404872" y="1103376"/>
                </a:lnTo>
                <a:lnTo>
                  <a:pt x="2404872" y="245363"/>
                </a:lnTo>
                <a:lnTo>
                  <a:pt x="2404872" y="237743"/>
                </a:lnTo>
                <a:lnTo>
                  <a:pt x="2403348" y="231647"/>
                </a:lnTo>
                <a:lnTo>
                  <a:pt x="2401824" y="224028"/>
                </a:lnTo>
                <a:lnTo>
                  <a:pt x="2400300" y="217931"/>
                </a:lnTo>
                <a:lnTo>
                  <a:pt x="2398776" y="211835"/>
                </a:lnTo>
                <a:lnTo>
                  <a:pt x="2395728" y="205740"/>
                </a:lnTo>
                <a:lnTo>
                  <a:pt x="2392680" y="199643"/>
                </a:lnTo>
                <a:lnTo>
                  <a:pt x="2388107" y="193547"/>
                </a:lnTo>
                <a:lnTo>
                  <a:pt x="2383536" y="188975"/>
                </a:lnTo>
                <a:lnTo>
                  <a:pt x="2378964" y="184403"/>
                </a:lnTo>
                <a:lnTo>
                  <a:pt x="2374392" y="178308"/>
                </a:lnTo>
                <a:lnTo>
                  <a:pt x="2369820" y="175259"/>
                </a:lnTo>
                <a:lnTo>
                  <a:pt x="2363724" y="170688"/>
                </a:lnTo>
                <a:lnTo>
                  <a:pt x="2357628" y="167640"/>
                </a:lnTo>
                <a:lnTo>
                  <a:pt x="2351532" y="164591"/>
                </a:lnTo>
                <a:lnTo>
                  <a:pt x="2345436" y="163067"/>
                </a:lnTo>
                <a:lnTo>
                  <a:pt x="2337816" y="160020"/>
                </a:lnTo>
                <a:lnTo>
                  <a:pt x="2331720" y="160020"/>
                </a:lnTo>
                <a:lnTo>
                  <a:pt x="2325624" y="158496"/>
                </a:lnTo>
                <a:lnTo>
                  <a:pt x="2318004" y="158496"/>
                </a:lnTo>
                <a:lnTo>
                  <a:pt x="292608" y="158496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text 1"/>
          <p:cNvSpPr txBox="1"/>
          <p:nvPr/>
        </p:nvSpPr>
        <p:spPr>
          <a:xfrm>
            <a:off x="4463700" y="3596682"/>
            <a:ext cx="945131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Export - Grid: </a:t>
            </a:r>
            <a:r>
              <a:rPr lang="en-GB" sz="700" spc="10" dirty="0">
                <a:latin typeface="Arial"/>
                <a:cs typeface="Arial"/>
              </a:rPr>
              <a:t>100</a:t>
            </a:r>
            <a:r>
              <a:rPr sz="700" spc="10" dirty="0">
                <a:latin typeface="Arial"/>
                <a:cs typeface="Arial"/>
              </a:rPr>
              <a:t> kWh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036320" y="4346443"/>
            <a:ext cx="9253728" cy="1844040"/>
          </a:xfrm>
          <a:custGeom>
            <a:avLst/>
            <a:gdLst/>
            <a:ahLst/>
            <a:cxnLst/>
            <a:rect l="l" t="t" r="r" b="b"/>
            <a:pathLst>
              <a:path w="9253728" h="1844040">
                <a:moveTo>
                  <a:pt x="8639556" y="205740"/>
                </a:moveTo>
                <a:lnTo>
                  <a:pt x="8692896" y="114300"/>
                </a:lnTo>
                <a:lnTo>
                  <a:pt x="8639556" y="22860"/>
                </a:lnTo>
                <a:lnTo>
                  <a:pt x="8932164" y="22860"/>
                </a:lnTo>
                <a:lnTo>
                  <a:pt x="8997696" y="22860"/>
                </a:lnTo>
                <a:lnTo>
                  <a:pt x="9017508" y="22860"/>
                </a:lnTo>
                <a:lnTo>
                  <a:pt x="9037320" y="25908"/>
                </a:lnTo>
                <a:lnTo>
                  <a:pt x="9057132" y="28956"/>
                </a:lnTo>
                <a:lnTo>
                  <a:pt x="9076944" y="35052"/>
                </a:lnTo>
                <a:lnTo>
                  <a:pt x="9095232" y="42672"/>
                </a:lnTo>
                <a:lnTo>
                  <a:pt x="9113520" y="50292"/>
                </a:lnTo>
                <a:lnTo>
                  <a:pt x="9131808" y="60960"/>
                </a:lnTo>
                <a:lnTo>
                  <a:pt x="9148572" y="71628"/>
                </a:lnTo>
                <a:lnTo>
                  <a:pt x="9163812" y="83820"/>
                </a:lnTo>
                <a:lnTo>
                  <a:pt x="9179052" y="97536"/>
                </a:lnTo>
                <a:lnTo>
                  <a:pt x="9192768" y="112776"/>
                </a:lnTo>
                <a:lnTo>
                  <a:pt x="9204960" y="128016"/>
                </a:lnTo>
                <a:lnTo>
                  <a:pt x="9217152" y="144780"/>
                </a:lnTo>
                <a:lnTo>
                  <a:pt x="9226296" y="163068"/>
                </a:lnTo>
                <a:lnTo>
                  <a:pt x="9235440" y="181356"/>
                </a:lnTo>
                <a:lnTo>
                  <a:pt x="9241536" y="199644"/>
                </a:lnTo>
                <a:lnTo>
                  <a:pt x="9247632" y="219456"/>
                </a:lnTo>
                <a:lnTo>
                  <a:pt x="9250680" y="239268"/>
                </a:lnTo>
                <a:lnTo>
                  <a:pt x="9253728" y="259080"/>
                </a:lnTo>
                <a:lnTo>
                  <a:pt x="9253728" y="278892"/>
                </a:lnTo>
                <a:lnTo>
                  <a:pt x="9253728" y="1586484"/>
                </a:lnTo>
                <a:lnTo>
                  <a:pt x="9253728" y="1607820"/>
                </a:lnTo>
                <a:lnTo>
                  <a:pt x="9250680" y="1627632"/>
                </a:lnTo>
                <a:lnTo>
                  <a:pt x="9247632" y="1647444"/>
                </a:lnTo>
                <a:lnTo>
                  <a:pt x="9241536" y="1665732"/>
                </a:lnTo>
                <a:lnTo>
                  <a:pt x="9235440" y="1685544"/>
                </a:lnTo>
                <a:lnTo>
                  <a:pt x="9226296" y="1703832"/>
                </a:lnTo>
                <a:lnTo>
                  <a:pt x="9217152" y="1720596"/>
                </a:lnTo>
                <a:lnTo>
                  <a:pt x="9204960" y="1737360"/>
                </a:lnTo>
                <a:lnTo>
                  <a:pt x="9192768" y="1754124"/>
                </a:lnTo>
                <a:lnTo>
                  <a:pt x="9179052" y="1769364"/>
                </a:lnTo>
                <a:lnTo>
                  <a:pt x="9163812" y="1783080"/>
                </a:lnTo>
                <a:lnTo>
                  <a:pt x="9148572" y="1795272"/>
                </a:lnTo>
                <a:lnTo>
                  <a:pt x="9131808" y="1805940"/>
                </a:lnTo>
                <a:lnTo>
                  <a:pt x="9113520" y="1816608"/>
                </a:lnTo>
                <a:lnTo>
                  <a:pt x="9095232" y="1824228"/>
                </a:lnTo>
                <a:lnTo>
                  <a:pt x="9076944" y="1831848"/>
                </a:lnTo>
                <a:lnTo>
                  <a:pt x="9057132" y="1836420"/>
                </a:lnTo>
                <a:lnTo>
                  <a:pt x="9037320" y="1840992"/>
                </a:lnTo>
                <a:lnTo>
                  <a:pt x="9017508" y="1842516"/>
                </a:lnTo>
                <a:lnTo>
                  <a:pt x="8997696" y="1844040"/>
                </a:lnTo>
                <a:lnTo>
                  <a:pt x="257556" y="1844040"/>
                </a:lnTo>
                <a:lnTo>
                  <a:pt x="237744" y="1842516"/>
                </a:lnTo>
                <a:lnTo>
                  <a:pt x="217932" y="1840992"/>
                </a:lnTo>
                <a:lnTo>
                  <a:pt x="198120" y="1836420"/>
                </a:lnTo>
                <a:lnTo>
                  <a:pt x="178308" y="1831848"/>
                </a:lnTo>
                <a:lnTo>
                  <a:pt x="158496" y="1824228"/>
                </a:lnTo>
                <a:lnTo>
                  <a:pt x="140208" y="1816608"/>
                </a:lnTo>
                <a:lnTo>
                  <a:pt x="123444" y="1805940"/>
                </a:lnTo>
                <a:lnTo>
                  <a:pt x="106680" y="1795272"/>
                </a:lnTo>
                <a:lnTo>
                  <a:pt x="89916" y="1783080"/>
                </a:lnTo>
                <a:lnTo>
                  <a:pt x="76200" y="1769364"/>
                </a:lnTo>
                <a:lnTo>
                  <a:pt x="62484" y="1754124"/>
                </a:lnTo>
                <a:lnTo>
                  <a:pt x="50292" y="1737360"/>
                </a:lnTo>
                <a:lnTo>
                  <a:pt x="38100" y="1720596"/>
                </a:lnTo>
                <a:lnTo>
                  <a:pt x="28956" y="1703832"/>
                </a:lnTo>
                <a:lnTo>
                  <a:pt x="19812" y="1685544"/>
                </a:lnTo>
                <a:lnTo>
                  <a:pt x="13716" y="1665732"/>
                </a:lnTo>
                <a:lnTo>
                  <a:pt x="7619" y="1647444"/>
                </a:lnTo>
                <a:lnTo>
                  <a:pt x="3047" y="1627632"/>
                </a:lnTo>
                <a:lnTo>
                  <a:pt x="1524" y="1607820"/>
                </a:lnTo>
                <a:lnTo>
                  <a:pt x="0" y="1586484"/>
                </a:lnTo>
                <a:lnTo>
                  <a:pt x="0" y="292608"/>
                </a:lnTo>
                <a:lnTo>
                  <a:pt x="0" y="53340"/>
                </a:lnTo>
                <a:lnTo>
                  <a:pt x="91440" y="0"/>
                </a:lnTo>
                <a:lnTo>
                  <a:pt x="182880" y="53340"/>
                </a:lnTo>
                <a:lnTo>
                  <a:pt x="182880" y="292608"/>
                </a:lnTo>
                <a:lnTo>
                  <a:pt x="182880" y="1586484"/>
                </a:lnTo>
                <a:lnTo>
                  <a:pt x="184404" y="1592580"/>
                </a:lnTo>
                <a:lnTo>
                  <a:pt x="184404" y="1598676"/>
                </a:lnTo>
                <a:lnTo>
                  <a:pt x="185928" y="1604772"/>
                </a:lnTo>
                <a:lnTo>
                  <a:pt x="187452" y="1609344"/>
                </a:lnTo>
                <a:lnTo>
                  <a:pt x="188976" y="1615440"/>
                </a:lnTo>
                <a:lnTo>
                  <a:pt x="192024" y="1620012"/>
                </a:lnTo>
                <a:lnTo>
                  <a:pt x="195072" y="1626108"/>
                </a:lnTo>
                <a:lnTo>
                  <a:pt x="198120" y="1630680"/>
                </a:lnTo>
                <a:lnTo>
                  <a:pt x="201168" y="1635252"/>
                </a:lnTo>
                <a:lnTo>
                  <a:pt x="205740" y="1639824"/>
                </a:lnTo>
                <a:lnTo>
                  <a:pt x="208788" y="1642872"/>
                </a:lnTo>
                <a:lnTo>
                  <a:pt x="213360" y="1647444"/>
                </a:lnTo>
                <a:lnTo>
                  <a:pt x="219456" y="1650492"/>
                </a:lnTo>
                <a:lnTo>
                  <a:pt x="224028" y="1653540"/>
                </a:lnTo>
                <a:lnTo>
                  <a:pt x="228600" y="1655064"/>
                </a:lnTo>
                <a:lnTo>
                  <a:pt x="234696" y="1658112"/>
                </a:lnTo>
                <a:lnTo>
                  <a:pt x="240792" y="1659636"/>
                </a:lnTo>
                <a:lnTo>
                  <a:pt x="245364" y="1659636"/>
                </a:lnTo>
                <a:lnTo>
                  <a:pt x="251460" y="1661160"/>
                </a:lnTo>
                <a:lnTo>
                  <a:pt x="257556" y="1661160"/>
                </a:lnTo>
                <a:lnTo>
                  <a:pt x="8997696" y="1661160"/>
                </a:lnTo>
                <a:lnTo>
                  <a:pt x="9003792" y="1661160"/>
                </a:lnTo>
                <a:lnTo>
                  <a:pt x="9008364" y="1659636"/>
                </a:lnTo>
                <a:lnTo>
                  <a:pt x="9014460" y="1659636"/>
                </a:lnTo>
                <a:lnTo>
                  <a:pt x="9020556" y="1658112"/>
                </a:lnTo>
                <a:lnTo>
                  <a:pt x="9025128" y="1655064"/>
                </a:lnTo>
                <a:lnTo>
                  <a:pt x="9031224" y="1653540"/>
                </a:lnTo>
                <a:lnTo>
                  <a:pt x="9035796" y="1650492"/>
                </a:lnTo>
                <a:lnTo>
                  <a:pt x="9040368" y="1647444"/>
                </a:lnTo>
                <a:lnTo>
                  <a:pt x="9044940" y="1642872"/>
                </a:lnTo>
                <a:lnTo>
                  <a:pt x="9049512" y="1639824"/>
                </a:lnTo>
                <a:lnTo>
                  <a:pt x="9054084" y="1635252"/>
                </a:lnTo>
                <a:lnTo>
                  <a:pt x="9057132" y="1630680"/>
                </a:lnTo>
                <a:lnTo>
                  <a:pt x="9060180" y="1626108"/>
                </a:lnTo>
                <a:lnTo>
                  <a:pt x="9063228" y="1620012"/>
                </a:lnTo>
                <a:lnTo>
                  <a:pt x="9066276" y="1615440"/>
                </a:lnTo>
                <a:lnTo>
                  <a:pt x="9067800" y="1609344"/>
                </a:lnTo>
                <a:lnTo>
                  <a:pt x="9069324" y="1604772"/>
                </a:lnTo>
                <a:lnTo>
                  <a:pt x="9070848" y="1598676"/>
                </a:lnTo>
                <a:lnTo>
                  <a:pt x="9070848" y="1592580"/>
                </a:lnTo>
                <a:lnTo>
                  <a:pt x="9070848" y="1586484"/>
                </a:lnTo>
                <a:lnTo>
                  <a:pt x="9070848" y="278892"/>
                </a:lnTo>
                <a:lnTo>
                  <a:pt x="9070848" y="274320"/>
                </a:lnTo>
                <a:lnTo>
                  <a:pt x="9070848" y="268224"/>
                </a:lnTo>
                <a:lnTo>
                  <a:pt x="9069324" y="262128"/>
                </a:lnTo>
                <a:lnTo>
                  <a:pt x="9067800" y="256032"/>
                </a:lnTo>
                <a:lnTo>
                  <a:pt x="9066276" y="251460"/>
                </a:lnTo>
                <a:lnTo>
                  <a:pt x="9063228" y="245364"/>
                </a:lnTo>
                <a:lnTo>
                  <a:pt x="9060180" y="240792"/>
                </a:lnTo>
                <a:lnTo>
                  <a:pt x="9057132" y="236220"/>
                </a:lnTo>
                <a:lnTo>
                  <a:pt x="9054084" y="231648"/>
                </a:lnTo>
                <a:lnTo>
                  <a:pt x="9049512" y="227076"/>
                </a:lnTo>
                <a:lnTo>
                  <a:pt x="9044940" y="222504"/>
                </a:lnTo>
                <a:lnTo>
                  <a:pt x="9040368" y="219456"/>
                </a:lnTo>
                <a:lnTo>
                  <a:pt x="9035796" y="216408"/>
                </a:lnTo>
                <a:lnTo>
                  <a:pt x="9031224" y="213360"/>
                </a:lnTo>
                <a:lnTo>
                  <a:pt x="9025128" y="210312"/>
                </a:lnTo>
                <a:lnTo>
                  <a:pt x="9020556" y="208788"/>
                </a:lnTo>
                <a:lnTo>
                  <a:pt x="9014460" y="207264"/>
                </a:lnTo>
                <a:lnTo>
                  <a:pt x="9008364" y="205740"/>
                </a:lnTo>
                <a:lnTo>
                  <a:pt x="9003792" y="205740"/>
                </a:lnTo>
                <a:lnTo>
                  <a:pt x="8997696" y="205740"/>
                </a:lnTo>
                <a:lnTo>
                  <a:pt x="8932164" y="20574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text 1"/>
          <p:cNvSpPr txBox="1"/>
          <p:nvPr/>
        </p:nvSpPr>
        <p:spPr>
          <a:xfrm>
            <a:off x="4463700" y="6230142"/>
            <a:ext cx="839974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Import - Grid: </a:t>
            </a:r>
            <a:r>
              <a:rPr lang="en-GB" sz="700" spc="10" dirty="0">
                <a:latin typeface="Arial"/>
                <a:cs typeface="Arial"/>
              </a:rPr>
              <a:t>0 </a:t>
            </a:r>
            <a:r>
              <a:rPr sz="700" spc="10" dirty="0">
                <a:latin typeface="Arial"/>
                <a:cs typeface="Arial"/>
              </a:rPr>
              <a:t>kWh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116324" y="4675627"/>
            <a:ext cx="4850892" cy="932688"/>
          </a:xfrm>
          <a:custGeom>
            <a:avLst/>
            <a:gdLst/>
            <a:ahLst/>
            <a:cxnLst/>
            <a:rect l="l" t="t" r="r" b="b"/>
            <a:pathLst>
              <a:path w="4850892" h="932688">
                <a:moveTo>
                  <a:pt x="0" y="36576"/>
                </a:moveTo>
                <a:lnTo>
                  <a:pt x="10668" y="18288"/>
                </a:lnTo>
                <a:lnTo>
                  <a:pt x="0" y="0"/>
                </a:lnTo>
                <a:lnTo>
                  <a:pt x="292608" y="0"/>
                </a:lnTo>
                <a:lnTo>
                  <a:pt x="2523744" y="0"/>
                </a:lnTo>
                <a:lnTo>
                  <a:pt x="2537460" y="1524"/>
                </a:lnTo>
                <a:lnTo>
                  <a:pt x="2551176" y="3048"/>
                </a:lnTo>
                <a:lnTo>
                  <a:pt x="2566416" y="6096"/>
                </a:lnTo>
                <a:lnTo>
                  <a:pt x="2580132" y="9144"/>
                </a:lnTo>
                <a:lnTo>
                  <a:pt x="2593848" y="15240"/>
                </a:lnTo>
                <a:lnTo>
                  <a:pt x="2606040" y="21336"/>
                </a:lnTo>
                <a:lnTo>
                  <a:pt x="2619756" y="27432"/>
                </a:lnTo>
                <a:lnTo>
                  <a:pt x="2630424" y="35052"/>
                </a:lnTo>
                <a:lnTo>
                  <a:pt x="2642616" y="44196"/>
                </a:lnTo>
                <a:lnTo>
                  <a:pt x="2653283" y="54864"/>
                </a:lnTo>
                <a:lnTo>
                  <a:pt x="2662428" y="65532"/>
                </a:lnTo>
                <a:lnTo>
                  <a:pt x="2671572" y="76200"/>
                </a:lnTo>
                <a:lnTo>
                  <a:pt x="2679192" y="88392"/>
                </a:lnTo>
                <a:lnTo>
                  <a:pt x="2686812" y="100584"/>
                </a:lnTo>
                <a:lnTo>
                  <a:pt x="2692907" y="114300"/>
                </a:lnTo>
                <a:lnTo>
                  <a:pt x="2697480" y="128016"/>
                </a:lnTo>
                <a:lnTo>
                  <a:pt x="2702052" y="141732"/>
                </a:lnTo>
                <a:lnTo>
                  <a:pt x="2705100" y="155448"/>
                </a:lnTo>
                <a:lnTo>
                  <a:pt x="2706624" y="170688"/>
                </a:lnTo>
                <a:lnTo>
                  <a:pt x="2706624" y="184404"/>
                </a:lnTo>
                <a:lnTo>
                  <a:pt x="2706624" y="749808"/>
                </a:lnTo>
                <a:lnTo>
                  <a:pt x="2706624" y="760476"/>
                </a:lnTo>
                <a:lnTo>
                  <a:pt x="2708148" y="772668"/>
                </a:lnTo>
                <a:lnTo>
                  <a:pt x="2711195" y="783336"/>
                </a:lnTo>
                <a:lnTo>
                  <a:pt x="2714244" y="795528"/>
                </a:lnTo>
                <a:lnTo>
                  <a:pt x="2718816" y="806196"/>
                </a:lnTo>
                <a:lnTo>
                  <a:pt x="2723388" y="816864"/>
                </a:lnTo>
                <a:lnTo>
                  <a:pt x="2727960" y="826008"/>
                </a:lnTo>
                <a:lnTo>
                  <a:pt x="2735580" y="836676"/>
                </a:lnTo>
                <a:lnTo>
                  <a:pt x="2741676" y="845820"/>
                </a:lnTo>
                <a:lnTo>
                  <a:pt x="2749295" y="853440"/>
                </a:lnTo>
                <a:lnTo>
                  <a:pt x="2758440" y="861060"/>
                </a:lnTo>
                <a:lnTo>
                  <a:pt x="2767583" y="868680"/>
                </a:lnTo>
                <a:lnTo>
                  <a:pt x="2776728" y="874776"/>
                </a:lnTo>
                <a:lnTo>
                  <a:pt x="2787395" y="880872"/>
                </a:lnTo>
                <a:lnTo>
                  <a:pt x="2798064" y="885444"/>
                </a:lnTo>
                <a:lnTo>
                  <a:pt x="2808732" y="890016"/>
                </a:lnTo>
                <a:lnTo>
                  <a:pt x="2819400" y="893064"/>
                </a:lnTo>
                <a:lnTo>
                  <a:pt x="2831592" y="894588"/>
                </a:lnTo>
                <a:lnTo>
                  <a:pt x="2842260" y="896112"/>
                </a:lnTo>
                <a:lnTo>
                  <a:pt x="2854452" y="896112"/>
                </a:lnTo>
                <a:lnTo>
                  <a:pt x="4558284" y="896112"/>
                </a:lnTo>
                <a:lnTo>
                  <a:pt x="4850892" y="896112"/>
                </a:lnTo>
                <a:lnTo>
                  <a:pt x="4850892" y="896112"/>
                </a:lnTo>
                <a:lnTo>
                  <a:pt x="4829556" y="932688"/>
                </a:lnTo>
                <a:lnTo>
                  <a:pt x="4558284" y="932688"/>
                </a:lnTo>
                <a:lnTo>
                  <a:pt x="2854452" y="932688"/>
                </a:lnTo>
                <a:lnTo>
                  <a:pt x="2839212" y="932688"/>
                </a:lnTo>
                <a:lnTo>
                  <a:pt x="2825495" y="931164"/>
                </a:lnTo>
                <a:lnTo>
                  <a:pt x="2811780" y="928116"/>
                </a:lnTo>
                <a:lnTo>
                  <a:pt x="2798064" y="923544"/>
                </a:lnTo>
                <a:lnTo>
                  <a:pt x="2784348" y="918972"/>
                </a:lnTo>
                <a:lnTo>
                  <a:pt x="2770632" y="912876"/>
                </a:lnTo>
                <a:lnTo>
                  <a:pt x="2758440" y="906780"/>
                </a:lnTo>
                <a:lnTo>
                  <a:pt x="2746248" y="897636"/>
                </a:lnTo>
                <a:lnTo>
                  <a:pt x="2734056" y="888492"/>
                </a:lnTo>
                <a:lnTo>
                  <a:pt x="2723388" y="879348"/>
                </a:lnTo>
                <a:lnTo>
                  <a:pt x="2714244" y="868680"/>
                </a:lnTo>
                <a:lnTo>
                  <a:pt x="2705100" y="858012"/>
                </a:lnTo>
                <a:lnTo>
                  <a:pt x="2697480" y="845820"/>
                </a:lnTo>
                <a:lnTo>
                  <a:pt x="2689860" y="833628"/>
                </a:lnTo>
                <a:lnTo>
                  <a:pt x="2683764" y="819912"/>
                </a:lnTo>
                <a:lnTo>
                  <a:pt x="2679192" y="806196"/>
                </a:lnTo>
                <a:lnTo>
                  <a:pt x="2676144" y="792480"/>
                </a:lnTo>
                <a:lnTo>
                  <a:pt x="2673095" y="778764"/>
                </a:lnTo>
                <a:lnTo>
                  <a:pt x="2671572" y="763524"/>
                </a:lnTo>
                <a:lnTo>
                  <a:pt x="2670048" y="749808"/>
                </a:lnTo>
                <a:lnTo>
                  <a:pt x="2670048" y="184404"/>
                </a:lnTo>
                <a:lnTo>
                  <a:pt x="2670048" y="172212"/>
                </a:lnTo>
                <a:lnTo>
                  <a:pt x="2668524" y="161544"/>
                </a:lnTo>
                <a:lnTo>
                  <a:pt x="2665476" y="149352"/>
                </a:lnTo>
                <a:lnTo>
                  <a:pt x="2662428" y="138684"/>
                </a:lnTo>
                <a:lnTo>
                  <a:pt x="2659380" y="128016"/>
                </a:lnTo>
                <a:lnTo>
                  <a:pt x="2654807" y="117348"/>
                </a:lnTo>
                <a:lnTo>
                  <a:pt x="2648712" y="108204"/>
                </a:lnTo>
                <a:lnTo>
                  <a:pt x="2642616" y="97536"/>
                </a:lnTo>
                <a:lnTo>
                  <a:pt x="2634995" y="88392"/>
                </a:lnTo>
                <a:lnTo>
                  <a:pt x="2627376" y="80772"/>
                </a:lnTo>
                <a:lnTo>
                  <a:pt x="2618232" y="73152"/>
                </a:lnTo>
                <a:lnTo>
                  <a:pt x="2609088" y="65532"/>
                </a:lnTo>
                <a:lnTo>
                  <a:pt x="2599944" y="59436"/>
                </a:lnTo>
                <a:lnTo>
                  <a:pt x="2589276" y="53340"/>
                </a:lnTo>
                <a:lnTo>
                  <a:pt x="2580132" y="48768"/>
                </a:lnTo>
                <a:lnTo>
                  <a:pt x="2567940" y="44196"/>
                </a:lnTo>
                <a:lnTo>
                  <a:pt x="2557272" y="41148"/>
                </a:lnTo>
                <a:lnTo>
                  <a:pt x="2546604" y="39624"/>
                </a:lnTo>
                <a:lnTo>
                  <a:pt x="2534412" y="38100"/>
                </a:lnTo>
                <a:lnTo>
                  <a:pt x="2523744" y="36576"/>
                </a:lnTo>
                <a:lnTo>
                  <a:pt x="292608" y="36576"/>
                </a:lnTo>
                <a:close/>
              </a:path>
            </a:pathLst>
          </a:custGeom>
          <a:solidFill>
            <a:srgbClr val="4682B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text 1"/>
          <p:cNvSpPr txBox="1"/>
          <p:nvPr/>
        </p:nvSpPr>
        <p:spPr>
          <a:xfrm>
            <a:off x="4545973" y="4767119"/>
            <a:ext cx="1182055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Bio methane - Flare: </a:t>
            </a:r>
            <a:r>
              <a:rPr lang="en-GB" sz="700" spc="10" dirty="0">
                <a:latin typeface="Arial"/>
                <a:cs typeface="Arial"/>
              </a:rPr>
              <a:t>0 </a:t>
            </a:r>
            <a:r>
              <a:rPr sz="700" spc="10" dirty="0">
                <a:latin typeface="Arial"/>
                <a:cs typeface="Arial"/>
              </a:rPr>
              <a:t>nm³/a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207764" y="3154674"/>
            <a:ext cx="4759452" cy="2417064"/>
          </a:xfrm>
          <a:custGeom>
            <a:avLst/>
            <a:gdLst/>
            <a:ahLst/>
            <a:cxnLst/>
            <a:rect l="l" t="t" r="r" b="b"/>
            <a:pathLst>
              <a:path w="4759452" h="2417064">
                <a:moveTo>
                  <a:pt x="0" y="36577"/>
                </a:moveTo>
                <a:lnTo>
                  <a:pt x="21336" y="0"/>
                </a:lnTo>
                <a:lnTo>
                  <a:pt x="201168" y="0"/>
                </a:lnTo>
                <a:lnTo>
                  <a:pt x="2286000" y="0"/>
                </a:lnTo>
                <a:lnTo>
                  <a:pt x="2299716" y="1524"/>
                </a:lnTo>
                <a:lnTo>
                  <a:pt x="2313432" y="3049"/>
                </a:lnTo>
                <a:lnTo>
                  <a:pt x="2328672" y="6097"/>
                </a:lnTo>
                <a:lnTo>
                  <a:pt x="2342388" y="9144"/>
                </a:lnTo>
                <a:lnTo>
                  <a:pt x="2356104" y="15241"/>
                </a:lnTo>
                <a:lnTo>
                  <a:pt x="2368296" y="21336"/>
                </a:lnTo>
                <a:lnTo>
                  <a:pt x="2382012" y="27433"/>
                </a:lnTo>
                <a:lnTo>
                  <a:pt x="2392679" y="35053"/>
                </a:lnTo>
                <a:lnTo>
                  <a:pt x="2404872" y="44197"/>
                </a:lnTo>
                <a:lnTo>
                  <a:pt x="2415540" y="54865"/>
                </a:lnTo>
                <a:lnTo>
                  <a:pt x="2424684" y="65533"/>
                </a:lnTo>
                <a:lnTo>
                  <a:pt x="2433828" y="76200"/>
                </a:lnTo>
                <a:lnTo>
                  <a:pt x="2441448" y="88393"/>
                </a:lnTo>
                <a:lnTo>
                  <a:pt x="2449067" y="100585"/>
                </a:lnTo>
                <a:lnTo>
                  <a:pt x="2455164" y="114300"/>
                </a:lnTo>
                <a:lnTo>
                  <a:pt x="2459736" y="128017"/>
                </a:lnTo>
                <a:lnTo>
                  <a:pt x="2464308" y="141733"/>
                </a:lnTo>
                <a:lnTo>
                  <a:pt x="2467355" y="155449"/>
                </a:lnTo>
                <a:lnTo>
                  <a:pt x="2468879" y="170688"/>
                </a:lnTo>
                <a:lnTo>
                  <a:pt x="2468879" y="184405"/>
                </a:lnTo>
                <a:lnTo>
                  <a:pt x="2468879" y="2234185"/>
                </a:lnTo>
                <a:lnTo>
                  <a:pt x="2468879" y="2244853"/>
                </a:lnTo>
                <a:lnTo>
                  <a:pt x="2470404" y="2257045"/>
                </a:lnTo>
                <a:lnTo>
                  <a:pt x="2473452" y="2267713"/>
                </a:lnTo>
                <a:lnTo>
                  <a:pt x="2476500" y="2279905"/>
                </a:lnTo>
                <a:lnTo>
                  <a:pt x="2481072" y="2290573"/>
                </a:lnTo>
                <a:lnTo>
                  <a:pt x="2485643" y="2301241"/>
                </a:lnTo>
                <a:lnTo>
                  <a:pt x="2490216" y="2310385"/>
                </a:lnTo>
                <a:lnTo>
                  <a:pt x="2497836" y="2321053"/>
                </a:lnTo>
                <a:lnTo>
                  <a:pt x="2503932" y="2330197"/>
                </a:lnTo>
                <a:lnTo>
                  <a:pt x="2511552" y="2337817"/>
                </a:lnTo>
                <a:lnTo>
                  <a:pt x="2520696" y="2345437"/>
                </a:lnTo>
                <a:lnTo>
                  <a:pt x="2529840" y="2353057"/>
                </a:lnTo>
                <a:lnTo>
                  <a:pt x="2538984" y="2359153"/>
                </a:lnTo>
                <a:lnTo>
                  <a:pt x="2549652" y="2365249"/>
                </a:lnTo>
                <a:lnTo>
                  <a:pt x="2560320" y="2369821"/>
                </a:lnTo>
                <a:lnTo>
                  <a:pt x="2570988" y="2374393"/>
                </a:lnTo>
                <a:lnTo>
                  <a:pt x="2581655" y="2377441"/>
                </a:lnTo>
                <a:lnTo>
                  <a:pt x="2593848" y="2378965"/>
                </a:lnTo>
                <a:lnTo>
                  <a:pt x="2604516" y="2380489"/>
                </a:lnTo>
                <a:lnTo>
                  <a:pt x="2616708" y="2380489"/>
                </a:lnTo>
                <a:lnTo>
                  <a:pt x="4466844" y="2380489"/>
                </a:lnTo>
                <a:lnTo>
                  <a:pt x="4738116" y="2380489"/>
                </a:lnTo>
                <a:lnTo>
                  <a:pt x="4759452" y="2417065"/>
                </a:lnTo>
                <a:lnTo>
                  <a:pt x="4759452" y="2417065"/>
                </a:lnTo>
                <a:lnTo>
                  <a:pt x="4466844" y="2417065"/>
                </a:lnTo>
                <a:lnTo>
                  <a:pt x="2616708" y="2417065"/>
                </a:lnTo>
                <a:lnTo>
                  <a:pt x="2601467" y="2417065"/>
                </a:lnTo>
                <a:lnTo>
                  <a:pt x="2587752" y="2415541"/>
                </a:lnTo>
                <a:lnTo>
                  <a:pt x="2574036" y="2412493"/>
                </a:lnTo>
                <a:lnTo>
                  <a:pt x="2560320" y="2407921"/>
                </a:lnTo>
                <a:lnTo>
                  <a:pt x="2546604" y="2403349"/>
                </a:lnTo>
                <a:lnTo>
                  <a:pt x="2532888" y="2397253"/>
                </a:lnTo>
                <a:lnTo>
                  <a:pt x="2520696" y="2391157"/>
                </a:lnTo>
                <a:lnTo>
                  <a:pt x="2508504" y="2382013"/>
                </a:lnTo>
                <a:lnTo>
                  <a:pt x="2496312" y="2372869"/>
                </a:lnTo>
                <a:lnTo>
                  <a:pt x="2485643" y="2363725"/>
                </a:lnTo>
                <a:lnTo>
                  <a:pt x="2476500" y="2353057"/>
                </a:lnTo>
                <a:lnTo>
                  <a:pt x="2467355" y="2342389"/>
                </a:lnTo>
                <a:lnTo>
                  <a:pt x="2459736" y="2330197"/>
                </a:lnTo>
                <a:lnTo>
                  <a:pt x="2452116" y="2318005"/>
                </a:lnTo>
                <a:lnTo>
                  <a:pt x="2446020" y="2304289"/>
                </a:lnTo>
                <a:lnTo>
                  <a:pt x="2441448" y="2290573"/>
                </a:lnTo>
                <a:lnTo>
                  <a:pt x="2438400" y="2276857"/>
                </a:lnTo>
                <a:lnTo>
                  <a:pt x="2435352" y="2263141"/>
                </a:lnTo>
                <a:lnTo>
                  <a:pt x="2433828" y="2247901"/>
                </a:lnTo>
                <a:lnTo>
                  <a:pt x="2432304" y="2234185"/>
                </a:lnTo>
                <a:lnTo>
                  <a:pt x="2432304" y="184405"/>
                </a:lnTo>
                <a:lnTo>
                  <a:pt x="2432304" y="172212"/>
                </a:lnTo>
                <a:lnTo>
                  <a:pt x="2430779" y="161544"/>
                </a:lnTo>
                <a:lnTo>
                  <a:pt x="2427732" y="149353"/>
                </a:lnTo>
                <a:lnTo>
                  <a:pt x="2424684" y="138685"/>
                </a:lnTo>
                <a:lnTo>
                  <a:pt x="2421636" y="128017"/>
                </a:lnTo>
                <a:lnTo>
                  <a:pt x="2417064" y="117349"/>
                </a:lnTo>
                <a:lnTo>
                  <a:pt x="2410967" y="106680"/>
                </a:lnTo>
                <a:lnTo>
                  <a:pt x="2404872" y="97536"/>
                </a:lnTo>
                <a:lnTo>
                  <a:pt x="2397252" y="88393"/>
                </a:lnTo>
                <a:lnTo>
                  <a:pt x="2389632" y="80773"/>
                </a:lnTo>
                <a:lnTo>
                  <a:pt x="2380488" y="73153"/>
                </a:lnTo>
                <a:lnTo>
                  <a:pt x="2371343" y="65533"/>
                </a:lnTo>
                <a:lnTo>
                  <a:pt x="2362200" y="59436"/>
                </a:lnTo>
                <a:lnTo>
                  <a:pt x="2351532" y="53341"/>
                </a:lnTo>
                <a:lnTo>
                  <a:pt x="2342388" y="48768"/>
                </a:lnTo>
                <a:lnTo>
                  <a:pt x="2330196" y="44197"/>
                </a:lnTo>
                <a:lnTo>
                  <a:pt x="2319528" y="41149"/>
                </a:lnTo>
                <a:lnTo>
                  <a:pt x="2308860" y="39624"/>
                </a:lnTo>
                <a:lnTo>
                  <a:pt x="2296667" y="38100"/>
                </a:lnTo>
                <a:lnTo>
                  <a:pt x="2286000" y="36577"/>
                </a:lnTo>
                <a:lnTo>
                  <a:pt x="201168" y="36577"/>
                </a:lnTo>
                <a:close/>
              </a:path>
            </a:pathLst>
          </a:custGeom>
          <a:solidFill>
            <a:srgbClr val="00B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text 1"/>
          <p:cNvSpPr txBox="1"/>
          <p:nvPr/>
        </p:nvSpPr>
        <p:spPr>
          <a:xfrm>
            <a:off x="4463700" y="3479342"/>
            <a:ext cx="971741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Biogas - Flare:  </a:t>
            </a:r>
            <a:r>
              <a:rPr lang="en-GB" sz="700" spc="10" dirty="0">
                <a:latin typeface="Arial"/>
                <a:cs typeface="Arial"/>
              </a:rPr>
              <a:t>0 </a:t>
            </a:r>
            <a:r>
              <a:rPr sz="700" spc="10" dirty="0">
                <a:latin typeface="Arial"/>
                <a:cs typeface="Arial"/>
              </a:rPr>
              <a:t>nm³/a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534156" y="4994143"/>
            <a:ext cx="6541008" cy="1097280"/>
          </a:xfrm>
          <a:custGeom>
            <a:avLst/>
            <a:gdLst/>
            <a:ahLst/>
            <a:cxnLst/>
            <a:rect l="l" t="t" r="r" b="b"/>
            <a:pathLst>
              <a:path w="6541008" h="1097280">
                <a:moveTo>
                  <a:pt x="0" y="54864"/>
                </a:moveTo>
                <a:lnTo>
                  <a:pt x="51815" y="85344"/>
                </a:lnTo>
                <a:lnTo>
                  <a:pt x="103632" y="54864"/>
                </a:lnTo>
                <a:lnTo>
                  <a:pt x="103632" y="347472"/>
                </a:lnTo>
                <a:lnTo>
                  <a:pt x="103632" y="880872"/>
                </a:lnTo>
                <a:lnTo>
                  <a:pt x="103632" y="890016"/>
                </a:lnTo>
                <a:lnTo>
                  <a:pt x="105156" y="899160"/>
                </a:lnTo>
                <a:lnTo>
                  <a:pt x="106680" y="906780"/>
                </a:lnTo>
                <a:lnTo>
                  <a:pt x="109728" y="915924"/>
                </a:lnTo>
                <a:lnTo>
                  <a:pt x="112776" y="925068"/>
                </a:lnTo>
                <a:lnTo>
                  <a:pt x="115824" y="932688"/>
                </a:lnTo>
                <a:lnTo>
                  <a:pt x="120396" y="940308"/>
                </a:lnTo>
                <a:lnTo>
                  <a:pt x="124968" y="947928"/>
                </a:lnTo>
                <a:lnTo>
                  <a:pt x="131064" y="955548"/>
                </a:lnTo>
                <a:lnTo>
                  <a:pt x="137159" y="961644"/>
                </a:lnTo>
                <a:lnTo>
                  <a:pt x="143256" y="967740"/>
                </a:lnTo>
                <a:lnTo>
                  <a:pt x="150876" y="972312"/>
                </a:lnTo>
                <a:lnTo>
                  <a:pt x="158496" y="978408"/>
                </a:lnTo>
                <a:lnTo>
                  <a:pt x="166115" y="982980"/>
                </a:lnTo>
                <a:lnTo>
                  <a:pt x="173736" y="986028"/>
                </a:lnTo>
                <a:lnTo>
                  <a:pt x="182880" y="989076"/>
                </a:lnTo>
                <a:lnTo>
                  <a:pt x="190500" y="992124"/>
                </a:lnTo>
                <a:lnTo>
                  <a:pt x="199644" y="993648"/>
                </a:lnTo>
                <a:lnTo>
                  <a:pt x="208788" y="993648"/>
                </a:lnTo>
                <a:lnTo>
                  <a:pt x="217932" y="995172"/>
                </a:lnTo>
                <a:lnTo>
                  <a:pt x="6324600" y="995172"/>
                </a:lnTo>
                <a:lnTo>
                  <a:pt x="6332220" y="993648"/>
                </a:lnTo>
                <a:lnTo>
                  <a:pt x="6341364" y="993648"/>
                </a:lnTo>
                <a:lnTo>
                  <a:pt x="6350508" y="992124"/>
                </a:lnTo>
                <a:lnTo>
                  <a:pt x="6359652" y="989076"/>
                </a:lnTo>
                <a:lnTo>
                  <a:pt x="6367272" y="986028"/>
                </a:lnTo>
                <a:lnTo>
                  <a:pt x="6374892" y="982980"/>
                </a:lnTo>
                <a:lnTo>
                  <a:pt x="6384036" y="978408"/>
                </a:lnTo>
                <a:lnTo>
                  <a:pt x="6390132" y="972312"/>
                </a:lnTo>
                <a:lnTo>
                  <a:pt x="6397752" y="967740"/>
                </a:lnTo>
                <a:lnTo>
                  <a:pt x="6403848" y="961644"/>
                </a:lnTo>
                <a:lnTo>
                  <a:pt x="6409944" y="955548"/>
                </a:lnTo>
                <a:lnTo>
                  <a:pt x="6416040" y="947928"/>
                </a:lnTo>
                <a:lnTo>
                  <a:pt x="6420612" y="940308"/>
                </a:lnTo>
                <a:lnTo>
                  <a:pt x="6425184" y="932688"/>
                </a:lnTo>
                <a:lnTo>
                  <a:pt x="6429756" y="925068"/>
                </a:lnTo>
                <a:lnTo>
                  <a:pt x="6432804" y="915924"/>
                </a:lnTo>
                <a:lnTo>
                  <a:pt x="6434328" y="906780"/>
                </a:lnTo>
                <a:lnTo>
                  <a:pt x="6435852" y="899160"/>
                </a:lnTo>
                <a:lnTo>
                  <a:pt x="6437376" y="890016"/>
                </a:lnTo>
                <a:lnTo>
                  <a:pt x="6437376" y="880872"/>
                </a:lnTo>
                <a:lnTo>
                  <a:pt x="6437376" y="216408"/>
                </a:lnTo>
                <a:lnTo>
                  <a:pt x="6437376" y="208788"/>
                </a:lnTo>
                <a:lnTo>
                  <a:pt x="6435852" y="199644"/>
                </a:lnTo>
                <a:lnTo>
                  <a:pt x="6434328" y="190500"/>
                </a:lnTo>
                <a:lnTo>
                  <a:pt x="6432804" y="181356"/>
                </a:lnTo>
                <a:lnTo>
                  <a:pt x="6429756" y="173736"/>
                </a:lnTo>
                <a:lnTo>
                  <a:pt x="6425184" y="164592"/>
                </a:lnTo>
                <a:lnTo>
                  <a:pt x="6420612" y="156972"/>
                </a:lnTo>
                <a:lnTo>
                  <a:pt x="6416040" y="149352"/>
                </a:lnTo>
                <a:lnTo>
                  <a:pt x="6409944" y="143256"/>
                </a:lnTo>
                <a:lnTo>
                  <a:pt x="6403848" y="137160"/>
                </a:lnTo>
                <a:lnTo>
                  <a:pt x="6397752" y="131064"/>
                </a:lnTo>
                <a:lnTo>
                  <a:pt x="6390132" y="124968"/>
                </a:lnTo>
                <a:lnTo>
                  <a:pt x="6384036" y="120396"/>
                </a:lnTo>
                <a:lnTo>
                  <a:pt x="6374892" y="115824"/>
                </a:lnTo>
                <a:lnTo>
                  <a:pt x="6367272" y="111252"/>
                </a:lnTo>
                <a:lnTo>
                  <a:pt x="6359652" y="108204"/>
                </a:lnTo>
                <a:lnTo>
                  <a:pt x="6350508" y="106680"/>
                </a:lnTo>
                <a:lnTo>
                  <a:pt x="6341364" y="105156"/>
                </a:lnTo>
                <a:lnTo>
                  <a:pt x="6332220" y="103632"/>
                </a:lnTo>
                <a:lnTo>
                  <a:pt x="6324600" y="103632"/>
                </a:lnTo>
                <a:lnTo>
                  <a:pt x="6434328" y="103632"/>
                </a:lnTo>
                <a:lnTo>
                  <a:pt x="6172200" y="103632"/>
                </a:lnTo>
                <a:lnTo>
                  <a:pt x="6141720" y="51816"/>
                </a:lnTo>
                <a:lnTo>
                  <a:pt x="6172200" y="0"/>
                </a:lnTo>
                <a:lnTo>
                  <a:pt x="6434328" y="0"/>
                </a:lnTo>
                <a:lnTo>
                  <a:pt x="6324600" y="0"/>
                </a:lnTo>
                <a:lnTo>
                  <a:pt x="6341364" y="0"/>
                </a:lnTo>
                <a:lnTo>
                  <a:pt x="6358128" y="3048"/>
                </a:lnTo>
                <a:lnTo>
                  <a:pt x="6374892" y="6096"/>
                </a:lnTo>
                <a:lnTo>
                  <a:pt x="6391656" y="10668"/>
                </a:lnTo>
                <a:lnTo>
                  <a:pt x="6406896" y="16764"/>
                </a:lnTo>
                <a:lnTo>
                  <a:pt x="6422136" y="22860"/>
                </a:lnTo>
                <a:lnTo>
                  <a:pt x="6437376" y="32004"/>
                </a:lnTo>
                <a:lnTo>
                  <a:pt x="6451092" y="41148"/>
                </a:lnTo>
                <a:lnTo>
                  <a:pt x="6464808" y="51816"/>
                </a:lnTo>
                <a:lnTo>
                  <a:pt x="6477000" y="64008"/>
                </a:lnTo>
                <a:lnTo>
                  <a:pt x="6489192" y="76200"/>
                </a:lnTo>
                <a:lnTo>
                  <a:pt x="6499860" y="89916"/>
                </a:lnTo>
                <a:lnTo>
                  <a:pt x="6509004" y="103632"/>
                </a:lnTo>
                <a:lnTo>
                  <a:pt x="6518148" y="118872"/>
                </a:lnTo>
                <a:lnTo>
                  <a:pt x="6524244" y="134112"/>
                </a:lnTo>
                <a:lnTo>
                  <a:pt x="6530340" y="149352"/>
                </a:lnTo>
                <a:lnTo>
                  <a:pt x="6534912" y="166116"/>
                </a:lnTo>
                <a:lnTo>
                  <a:pt x="6537960" y="182880"/>
                </a:lnTo>
                <a:lnTo>
                  <a:pt x="6541008" y="199644"/>
                </a:lnTo>
                <a:lnTo>
                  <a:pt x="6541008" y="216408"/>
                </a:lnTo>
                <a:lnTo>
                  <a:pt x="6541008" y="880872"/>
                </a:lnTo>
                <a:lnTo>
                  <a:pt x="6541008" y="897636"/>
                </a:lnTo>
                <a:lnTo>
                  <a:pt x="6537960" y="914400"/>
                </a:lnTo>
                <a:lnTo>
                  <a:pt x="6534912" y="931164"/>
                </a:lnTo>
                <a:lnTo>
                  <a:pt x="6530340" y="947928"/>
                </a:lnTo>
                <a:lnTo>
                  <a:pt x="6524244" y="963168"/>
                </a:lnTo>
                <a:lnTo>
                  <a:pt x="6518148" y="979932"/>
                </a:lnTo>
                <a:lnTo>
                  <a:pt x="6509004" y="993648"/>
                </a:lnTo>
                <a:lnTo>
                  <a:pt x="6499860" y="1008888"/>
                </a:lnTo>
                <a:lnTo>
                  <a:pt x="6489192" y="1021080"/>
                </a:lnTo>
                <a:lnTo>
                  <a:pt x="6477000" y="1034796"/>
                </a:lnTo>
                <a:lnTo>
                  <a:pt x="6464808" y="1045464"/>
                </a:lnTo>
                <a:lnTo>
                  <a:pt x="6451092" y="1056132"/>
                </a:lnTo>
                <a:lnTo>
                  <a:pt x="6437376" y="1065276"/>
                </a:lnTo>
                <a:lnTo>
                  <a:pt x="6422136" y="1074420"/>
                </a:lnTo>
                <a:lnTo>
                  <a:pt x="6406896" y="1082040"/>
                </a:lnTo>
                <a:lnTo>
                  <a:pt x="6391656" y="1086612"/>
                </a:lnTo>
                <a:lnTo>
                  <a:pt x="6374892" y="1091184"/>
                </a:lnTo>
                <a:lnTo>
                  <a:pt x="6358128" y="1095756"/>
                </a:lnTo>
                <a:lnTo>
                  <a:pt x="6341364" y="1097280"/>
                </a:lnTo>
                <a:lnTo>
                  <a:pt x="6324600" y="1097280"/>
                </a:lnTo>
                <a:lnTo>
                  <a:pt x="217932" y="1097280"/>
                </a:lnTo>
                <a:lnTo>
                  <a:pt x="201168" y="1097280"/>
                </a:lnTo>
                <a:lnTo>
                  <a:pt x="182880" y="1095756"/>
                </a:lnTo>
                <a:lnTo>
                  <a:pt x="167640" y="1091184"/>
                </a:lnTo>
                <a:lnTo>
                  <a:pt x="150876" y="1086612"/>
                </a:lnTo>
                <a:lnTo>
                  <a:pt x="134112" y="1082040"/>
                </a:lnTo>
                <a:lnTo>
                  <a:pt x="118872" y="1074420"/>
                </a:lnTo>
                <a:lnTo>
                  <a:pt x="103632" y="1065276"/>
                </a:lnTo>
                <a:lnTo>
                  <a:pt x="89915" y="1056132"/>
                </a:lnTo>
                <a:lnTo>
                  <a:pt x="76200" y="1045464"/>
                </a:lnTo>
                <a:lnTo>
                  <a:pt x="64008" y="1034796"/>
                </a:lnTo>
                <a:lnTo>
                  <a:pt x="51815" y="1021080"/>
                </a:lnTo>
                <a:lnTo>
                  <a:pt x="42672" y="1008888"/>
                </a:lnTo>
                <a:lnTo>
                  <a:pt x="32003" y="993648"/>
                </a:lnTo>
                <a:lnTo>
                  <a:pt x="24384" y="979932"/>
                </a:lnTo>
                <a:lnTo>
                  <a:pt x="16764" y="963168"/>
                </a:lnTo>
                <a:lnTo>
                  <a:pt x="10668" y="947928"/>
                </a:lnTo>
                <a:lnTo>
                  <a:pt x="6096" y="931164"/>
                </a:lnTo>
                <a:lnTo>
                  <a:pt x="3047" y="914400"/>
                </a:lnTo>
                <a:lnTo>
                  <a:pt x="1524" y="897636"/>
                </a:lnTo>
                <a:lnTo>
                  <a:pt x="0" y="880872"/>
                </a:lnTo>
                <a:lnTo>
                  <a:pt x="0" y="347472"/>
                </a:lnTo>
                <a:close/>
              </a:path>
            </a:pathLst>
          </a:custGeom>
          <a:solidFill>
            <a:srgbClr val="87C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text 1"/>
          <p:cNvSpPr txBox="1"/>
          <p:nvPr/>
        </p:nvSpPr>
        <p:spPr>
          <a:xfrm>
            <a:off x="4463700" y="6347572"/>
            <a:ext cx="1441420" cy="107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Bio methane - Export Grid: </a:t>
            </a:r>
            <a:r>
              <a:rPr lang="en-GB" sz="700" spc="10" dirty="0">
                <a:latin typeface="Arial"/>
                <a:cs typeface="Arial"/>
              </a:rPr>
              <a:t>0</a:t>
            </a:r>
            <a:r>
              <a:rPr sz="700" spc="10" dirty="0">
                <a:latin typeface="Arial"/>
                <a:cs typeface="Arial"/>
              </a:rPr>
              <a:t> nm³/a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0506" y="274637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AE0994E-37D6-DC72-5209-A92BDA8DE371}"/>
              </a:ext>
            </a:extLst>
          </p:cNvPr>
          <p:cNvSpPr txBox="1"/>
          <p:nvPr/>
        </p:nvSpPr>
        <p:spPr>
          <a:xfrm>
            <a:off x="3174205" y="428416"/>
            <a:ext cx="439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Waste4Generation ltd Corby Sankey Diagram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AReceivedDate xmlns="eebef177-55b5-4448-a5fb-28ea454417ee">2023-05-29T23:00:00+00:00</EAReceivedDate>
    <c52c737aaa794145b5e1ab0b33580095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PermitNumber xmlns="eebef177-55b5-4448-a5fb-28ea454417ee">eawml 402384</PermitNumber>
    <la34db7254a948be973d9738b9f07ba7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 - Do not select for New Permits</TermName>
          <TermId xmlns="http://schemas.microsoft.com/office/infopath/2007/PartnerControls">0430e4c2-ee0a-4b2d-9af6-df735aafbcb2</TermId>
        </TermInfo>
      </Terms>
    </la34db7254a948be973d9738b9f07ba7>
    <CessationDate xmlns="eebef177-55b5-4448-a5fb-28ea454417ee" xsi:nil="true"/>
    <NationalSecurity xmlns="eebef177-55b5-4448-a5fb-28ea454417ee">No</NationalSecurity>
    <OtherReference xmlns="eebef177-55b5-4448-a5fb-28ea454417ee">-</OtherReference>
    <EventLink xmlns="5ffd8e36-f429-4edc-ab50-c5be84842779" xsi:nil="true"/>
    <d22401b98bfe4ec6b8dacbec81c66a1e xmlns="8595a0ec-c146-4eeb-925a-270f4bc4be63">
      <Terms xmlns="http://schemas.microsoft.com/office/infopath/2007/PartnerControls"/>
    </d22401b98bfe4ec6b8dacbec81c66a1e>
    <lcf76f155ced4ddcb4097134ff3c332f xmlns="933cf845-52eb-4619-9b02-0e36b77ee94c">
      <Terms xmlns="http://schemas.microsoft.com/office/infopath/2007/PartnerControls"/>
    </lcf76f155ced4ddcb4097134ff3c332f>
    <Customer_x002f_OperatorName xmlns="eebef177-55b5-4448-a5fb-28ea454417ee">Waste4generation Ltd</Customer_x002f_OperatorName>
    <ncb1594ff73b435992550f571a78c184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ocumentDate xmlns="eebef177-55b5-4448-a5fb-28ea454417ee">2023-05-29T23:00:00+00:00</DocumentDate>
    <f91636ce86a943e5a85e589048b494b2 xmlns="8595a0ec-c146-4eeb-925a-270f4bc4be63">
      <Terms xmlns="http://schemas.microsoft.com/office/infopath/2007/PartnerControls"/>
    </f91636ce86a943e5a85e589048b494b2>
    <bf174f8632e04660b372cf372c1956fe xmlns="8595a0ec-c146-4eeb-925a-270f4bc4be63">
      <Terms xmlns="http://schemas.microsoft.com/office/infopath/2007/PartnerControls"/>
    </bf174f8632e04660b372cf372c1956fe>
    <mb0b523b12654e57a98fd73f451222f6 xmlns="8595a0ec-c146-4eeb-925a-270f4bc4be63">
      <Terms xmlns="http://schemas.microsoft.com/office/infopath/2007/PartnerControls"/>
    </mb0b523b12654e57a98fd73f451222f6>
    <CurrentPermit xmlns="eebef177-55b5-4448-a5fb-28ea454417ee">N/A - Do not select for New Permits</CurrentPermit>
    <EPRNumber xmlns="eebef177-55b5-4448-a5fb-28ea454417ee">EPR/CB3902XP/A001</EPRNumber>
    <ed3cfd1978f244c4af5dc9d642a18018 xmlns="8595a0ec-c146-4eeb-925a-270f4bc4be63">
      <Terms xmlns="http://schemas.microsoft.com/office/infopath/2007/PartnerControls"/>
    </ed3cfd1978f244c4af5dc9d642a18018>
    <d3564be703db47eda46ec138bc1ba091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FacilityAddressPostcode xmlns="eebef177-55b5-4448-a5fb-28ea454417ee">NN17 4AZ</FacilityAddressPostcode>
    <TaxCatchAll xmlns="662745e8-e224-48e8-a2e3-254862b8c2f5">
      <Value>12</Value>
      <Value>19</Value>
      <Value>26</Value>
      <Value>9</Value>
      <Value>63</Value>
    </TaxCatchAll>
    <ExternalAuthor xmlns="eebef177-55b5-4448-a5fb-28ea454417ee">Sophie Randall</ExternalAuthor>
    <SiteName xmlns="eebef177-55b5-4448-a5fb-28ea454417ee">Waste4generation Corby</SiteName>
    <m63bd5d2e6554c968a3f4ff9289590fe xmlns="8595a0ec-c146-4eeb-925a-270f4bc4be63">
      <Terms xmlns="http://schemas.microsoft.com/office/infopath/2007/PartnerControls"/>
    </m63bd5d2e6554c968a3f4ff9289590fe>
    <p517ccc45a7e4674ae144f9410147bb3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Waste Operations</TermName>
          <TermId xmlns="http://schemas.microsoft.com/office/infopath/2007/PartnerControls">dc63c9b7-da6e-463c-b2cf-265b08d49156</TermId>
        </TermInfo>
      </Terms>
    </p517ccc45a7e4674ae144f9410147bb3>
    <ga477587807b4e8dbd9d142e03c014fa xmlns="8595a0ec-c146-4eeb-925a-270f4bc4be63">
      <Terms xmlns="http://schemas.microsoft.com/office/infopath/2007/PartnerControls"/>
    </ga477587807b4e8dbd9d142e03c014fa>
    <FacilityAddress xmlns="eebef177-55b5-4448-a5fb-28ea454417ee">12b Earlstree Road Corby Northants NN17 4AZ</FacilityAddres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0C2226F62718D644B73E37FB408A3391" ma:contentTypeVersion="47" ma:contentTypeDescription="Create a new document." ma:contentTypeScope="" ma:versionID="8edfea7acb70fccc7145a2424186def7">
  <xsd:schema xmlns:xsd="http://www.w3.org/2001/XMLSchema" xmlns:xs="http://www.w3.org/2001/XMLSchema" xmlns:p="http://schemas.microsoft.com/office/2006/metadata/properties" xmlns:ns2="8595a0ec-c146-4eeb-925a-270f4bc4be63" xmlns:ns3="662745e8-e224-48e8-a2e3-254862b8c2f5" xmlns:ns4="eebef177-55b5-4448-a5fb-28ea454417ee" xmlns:ns5="5ffd8e36-f429-4edc-ab50-c5be84842779" xmlns:ns6="933cf845-52eb-4619-9b02-0e36b77ee94c" targetNamespace="http://schemas.microsoft.com/office/2006/metadata/properties" ma:root="true" ma:fieldsID="dc7303b01d7bd0b5d21cdcf8bc595df9" ns2:_="" ns3:_="" ns4:_="" ns5:_="" ns6:_="">
    <xsd:import namespace="8595a0ec-c146-4eeb-925a-270f4bc4be63"/>
    <xsd:import namespace="662745e8-e224-48e8-a2e3-254862b8c2f5"/>
    <xsd:import namespace="eebef177-55b5-4448-a5fb-28ea454417ee"/>
    <xsd:import namespace="5ffd8e36-f429-4edc-ab50-c5be84842779"/>
    <xsd:import namespace="933cf845-52eb-4619-9b02-0e36b77ee94c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MediaServiceAutoTags" minOccurs="0"/>
                <xsd:element ref="ns6:MediaServiceOCR" minOccurs="0"/>
                <xsd:element ref="ns6:MediaServiceGenerationTime" minOccurs="0"/>
                <xsd:element ref="ns6:MediaServiceEventHashCode" minOccurs="0"/>
                <xsd:element ref="ns6:MediaServiceDateTaken" minOccurs="0"/>
                <xsd:element ref="ns6:MediaServiceLocation" minOccurs="0"/>
                <xsd:element ref="ns6:MediaServiceAutoKeyPoints" minOccurs="0"/>
                <xsd:element ref="ns6:MediaServiceKeyPoints" minOccurs="0"/>
                <xsd:element ref="ns6:lcf76f155ced4ddcb4097134ff3c332f" minOccurs="0"/>
                <xsd:element ref="ns2:SharedWithUsers" minOccurs="0"/>
                <xsd:element ref="ns2:SharedWithDetails" minOccurs="0"/>
                <xsd:element ref="ns6:MediaServiceObjectDetectorVersions" minOccurs="0"/>
                <xsd:element ref="ns6:MediaLengthInSecond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5a0ec-c146-4eeb-925a-270f4bc4be63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8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32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6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0981305-d081-4950-be5f-f720c05b9668}" ma:internalName="TaxCatchAll" ma:showField="CatchAllData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0981305-d081-4950-be5f-f720c05b9668}" ma:internalName="TaxCatchAllLabel" ma:readOnly="true" ma:showField="CatchAllDataLabel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cf845-52eb-4619-9b02-0e36b77ee9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50" nillable="true" ma:displayName="Tags" ma:internalName="MediaServiceAutoTags" ma:readOnly="true">
      <xsd:simpleType>
        <xsd:restriction base="dms:Text"/>
      </xsd:simpleType>
    </xsd:element>
    <xsd:element name="MediaServiceOCR" ma:index="5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5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55" nillable="true" ma:displayName="Location" ma:internalName="MediaServiceLocation" ma:readOnly="true">
      <xsd:simpleType>
        <xsd:restriction base="dms:Text"/>
      </xsd:simpleType>
    </xsd:element>
    <xsd:element name="MediaServiceAutoKeyPoints" ma:index="5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59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6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6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6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978131-1E68-4A0D-B719-3D46EB780868}">
  <ds:schemaRefs>
    <ds:schemaRef ds:uri="http://schemas.microsoft.com/office/2006/metadata/properties"/>
    <ds:schemaRef ds:uri="http://schemas.microsoft.com/office/infopath/2007/PartnerControls"/>
    <ds:schemaRef ds:uri="eebef177-55b5-4448-a5fb-28ea454417ee"/>
    <ds:schemaRef ds:uri="8595a0ec-c146-4eeb-925a-270f4bc4be63"/>
    <ds:schemaRef ds:uri="5ffd8e36-f429-4edc-ab50-c5be84842779"/>
    <ds:schemaRef ds:uri="933cf845-52eb-4619-9b02-0e36b77ee94c"/>
    <ds:schemaRef ds:uri="662745e8-e224-48e8-a2e3-254862b8c2f5"/>
  </ds:schemaRefs>
</ds:datastoreItem>
</file>

<file path=customXml/itemProps2.xml><?xml version="1.0" encoding="utf-8"?>
<ds:datastoreItem xmlns:ds="http://schemas.openxmlformats.org/officeDocument/2006/customXml" ds:itemID="{F23CB30E-24B8-41EF-8DFE-27CE1F4B9F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794CEF-67A3-4DC9-AFC4-0F9C0885A7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95a0ec-c146-4eeb-925a-270f4bc4be63"/>
    <ds:schemaRef ds:uri="662745e8-e224-48e8-a2e3-254862b8c2f5"/>
    <ds:schemaRef ds:uri="eebef177-55b5-4448-a5fb-28ea454417ee"/>
    <ds:schemaRef ds:uri="5ffd8e36-f429-4edc-ab50-c5be84842779"/>
    <ds:schemaRef ds:uri="933cf845-52eb-4619-9b02-0e36b77ee9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204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Stewart Manning</cp:lastModifiedBy>
  <cp:revision>6</cp:revision>
  <dcterms:created xsi:type="dcterms:W3CDTF">2020-01-21T21:25:08Z</dcterms:created>
  <dcterms:modified xsi:type="dcterms:W3CDTF">2024-04-18T11:50:22Z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2020-01-21T00:00:00Z</vt:filetime>
  </property>
  <property fmtid="{D5CDD505-2E9C-101B-9397-08002B2CF9AE}" pid="3" name="LastSaved">
    <vt:filetime>2020-01-21T00:00:00Z</vt:filetime>
  </property>
  <property fmtid="{D5CDD505-2E9C-101B-9397-08002B2CF9AE}" pid="4" name="ContentTypeId">
    <vt:lpwstr>0x0101000E9AD557692E154F9D2697C8C6432F76000C2226F62718D644B73E37FB408A3391</vt:lpwstr>
  </property>
  <property fmtid="{D5CDD505-2E9C-101B-9397-08002B2CF9AE}" pid="5" name="PermitDocumentType">
    <vt:lpwstr/>
  </property>
  <property fmtid="{D5CDD505-2E9C-101B-9397-08002B2CF9AE}" pid="6" name="MediaServiceImageTags">
    <vt:lpwstr/>
  </property>
  <property fmtid="{D5CDD505-2E9C-101B-9397-08002B2CF9AE}" pid="7" name="TypeofPermit">
    <vt:lpwstr>9;#N/A - Do not select for New Permits|0430e4c2-ee0a-4b2d-9af6-df735aafbcb2</vt:lpwstr>
  </property>
  <property fmtid="{D5CDD505-2E9C-101B-9397-08002B2CF9AE}" pid="8" name="DisclosureStatus">
    <vt:lpwstr>63;#Public Register|f1fcf6a6-5d97-4f1d-964e-a2f916eb1f18</vt:lpwstr>
  </property>
  <property fmtid="{D5CDD505-2E9C-101B-9397-08002B2CF9AE}" pid="9" name="EventType1">
    <vt:lpwstr/>
  </property>
  <property fmtid="{D5CDD505-2E9C-101B-9397-08002B2CF9AE}" pid="10" name="ActivityGrouping">
    <vt:lpwstr>12;#Application ＆ Associated Docs|5eadfd3c-6deb-44e1-b7e1-16accd427bec</vt:lpwstr>
  </property>
  <property fmtid="{D5CDD505-2E9C-101B-9397-08002B2CF9AE}" pid="11" name="RegulatedActivityClass">
    <vt:lpwstr>26;#Waste Operations|dc63c9b7-da6e-463c-b2cf-265b08d49156</vt:lpwstr>
  </property>
  <property fmtid="{D5CDD505-2E9C-101B-9397-08002B2CF9AE}" pid="12" name="Catchment">
    <vt:lpwstr/>
  </property>
  <property fmtid="{D5CDD505-2E9C-101B-9397-08002B2CF9AE}" pid="13" name="MajorProjectID">
    <vt:lpwstr/>
  </property>
  <property fmtid="{D5CDD505-2E9C-101B-9397-08002B2CF9AE}" pid="14" name="StandardRulesID">
    <vt:lpwstr/>
  </property>
  <property fmtid="{D5CDD505-2E9C-101B-9397-08002B2CF9AE}" pid="15" name="CessationStatus">
    <vt:lpwstr/>
  </property>
  <property fmtid="{D5CDD505-2E9C-101B-9397-08002B2CF9AE}" pid="16" name="Regime">
    <vt:lpwstr>19;#EPR|0e5af97d-1a8c-4d8f-a20b-528a11cab1f6</vt:lpwstr>
  </property>
  <property fmtid="{D5CDD505-2E9C-101B-9397-08002B2CF9AE}" pid="17" name="RegulatedActivitySub-Class">
    <vt:lpwstr/>
  </property>
</Properties>
</file>