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8" r:id="rId5"/>
    <p:sldId id="259" r:id="rId6"/>
    <p:sldId id="260" r:id="rId7"/>
    <p:sldId id="271" r:id="rId8"/>
    <p:sldId id="261" r:id="rId9"/>
    <p:sldId id="262" r:id="rId10"/>
    <p:sldId id="263" r:id="rId11"/>
    <p:sldId id="108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9AB098-0133-4421-AFA2-BA8BA25BE97D}" v="124" dt="2022-05-19T10:22:40.472"/>
    <p1510:client id="{6893705A-AC10-4364-AF9C-ADABC3F2DA53}" v="206" dt="2022-05-19T10:11:40.593"/>
    <p1510:client id="{8271C908-E96A-4058-A919-33D285693CA1}" v="16" dt="2022-05-19T06:54:57.465"/>
    <p1510:client id="{D526A365-8C62-4BF5-A416-1328E3626E5B}" v="388" dt="2022-05-19T10:04:00.5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" autoAdjust="0"/>
    <p:restoredTop sz="95459" autoAdjust="0"/>
  </p:normalViewPr>
  <p:slideViewPr>
    <p:cSldViewPr snapToGrid="0">
      <p:cViewPr varScale="1">
        <p:scale>
          <a:sx n="62" d="100"/>
          <a:sy n="62" d="100"/>
        </p:scale>
        <p:origin x="11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is, Simon (Britvic GB)" userId="b37caceb-9296-4bf1-900f-69180a4173a2" providerId="ADAL" clId="{8271C908-E96A-4058-A919-33D285693CA1}"/>
    <pc:docChg chg="undo custSel delSld modSld">
      <pc:chgData name="Collis, Simon (Britvic GB)" userId="b37caceb-9296-4bf1-900f-69180a4173a2" providerId="ADAL" clId="{8271C908-E96A-4058-A919-33D285693CA1}" dt="2022-05-09T10:18:58.145" v="1300" actId="20577"/>
      <pc:docMkLst>
        <pc:docMk/>
      </pc:docMkLst>
      <pc:sldChg chg="del">
        <pc:chgData name="Collis, Simon (Britvic GB)" userId="b37caceb-9296-4bf1-900f-69180a4173a2" providerId="ADAL" clId="{8271C908-E96A-4058-A919-33D285693CA1}" dt="2022-05-09T08:47:36.151" v="0" actId="2696"/>
        <pc:sldMkLst>
          <pc:docMk/>
          <pc:sldMk cId="1754702852" sldId="256"/>
        </pc:sldMkLst>
      </pc:sldChg>
      <pc:sldChg chg="del">
        <pc:chgData name="Collis, Simon (Britvic GB)" userId="b37caceb-9296-4bf1-900f-69180a4173a2" providerId="ADAL" clId="{8271C908-E96A-4058-A919-33D285693CA1}" dt="2022-05-09T08:47:36.151" v="0" actId="2696"/>
        <pc:sldMkLst>
          <pc:docMk/>
          <pc:sldMk cId="2718809458" sldId="257"/>
        </pc:sldMkLst>
      </pc:sldChg>
      <pc:sldChg chg="modSp mod">
        <pc:chgData name="Collis, Simon (Britvic GB)" userId="b37caceb-9296-4bf1-900f-69180a4173a2" providerId="ADAL" clId="{8271C908-E96A-4058-A919-33D285693CA1}" dt="2022-05-09T10:10:14.763" v="1207" actId="113"/>
        <pc:sldMkLst>
          <pc:docMk/>
          <pc:sldMk cId="3633299258" sldId="258"/>
        </pc:sldMkLst>
        <pc:graphicFrameChg chg="mod modGraphic">
          <ac:chgData name="Collis, Simon (Britvic GB)" userId="b37caceb-9296-4bf1-900f-69180a4173a2" providerId="ADAL" clId="{8271C908-E96A-4058-A919-33D285693CA1}" dt="2022-05-09T10:10:14.763" v="1207" actId="113"/>
          <ac:graphicFrameMkLst>
            <pc:docMk/>
            <pc:sldMk cId="3633299258" sldId="258"/>
            <ac:graphicFrameMk id="5" creationId="{9417DF03-749D-41D2-B69E-6A8867D4C0AE}"/>
          </ac:graphicFrameMkLst>
        </pc:graphicFrameChg>
      </pc:sldChg>
      <pc:sldChg chg="modSp mod">
        <pc:chgData name="Collis, Simon (Britvic GB)" userId="b37caceb-9296-4bf1-900f-69180a4173a2" providerId="ADAL" clId="{8271C908-E96A-4058-A919-33D285693CA1}" dt="2022-05-09T10:18:35.695" v="1299" actId="113"/>
        <pc:sldMkLst>
          <pc:docMk/>
          <pc:sldMk cId="3649008236" sldId="259"/>
        </pc:sldMkLst>
        <pc:graphicFrameChg chg="mod modGraphic">
          <ac:chgData name="Collis, Simon (Britvic GB)" userId="b37caceb-9296-4bf1-900f-69180a4173a2" providerId="ADAL" clId="{8271C908-E96A-4058-A919-33D285693CA1}" dt="2022-05-09T10:18:35.695" v="1299" actId="113"/>
          <ac:graphicFrameMkLst>
            <pc:docMk/>
            <pc:sldMk cId="3649008236" sldId="259"/>
            <ac:graphicFrameMk id="5" creationId="{AECE1489-534B-4ED5-B000-3C243CCAE539}"/>
          </ac:graphicFrameMkLst>
        </pc:graphicFrameChg>
      </pc:sldChg>
      <pc:sldChg chg="modSp mod">
        <pc:chgData name="Collis, Simon (Britvic GB)" userId="b37caceb-9296-4bf1-900f-69180a4173a2" providerId="ADAL" clId="{8271C908-E96A-4058-A919-33D285693CA1}" dt="2022-05-09T10:10:08.728" v="1206" actId="113"/>
        <pc:sldMkLst>
          <pc:docMk/>
          <pc:sldMk cId="2248784941" sldId="260"/>
        </pc:sldMkLst>
        <pc:graphicFrameChg chg="modGraphic">
          <ac:chgData name="Collis, Simon (Britvic GB)" userId="b37caceb-9296-4bf1-900f-69180a4173a2" providerId="ADAL" clId="{8271C908-E96A-4058-A919-33D285693CA1}" dt="2022-05-09T10:10:08.728" v="1206" actId="113"/>
          <ac:graphicFrameMkLst>
            <pc:docMk/>
            <pc:sldMk cId="2248784941" sldId="260"/>
            <ac:graphicFrameMk id="4" creationId="{47148790-091D-47A8-A25D-C24981DF9424}"/>
          </ac:graphicFrameMkLst>
        </pc:graphicFrameChg>
      </pc:sldChg>
      <pc:sldChg chg="modSp mod">
        <pc:chgData name="Collis, Simon (Britvic GB)" userId="b37caceb-9296-4bf1-900f-69180a4173a2" providerId="ADAL" clId="{8271C908-E96A-4058-A919-33D285693CA1}" dt="2022-05-09T09:50:20.522" v="866" actId="113"/>
        <pc:sldMkLst>
          <pc:docMk/>
          <pc:sldMk cId="2322895177" sldId="261"/>
        </pc:sldMkLst>
        <pc:graphicFrameChg chg="modGraphic">
          <ac:chgData name="Collis, Simon (Britvic GB)" userId="b37caceb-9296-4bf1-900f-69180a4173a2" providerId="ADAL" clId="{8271C908-E96A-4058-A919-33D285693CA1}" dt="2022-05-09T09:50:20.522" v="866" actId="113"/>
          <ac:graphicFrameMkLst>
            <pc:docMk/>
            <pc:sldMk cId="2322895177" sldId="261"/>
            <ac:graphicFrameMk id="5" creationId="{BFADC9AC-8091-423B-8C1A-2F0F73E74734}"/>
          </ac:graphicFrameMkLst>
        </pc:graphicFrameChg>
      </pc:sldChg>
      <pc:sldChg chg="modSp mod">
        <pc:chgData name="Collis, Simon (Britvic GB)" userId="b37caceb-9296-4bf1-900f-69180a4173a2" providerId="ADAL" clId="{8271C908-E96A-4058-A919-33D285693CA1}" dt="2022-05-09T09:48:59.321" v="853" actId="113"/>
        <pc:sldMkLst>
          <pc:docMk/>
          <pc:sldMk cId="92689367" sldId="262"/>
        </pc:sldMkLst>
        <pc:graphicFrameChg chg="modGraphic">
          <ac:chgData name="Collis, Simon (Britvic GB)" userId="b37caceb-9296-4bf1-900f-69180a4173a2" providerId="ADAL" clId="{8271C908-E96A-4058-A919-33D285693CA1}" dt="2022-05-09T09:48:59.321" v="853" actId="113"/>
          <ac:graphicFrameMkLst>
            <pc:docMk/>
            <pc:sldMk cId="92689367" sldId="262"/>
            <ac:graphicFrameMk id="4" creationId="{B01CF721-4120-43D6-BA3D-1621D6D5E669}"/>
          </ac:graphicFrameMkLst>
        </pc:graphicFrameChg>
      </pc:sldChg>
      <pc:sldChg chg="modSp mod">
        <pc:chgData name="Collis, Simon (Britvic GB)" userId="b37caceb-9296-4bf1-900f-69180a4173a2" providerId="ADAL" clId="{8271C908-E96A-4058-A919-33D285693CA1}" dt="2022-05-09T10:13:25.126" v="1251" actId="20577"/>
        <pc:sldMkLst>
          <pc:docMk/>
          <pc:sldMk cId="483205334" sldId="263"/>
        </pc:sldMkLst>
        <pc:graphicFrameChg chg="mod modGraphic">
          <ac:chgData name="Collis, Simon (Britvic GB)" userId="b37caceb-9296-4bf1-900f-69180a4173a2" providerId="ADAL" clId="{8271C908-E96A-4058-A919-33D285693CA1}" dt="2022-05-09T10:13:25.126" v="1251" actId="20577"/>
          <ac:graphicFrameMkLst>
            <pc:docMk/>
            <pc:sldMk cId="483205334" sldId="263"/>
            <ac:graphicFrameMk id="4" creationId="{EB0B406D-E403-47FD-96DA-23A544F72E20}"/>
          </ac:graphicFrameMkLst>
        </pc:graphicFrameChg>
      </pc:sldChg>
      <pc:sldChg chg="del">
        <pc:chgData name="Collis, Simon (Britvic GB)" userId="b37caceb-9296-4bf1-900f-69180a4173a2" providerId="ADAL" clId="{8271C908-E96A-4058-A919-33D285693CA1}" dt="2022-05-09T08:47:36.151" v="0" actId="2696"/>
        <pc:sldMkLst>
          <pc:docMk/>
          <pc:sldMk cId="378384471" sldId="266"/>
        </pc:sldMkLst>
      </pc:sldChg>
      <pc:sldChg chg="del">
        <pc:chgData name="Collis, Simon (Britvic GB)" userId="b37caceb-9296-4bf1-900f-69180a4173a2" providerId="ADAL" clId="{8271C908-E96A-4058-A919-33D285693CA1}" dt="2022-05-09T08:47:36.151" v="0" actId="2696"/>
        <pc:sldMkLst>
          <pc:docMk/>
          <pc:sldMk cId="3892235669" sldId="268"/>
        </pc:sldMkLst>
      </pc:sldChg>
      <pc:sldChg chg="del">
        <pc:chgData name="Collis, Simon (Britvic GB)" userId="b37caceb-9296-4bf1-900f-69180a4173a2" providerId="ADAL" clId="{8271C908-E96A-4058-A919-33D285693CA1}" dt="2022-05-09T08:47:36.151" v="0" actId="2696"/>
        <pc:sldMkLst>
          <pc:docMk/>
          <pc:sldMk cId="2063250916" sldId="269"/>
        </pc:sldMkLst>
      </pc:sldChg>
      <pc:sldChg chg="modSp mod">
        <pc:chgData name="Collis, Simon (Britvic GB)" userId="b37caceb-9296-4bf1-900f-69180a4173a2" providerId="ADAL" clId="{8271C908-E96A-4058-A919-33D285693CA1}" dt="2022-05-09T09:37:30.165" v="557" actId="113"/>
        <pc:sldMkLst>
          <pc:docMk/>
          <pc:sldMk cId="2203331244" sldId="271"/>
        </pc:sldMkLst>
        <pc:graphicFrameChg chg="modGraphic">
          <ac:chgData name="Collis, Simon (Britvic GB)" userId="b37caceb-9296-4bf1-900f-69180a4173a2" providerId="ADAL" clId="{8271C908-E96A-4058-A919-33D285693CA1}" dt="2022-05-09T09:37:30.165" v="557" actId="113"/>
          <ac:graphicFrameMkLst>
            <pc:docMk/>
            <pc:sldMk cId="2203331244" sldId="271"/>
            <ac:graphicFrameMk id="5" creationId="{2ABFFD60-1980-47C0-A71F-D4631A7386B7}"/>
          </ac:graphicFrameMkLst>
        </pc:graphicFrameChg>
      </pc:sldChg>
      <pc:sldChg chg="del">
        <pc:chgData name="Collis, Simon (Britvic GB)" userId="b37caceb-9296-4bf1-900f-69180a4173a2" providerId="ADAL" clId="{8271C908-E96A-4058-A919-33D285693CA1}" dt="2022-05-09T08:47:36.151" v="0" actId="2696"/>
        <pc:sldMkLst>
          <pc:docMk/>
          <pc:sldMk cId="120638091" sldId="272"/>
        </pc:sldMkLst>
      </pc:sldChg>
      <pc:sldChg chg="del">
        <pc:chgData name="Collis, Simon (Britvic GB)" userId="b37caceb-9296-4bf1-900f-69180a4173a2" providerId="ADAL" clId="{8271C908-E96A-4058-A919-33D285693CA1}" dt="2022-05-09T08:47:36.151" v="0" actId="2696"/>
        <pc:sldMkLst>
          <pc:docMk/>
          <pc:sldMk cId="3605282387" sldId="273"/>
        </pc:sldMkLst>
      </pc:sldChg>
      <pc:sldChg chg="del">
        <pc:chgData name="Collis, Simon (Britvic GB)" userId="b37caceb-9296-4bf1-900f-69180a4173a2" providerId="ADAL" clId="{8271C908-E96A-4058-A919-33D285693CA1}" dt="2022-05-09T08:47:36.151" v="0" actId="2696"/>
        <pc:sldMkLst>
          <pc:docMk/>
          <pc:sldMk cId="3769702837" sldId="274"/>
        </pc:sldMkLst>
      </pc:sldChg>
      <pc:sldChg chg="del">
        <pc:chgData name="Collis, Simon (Britvic GB)" userId="b37caceb-9296-4bf1-900f-69180a4173a2" providerId="ADAL" clId="{8271C908-E96A-4058-A919-33D285693CA1}" dt="2022-05-09T08:47:36.151" v="0" actId="2696"/>
        <pc:sldMkLst>
          <pc:docMk/>
          <pc:sldMk cId="1792342284" sldId="275"/>
        </pc:sldMkLst>
      </pc:sldChg>
      <pc:sldChg chg="del">
        <pc:chgData name="Collis, Simon (Britvic GB)" userId="b37caceb-9296-4bf1-900f-69180a4173a2" providerId="ADAL" clId="{8271C908-E96A-4058-A919-33D285693CA1}" dt="2022-05-09T08:47:36.151" v="0" actId="2696"/>
        <pc:sldMkLst>
          <pc:docMk/>
          <pc:sldMk cId="1552639321" sldId="276"/>
        </pc:sldMkLst>
      </pc:sldChg>
      <pc:sldChg chg="del">
        <pc:chgData name="Collis, Simon (Britvic GB)" userId="b37caceb-9296-4bf1-900f-69180a4173a2" providerId="ADAL" clId="{8271C908-E96A-4058-A919-33D285693CA1}" dt="2022-05-09T08:47:36.151" v="0" actId="2696"/>
        <pc:sldMkLst>
          <pc:docMk/>
          <pc:sldMk cId="1782585856" sldId="277"/>
        </pc:sldMkLst>
      </pc:sldChg>
      <pc:sldChg chg="del">
        <pc:chgData name="Collis, Simon (Britvic GB)" userId="b37caceb-9296-4bf1-900f-69180a4173a2" providerId="ADAL" clId="{8271C908-E96A-4058-A919-33D285693CA1}" dt="2022-05-09T08:47:36.151" v="0" actId="2696"/>
        <pc:sldMkLst>
          <pc:docMk/>
          <pc:sldMk cId="1654889811" sldId="278"/>
        </pc:sldMkLst>
      </pc:sldChg>
      <pc:sldChg chg="del">
        <pc:chgData name="Collis, Simon (Britvic GB)" userId="b37caceb-9296-4bf1-900f-69180a4173a2" providerId="ADAL" clId="{8271C908-E96A-4058-A919-33D285693CA1}" dt="2022-05-09T08:47:36.151" v="0" actId="2696"/>
        <pc:sldMkLst>
          <pc:docMk/>
          <pc:sldMk cId="811199534" sldId="279"/>
        </pc:sldMkLst>
      </pc:sldChg>
      <pc:sldChg chg="del">
        <pc:chgData name="Collis, Simon (Britvic GB)" userId="b37caceb-9296-4bf1-900f-69180a4173a2" providerId="ADAL" clId="{8271C908-E96A-4058-A919-33D285693CA1}" dt="2022-05-09T08:47:36.151" v="0" actId="2696"/>
        <pc:sldMkLst>
          <pc:docMk/>
          <pc:sldMk cId="4075454991" sldId="636"/>
        </pc:sldMkLst>
      </pc:sldChg>
      <pc:sldChg chg="del">
        <pc:chgData name="Collis, Simon (Britvic GB)" userId="b37caceb-9296-4bf1-900f-69180a4173a2" providerId="ADAL" clId="{8271C908-E96A-4058-A919-33D285693CA1}" dt="2022-05-09T08:47:36.151" v="0" actId="2696"/>
        <pc:sldMkLst>
          <pc:docMk/>
          <pc:sldMk cId="2921530417" sldId="662"/>
        </pc:sldMkLst>
      </pc:sldChg>
      <pc:sldChg chg="del">
        <pc:chgData name="Collis, Simon (Britvic GB)" userId="b37caceb-9296-4bf1-900f-69180a4173a2" providerId="ADAL" clId="{8271C908-E96A-4058-A919-33D285693CA1}" dt="2022-05-09T08:47:36.151" v="0" actId="2696"/>
        <pc:sldMkLst>
          <pc:docMk/>
          <pc:sldMk cId="1776107383" sldId="670"/>
        </pc:sldMkLst>
      </pc:sldChg>
      <pc:sldChg chg="del">
        <pc:chgData name="Collis, Simon (Britvic GB)" userId="b37caceb-9296-4bf1-900f-69180a4173a2" providerId="ADAL" clId="{8271C908-E96A-4058-A919-33D285693CA1}" dt="2022-05-09T08:47:36.151" v="0" actId="2696"/>
        <pc:sldMkLst>
          <pc:docMk/>
          <pc:sldMk cId="757286296" sldId="672"/>
        </pc:sldMkLst>
      </pc:sldChg>
      <pc:sldChg chg="del">
        <pc:chgData name="Collis, Simon (Britvic GB)" userId="b37caceb-9296-4bf1-900f-69180a4173a2" providerId="ADAL" clId="{8271C908-E96A-4058-A919-33D285693CA1}" dt="2022-05-09T08:47:52.270" v="1" actId="2696"/>
        <pc:sldMkLst>
          <pc:docMk/>
          <pc:sldMk cId="3933712471" sldId="1088"/>
        </pc:sldMkLst>
      </pc:sldChg>
      <pc:sldChg chg="modSp mod">
        <pc:chgData name="Collis, Simon (Britvic GB)" userId="b37caceb-9296-4bf1-900f-69180a4173a2" providerId="ADAL" clId="{8271C908-E96A-4058-A919-33D285693CA1}" dt="2022-05-09T10:18:58.145" v="1300" actId="20577"/>
        <pc:sldMkLst>
          <pc:docMk/>
          <pc:sldMk cId="4041928997" sldId="1089"/>
        </pc:sldMkLst>
        <pc:graphicFrameChg chg="modGraphic">
          <ac:chgData name="Collis, Simon (Britvic GB)" userId="b37caceb-9296-4bf1-900f-69180a4173a2" providerId="ADAL" clId="{8271C908-E96A-4058-A919-33D285693CA1}" dt="2022-05-09T10:18:58.145" v="1300" actId="20577"/>
          <ac:graphicFrameMkLst>
            <pc:docMk/>
            <pc:sldMk cId="4041928997" sldId="1089"/>
            <ac:graphicFrameMk id="4" creationId="{0A8DF730-B83A-43E4-B162-848518A63BA4}"/>
          </ac:graphicFrameMkLst>
        </pc:graphicFrameChg>
      </pc:sldChg>
      <pc:sldChg chg="del">
        <pc:chgData name="Collis, Simon (Britvic GB)" userId="b37caceb-9296-4bf1-900f-69180a4173a2" providerId="ADAL" clId="{8271C908-E96A-4058-A919-33D285693CA1}" dt="2022-05-09T08:47:36.151" v="0" actId="2696"/>
        <pc:sldMkLst>
          <pc:docMk/>
          <pc:sldMk cId="1806739989" sldId="1090"/>
        </pc:sldMkLst>
      </pc:sldChg>
      <pc:sldMasterChg chg="delSldLayout">
        <pc:chgData name="Collis, Simon (Britvic GB)" userId="b37caceb-9296-4bf1-900f-69180a4173a2" providerId="ADAL" clId="{8271C908-E96A-4058-A919-33D285693CA1}" dt="2022-05-09T08:47:36.151" v="0" actId="2696"/>
        <pc:sldMasterMkLst>
          <pc:docMk/>
          <pc:sldMasterMk cId="3328396874" sldId="2147483648"/>
        </pc:sldMasterMkLst>
        <pc:sldLayoutChg chg="del">
          <pc:chgData name="Collis, Simon (Britvic GB)" userId="b37caceb-9296-4bf1-900f-69180a4173a2" providerId="ADAL" clId="{8271C908-E96A-4058-A919-33D285693CA1}" dt="2022-05-09T08:47:36.151" v="0" actId="2696"/>
          <pc:sldLayoutMkLst>
            <pc:docMk/>
            <pc:sldMasterMk cId="3328396874" sldId="2147483648"/>
            <pc:sldLayoutMk cId="3558934000" sldId="2147483660"/>
          </pc:sldLayoutMkLst>
        </pc:sldLayoutChg>
      </pc:sldMasterChg>
    </pc:docChg>
  </pc:docChgLst>
  <pc:docChgLst>
    <pc:chgData name="Collis, Simon (Britvic GB)" userId="S::simon.collis@britvic.com::b37caceb-9296-4bf1-900f-69180a4173a2" providerId="AD" clId="Web-{D526A365-8C62-4BF5-A416-1328E3626E5B}"/>
    <pc:docChg chg="modSld">
      <pc:chgData name="Collis, Simon (Britvic GB)" userId="S::simon.collis@britvic.com::b37caceb-9296-4bf1-900f-69180a4173a2" providerId="AD" clId="Web-{D526A365-8C62-4BF5-A416-1328E3626E5B}" dt="2022-05-19T10:03:58.558" v="383"/>
      <pc:docMkLst>
        <pc:docMk/>
      </pc:docMkLst>
      <pc:sldChg chg="modSp">
        <pc:chgData name="Collis, Simon (Britvic GB)" userId="S::simon.collis@britvic.com::b37caceb-9296-4bf1-900f-69180a4173a2" providerId="AD" clId="Web-{D526A365-8C62-4BF5-A416-1328E3626E5B}" dt="2022-05-19T10:03:58.558" v="383"/>
        <pc:sldMkLst>
          <pc:docMk/>
          <pc:sldMk cId="2322895177" sldId="261"/>
        </pc:sldMkLst>
        <pc:graphicFrameChg chg="mod modGraphic">
          <ac:chgData name="Collis, Simon (Britvic GB)" userId="S::simon.collis@britvic.com::b37caceb-9296-4bf1-900f-69180a4173a2" providerId="AD" clId="Web-{D526A365-8C62-4BF5-A416-1328E3626E5B}" dt="2022-05-19T10:03:58.558" v="383"/>
          <ac:graphicFrameMkLst>
            <pc:docMk/>
            <pc:sldMk cId="2322895177" sldId="261"/>
            <ac:graphicFrameMk id="5" creationId="{BFADC9AC-8091-423B-8C1A-2F0F73E74734}"/>
          </ac:graphicFrameMkLst>
        </pc:graphicFrameChg>
      </pc:sldChg>
    </pc:docChg>
  </pc:docChgLst>
  <pc:docChgLst>
    <pc:chgData name="Collis, Simon (Britvic GB)" userId="S::simon.collis@britvic.com::b37caceb-9296-4bf1-900f-69180a4173a2" providerId="AD" clId="Web-{449AB098-0133-4421-AFA2-BA8BA25BE97D}"/>
    <pc:docChg chg="modSld">
      <pc:chgData name="Collis, Simon (Britvic GB)" userId="S::simon.collis@britvic.com::b37caceb-9296-4bf1-900f-69180a4173a2" providerId="AD" clId="Web-{449AB098-0133-4421-AFA2-BA8BA25BE97D}" dt="2022-05-19T10:22:33.284" v="121"/>
      <pc:docMkLst>
        <pc:docMk/>
      </pc:docMkLst>
      <pc:sldChg chg="modSp">
        <pc:chgData name="Collis, Simon (Britvic GB)" userId="S::simon.collis@britvic.com::b37caceb-9296-4bf1-900f-69180a4173a2" providerId="AD" clId="Web-{449AB098-0133-4421-AFA2-BA8BA25BE97D}" dt="2022-05-19T10:22:33.284" v="121"/>
        <pc:sldMkLst>
          <pc:docMk/>
          <pc:sldMk cId="2322895177" sldId="261"/>
        </pc:sldMkLst>
        <pc:graphicFrameChg chg="mod modGraphic">
          <ac:chgData name="Collis, Simon (Britvic GB)" userId="S::simon.collis@britvic.com::b37caceb-9296-4bf1-900f-69180a4173a2" providerId="AD" clId="Web-{449AB098-0133-4421-AFA2-BA8BA25BE97D}" dt="2022-05-19T10:22:33.284" v="121"/>
          <ac:graphicFrameMkLst>
            <pc:docMk/>
            <pc:sldMk cId="2322895177" sldId="261"/>
            <ac:graphicFrameMk id="5" creationId="{BFADC9AC-8091-423B-8C1A-2F0F73E74734}"/>
          </ac:graphicFrameMkLst>
        </pc:graphicFrameChg>
      </pc:sldChg>
    </pc:docChg>
  </pc:docChgLst>
  <pc:docChgLst>
    <pc:chgData name="Simon Collis" userId="b37caceb-9296-4bf1-900f-69180a4173a2" providerId="ADAL" clId="{8271C908-E96A-4058-A919-33D285693CA1}"/>
    <pc:docChg chg="undo custSel modSld">
      <pc:chgData name="Simon Collis" userId="b37caceb-9296-4bf1-900f-69180a4173a2" providerId="ADAL" clId="{8271C908-E96A-4058-A919-33D285693CA1}" dt="2022-05-19T06:56:58.562" v="96" actId="14100"/>
      <pc:docMkLst>
        <pc:docMk/>
      </pc:docMkLst>
      <pc:sldChg chg="modSp mod">
        <pc:chgData name="Simon Collis" userId="b37caceb-9296-4bf1-900f-69180a4173a2" providerId="ADAL" clId="{8271C908-E96A-4058-A919-33D285693CA1}" dt="2022-05-19T06:55:13.005" v="65" actId="20577"/>
        <pc:sldMkLst>
          <pc:docMk/>
          <pc:sldMk cId="2248784941" sldId="260"/>
        </pc:sldMkLst>
        <pc:graphicFrameChg chg="modGraphic">
          <ac:chgData name="Simon Collis" userId="b37caceb-9296-4bf1-900f-69180a4173a2" providerId="ADAL" clId="{8271C908-E96A-4058-A919-33D285693CA1}" dt="2022-05-19T06:55:13.005" v="65" actId="20577"/>
          <ac:graphicFrameMkLst>
            <pc:docMk/>
            <pc:sldMk cId="2248784941" sldId="260"/>
            <ac:graphicFrameMk id="4" creationId="{47148790-091D-47A8-A25D-C24981DF9424}"/>
          </ac:graphicFrameMkLst>
        </pc:graphicFrameChg>
      </pc:sldChg>
      <pc:sldChg chg="modSp mod">
        <pc:chgData name="Simon Collis" userId="b37caceb-9296-4bf1-900f-69180a4173a2" providerId="ADAL" clId="{8271C908-E96A-4058-A919-33D285693CA1}" dt="2022-05-19T06:55:55.394" v="84" actId="20577"/>
        <pc:sldMkLst>
          <pc:docMk/>
          <pc:sldMk cId="2322895177" sldId="261"/>
        </pc:sldMkLst>
        <pc:graphicFrameChg chg="mod modGraphic">
          <ac:chgData name="Simon Collis" userId="b37caceb-9296-4bf1-900f-69180a4173a2" providerId="ADAL" clId="{8271C908-E96A-4058-A919-33D285693CA1}" dt="2022-05-19T06:55:55.394" v="84" actId="20577"/>
          <ac:graphicFrameMkLst>
            <pc:docMk/>
            <pc:sldMk cId="2322895177" sldId="261"/>
            <ac:graphicFrameMk id="5" creationId="{BFADC9AC-8091-423B-8C1A-2F0F73E74734}"/>
          </ac:graphicFrameMkLst>
        </pc:graphicFrameChg>
      </pc:sldChg>
      <pc:sldChg chg="modSp mod">
        <pc:chgData name="Simon Collis" userId="b37caceb-9296-4bf1-900f-69180a4173a2" providerId="ADAL" clId="{8271C908-E96A-4058-A919-33D285693CA1}" dt="2022-05-19T06:56:33.999" v="92" actId="14100"/>
        <pc:sldMkLst>
          <pc:docMk/>
          <pc:sldMk cId="92689367" sldId="262"/>
        </pc:sldMkLst>
        <pc:graphicFrameChg chg="mod modGraphic">
          <ac:chgData name="Simon Collis" userId="b37caceb-9296-4bf1-900f-69180a4173a2" providerId="ADAL" clId="{8271C908-E96A-4058-A919-33D285693CA1}" dt="2022-05-19T06:56:33.999" v="92" actId="14100"/>
          <ac:graphicFrameMkLst>
            <pc:docMk/>
            <pc:sldMk cId="92689367" sldId="262"/>
            <ac:graphicFrameMk id="4" creationId="{B01CF721-4120-43D6-BA3D-1621D6D5E669}"/>
          </ac:graphicFrameMkLst>
        </pc:graphicFrameChg>
      </pc:sldChg>
      <pc:sldChg chg="modSp mod">
        <pc:chgData name="Simon Collis" userId="b37caceb-9296-4bf1-900f-69180a4173a2" providerId="ADAL" clId="{8271C908-E96A-4058-A919-33D285693CA1}" dt="2022-05-19T06:56:45.497" v="93" actId="14100"/>
        <pc:sldMkLst>
          <pc:docMk/>
          <pc:sldMk cId="483205334" sldId="263"/>
        </pc:sldMkLst>
        <pc:graphicFrameChg chg="mod modGraphic">
          <ac:chgData name="Simon Collis" userId="b37caceb-9296-4bf1-900f-69180a4173a2" providerId="ADAL" clId="{8271C908-E96A-4058-A919-33D285693CA1}" dt="2022-05-19T06:56:45.497" v="93" actId="14100"/>
          <ac:graphicFrameMkLst>
            <pc:docMk/>
            <pc:sldMk cId="483205334" sldId="263"/>
            <ac:graphicFrameMk id="4" creationId="{EB0B406D-E403-47FD-96DA-23A544F72E20}"/>
          </ac:graphicFrameMkLst>
        </pc:graphicFrameChg>
      </pc:sldChg>
      <pc:sldChg chg="modSp mod">
        <pc:chgData name="Simon Collis" userId="b37caceb-9296-4bf1-900f-69180a4173a2" providerId="ADAL" clId="{8271C908-E96A-4058-A919-33D285693CA1}" dt="2022-05-19T06:55:18.706" v="74" actId="20577"/>
        <pc:sldMkLst>
          <pc:docMk/>
          <pc:sldMk cId="2203331244" sldId="271"/>
        </pc:sldMkLst>
        <pc:graphicFrameChg chg="modGraphic">
          <ac:chgData name="Simon Collis" userId="b37caceb-9296-4bf1-900f-69180a4173a2" providerId="ADAL" clId="{8271C908-E96A-4058-A919-33D285693CA1}" dt="2022-05-19T06:55:18.706" v="74" actId="20577"/>
          <ac:graphicFrameMkLst>
            <pc:docMk/>
            <pc:sldMk cId="2203331244" sldId="271"/>
            <ac:graphicFrameMk id="5" creationId="{2ABFFD60-1980-47C0-A71F-D4631A7386B7}"/>
          </ac:graphicFrameMkLst>
        </pc:graphicFrameChg>
      </pc:sldChg>
      <pc:sldChg chg="modSp mod">
        <pc:chgData name="Simon Collis" userId="b37caceb-9296-4bf1-900f-69180a4173a2" providerId="ADAL" clId="{8271C908-E96A-4058-A919-33D285693CA1}" dt="2022-05-19T06:56:58.562" v="96" actId="14100"/>
        <pc:sldMkLst>
          <pc:docMk/>
          <pc:sldMk cId="4041928997" sldId="1089"/>
        </pc:sldMkLst>
        <pc:graphicFrameChg chg="mod modGraphic">
          <ac:chgData name="Simon Collis" userId="b37caceb-9296-4bf1-900f-69180a4173a2" providerId="ADAL" clId="{8271C908-E96A-4058-A919-33D285693CA1}" dt="2022-05-19T06:56:58.562" v="96" actId="14100"/>
          <ac:graphicFrameMkLst>
            <pc:docMk/>
            <pc:sldMk cId="4041928997" sldId="1089"/>
            <ac:graphicFrameMk id="4" creationId="{0A8DF730-B83A-43E4-B162-848518A63BA4}"/>
          </ac:graphicFrameMkLst>
        </pc:graphicFrameChg>
      </pc:sldChg>
    </pc:docChg>
  </pc:docChgLst>
  <pc:docChgLst>
    <pc:chgData name="Simon Collis" userId="b37caceb-9296-4bf1-900f-69180a4173a2" providerId="ADAL" clId="{6893705A-AC10-4364-AF9C-ADABC3F2DA53}"/>
    <pc:docChg chg="modSld">
      <pc:chgData name="Simon Collis" userId="b37caceb-9296-4bf1-900f-69180a4173a2" providerId="ADAL" clId="{6893705A-AC10-4364-AF9C-ADABC3F2DA53}" dt="2022-05-19T10:14:41.992" v="306" actId="20577"/>
      <pc:docMkLst>
        <pc:docMk/>
      </pc:docMkLst>
      <pc:sldChg chg="modSp mod">
        <pc:chgData name="Simon Collis" userId="b37caceb-9296-4bf1-900f-69180a4173a2" providerId="ADAL" clId="{6893705A-AC10-4364-AF9C-ADABC3F2DA53}" dt="2022-05-19T10:14:41.992" v="306" actId="20577"/>
        <pc:sldMkLst>
          <pc:docMk/>
          <pc:sldMk cId="2322895177" sldId="261"/>
        </pc:sldMkLst>
        <pc:graphicFrameChg chg="mod modGraphic">
          <ac:chgData name="Simon Collis" userId="b37caceb-9296-4bf1-900f-69180a4173a2" providerId="ADAL" clId="{6893705A-AC10-4364-AF9C-ADABC3F2DA53}" dt="2022-05-19T10:14:41.992" v="306" actId="20577"/>
          <ac:graphicFrameMkLst>
            <pc:docMk/>
            <pc:sldMk cId="2322895177" sldId="261"/>
            <ac:graphicFrameMk id="5" creationId="{BFADC9AC-8091-423B-8C1A-2F0F73E7473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653DE-998A-4E87-8E37-28ACF35AFD98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76BE9-BE2A-4932-8281-1B875D614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825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76BE9-BE2A-4932-8281-1B875D614FA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931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76BE9-BE2A-4932-8281-1B875D614FA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920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b="1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L1 large PET  2ltr - 16k an hour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b="1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L2 Large PET 2ltr and pasteurised – 18k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b="1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L3 Small PET – 500ml and 375ml – 48k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b="1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L4  375ml – 22k /2ltr – 18k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b="1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L5  Large PET 1.5 – 41k /2ltr – 36k  carbs .  </a:t>
            </a:r>
            <a:r>
              <a:rPr lang="en-GB" sz="1200" b="1" dirty="0" err="1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Stls</a:t>
            </a:r>
            <a:r>
              <a:rPr lang="en-GB" sz="1200" b="1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 850ml 1ltr – 47k /2ltr -25k /3ltr – 15k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76BE9-BE2A-4932-8281-1B875D614FA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27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76BE9-BE2A-4932-8281-1B875D614FA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222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76BE9-BE2A-4932-8281-1B875D614FA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931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76BE9-BE2A-4932-8281-1B875D614FA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95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C0EE0-C482-4419-BA2B-8A3FC733D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8BCE40-E9DC-4DC3-81D0-77069BF0C2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AE0A9-D5A2-47D4-9786-C1B5DE726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D9A6-D33D-43D5-B922-39A9790F9CAC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80D7C-0360-4A07-B6CB-CB482020D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26637-73EE-4761-9BE8-4D1EAB47E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188-9181-44A3-B3A0-B2172E7A2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58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5EA7F-ABB2-48A0-95A1-357BC3A77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0615A-DC42-4879-A46F-6F1CE4798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20AC8-E382-4474-858E-66CEB46C7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D9A6-D33D-43D5-B922-39A9790F9CAC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E1FA0-68A5-45A1-9719-58DF98AF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D90D2-0267-4776-A264-EFCB0108D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188-9181-44A3-B3A0-B2172E7A2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69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CB99B3-07EA-4FEF-A3C5-3FCEBADCD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A395CD-A131-45A4-8524-D1DCD7EEF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F13AD-5468-4338-BFA0-7A9BD1E81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D9A6-D33D-43D5-B922-39A9790F9CAC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9CF21-88AC-4A80-8255-314FDF54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98431-BDEE-449F-8B14-38B4FAF5C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188-9181-44A3-B3A0-B2172E7A2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73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5E0B4-43D1-4B8C-95EB-61C1F94B3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4CD60-5917-4C6C-B4A9-650DD53E7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9EFBD-E8F2-43F5-86D9-F77C17D25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D9A6-D33D-43D5-B922-39A9790F9CAC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43BDA-F15F-4B85-B396-4096B72D9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54303-1518-4261-916D-F2C7EE49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188-9181-44A3-B3A0-B2172E7A2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57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26801-6E58-4AE4-B5DE-A26949B0E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CFA54-0374-4C31-B8BA-8F822A2B4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2FDD2-12CB-4C07-8559-D92CB52F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D9A6-D33D-43D5-B922-39A9790F9CAC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345B0-08F7-4DD8-8B4C-259530D42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E8839-23DA-4274-B23F-499B7E5B1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188-9181-44A3-B3A0-B2172E7A2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59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394A6-D53F-4BF7-96A3-CB0A56819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97A71-2C19-4F97-A29D-15D776F187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369F1-E57E-47AE-8310-F7A173CCB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8D144-E0FA-4A21-837F-EE0499A6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D9A6-D33D-43D5-B922-39A9790F9CAC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9435C-A79E-416D-9F39-2B3A76A6C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E003A-B59C-459A-A371-6355890EE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188-9181-44A3-B3A0-B2172E7A2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2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607CC-C5D8-4D27-8D00-B94540D1B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38E81-183C-4C10-85E9-961673522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A7273-0F16-4149-B063-FAF172C90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A51D23-3D94-4689-8C20-0810356CF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34ADF0-0225-46B6-9162-316514AF91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C8F3A3-709D-4B16-885A-E19F88A8C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D9A6-D33D-43D5-B922-39A9790F9CAC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1467AF-BCAD-4C47-BFF0-9EC0F7A2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14C508-6245-43AE-A9A4-898457F2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188-9181-44A3-B3A0-B2172E7A2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2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5CA6D-0D5C-4296-9719-BAB69FAAE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21665D-6099-4034-AC0D-A52A4968C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D9A6-D33D-43D5-B922-39A9790F9CAC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C3444-857D-434B-9C37-F61B05886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307C12-0410-42CC-AFDD-B3AD8F48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188-9181-44A3-B3A0-B2172E7A2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25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8A7636-C285-4BBA-932C-4D157C55B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D9A6-D33D-43D5-B922-39A9790F9CAC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45D0DC-D46A-47C9-8FF7-38CFE883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65B1A0-F15C-40D2-BEF5-4872CF9B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188-9181-44A3-B3A0-B2172E7A2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03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7BCCB-311D-4293-8271-6AAD30077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9D217-7ECC-4E2E-AF28-D350AB3E1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936FC-D060-46FF-A301-EBA28BCE1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C2EC3B-4BC5-4295-B70D-CE04BCEBF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D9A6-D33D-43D5-B922-39A9790F9CAC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3904D-AD21-4E2D-A38F-62F6049C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EC3420-DF27-4893-BCA6-6C6DFAB44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188-9181-44A3-B3A0-B2172E7A2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4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26589-6C47-48BC-BEC6-0ADFC91F8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8BEA3-2ACF-4C83-84C2-966648F92B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3BBAD-BDD9-41A5-9B74-5FC43267A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0CFB5-33F2-47B4-B465-DCBDAEE50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D9A6-D33D-43D5-B922-39A9790F9CAC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2CBC9C-5F1F-48EA-9DE0-9F54C993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8F0D0-716F-4207-9CC3-BBAB55B05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2188-9181-44A3-B3A0-B2172E7A2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64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8354CF-6481-439A-B76C-9351EF6B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1E489-95DF-4385-B256-F547145C7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862E4-A578-4F68-9C96-5E3906001C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ED9A6-D33D-43D5-B922-39A9790F9CAC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2EDD1-2A36-4AE9-A125-28D532508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21218-1401-46A3-97A9-2E7FC25D5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02188-9181-44A3-B3A0-B2172E7A2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39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uk.checkfloodin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41050-CE08-42BC-B765-91CAE4F21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18" y="49206"/>
            <a:ext cx="10515600" cy="446533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Water Supply Failure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417DF03-749D-41D2-B69E-6A8867D4C0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837208"/>
              </p:ext>
            </p:extLst>
          </p:nvPr>
        </p:nvGraphicFramePr>
        <p:xfrm>
          <a:off x="166255" y="811659"/>
          <a:ext cx="11794834" cy="5773868"/>
        </p:xfrm>
        <a:graphic>
          <a:graphicData uri="http://schemas.openxmlformats.org/drawingml/2006/table">
            <a:tbl>
              <a:tblPr firstRow="1" firstCol="1" bandRow="1"/>
              <a:tblGrid>
                <a:gridCol w="2371745">
                  <a:extLst>
                    <a:ext uri="{9D8B030D-6E8A-4147-A177-3AD203B41FA5}">
                      <a16:colId xmlns:a16="http://schemas.microsoft.com/office/drawing/2014/main" val="308829975"/>
                    </a:ext>
                  </a:extLst>
                </a:gridCol>
                <a:gridCol w="2251788">
                  <a:extLst>
                    <a:ext uri="{9D8B030D-6E8A-4147-A177-3AD203B41FA5}">
                      <a16:colId xmlns:a16="http://schemas.microsoft.com/office/drawing/2014/main" val="2431680192"/>
                    </a:ext>
                  </a:extLst>
                </a:gridCol>
                <a:gridCol w="3254467">
                  <a:extLst>
                    <a:ext uri="{9D8B030D-6E8A-4147-A177-3AD203B41FA5}">
                      <a16:colId xmlns:a16="http://schemas.microsoft.com/office/drawing/2014/main" val="1908370887"/>
                    </a:ext>
                  </a:extLst>
                </a:gridCol>
                <a:gridCol w="1572470">
                  <a:extLst>
                    <a:ext uri="{9D8B030D-6E8A-4147-A177-3AD203B41FA5}">
                      <a16:colId xmlns:a16="http://schemas.microsoft.com/office/drawing/2014/main" val="1043544743"/>
                    </a:ext>
                  </a:extLst>
                </a:gridCol>
                <a:gridCol w="2344364">
                  <a:extLst>
                    <a:ext uri="{9D8B030D-6E8A-4147-A177-3AD203B41FA5}">
                      <a16:colId xmlns:a16="http://schemas.microsoft.com/office/drawing/2014/main" val="2146763370"/>
                    </a:ext>
                  </a:extLst>
                </a:gridCol>
              </a:tblGrid>
              <a:tr h="780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Possible cause (what would this look like)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</a:rPr>
                        <a:t>Effect</a:t>
                      </a:r>
                      <a:endParaRPr lang="en-GB" sz="1000" dirty="0">
                        <a:effectLst/>
                        <a:latin typeface="Arial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Outline Recovery &amp; Continuity Plan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</a:rPr>
                        <a:t>Specific contact details required</a:t>
                      </a:r>
                      <a:endParaRPr lang="en-GB" sz="1000" dirty="0">
                        <a:effectLst/>
                        <a:latin typeface="Arial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</a:rPr>
                        <a:t>RTO</a:t>
                      </a:r>
                      <a:endParaRPr lang="en-GB" sz="1000" dirty="0">
                        <a:effectLst/>
                        <a:latin typeface="Arial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937846"/>
                  </a:ext>
                </a:extLst>
              </a:tr>
              <a:tr h="4993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Most likely local pipework issues on site leakage or blockage/damage due to groundworks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Draught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-Thames Water would restrict in a time window or volume, usually with a weeks notice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Water company working on the lines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Burst Thames Water pipe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Volume of water stored onsite? </a:t>
                      </a: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2hrs worth of production on 5 lines onsite in water treatment plant. c500cube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Avg</a:t>
                      </a: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daily usage?  </a:t>
                      </a: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200cube an hour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Impact on Production?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Potentially 2hrs of production.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Staff welfare impact?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Water for toilets – how long can we keep staff onsite without water for sanitary requirements?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highlight>
                          <a:srgbClr val="FF00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8 Hours can be achieved using stored bottled water that is kept on site.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How are we alerted?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Water treatment alarm – low incoming pressure alarm.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Could haulage play a part?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 have an external water inlet but a 30k tank wont last very long, all the neighbours would also want that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What will we do?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Blend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Hand washing and toilets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Kitchen could still operate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Bypass in place to facilitate welfare water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Staffside</a:t>
                      </a: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– Training, 5S, basic maintenance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Decision to be made around sending staff home/stopping them coming in.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Pallets of drinking water onsite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What does ramp up look like?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System flushed through, water come back gradually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Switch lines on  by priority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/>
                        <a:t>Thames water hotline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/>
                        <a:t>08003169800</a:t>
                      </a:r>
                      <a:endParaRPr lang="en-GB" sz="1000" b="0" dirty="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0" dirty="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/>
                        <a:t>Castle Water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/>
                        <a:t>01250 718718</a:t>
                      </a:r>
                      <a:endParaRPr lang="en-GB" sz="1000" b="0" dirty="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0" dirty="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/>
                        <a:t>Portable Toilet Hire (London) Ltd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/>
                        <a:t>Barking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/>
                        <a:t>02085943673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How long to start up after water has come back on?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Dependent on how much water received from a pressure perspective.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Flushing system through is very quick, 30mins max.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C4-8hrs recovery, mainly due to CIPs etc.. Product dependent.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Any </a:t>
                      </a:r>
                      <a:r>
                        <a:rPr lang="en-GB" sz="1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watchouts</a:t>
                      </a:r>
                      <a:r>
                        <a:rPr lang="en-GB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Bypass&gt; sanitary water enabled keeping people on 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697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299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28B8A-526A-4085-A0F8-E7879A0BB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6692"/>
            <a:ext cx="10515600" cy="621194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Loss of electricity/Power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ECE1489-534B-4ED5-B000-3C243CCAE5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963856"/>
              </p:ext>
            </p:extLst>
          </p:nvPr>
        </p:nvGraphicFramePr>
        <p:xfrm>
          <a:off x="203200" y="369455"/>
          <a:ext cx="11720946" cy="6142181"/>
        </p:xfrm>
        <a:graphic>
          <a:graphicData uri="http://schemas.openxmlformats.org/drawingml/2006/table">
            <a:tbl>
              <a:tblPr firstRow="1" firstCol="1" bandRow="1"/>
              <a:tblGrid>
                <a:gridCol w="2356887">
                  <a:extLst>
                    <a:ext uri="{9D8B030D-6E8A-4147-A177-3AD203B41FA5}">
                      <a16:colId xmlns:a16="http://schemas.microsoft.com/office/drawing/2014/main" val="1912819347"/>
                    </a:ext>
                  </a:extLst>
                </a:gridCol>
                <a:gridCol w="2237683">
                  <a:extLst>
                    <a:ext uri="{9D8B030D-6E8A-4147-A177-3AD203B41FA5}">
                      <a16:colId xmlns:a16="http://schemas.microsoft.com/office/drawing/2014/main" val="2215933099"/>
                    </a:ext>
                  </a:extLst>
                </a:gridCol>
                <a:gridCol w="3234079">
                  <a:extLst>
                    <a:ext uri="{9D8B030D-6E8A-4147-A177-3AD203B41FA5}">
                      <a16:colId xmlns:a16="http://schemas.microsoft.com/office/drawing/2014/main" val="686933862"/>
                    </a:ext>
                  </a:extLst>
                </a:gridCol>
                <a:gridCol w="1562619">
                  <a:extLst>
                    <a:ext uri="{9D8B030D-6E8A-4147-A177-3AD203B41FA5}">
                      <a16:colId xmlns:a16="http://schemas.microsoft.com/office/drawing/2014/main" val="3055076660"/>
                    </a:ext>
                  </a:extLst>
                </a:gridCol>
                <a:gridCol w="2329678">
                  <a:extLst>
                    <a:ext uri="{9D8B030D-6E8A-4147-A177-3AD203B41FA5}">
                      <a16:colId xmlns:a16="http://schemas.microsoft.com/office/drawing/2014/main" val="2268906"/>
                    </a:ext>
                  </a:extLst>
                </a:gridCol>
              </a:tblGrid>
              <a:tr h="711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Possible cause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Effect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Outline Recovery &amp; Continuity Plan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Specific contact details required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RTO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407471"/>
                  </a:ext>
                </a:extLst>
              </a:tr>
              <a:tr h="5430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Issues with Power lines in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Issue with Transformers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How many lines in? 1 incoming into HV then low voltage then splits into L5 and PET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How much power does site use?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60,000kw/h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Cant operate site -  no generators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Emergency lighting  - 4hrs min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What’s the plan?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 offload CO2 -,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-Sugar is blown into silo but would lose safety so not viable.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-Gates would open so ISS would have to upscale to guard gates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-H&amp;S – staff to be taken safely off site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-Potential issue around Uninterpretable power supplies UPS – (12hrs)s and Electrical Panels not coming back on. (Learning from Spector)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-No bulk liquid as no pumps of low meters would function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-Some engineering work still possible depending on light levels  </a:t>
                      </a: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what is the appropriate level?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-Hire in Diesel Generators -6 to 8 hrs – there is space, straight to transformer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-No manual workaround if SAP drops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Develop: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-Skeleton recovery plan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-Priority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Whats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in tank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-Staff available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Who do we need to contact?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Generator supplier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Aggreko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03330163417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Power Testing Ltd: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01245266800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Eon – Electricity 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Emergency Team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03450520000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National Grid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02070043000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ISS – to escalate for more staff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George Thatcher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07725900601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When was most recent? What happened? What did we do?  How long outage?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Cable failed (HV-LV)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How long to ramp back up?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-c2hrs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-but if in a CIP potentially 6hrs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-The longer the outage the longer the clean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Watchouts</a:t>
                      </a: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good learning from Spector – installation of UPS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028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008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1B3C-6FB8-4017-A260-5F5D484C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8453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Loss of Steam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7148790-091D-47A8-A25D-C24981DF94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073167"/>
              </p:ext>
            </p:extLst>
          </p:nvPr>
        </p:nvGraphicFramePr>
        <p:xfrm>
          <a:off x="147782" y="518453"/>
          <a:ext cx="11739418" cy="6113256"/>
        </p:xfrm>
        <a:graphic>
          <a:graphicData uri="http://schemas.openxmlformats.org/drawingml/2006/table">
            <a:tbl>
              <a:tblPr firstRow="1" firstCol="1" bandRow="1"/>
              <a:tblGrid>
                <a:gridCol w="2360603">
                  <a:extLst>
                    <a:ext uri="{9D8B030D-6E8A-4147-A177-3AD203B41FA5}">
                      <a16:colId xmlns:a16="http://schemas.microsoft.com/office/drawing/2014/main" val="3380772342"/>
                    </a:ext>
                  </a:extLst>
                </a:gridCol>
                <a:gridCol w="2241208">
                  <a:extLst>
                    <a:ext uri="{9D8B030D-6E8A-4147-A177-3AD203B41FA5}">
                      <a16:colId xmlns:a16="http://schemas.microsoft.com/office/drawing/2014/main" val="741332304"/>
                    </a:ext>
                  </a:extLst>
                </a:gridCol>
                <a:gridCol w="3239175">
                  <a:extLst>
                    <a:ext uri="{9D8B030D-6E8A-4147-A177-3AD203B41FA5}">
                      <a16:colId xmlns:a16="http://schemas.microsoft.com/office/drawing/2014/main" val="1726956167"/>
                    </a:ext>
                  </a:extLst>
                </a:gridCol>
                <a:gridCol w="1565084">
                  <a:extLst>
                    <a:ext uri="{9D8B030D-6E8A-4147-A177-3AD203B41FA5}">
                      <a16:colId xmlns:a16="http://schemas.microsoft.com/office/drawing/2014/main" val="2728490972"/>
                    </a:ext>
                  </a:extLst>
                </a:gridCol>
                <a:gridCol w="2333348">
                  <a:extLst>
                    <a:ext uri="{9D8B030D-6E8A-4147-A177-3AD203B41FA5}">
                      <a16:colId xmlns:a16="http://schemas.microsoft.com/office/drawing/2014/main" val="4255078898"/>
                    </a:ext>
                  </a:extLst>
                </a:gridCol>
              </a:tblGrid>
              <a:tr h="7215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Possible cause</a:t>
                      </a:r>
                      <a:endParaRPr lang="en-GB" sz="1200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Effect</a:t>
                      </a:r>
                      <a:endParaRPr lang="en-GB" sz="1200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Outline Recovery &amp; Continuity Plan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Specific contact details required</a:t>
                      </a:r>
                      <a:endParaRPr lang="en-GB" sz="1200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RTO</a:t>
                      </a:r>
                      <a:endParaRPr lang="en-GB" sz="1200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4327371"/>
                  </a:ext>
                </a:extLst>
              </a:tr>
              <a:tr h="5391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Boiler breakdown/defect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Loss of GAS</a:t>
                      </a:r>
                      <a:endParaRPr lang="en-GB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How much steam do we need?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2x gas  boilers –only 1 currently required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No boilers – no production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How do we recover?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We have N+2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Beckton  year on year -  33m cases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Transitioning in chilling, adding 2x GEA chilling plants (May/June 2021)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Mobile boiler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No boilers – just cleaning and engineering work could be completed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L1 large PET  2ltr - 16k an hour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L2 Large PET 2ltr and pasteurised – 18k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L3 Small PET – 500ml and 375ml – 48k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L4  375ml – 22k /2ltr – 18k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L5  Large PET 1.5 – 41k /2ltr – 36k  carbs .  </a:t>
                      </a:r>
                      <a:r>
                        <a:rPr lang="en-GB" sz="1200" b="1" dirty="0" err="1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Stls</a:t>
                      </a: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 850ml 1ltr – 47k /2ltr -25k /3ltr – 15k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Emergency E on Gas Supply: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0800111999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Byworth Boilers: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01535665225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Ramp up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Mobile boiler – c2-3 days to order and then plug in..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221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784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ABFFD60-1980-47C0-A71F-D4631A7386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794539"/>
              </p:ext>
            </p:extLst>
          </p:nvPr>
        </p:nvGraphicFramePr>
        <p:xfrm>
          <a:off x="764309" y="572655"/>
          <a:ext cx="10515600" cy="6006572"/>
        </p:xfrm>
        <a:graphic>
          <a:graphicData uri="http://schemas.openxmlformats.org/drawingml/2006/table">
            <a:tbl>
              <a:tblPr firstRow="1" firstCol="1" bandRow="1"/>
              <a:tblGrid>
                <a:gridCol w="2114513">
                  <a:extLst>
                    <a:ext uri="{9D8B030D-6E8A-4147-A177-3AD203B41FA5}">
                      <a16:colId xmlns:a16="http://schemas.microsoft.com/office/drawing/2014/main" val="4266103303"/>
                    </a:ext>
                  </a:extLst>
                </a:gridCol>
                <a:gridCol w="2007565">
                  <a:extLst>
                    <a:ext uri="{9D8B030D-6E8A-4147-A177-3AD203B41FA5}">
                      <a16:colId xmlns:a16="http://schemas.microsoft.com/office/drawing/2014/main" val="2362920324"/>
                    </a:ext>
                  </a:extLst>
                </a:gridCol>
                <a:gridCol w="2901496">
                  <a:extLst>
                    <a:ext uri="{9D8B030D-6E8A-4147-A177-3AD203B41FA5}">
                      <a16:colId xmlns:a16="http://schemas.microsoft.com/office/drawing/2014/main" val="80075925"/>
                    </a:ext>
                  </a:extLst>
                </a:gridCol>
                <a:gridCol w="1401926">
                  <a:extLst>
                    <a:ext uri="{9D8B030D-6E8A-4147-A177-3AD203B41FA5}">
                      <a16:colId xmlns:a16="http://schemas.microsoft.com/office/drawing/2014/main" val="1542240293"/>
                    </a:ext>
                  </a:extLst>
                </a:gridCol>
                <a:gridCol w="2090100">
                  <a:extLst>
                    <a:ext uri="{9D8B030D-6E8A-4147-A177-3AD203B41FA5}">
                      <a16:colId xmlns:a16="http://schemas.microsoft.com/office/drawing/2014/main" val="3242055434"/>
                    </a:ext>
                  </a:extLst>
                </a:gridCol>
              </a:tblGrid>
              <a:tr h="344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Potential issues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Effect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Specific contact details required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RTO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193805"/>
                  </a:ext>
                </a:extLst>
              </a:tr>
              <a:tr h="4206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Fire onsite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Some staff might not know the plan or what to do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Impact to staff safety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Impact to environment (emissions and soot)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Impact to production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Potential destruction of  stock and consequent impact to Customer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 Fire procedures as expressed in the DEP and conduct appropriate FRAs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Assess likelihood of environmental emission impact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Once all staff are safe, alert neighbours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Watch out for potential damage to neighbouring properties – EE – or vice versa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Alert the Risk Team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Neighbouring sites (detail in DEP)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 Agency: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David Rushton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02030259016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Fire Brigade: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East Ham Fire Station: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02085551200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RTO: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Dependent on Fire Brigade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Ongoing actions: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 have a relationship with LFB – ensure this is a continuous item not just annual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Conduct annual review/update/exercise of DEP including Fire response procedures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Conduct Fire Alarm tests annually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Maintain Sprinkler systems and Automatic Fire detection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34199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EEFF186-1B88-4D00-9830-FB4AEF8BAE6C}"/>
              </a:ext>
            </a:extLst>
          </p:cNvPr>
          <p:cNvSpPr txBox="1"/>
          <p:nvPr/>
        </p:nvSpPr>
        <p:spPr>
          <a:xfrm>
            <a:off x="764309" y="20332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accent1"/>
                </a:solidFill>
              </a:rPr>
              <a:t>Fire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33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F287E-F140-46DD-9B7A-8B8F3458C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4402"/>
            <a:ext cx="10515600" cy="672565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Major effluent leak/drainage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FADC9AC-8091-423B-8C1A-2F0F73E747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206385"/>
              </p:ext>
            </p:extLst>
          </p:nvPr>
        </p:nvGraphicFramePr>
        <p:xfrm>
          <a:off x="164388" y="349322"/>
          <a:ext cx="11866652" cy="6438388"/>
        </p:xfrm>
        <a:graphic>
          <a:graphicData uri="http://schemas.openxmlformats.org/drawingml/2006/table">
            <a:tbl>
              <a:tblPr firstRow="1" firstCol="1" bandRow="1"/>
              <a:tblGrid>
                <a:gridCol w="2403894">
                  <a:extLst>
                    <a:ext uri="{9D8B030D-6E8A-4147-A177-3AD203B41FA5}">
                      <a16:colId xmlns:a16="http://schemas.microsoft.com/office/drawing/2014/main" val="2374596174"/>
                    </a:ext>
                  </a:extLst>
                </a:gridCol>
                <a:gridCol w="2208385">
                  <a:extLst>
                    <a:ext uri="{9D8B030D-6E8A-4147-A177-3AD203B41FA5}">
                      <a16:colId xmlns:a16="http://schemas.microsoft.com/office/drawing/2014/main" val="1819709946"/>
                    </a:ext>
                  </a:extLst>
                </a:gridCol>
                <a:gridCol w="3313689">
                  <a:extLst>
                    <a:ext uri="{9D8B030D-6E8A-4147-A177-3AD203B41FA5}">
                      <a16:colId xmlns:a16="http://schemas.microsoft.com/office/drawing/2014/main" val="148170652"/>
                    </a:ext>
                  </a:extLst>
                </a:gridCol>
                <a:gridCol w="1582046">
                  <a:extLst>
                    <a:ext uri="{9D8B030D-6E8A-4147-A177-3AD203B41FA5}">
                      <a16:colId xmlns:a16="http://schemas.microsoft.com/office/drawing/2014/main" val="2753542965"/>
                    </a:ext>
                  </a:extLst>
                </a:gridCol>
                <a:gridCol w="2358638">
                  <a:extLst>
                    <a:ext uri="{9D8B030D-6E8A-4147-A177-3AD203B41FA5}">
                      <a16:colId xmlns:a16="http://schemas.microsoft.com/office/drawing/2014/main" val="1653320891"/>
                    </a:ext>
                  </a:extLst>
                </a:gridCol>
              </a:tblGrid>
              <a:tr h="687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Possible cause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Effect</a:t>
                      </a:r>
                      <a:endParaRPr lang="en-GB" sz="1200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Outline Recovery &amp; Continuity Plan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Specific contact details required</a:t>
                      </a:r>
                      <a:endParaRPr lang="en-GB" sz="1200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RTO</a:t>
                      </a:r>
                      <a:endParaRPr lang="en-GB" sz="1200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282216"/>
                  </a:ext>
                </a:extLst>
              </a:tr>
              <a:tr h="57511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 Broken pipe underground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Possible internal drain problem – gone external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Vandalism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 Leak into Holding pit – 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Tanker of Orange Juice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3) Failure of ability to discharge process effluent through the ETP 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effectLst/>
                          <a:latin typeface="Times New Roman"/>
                        </a:rPr>
                        <a:t>It is considered very unlikely for a vessel that is  large enough to overwhelm the Holding Pit to be ruptured.  </a:t>
                      </a:r>
                      <a:r>
                        <a:rPr lang="en-GB" sz="1200" b="0" i="0" u="none" strike="noStrike" noProof="0" dirty="0" err="1">
                          <a:effectLst/>
                          <a:latin typeface="Times New Roman"/>
                        </a:rPr>
                        <a:t>Eg</a:t>
                      </a:r>
                      <a:r>
                        <a:rPr lang="en-GB" sz="1200" b="0" i="0" u="none" strike="noStrike" noProof="0" dirty="0">
                          <a:effectLst/>
                          <a:latin typeface="Times New Roman"/>
                        </a:rPr>
                        <a:t>: a HCL tanker of 30,000ltrs crashing and rupturing, there would still be excess capacity in the Holding Pit </a:t>
                      </a:r>
                      <a:endParaRPr lang="en-GB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1)Potential for groundwater contamination</a:t>
                      </a:r>
                      <a:endParaRPr lang="en-US" dirty="0"/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Surface leak would go into surface water drain with potential for environmental contamination </a:t>
                      </a:r>
                      <a:r>
                        <a:rPr lang="en-GB" sz="8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(Site is surrounded by industrial units on 2 sides / Greenway (Council sewer) on 2 sides.  No nearby watercourses or nature reserves/protected environments.)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2)Any leak into the Holding Pit would be captured.  Holding Pit is very large 128,000ltr and rarely more than 20% full.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800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3)  A large build up of process effluent potentially breaching the on-site capacity of 288m³.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0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Any Environmental leak would have a Reputational risk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What’s the plan?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1) Contact EA and alert to potential of ‘untreated release’ and advise on next steps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Contact Thames Water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Escalate internally at Britvic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Stop discharge – potential to reroute into effluent/trade to treat.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If the liquid  was of a high concentration might have to hold and impact production.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2) Holding pit has very large volume: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If required we could initiate pumping and transfer from Holding to Effluent – would have to measure acidity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3)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Production to be informed to stop batch make up on all lines and CIP (lines to continue to produce) and escalation raised to Managers.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If the process effluent cannot be contained within the site capacity Production lines will be stopped. In addition water treatment process such as de-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alk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regens, carbon bed backwash and cleaning process will also be stopped.  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Arrangement for tanker to remove waste water to be implemented until the situation is resolved. </a:t>
                      </a: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Please refer to Containment tab on R61 Response Tool for tank &amp; bund capacities.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Section 5 form for EA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Drainage specialists – </a:t>
                      </a:r>
                      <a:r>
                        <a:rPr lang="en-GB" sz="1200" dirty="0" err="1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Dynarod</a:t>
                      </a: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03332422178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Escalate to Risk Team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Thames Water: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08003169800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If we have to transfer a large volume into effluent- this would impact production by impacting volume removed off site 70cubes effluent from 200cubes per/h.  However this is considered unlikely given capacity of Holding Pit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Further actions: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No bladders and no Enviro valves  at site.  Site to investigate potential and cost of installing.  Owner: Vinnie Gallo SEM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 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NOTE: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Drains  are vetted every 5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yrs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 by law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Potential benefit for installation of bladders and emergency stops for discharge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Robust HACCP plans and intensive Site security apparatus in place to prevent  unauthorised access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098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95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13B47-7716-417F-A0BB-B6F1465C2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5164"/>
            <a:ext cx="10515600" cy="508178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Major Flooding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1CF721-4120-43D6-BA3D-1621D6D5E6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622574"/>
              </p:ext>
            </p:extLst>
          </p:nvPr>
        </p:nvGraphicFramePr>
        <p:xfrm>
          <a:off x="92467" y="393014"/>
          <a:ext cx="11979668" cy="6334555"/>
        </p:xfrm>
        <a:graphic>
          <a:graphicData uri="http://schemas.openxmlformats.org/drawingml/2006/table">
            <a:tbl>
              <a:tblPr firstRow="1" firstCol="1" bandRow="1"/>
              <a:tblGrid>
                <a:gridCol w="2408913">
                  <a:extLst>
                    <a:ext uri="{9D8B030D-6E8A-4147-A177-3AD203B41FA5}">
                      <a16:colId xmlns:a16="http://schemas.microsoft.com/office/drawing/2014/main" val="137269299"/>
                    </a:ext>
                  </a:extLst>
                </a:gridCol>
                <a:gridCol w="2119369">
                  <a:extLst>
                    <a:ext uri="{9D8B030D-6E8A-4147-A177-3AD203B41FA5}">
                      <a16:colId xmlns:a16="http://schemas.microsoft.com/office/drawing/2014/main" val="1355804504"/>
                    </a:ext>
                  </a:extLst>
                </a:gridCol>
                <a:gridCol w="3473171">
                  <a:extLst>
                    <a:ext uri="{9D8B030D-6E8A-4147-A177-3AD203B41FA5}">
                      <a16:colId xmlns:a16="http://schemas.microsoft.com/office/drawing/2014/main" val="3859441915"/>
                    </a:ext>
                  </a:extLst>
                </a:gridCol>
                <a:gridCol w="1597114">
                  <a:extLst>
                    <a:ext uri="{9D8B030D-6E8A-4147-A177-3AD203B41FA5}">
                      <a16:colId xmlns:a16="http://schemas.microsoft.com/office/drawing/2014/main" val="2240725277"/>
                    </a:ext>
                  </a:extLst>
                </a:gridCol>
                <a:gridCol w="2381101">
                  <a:extLst>
                    <a:ext uri="{9D8B030D-6E8A-4147-A177-3AD203B41FA5}">
                      <a16:colId xmlns:a16="http://schemas.microsoft.com/office/drawing/2014/main" val="2610486595"/>
                    </a:ext>
                  </a:extLst>
                </a:gridCol>
              </a:tblGrid>
              <a:tr h="672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Possible cause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Effect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Outline Recovery &amp; Continuity Plan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Specific contact details required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RTO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77900"/>
                  </a:ext>
                </a:extLst>
              </a:tr>
              <a:tr h="5492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1)Rain/River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www.gov.uk.checkflooding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Suggests that site is a very low Flood risk.  Never previously effected by flooding.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 Sprinkler failure – Fire water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3)Torrential rain and roof leaks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Potential impact to plant rooms – electrical issue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ingress in building could damage equipment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Slip hazard for staff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Very worst case: Holding pit could become overwhelmed leading to contaminated water across site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Potential environmental impact if large enough volume of water floods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 Fire suppression isolated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Potential damage to package and material stores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**Member of </a:t>
                      </a: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Floodlines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Warning direct, 3 stage warning system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actions: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People safety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is it safe to get people off site – otherwise get them to the canteen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Contact EA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if potential for environmental impact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Isolate critical equipment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look to shut down the electric asap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Early assessment of Holding Pit 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capacity impact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Utilise cleaning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company to remove silt and clean residue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Engineers to assess for damage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from motors and re-start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Isolate the supply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Clean up involving multiple people , drains cant handle water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Try and cover/protect critical electrics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Dry out panels using heaters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Phase re-switch on and monitor panels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Understand spare parts holding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 packaging and materials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Britvic Beckton Service Engineers: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Martin Campbell: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07841511441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 Meechan: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07808097831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Richard Thorpe: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07921113320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QBE/Risk team: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Peter Holmes: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07808098023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Thames Water: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08003169800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 Agency: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0800807060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Cleaning Company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ISS: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George Thatcher: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07725900601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NB: At Leeds and FLT driver struck a 6” main.  Flooding does happen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RTO: 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1hr for inspection post soaking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Further actions: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Update and review Beckton Flood plan annually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499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89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71521-5FD1-4C32-BAE7-CEB8ECBEF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80097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Loss of access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B0B406D-E403-47FD-96DA-23A544F72E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74963"/>
              </p:ext>
            </p:extLst>
          </p:nvPr>
        </p:nvGraphicFramePr>
        <p:xfrm>
          <a:off x="286327" y="400692"/>
          <a:ext cx="11724164" cy="6203308"/>
        </p:xfrm>
        <a:graphic>
          <a:graphicData uri="http://schemas.openxmlformats.org/drawingml/2006/table">
            <a:tbl>
              <a:tblPr firstRow="1" firstCol="1" bandRow="1"/>
              <a:tblGrid>
                <a:gridCol w="2357536">
                  <a:extLst>
                    <a:ext uri="{9D8B030D-6E8A-4147-A177-3AD203B41FA5}">
                      <a16:colId xmlns:a16="http://schemas.microsoft.com/office/drawing/2014/main" val="129660887"/>
                    </a:ext>
                  </a:extLst>
                </a:gridCol>
                <a:gridCol w="2238296">
                  <a:extLst>
                    <a:ext uri="{9D8B030D-6E8A-4147-A177-3AD203B41FA5}">
                      <a16:colId xmlns:a16="http://schemas.microsoft.com/office/drawing/2014/main" val="4137276144"/>
                    </a:ext>
                  </a:extLst>
                </a:gridCol>
                <a:gridCol w="3234966">
                  <a:extLst>
                    <a:ext uri="{9D8B030D-6E8A-4147-A177-3AD203B41FA5}">
                      <a16:colId xmlns:a16="http://schemas.microsoft.com/office/drawing/2014/main" val="953325274"/>
                    </a:ext>
                  </a:extLst>
                </a:gridCol>
                <a:gridCol w="1563050">
                  <a:extLst>
                    <a:ext uri="{9D8B030D-6E8A-4147-A177-3AD203B41FA5}">
                      <a16:colId xmlns:a16="http://schemas.microsoft.com/office/drawing/2014/main" val="1220276061"/>
                    </a:ext>
                  </a:extLst>
                </a:gridCol>
                <a:gridCol w="2330316">
                  <a:extLst>
                    <a:ext uri="{9D8B030D-6E8A-4147-A177-3AD203B41FA5}">
                      <a16:colId xmlns:a16="http://schemas.microsoft.com/office/drawing/2014/main" val="2298591311"/>
                    </a:ext>
                  </a:extLst>
                </a:gridCol>
              </a:tblGrid>
              <a:tr h="6997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Possible cause</a:t>
                      </a:r>
                      <a:endParaRPr lang="en-GB" sz="1200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Effect</a:t>
                      </a:r>
                      <a:endParaRPr lang="en-GB" sz="1200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Outline Recovery &amp; Continuity Plan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Specific contact details required</a:t>
                      </a:r>
                      <a:endParaRPr lang="en-GB" sz="1200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RTO</a:t>
                      </a:r>
                      <a:endParaRPr lang="en-GB" sz="1200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012806"/>
                  </a:ext>
                </a:extLst>
              </a:tr>
              <a:tr h="5503598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 err="1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Eg</a:t>
                      </a: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: Truck crash on Roding Road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2 entry gates to site so could utilise 1 but would slow things down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110 ESL trucks coming on/off site everyday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If both entrances blocked, could we continue production?  </a:t>
                      </a: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Until exhausted materials – c24hrs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Capacity to load onto trucks onsite,  - potentially half a day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People cant get onto site and materials and goods cant get on and off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Staff would not be able to drive off site, limited parking in local area. 2hr stay limit at Asda etc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Emergency services – initiate road clearance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Production:  Understand line priorities for last bit of production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Shut lines down in a clean manner to facilitate swift start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SOM to escalate to Nigel P and he would trigger network execution to contact incoming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Site to contact staff not to come in.  Team Leaders know number of members and ability to use </a:t>
                      </a:r>
                      <a:r>
                        <a:rPr lang="en-GB" sz="1200" dirty="0" err="1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MyHR</a:t>
                      </a: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Numbers required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Demand &amp; Supply Planning: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 Tootell: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07834962966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Chief Supply Officer: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Nigel Paine: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07808098426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Britvic Network execution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Shaun Bye: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07808098676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Police: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ISS – to ensure ongoing security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George Thatcher: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07725900601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309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205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7AE5F-FA19-4437-9EA6-D7E64AA0C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38439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Protesters shutting down site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8DF730-B83A-43E4-B162-848518A63B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414606"/>
              </p:ext>
            </p:extLst>
          </p:nvPr>
        </p:nvGraphicFramePr>
        <p:xfrm>
          <a:off x="201203" y="438438"/>
          <a:ext cx="11881206" cy="6085651"/>
        </p:xfrm>
        <a:graphic>
          <a:graphicData uri="http://schemas.openxmlformats.org/drawingml/2006/table">
            <a:tbl>
              <a:tblPr firstRow="1" firstCol="1" bandRow="1"/>
              <a:tblGrid>
                <a:gridCol w="2389114">
                  <a:extLst>
                    <a:ext uri="{9D8B030D-6E8A-4147-A177-3AD203B41FA5}">
                      <a16:colId xmlns:a16="http://schemas.microsoft.com/office/drawing/2014/main" val="4241925966"/>
                    </a:ext>
                  </a:extLst>
                </a:gridCol>
                <a:gridCol w="2268277">
                  <a:extLst>
                    <a:ext uri="{9D8B030D-6E8A-4147-A177-3AD203B41FA5}">
                      <a16:colId xmlns:a16="http://schemas.microsoft.com/office/drawing/2014/main" val="3385536636"/>
                    </a:ext>
                  </a:extLst>
                </a:gridCol>
                <a:gridCol w="3278298">
                  <a:extLst>
                    <a:ext uri="{9D8B030D-6E8A-4147-A177-3AD203B41FA5}">
                      <a16:colId xmlns:a16="http://schemas.microsoft.com/office/drawing/2014/main" val="4163498922"/>
                    </a:ext>
                  </a:extLst>
                </a:gridCol>
                <a:gridCol w="1583987">
                  <a:extLst>
                    <a:ext uri="{9D8B030D-6E8A-4147-A177-3AD203B41FA5}">
                      <a16:colId xmlns:a16="http://schemas.microsoft.com/office/drawing/2014/main" val="4170226772"/>
                    </a:ext>
                  </a:extLst>
                </a:gridCol>
                <a:gridCol w="2361530">
                  <a:extLst>
                    <a:ext uri="{9D8B030D-6E8A-4147-A177-3AD203B41FA5}">
                      <a16:colId xmlns:a16="http://schemas.microsoft.com/office/drawing/2014/main" val="3240543108"/>
                    </a:ext>
                  </a:extLst>
                </a:gridCol>
              </a:tblGrid>
              <a:tr h="1083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Possible cause</a:t>
                      </a:r>
                      <a:endParaRPr lang="en-GB" sz="1200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Effect</a:t>
                      </a:r>
                      <a:endParaRPr lang="en-GB" sz="1200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Outline Recovery &amp; Continuity Plan</a:t>
                      </a:r>
                      <a:endParaRPr lang="en-GB" sz="1200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Specific contact details required</a:t>
                      </a:r>
                      <a:endParaRPr lang="en-GB" sz="1200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/>
                          <a:ea typeface="Times New Roman" panose="02020603050405020304" pitchFamily="18" charset="0"/>
                          <a:cs typeface="Times New Roman"/>
                        </a:rPr>
                        <a:t>RTO</a:t>
                      </a:r>
                      <a:endParaRPr lang="en-GB" sz="1200" dirty="0">
                        <a:effectLst/>
                        <a:latin typeface="Arial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624790"/>
                  </a:ext>
                </a:extLst>
              </a:tr>
              <a:tr h="500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Protesters shut down the site</a:t>
                      </a: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Could shut down production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Protesters glued to machinery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n-GB" sz="120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Negative press/Reputational Impact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Internally there are no areas that need card access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Response?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Restrict access, barriers down, but protesters could easily get into site quickly.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Call the police and follow their instruction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Attempt to restrict access to key areas 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Do not man handle protestors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Try and lock down parts shed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Alert Risk team asap due to negative comms potential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Police: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999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Britvic Risk Team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Peter Holmes: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07808098023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Britvic Corporate Communication: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Stephanie Macduff Duncan: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07808097680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If police are called – once they deem safe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413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92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ermit File" ma:contentTypeID="0x0101000E9AD557692E154F9D2697C8C6432F7600A4CEBB1D6A641A4E837F1E441D55020D" ma:contentTypeVersion="45" ma:contentTypeDescription="Create a new document." ma:contentTypeScope="" ma:versionID="69091e4700ec431e0990d218e32383b3">
  <xsd:schema xmlns:xsd="http://www.w3.org/2001/XMLSchema" xmlns:xs="http://www.w3.org/2001/XMLSchema" xmlns:p="http://schemas.microsoft.com/office/2006/metadata/properties" xmlns:ns2="8595a0ec-c146-4eeb-925a-270f4bc4be63" xmlns:ns3="662745e8-e224-48e8-a2e3-254862b8c2f5" xmlns:ns4="eebef177-55b5-4448-a5fb-28ea454417ee" xmlns:ns5="5ffd8e36-f429-4edc-ab50-c5be84842779" xmlns:ns6="13c3dd66-95f8-469c-aefa-160cfe61df31" targetNamespace="http://schemas.microsoft.com/office/2006/metadata/properties" ma:root="true" ma:fieldsID="67dbef5ffbbb47677e30d9231999aaf6" ns2:_="" ns3:_="" ns4:_="" ns5:_="" ns6:_="">
    <xsd:import namespace="8595a0ec-c146-4eeb-925a-270f4bc4be63"/>
    <xsd:import namespace="662745e8-e224-48e8-a2e3-254862b8c2f5"/>
    <xsd:import namespace="eebef177-55b5-4448-a5fb-28ea454417ee"/>
    <xsd:import namespace="5ffd8e36-f429-4edc-ab50-c5be84842779"/>
    <xsd:import namespace="13c3dd66-95f8-469c-aefa-160cfe61df31"/>
    <xsd:element name="properties">
      <xsd:complexType>
        <xsd:sequence>
          <xsd:element name="documentManagement">
            <xsd:complexType>
              <xsd:all>
                <xsd:element ref="ns2:d3564be703db47eda46ec138bc1ba091" minOccurs="0"/>
                <xsd:element ref="ns3:TaxCatchAll" minOccurs="0"/>
                <xsd:element ref="ns3:TaxCatchAllLabel" minOccurs="0"/>
                <xsd:element ref="ns4:DocumentDate"/>
                <xsd:element ref="ns4:EAReceivedDate"/>
                <xsd:element ref="ns4:ExternalAuthor"/>
                <xsd:element ref="ns2:c52c737aaa794145b5e1ab0b33580095" minOccurs="0"/>
                <xsd:element ref="ns2:ncb1594ff73b435992550f571a78c184" minOccurs="0"/>
                <xsd:element ref="ns2:p517ccc45a7e4674ae144f9410147bb3" minOccurs="0"/>
                <xsd:element ref="ns2:f91636ce86a943e5a85e589048b494b2" minOccurs="0"/>
                <xsd:element ref="ns4:PermitNumber"/>
                <xsd:element ref="ns4:OtherReference" minOccurs="0"/>
                <xsd:element ref="ns4:EPRNumber" minOccurs="0"/>
                <xsd:element ref="ns4:Customer_x002f_OperatorName"/>
                <xsd:element ref="ns4:SiteName"/>
                <xsd:element ref="ns4:FacilityAddress"/>
                <xsd:element ref="ns4:FacilityAddressPostcode"/>
                <xsd:element ref="ns2:ga477587807b4e8dbd9d142e03c014fa" minOccurs="0"/>
                <xsd:element ref="ns2:la34db7254a948be973d9738b9f07ba7" minOccurs="0"/>
                <xsd:element ref="ns2:bf174f8632e04660b372cf372c1956fe" minOccurs="0"/>
                <xsd:element ref="ns2:mb0b523b12654e57a98fd73f451222f6" minOccurs="0"/>
                <xsd:element ref="ns4:CessationDate" minOccurs="0"/>
                <xsd:element ref="ns4:NationalSecurity" minOccurs="0"/>
                <xsd:element ref="ns2:ed3cfd1978f244c4af5dc9d642a18018" minOccurs="0"/>
                <xsd:element ref="ns4:CurrentPermit" minOccurs="0"/>
                <xsd:element ref="ns5:EventLink" minOccurs="0"/>
                <xsd:element ref="ns2:m63bd5d2e6554c968a3f4ff9289590fe" minOccurs="0"/>
                <xsd:element ref="ns2:d22401b98bfe4ec6b8dacbec81c66a1e" minOccurs="0"/>
                <xsd:element ref="ns6:MediaServiceMetadata" minOccurs="0"/>
                <xsd:element ref="ns6:MediaServiceFastMetadata" minOccurs="0"/>
                <xsd:element ref="ns6:MediaServiceAutoTags" minOccurs="0"/>
                <xsd:element ref="ns6:MediaServiceOCR" minOccurs="0"/>
                <xsd:element ref="ns6:MediaServiceGenerationTime" minOccurs="0"/>
                <xsd:element ref="ns6:MediaServiceEventHashCode" minOccurs="0"/>
                <xsd:element ref="ns6:MediaServiceDateTaken" minOccurs="0"/>
                <xsd:element ref="ns6:MediaServiceAutoKeyPoints" minOccurs="0"/>
                <xsd:element ref="ns6:MediaServiceKeyPoints" minOccurs="0"/>
                <xsd:element ref="ns6:MediaServiceLocation" minOccurs="0"/>
                <xsd:element ref="ns6:MediaLengthInSeconds" minOccurs="0"/>
                <xsd:element ref="ns2:SharedWithUsers" minOccurs="0"/>
                <xsd:element ref="ns2:SharedWithDetails" minOccurs="0"/>
                <xsd:element ref="ns6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5a0ec-c146-4eeb-925a-270f4bc4be63" elementFormDefault="qualified">
    <xsd:import namespace="http://schemas.microsoft.com/office/2006/documentManagement/types"/>
    <xsd:import namespace="http://schemas.microsoft.com/office/infopath/2007/PartnerControls"/>
    <xsd:element name="d3564be703db47eda46ec138bc1ba091" ma:index="8" ma:taxonomy="true" ma:internalName="d3564be703db47eda46ec138bc1ba091" ma:taxonomyFieldName="ActivityGrouping" ma:displayName="Activity Grouping" ma:default="8;#Unassigned|cb01650a-31a4-4ad3-af7c-01edd0cc5fa8" ma:fieldId="{d3564be7-03db-47ed-a46e-c138bc1ba091}" ma:sspId="d1117845-93f6-4da3-abaa-fcb4fa669c78" ma:termSetId="c26d6a6f-914d-4d0c-bc0a-7a709b431a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2c737aaa794145b5e1ab0b33580095" ma:index="15" ma:taxonomy="true" ma:internalName="c52c737aaa794145b5e1ab0b33580095" ma:taxonomyFieldName="DisclosureStatus" ma:displayName="Disclosure Status" ma:fieldId="{c52c737a-aa79-4145-b5e1-ab0b33580095}" ma:sspId="d1117845-93f6-4da3-abaa-fcb4fa669c78" ma:termSetId="be5a9b7f-442f-4603-a8b8-76f5f1ec70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cb1594ff73b435992550f571a78c184" ma:index="17" ma:taxonomy="true" ma:internalName="ncb1594ff73b435992550f571a78c184" ma:taxonomyFieldName="Regime" ma:displayName="Regime" ma:fieldId="{7cb1594f-f73b-4359-9255-0f571a78c184}" ma:taxonomyMulti="true" ma:sspId="d1117845-93f6-4da3-abaa-fcb4fa669c78" ma:termSetId="79e1bcb8-4c43-4df4-ad15-4ec7b927a8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517ccc45a7e4674ae144f9410147bb3" ma:index="19" ma:taxonomy="true" ma:internalName="p517ccc45a7e4674ae144f9410147bb3" ma:taxonomyFieldName="RegulatedActivityClass" ma:displayName="Regulated Activity Class" ma:fieldId="{9517ccc4-5a7e-4674-ae14-4f9410147bb3}" ma:taxonomyMulti="true" ma:sspId="d1117845-93f6-4da3-abaa-fcb4fa669c78" ma:termSetId="41ee975a-727d-4c90-bb75-bfa3c8eb72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91636ce86a943e5a85e589048b494b2" ma:index="21" nillable="true" ma:taxonomy="true" ma:internalName="f91636ce86a943e5a85e589048b494b2" ma:taxonomyFieldName="RegulatedActivitySub_x002d_Class" ma:displayName="Regulated Activity Sub-Class" ma:fieldId="{f91636ce-86a9-43e5-a85e-589048b494b2}" ma:taxonomyMulti="true" ma:sspId="d1117845-93f6-4da3-abaa-fcb4fa669c78" ma:termSetId="3c5ee371-f842-4910-b55e-fca1c7c085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477587807b4e8dbd9d142e03c014fa" ma:index="30" nillable="true" ma:taxonomy="true" ma:internalName="ga477587807b4e8dbd9d142e03c014fa" ma:taxonomyFieldName="Catchment" ma:displayName="Catchment" ma:fieldId="{0a477587-807b-4e8d-bd9d-142e03c014fa}" ma:sspId="d1117845-93f6-4da3-abaa-fcb4fa669c78" ma:termSetId="a3d7cc5e-3544-4097-ac09-3626e2dfc5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a34db7254a948be973d9738b9f07ba7" ma:index="32" ma:taxonomy="true" ma:internalName="la34db7254a948be973d9738b9f07ba7" ma:taxonomyFieldName="TypeofPermit" ma:displayName="Type of Permit" ma:default="32;#N/A - Do not select for New Permits|0430e4c2-ee0a-4b2d-9af6-df735aafbcb2" ma:fieldId="{5a34db72-54a9-48be-973d-9738b9f07ba7}" ma:taxonomyMulti="true" ma:sspId="d1117845-93f6-4da3-abaa-fcb4fa669c78" ma:termSetId="7d47b671-38b6-4716-ba29-cfb8e9b10e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f174f8632e04660b372cf372c1956fe" ma:index="34" nillable="true" ma:taxonomy="true" ma:internalName="bf174f8632e04660b372cf372c1956fe" ma:taxonomyFieldName="StandardRulesID" ma:displayName="StandardRulesID" ma:fieldId="{bf174f86-32e0-4660-b372-cf372c1956fe}" ma:taxonomyMulti="true" ma:sspId="d1117845-93f6-4da3-abaa-fcb4fa669c78" ma:termSetId="8e138792-83d5-43de-b6e8-7ca5b827ccd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b0b523b12654e57a98fd73f451222f6" ma:index="36" nillable="true" ma:taxonomy="true" ma:internalName="mb0b523b12654e57a98fd73f451222f6" ma:taxonomyFieldName="CessationStatus" ma:displayName="Cessation Status" ma:fieldId="{6b0b523b-1265-4e57-a98f-d73f451222f6}" ma:sspId="d1117845-93f6-4da3-abaa-fcb4fa669c78" ma:termSetId="8efff926-82ca-4afb-81c6-bc22e4acf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cfd1978f244c4af5dc9d642a18018" ma:index="40" nillable="true" ma:taxonomy="true" ma:internalName="ed3cfd1978f244c4af5dc9d642a18018" ma:taxonomyFieldName="MajorProjectID" ma:displayName="Major Project ID" ma:fieldId="{ed3cfd19-78f2-44c4-af5d-c9d642a18018}" ma:sspId="d1117845-93f6-4da3-abaa-fcb4fa669c78" ma:termSetId="d4a353e3-1bf8-453f-805b-242d6a6db9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63bd5d2e6554c968a3f4ff9289590fe" ma:index="44" nillable="true" ma:taxonomy="true" ma:internalName="m63bd5d2e6554c968a3f4ff9289590fe" ma:taxonomyFieldName="EventType1" ma:displayName="Event Type" ma:readOnly="false" ma:fieldId="{663bd5d2-e655-4c96-8a3f-4ff9289590fe}" ma:sspId="d1117845-93f6-4da3-abaa-fcb4fa669c78" ma:termSetId="6eb2a3b8-caae-450e-a142-afb8c0df35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22401b98bfe4ec6b8dacbec81c66a1e" ma:index="46" nillable="true" ma:taxonomy="true" ma:internalName="d22401b98bfe4ec6b8dacbec81c66a1e" ma:taxonomyFieldName="PermitDocumentType" ma:displayName="Permit Document Type" ma:readOnly="false" ma:fieldId="{d22401b9-8bfe-4ec6-b8da-cbec81c66a1e}" ma:sspId="d1117845-93f6-4da3-abaa-fcb4fa669c78" ma:termSetId="1e9654a3-ed8b-47e0-af9b-cd306150e8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5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45e8-e224-48e8-a2e3-254862b8c2f5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92e41c19-1047-4874-acff-e817b08e966f}" ma:internalName="TaxCatchAll" ma:showField="CatchAllData" ma:web="8595a0ec-c146-4eeb-925a-270f4bc4b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92e41c19-1047-4874-acff-e817b08e966f}" ma:internalName="TaxCatchAllLabel" ma:readOnly="true" ma:showField="CatchAllDataLabel" ma:web="8595a0ec-c146-4eeb-925a-270f4bc4b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ef177-55b5-4448-a5fb-28ea454417ee" elementFormDefault="qualified">
    <xsd:import namespace="http://schemas.microsoft.com/office/2006/documentManagement/types"/>
    <xsd:import namespace="http://schemas.microsoft.com/office/infopath/2007/PartnerControls"/>
    <xsd:element name="DocumentDate" ma:index="12" ma:displayName="Document Date" ma:format="DateOnly" ma:internalName="DocumentDate">
      <xsd:simpleType>
        <xsd:restriction base="dms:DateTime"/>
      </xsd:simpleType>
    </xsd:element>
    <xsd:element name="EAReceivedDate" ma:index="13" ma:displayName="Received Date" ma:format="DateOnly" ma:internalName="EAReceivedDate">
      <xsd:simpleType>
        <xsd:restriction base="dms:DateTime"/>
      </xsd:simpleType>
    </xsd:element>
    <xsd:element name="ExternalAuthor" ma:index="14" ma:displayName="External Author" ma:internalName="ExternalAuthor">
      <xsd:simpleType>
        <xsd:restriction base="dms:Text">
          <xsd:maxLength value="255"/>
        </xsd:restriction>
      </xsd:simpleType>
    </xsd:element>
    <xsd:element name="PermitNumber" ma:index="23" ma:displayName="Permit Number" ma:internalName="PermitNumber">
      <xsd:simpleType>
        <xsd:restriction base="dms:Text">
          <xsd:maxLength value="255"/>
        </xsd:restriction>
      </xsd:simpleType>
    </xsd:element>
    <xsd:element name="OtherReference" ma:index="24" nillable="true" ma:displayName="Other Reference" ma:internalName="OtherReference">
      <xsd:simpleType>
        <xsd:restriction base="dms:Text">
          <xsd:maxLength value="255"/>
        </xsd:restriction>
      </xsd:simpleType>
    </xsd:element>
    <xsd:element name="EPRNumber" ma:index="25" nillable="true" ma:displayName="EPR Number" ma:internalName="EPRNumber">
      <xsd:simpleType>
        <xsd:restriction base="dms:Text">
          <xsd:maxLength value="255"/>
        </xsd:restriction>
      </xsd:simpleType>
    </xsd:element>
    <xsd:element name="Customer_x002f_OperatorName" ma:index="26" ma:displayName="Customer / Operator Name" ma:internalName="Customer_x002F_OperatorName">
      <xsd:simpleType>
        <xsd:restriction base="dms:Text">
          <xsd:maxLength value="255"/>
        </xsd:restriction>
      </xsd:simpleType>
    </xsd:element>
    <xsd:element name="SiteName" ma:index="27" ma:displayName="Facility Name" ma:internalName="SiteName">
      <xsd:simpleType>
        <xsd:restriction base="dms:Text">
          <xsd:maxLength value="255"/>
        </xsd:restriction>
      </xsd:simpleType>
    </xsd:element>
    <xsd:element name="FacilityAddress" ma:index="28" ma:displayName="Facility Address" ma:internalName="FacilityAddress">
      <xsd:simpleType>
        <xsd:restriction base="dms:Note">
          <xsd:maxLength value="255"/>
        </xsd:restriction>
      </xsd:simpleType>
    </xsd:element>
    <xsd:element name="FacilityAddressPostcode" ma:index="29" ma:displayName="Facility Address Postcode" ma:internalName="FacilityAddressPostcode">
      <xsd:simpleType>
        <xsd:restriction base="dms:Text">
          <xsd:maxLength value="255"/>
        </xsd:restriction>
      </xsd:simpleType>
    </xsd:element>
    <xsd:element name="CessationDate" ma:index="38" nillable="true" ma:displayName="Cessation Date" ma:format="DateOnly" ma:internalName="CessationDate">
      <xsd:simpleType>
        <xsd:restriction base="dms:DateTime"/>
      </xsd:simpleType>
    </xsd:element>
    <xsd:element name="NationalSecurity" ma:index="39" nillable="true" ma:displayName="National Security" ma:default="No" ma:format="Dropdown" ma:internalName="NationalSecurity">
      <xsd:simpleType>
        <xsd:restriction base="dms:Choice">
          <xsd:enumeration value="Yes"/>
          <xsd:enumeration value="No"/>
        </xsd:restriction>
      </xsd:simpleType>
    </xsd:element>
    <xsd:element name="CurrentPermit" ma:index="42" nillable="true" ma:displayName="Current Permit" ma:default="N/A - Do not select for New Permits" ma:format="Dropdown" ma:internalName="CurrentPermit">
      <xsd:simpleType>
        <xsd:restriction base="dms:Choice">
          <xsd:enumeration value="Yes"/>
          <xsd:enumeration value="No"/>
          <xsd:enumeration value="N/A - Do not select for New Permi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d8e36-f429-4edc-ab50-c5be84842779" elementFormDefault="qualified">
    <xsd:import namespace="http://schemas.microsoft.com/office/2006/documentManagement/types"/>
    <xsd:import namespace="http://schemas.microsoft.com/office/infopath/2007/PartnerControls"/>
    <xsd:element name="EventLink" ma:index="43" nillable="true" ma:displayName="Event Link" ma:internalName="Event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c3dd66-95f8-469c-aefa-160cfe61d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50" nillable="true" ma:displayName="Tags" ma:internalName="MediaServiceAutoTags" ma:readOnly="true">
      <xsd:simpleType>
        <xsd:restriction base="dms:Text"/>
      </xsd:simpleType>
    </xsd:element>
    <xsd:element name="MediaServiceOCR" ma:index="5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5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5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5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5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57" nillable="true" ma:displayName="Location" ma:internalName="MediaServiceLocation" ma:readOnly="true">
      <xsd:simpleType>
        <xsd:restriction base="dms:Text"/>
      </xsd:simpleType>
    </xsd:element>
    <xsd:element name="MediaLengthInSeconds" ma:index="5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62" nillable="true" ma:taxonomy="true" ma:internalName="lcf76f155ced4ddcb4097134ff3c332f" ma:taxonomyFieldName="MediaServiceImageTags" ma:displayName="Image Tags" ma:readOnly="false" ma:fieldId="{5cf76f15-5ced-4ddc-b409-7134ff3c332f}" ma:taxonomyMulti="true" ma:sspId="d1117845-93f6-4da3-abaa-fcb4fa669c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AReceivedDate xmlns="eebef177-55b5-4448-a5fb-28ea454417ee">2022-06-20T23:00:00+00:00</EAReceivedDate>
    <c52c737aaa794145b5e1ab0b33580095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Register</TermName>
          <TermId xmlns="http://schemas.microsoft.com/office/infopath/2007/PartnerControls">f1fcf6a6-5d97-4f1d-964e-a2f916eb1f18</TermId>
        </TermInfo>
      </Terms>
    </c52c737aaa794145b5e1ab0b33580095>
    <PermitNumber xmlns="eebef177-55b5-4448-a5fb-28ea454417ee">epr-bn2832ik</PermitNumber>
    <la34db7254a948be973d9738b9f07ba7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N/A - Do not select for New Permits</TermName>
          <TermId xmlns="http://schemas.microsoft.com/office/infopath/2007/PartnerControls">0430e4c2-ee0a-4b2d-9af6-df735aafbcb2</TermId>
        </TermInfo>
      </Terms>
    </la34db7254a948be973d9738b9f07ba7>
    <CessationDate xmlns="eebef177-55b5-4448-a5fb-28ea454417ee" xsi:nil="true"/>
    <NationalSecurity xmlns="eebef177-55b5-4448-a5fb-28ea454417ee">No</NationalSecurity>
    <OtherReference xmlns="eebef177-55b5-4448-a5fb-28ea454417ee">-</OtherReference>
    <EventLink xmlns="5ffd8e36-f429-4edc-ab50-c5be84842779" xsi:nil="true"/>
    <d22401b98bfe4ec6b8dacbec81c66a1e xmlns="8595a0ec-c146-4eeb-925a-270f4bc4be63">
      <Terms xmlns="http://schemas.microsoft.com/office/infopath/2007/PartnerControls"/>
    </d22401b98bfe4ec6b8dacbec81c66a1e>
    <Customer_x002f_OperatorName xmlns="eebef177-55b5-4448-a5fb-28ea454417ee">-</Customer_x002f_OperatorName>
    <ncb1594ff73b435992550f571a78c184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EPR</TermName>
          <TermId xmlns="http://schemas.microsoft.com/office/infopath/2007/PartnerControls">0e5af97d-1a8c-4d8f-a20b-528a11cab1f6</TermId>
        </TermInfo>
      </Terms>
    </ncb1594ff73b435992550f571a78c184>
    <DocumentDate xmlns="eebef177-55b5-4448-a5fb-28ea454417ee">2022-05-24T23:00:00+00:00</DocumentDate>
    <f91636ce86a943e5a85e589048b494b2 xmlns="8595a0ec-c146-4eeb-925a-270f4bc4be63">
      <Terms xmlns="http://schemas.microsoft.com/office/infopath/2007/PartnerControls"/>
    </f91636ce86a943e5a85e589048b494b2>
    <bf174f8632e04660b372cf372c1956fe xmlns="8595a0ec-c146-4eeb-925a-270f4bc4be63">
      <Terms xmlns="http://schemas.microsoft.com/office/infopath/2007/PartnerControls"/>
    </bf174f8632e04660b372cf372c1956fe>
    <mb0b523b12654e57a98fd73f451222f6 xmlns="8595a0ec-c146-4eeb-925a-270f4bc4be63">
      <Terms xmlns="http://schemas.microsoft.com/office/infopath/2007/PartnerControls"/>
    </mb0b523b12654e57a98fd73f451222f6>
    <CurrentPermit xmlns="eebef177-55b5-4448-a5fb-28ea454417ee">N/A - Do not select for New Permits</CurrentPermit>
    <EPRNumber xmlns="eebef177-55b5-4448-a5fb-28ea454417ee">-</EPRNumber>
    <ed3cfd1978f244c4af5dc9d642a18018 xmlns="8595a0ec-c146-4eeb-925a-270f4bc4be63">
      <Terms xmlns="http://schemas.microsoft.com/office/infopath/2007/PartnerControls"/>
    </ed3cfd1978f244c4af5dc9d642a18018>
    <d3564be703db47eda46ec138bc1ba091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Application ＆ Associated Docs</TermName>
          <TermId xmlns="http://schemas.microsoft.com/office/infopath/2007/PartnerControls">5eadfd3c-6deb-44e1-b7e1-16accd427bec</TermId>
        </TermInfo>
      </Terms>
    </d3564be703db47eda46ec138bc1ba091>
    <FacilityAddressPostcode xmlns="eebef177-55b5-4448-a5fb-28ea454417ee">E6 6LF</FacilityAddressPostcode>
    <TaxCatchAll xmlns="662745e8-e224-48e8-a2e3-254862b8c2f5">
      <Value>181</Value>
      <Value>12</Value>
      <Value>10</Value>
      <Value>9</Value>
      <Value>38</Value>
    </TaxCatchAll>
    <ExternalAuthor xmlns="eebef177-55b5-4448-a5fb-28ea454417ee">Britvic Soft Drinks Limited</ExternalAuthor>
    <SiteName xmlns="eebef177-55b5-4448-a5fb-28ea454417ee">Beckton Soft Drinks Factory</SiteName>
    <m63bd5d2e6554c968a3f4ff9289590fe xmlns="8595a0ec-c146-4eeb-925a-270f4bc4be63">
      <Terms xmlns="http://schemas.microsoft.com/office/infopath/2007/PartnerControls"/>
    </m63bd5d2e6554c968a3f4ff9289590fe>
    <p517ccc45a7e4674ae144f9410147bb3 xmlns="8595a0ec-c146-4eeb-925a-270f4bc4be6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Installations</TermName>
          <TermId xmlns="http://schemas.microsoft.com/office/infopath/2007/PartnerControls">645f1c9c-65df-490a-9ce3-4a2aa7c5ff7f</TermId>
        </TermInfo>
      </Terms>
    </p517ccc45a7e4674ae144f9410147bb3>
    <lcf76f155ced4ddcb4097134ff3c332f xmlns="13c3dd66-95f8-469c-aefa-160cfe61df31">
      <Terms xmlns="http://schemas.microsoft.com/office/infopath/2007/PartnerControls"/>
    </lcf76f155ced4ddcb4097134ff3c332f>
    <ga477587807b4e8dbd9d142e03c014fa xmlns="8595a0ec-c146-4eeb-925a-270f4bc4be63">
      <Terms xmlns="http://schemas.microsoft.com/office/infopath/2007/PartnerControls"/>
    </ga477587807b4e8dbd9d142e03c014fa>
    <FacilityAddress xmlns="eebef177-55b5-4448-a5fb-28ea454417ee">9 Roding Road Beckton LONDON E6 6LF</FacilityAddress>
  </documentManagement>
</p:properties>
</file>

<file path=customXml/itemProps1.xml><?xml version="1.0" encoding="utf-8"?>
<ds:datastoreItem xmlns:ds="http://schemas.openxmlformats.org/officeDocument/2006/customXml" ds:itemID="{4E9E82AA-3AE9-4CF9-9C3B-DCCA2FC28E49}"/>
</file>

<file path=customXml/itemProps2.xml><?xml version="1.0" encoding="utf-8"?>
<ds:datastoreItem xmlns:ds="http://schemas.openxmlformats.org/officeDocument/2006/customXml" ds:itemID="{3F437E3B-3661-4BAC-B33A-D93A97000F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34EC84-F09B-4A3C-8397-DB034499C73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5733</TotalTime>
  <Words>2147</Words>
  <Application>Microsoft Office PowerPoint</Application>
  <PresentationFormat>Widescreen</PresentationFormat>
  <Paragraphs>507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Water Supply Failure</vt:lpstr>
      <vt:lpstr>Loss of electricity/Power</vt:lpstr>
      <vt:lpstr>Loss of Steam</vt:lpstr>
      <vt:lpstr>PowerPoint Presentation</vt:lpstr>
      <vt:lpstr>Major effluent leak/drainage</vt:lpstr>
      <vt:lpstr>Major Flooding</vt:lpstr>
      <vt:lpstr>Loss of access</vt:lpstr>
      <vt:lpstr>Protesters shutting down 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Leeds site, Business Continuity planning</dc:title>
  <dc:creator>Holmes, Peter (Britvic GB)</dc:creator>
  <cp:lastModifiedBy>Simon Collis</cp:lastModifiedBy>
  <cp:revision>38</cp:revision>
  <dcterms:created xsi:type="dcterms:W3CDTF">2021-03-25T13:47:07Z</dcterms:created>
  <dcterms:modified xsi:type="dcterms:W3CDTF">2022-05-19T10:22:42Z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0x0101000E9AD557692E154F9D2697C8C6432F7600A4CEBB1D6A641A4E837F1E441D55020D</vt:lpwstr>
  </property>
  <property fmtid="{D5CDD505-2E9C-101B-9397-08002B2CF9AE}" pid="3" name="PermitDocumentType">
    <vt:lpwstr/>
  </property>
  <property fmtid="{D5CDD505-2E9C-101B-9397-08002B2CF9AE}" pid="4" name="MediaServiceImageTags">
    <vt:lpwstr/>
  </property>
  <property fmtid="{D5CDD505-2E9C-101B-9397-08002B2CF9AE}" pid="5" name="TypeofPermit">
    <vt:lpwstr>9;#N/A - Do not select for New Permits|0430e4c2-ee0a-4b2d-9af6-df735aafbcb2</vt:lpwstr>
  </property>
  <property fmtid="{D5CDD505-2E9C-101B-9397-08002B2CF9AE}" pid="6" name="DisclosureStatus">
    <vt:lpwstr>181;#Public Register|f1fcf6a6-5d97-4f1d-964e-a2f916eb1f18</vt:lpwstr>
  </property>
  <property fmtid="{D5CDD505-2E9C-101B-9397-08002B2CF9AE}" pid="7" name="RegulatedActivitySub-Class">
    <vt:lpwstr/>
  </property>
  <property fmtid="{D5CDD505-2E9C-101B-9397-08002B2CF9AE}" pid="8" name="EventType1">
    <vt:lpwstr/>
  </property>
  <property fmtid="{D5CDD505-2E9C-101B-9397-08002B2CF9AE}" pid="9" name="ActivityGrouping">
    <vt:lpwstr>12;#Application ＆ Associated Docs|5eadfd3c-6deb-44e1-b7e1-16accd427bec</vt:lpwstr>
  </property>
  <property fmtid="{D5CDD505-2E9C-101B-9397-08002B2CF9AE}" pid="10" name="RegulatedActivityClass">
    <vt:lpwstr>38;#Installations|645f1c9c-65df-490a-9ce3-4a2aa7c5ff7f</vt:lpwstr>
  </property>
  <property fmtid="{D5CDD505-2E9C-101B-9397-08002B2CF9AE}" pid="11" name="Catchment">
    <vt:lpwstr/>
  </property>
  <property fmtid="{D5CDD505-2E9C-101B-9397-08002B2CF9AE}" pid="12" name="MajorProjectID">
    <vt:lpwstr/>
  </property>
  <property fmtid="{D5CDD505-2E9C-101B-9397-08002B2CF9AE}" pid="13" name="StandardRulesID">
    <vt:lpwstr/>
  </property>
  <property fmtid="{D5CDD505-2E9C-101B-9397-08002B2CF9AE}" pid="14" name="CessationStatus">
    <vt:lpwstr/>
  </property>
  <property fmtid="{D5CDD505-2E9C-101B-9397-08002B2CF9AE}" pid="15" name="Regime">
    <vt:lpwstr>10;#EPR|0e5af97d-1a8c-4d8f-a20b-528a11cab1f6</vt:lpwstr>
  </property>
</Properties>
</file>