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6"/>
  </p:sldMasterIdLst>
  <p:sldIdLst>
    <p:sldId id="256" r:id="rId7"/>
    <p:sldId id="257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6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F9583A-E473-4F46-BEAD-CBEE73C41AB4}" v="1" dt="2024-09-09T14:31:03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11" Type="http://schemas.openxmlformats.org/officeDocument/2006/relationships/theme" Target="theme/theme1.xml"/><Relationship Id="rId6" Type="http://schemas.openxmlformats.org/officeDocument/2006/relationships/slideMaster" Target="slideMasters/slideMaster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18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38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5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8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58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85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08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31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75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BCCF-9615-4118-9B32-B9AB54CDE536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2A42B-1DC6-4C92-8385-9D6F4AA0474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9CD596-A6C3-9D86-13A6-3D5336B84A0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71900" y="6642100"/>
            <a:ext cx="1185366" cy="109902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714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Mott MacDonald Restricted</a:t>
            </a:r>
          </a:p>
        </p:txBody>
      </p:sp>
    </p:spTree>
    <p:extLst>
      <p:ext uri="{BB962C8B-B14F-4D97-AF65-F5344CB8AC3E}">
        <p14:creationId xmlns:p14="http://schemas.microsoft.com/office/powerpoint/2010/main" val="357692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9EFE15F7-82C4-EFAB-6634-452A0483DFC2}"/>
              </a:ext>
            </a:extLst>
          </p:cNvPr>
          <p:cNvGrpSpPr/>
          <p:nvPr/>
        </p:nvGrpSpPr>
        <p:grpSpPr>
          <a:xfrm>
            <a:off x="1525945" y="366864"/>
            <a:ext cx="6870724" cy="6002353"/>
            <a:chOff x="1525945" y="366864"/>
            <a:chExt cx="6870724" cy="600235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0EA7CB5-CD46-6AAA-9F90-398B30A89586}"/>
                </a:ext>
              </a:extLst>
            </p:cNvPr>
            <p:cNvSpPr/>
            <p:nvPr/>
          </p:nvSpPr>
          <p:spPr>
            <a:xfrm>
              <a:off x="1525945" y="366864"/>
              <a:ext cx="6870724" cy="60012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2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F7ABB2C7-CE82-1586-8AF4-11CFC6C628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0480" y="366864"/>
              <a:ext cx="5924644" cy="6002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" name="Connector: Elbow 1">
              <a:extLst>
                <a:ext uri="{FF2B5EF4-FFF2-40B4-BE49-F238E27FC236}">
                  <a16:creationId xmlns:a16="http://schemas.microsoft.com/office/drawing/2014/main" id="{643CCB4F-0799-3758-9683-5BFC34A7F0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07296" y="2258433"/>
              <a:ext cx="2746146" cy="992438"/>
            </a:xfrm>
            <a:prstGeom prst="bentConnector3">
              <a:avLst>
                <a:gd name="adj1" fmla="val 26454"/>
              </a:avLst>
            </a:prstGeom>
            <a:ln w="3810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133FC96-C7F0-E820-7272-EF8E361A6283}"/>
                </a:ext>
              </a:extLst>
            </p:cNvPr>
            <p:cNvSpPr txBox="1"/>
            <p:nvPr/>
          </p:nvSpPr>
          <p:spPr>
            <a:xfrm>
              <a:off x="7423930" y="1958179"/>
              <a:ext cx="434722" cy="224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57" b="1" dirty="0"/>
                <a:t>WtW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06AA563-A5CE-FD9A-B7D9-8AD6D1C2F2AB}"/>
                </a:ext>
              </a:extLst>
            </p:cNvPr>
            <p:cNvSpPr txBox="1"/>
            <p:nvPr/>
          </p:nvSpPr>
          <p:spPr>
            <a:xfrm>
              <a:off x="7414630" y="2242957"/>
              <a:ext cx="378100" cy="224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57" b="1" dirty="0"/>
                <a:t>STC</a:t>
              </a:r>
            </a:p>
          </p:txBody>
        </p:sp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0A9F3E87-E266-9A64-9DFD-114DFDD93778}"/>
                </a:ext>
              </a:extLst>
            </p:cNvPr>
            <p:cNvSpPr/>
            <p:nvPr/>
          </p:nvSpPr>
          <p:spPr>
            <a:xfrm rot="16200000">
              <a:off x="7209848" y="1938491"/>
              <a:ext cx="301124" cy="212983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2"/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A0817D24-D665-4F6F-045C-72BE22577926}"/>
                </a:ext>
              </a:extLst>
            </p:cNvPr>
            <p:cNvSpPr/>
            <p:nvPr/>
          </p:nvSpPr>
          <p:spPr>
            <a:xfrm rot="5400000">
              <a:off x="7696388" y="2344914"/>
              <a:ext cx="301124" cy="21298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2"/>
            </a:p>
          </p:txBody>
        </p:sp>
        <p:cxnSp>
          <p:nvCxnSpPr>
            <p:cNvPr id="14" name="Connector: Elbow 13">
              <a:extLst>
                <a:ext uri="{FF2B5EF4-FFF2-40B4-BE49-F238E27FC236}">
                  <a16:creationId xmlns:a16="http://schemas.microsoft.com/office/drawing/2014/main" id="{476099DC-865E-01B9-8CBA-730EE4F5243A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494778" y="3963391"/>
              <a:ext cx="1891567" cy="466529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C58DA032-AD19-9455-A9F7-1D301C0B91B0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848603" y="5394475"/>
              <a:ext cx="1077262" cy="573190"/>
            </a:xfrm>
            <a:prstGeom prst="bentConnector3">
              <a:avLst>
                <a:gd name="adj1" fmla="val 98031"/>
              </a:avLst>
            </a:prstGeom>
            <a:ln w="3810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2135E86D-A5CD-0D52-1324-F08935A0CC6F}"/>
                </a:ext>
              </a:extLst>
            </p:cNvPr>
            <p:cNvCxnSpPr>
              <a:cxnSpLocks/>
              <a:endCxn id="32" idx="2"/>
            </p:cNvCxnSpPr>
            <p:nvPr/>
          </p:nvCxnSpPr>
          <p:spPr>
            <a:xfrm flipV="1">
              <a:off x="6666347" y="4184103"/>
              <a:ext cx="587571" cy="36317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CE498C00-ABDC-1655-8106-6CFFE745E411}"/>
                </a:ext>
              </a:extLst>
            </p:cNvPr>
            <p:cNvSpPr/>
            <p:nvPr/>
          </p:nvSpPr>
          <p:spPr>
            <a:xfrm>
              <a:off x="6989030" y="3409566"/>
              <a:ext cx="552768" cy="1978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dirty="0">
                  <a:solidFill>
                    <a:schemeClr val="tx1"/>
                  </a:solidFill>
                </a:rPr>
                <a:t>CHP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B30F14C1-D745-E08D-2E9E-2EE99B29A4BA}"/>
                </a:ext>
              </a:extLst>
            </p:cNvPr>
            <p:cNvSpPr/>
            <p:nvPr/>
          </p:nvSpPr>
          <p:spPr>
            <a:xfrm>
              <a:off x="7678093" y="3579782"/>
              <a:ext cx="475014" cy="27135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dirty="0">
                  <a:solidFill>
                    <a:schemeClr val="tx1"/>
                  </a:solidFill>
                </a:rPr>
                <a:t>Flare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EAB5F96-75BE-1D90-8453-7680B315037A}"/>
                </a:ext>
              </a:extLst>
            </p:cNvPr>
            <p:cNvSpPr txBox="1"/>
            <p:nvPr/>
          </p:nvSpPr>
          <p:spPr>
            <a:xfrm>
              <a:off x="2934119" y="3214909"/>
              <a:ext cx="535449" cy="224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57" dirty="0"/>
                <a:t>Liquors</a:t>
              </a:r>
            </a:p>
          </p:txBody>
        </p:sp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E3F45E7D-92DF-320E-76D8-A81C37E5C105}"/>
                </a:ext>
              </a:extLst>
            </p:cNvPr>
            <p:cNvCxnSpPr>
              <a:cxnSpLocks/>
              <a:stCxn id="24" idx="0"/>
            </p:cNvCxnSpPr>
            <p:nvPr/>
          </p:nvCxnSpPr>
          <p:spPr>
            <a:xfrm rot="16200000" flipV="1">
              <a:off x="4919467" y="1063617"/>
              <a:ext cx="323302" cy="436859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E7BDE4-3B2C-47D6-8EF8-3552515C7B23}"/>
                </a:ext>
              </a:extLst>
            </p:cNvPr>
            <p:cNvSpPr txBox="1"/>
            <p:nvPr/>
          </p:nvSpPr>
          <p:spPr>
            <a:xfrm>
              <a:off x="6907726" y="3103281"/>
              <a:ext cx="770367" cy="224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57" dirty="0"/>
                <a:t>Condensate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D1B81FE-C4AB-D868-F2E0-C881906F5792}"/>
                </a:ext>
              </a:extLst>
            </p:cNvPr>
            <p:cNvSpPr txBox="1"/>
            <p:nvPr/>
          </p:nvSpPr>
          <p:spPr>
            <a:xfrm>
              <a:off x="6847913" y="4299704"/>
              <a:ext cx="492679" cy="224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57" dirty="0"/>
                <a:t>Biogas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E0696AD1-20C4-B638-8371-A05C9BC4F48B}"/>
                </a:ext>
              </a:extLst>
            </p:cNvPr>
            <p:cNvSpPr/>
            <p:nvPr/>
          </p:nvSpPr>
          <p:spPr>
            <a:xfrm>
              <a:off x="7541798" y="4292471"/>
              <a:ext cx="552768" cy="27135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dirty="0">
                  <a:solidFill>
                    <a:schemeClr val="tx1"/>
                  </a:solidFill>
                </a:rPr>
                <a:t>Boiler</a:t>
              </a:r>
            </a:p>
          </p:txBody>
        </p: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A36CCD9D-F8B5-38D5-DA9B-74089FBEDAA9}"/>
                </a:ext>
              </a:extLst>
            </p:cNvPr>
            <p:cNvCxnSpPr>
              <a:cxnSpLocks/>
              <a:stCxn id="30" idx="2"/>
            </p:cNvCxnSpPr>
            <p:nvPr/>
          </p:nvCxnSpPr>
          <p:spPr>
            <a:xfrm rot="5400000">
              <a:off x="7207721" y="4022454"/>
              <a:ext cx="69087" cy="115183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163072F7-FCDA-0EFE-80F9-317F52BC7FFA}"/>
                </a:ext>
              </a:extLst>
            </p:cNvPr>
            <p:cNvSpPr/>
            <p:nvPr/>
          </p:nvSpPr>
          <p:spPr>
            <a:xfrm>
              <a:off x="6977535" y="3829343"/>
              <a:ext cx="552768" cy="35475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dirty="0">
                  <a:solidFill>
                    <a:schemeClr val="tx1"/>
                  </a:solidFill>
                </a:rPr>
                <a:t>Gas Bag</a:t>
              </a:r>
            </a:p>
          </p:txBody>
        </p:sp>
        <p:cxnSp>
          <p:nvCxnSpPr>
            <p:cNvPr id="44" name="Connector: Elbow 43">
              <a:extLst>
                <a:ext uri="{FF2B5EF4-FFF2-40B4-BE49-F238E27FC236}">
                  <a16:creationId xmlns:a16="http://schemas.microsoft.com/office/drawing/2014/main" id="{FE138965-0138-8388-39EE-54C227C31820}"/>
                </a:ext>
              </a:extLst>
            </p:cNvPr>
            <p:cNvCxnSpPr>
              <a:cxnSpLocks/>
              <a:stCxn id="32" idx="0"/>
              <a:endCxn id="24" idx="2"/>
            </p:cNvCxnSpPr>
            <p:nvPr/>
          </p:nvCxnSpPr>
          <p:spPr>
            <a:xfrm rot="5400000" flipH="1" flipV="1">
              <a:off x="7148706" y="3712637"/>
              <a:ext cx="221922" cy="11495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or: Elbow 46">
              <a:extLst>
                <a:ext uri="{FF2B5EF4-FFF2-40B4-BE49-F238E27FC236}">
                  <a16:creationId xmlns:a16="http://schemas.microsoft.com/office/drawing/2014/main" id="{357679E3-F8D5-17CD-B396-35118D5A4EB2}"/>
                </a:ext>
              </a:extLst>
            </p:cNvPr>
            <p:cNvCxnSpPr>
              <a:cxnSpLocks/>
              <a:stCxn id="24" idx="3"/>
              <a:endCxn id="25" idx="1"/>
            </p:cNvCxnSpPr>
            <p:nvPr/>
          </p:nvCxnSpPr>
          <p:spPr>
            <a:xfrm>
              <a:off x="7541798" y="3508493"/>
              <a:ext cx="136295" cy="206966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or: Elbow 60">
              <a:extLst>
                <a:ext uri="{FF2B5EF4-FFF2-40B4-BE49-F238E27FC236}">
                  <a16:creationId xmlns:a16="http://schemas.microsoft.com/office/drawing/2014/main" id="{2A8A273E-F9D9-7311-A76C-8E5E8BF91FA3}"/>
                </a:ext>
              </a:extLst>
            </p:cNvPr>
            <p:cNvCxnSpPr>
              <a:cxnSpLocks/>
              <a:stCxn id="24" idx="1"/>
            </p:cNvCxnSpPr>
            <p:nvPr/>
          </p:nvCxnSpPr>
          <p:spPr>
            <a:xfrm rot="10800000" flipV="1">
              <a:off x="6812859" y="3508494"/>
              <a:ext cx="176172" cy="94489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1" name="Flowchart: Or 1030">
              <a:extLst>
                <a:ext uri="{FF2B5EF4-FFF2-40B4-BE49-F238E27FC236}">
                  <a16:creationId xmlns:a16="http://schemas.microsoft.com/office/drawing/2014/main" id="{52A39766-6433-0CAD-4EF2-9D8B203A47AF}"/>
                </a:ext>
              </a:extLst>
            </p:cNvPr>
            <p:cNvSpPr/>
            <p:nvPr/>
          </p:nvSpPr>
          <p:spPr>
            <a:xfrm>
              <a:off x="7092672" y="5302267"/>
              <a:ext cx="161165" cy="161165"/>
            </a:xfrm>
            <a:prstGeom prst="flowChar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2"/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47CB1621-ADDC-DD2E-9EE1-3EDD3583CF0B}"/>
                </a:ext>
              </a:extLst>
            </p:cNvPr>
            <p:cNvSpPr txBox="1"/>
            <p:nvPr/>
          </p:nvSpPr>
          <p:spPr>
            <a:xfrm>
              <a:off x="7247496" y="5262459"/>
              <a:ext cx="699730" cy="356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57" dirty="0"/>
                <a:t>Connected to OCU</a:t>
              </a: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77A87ED5-A282-AFD6-893F-18C4EE8A8A27}"/>
                </a:ext>
              </a:extLst>
            </p:cNvPr>
            <p:cNvSpPr/>
            <p:nvPr/>
          </p:nvSpPr>
          <p:spPr>
            <a:xfrm>
              <a:off x="5954884" y="3565056"/>
              <a:ext cx="609591" cy="90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2"/>
            </a:p>
          </p:txBody>
        </p:sp>
        <p:cxnSp>
          <p:nvCxnSpPr>
            <p:cNvPr id="1037" name="Straight Arrow Connector 1036">
              <a:extLst>
                <a:ext uri="{FF2B5EF4-FFF2-40B4-BE49-F238E27FC236}">
                  <a16:creationId xmlns:a16="http://schemas.microsoft.com/office/drawing/2014/main" id="{DFBC37E5-3A4F-F05B-D2A7-C3021F6C27A5}"/>
                </a:ext>
              </a:extLst>
            </p:cNvPr>
            <p:cNvCxnSpPr>
              <a:cxnSpLocks/>
              <a:stCxn id="59" idx="2"/>
              <a:endCxn id="1034" idx="0"/>
            </p:cNvCxnSpPr>
            <p:nvPr/>
          </p:nvCxnSpPr>
          <p:spPr>
            <a:xfrm>
              <a:off x="6277721" y="3592520"/>
              <a:ext cx="0" cy="65142"/>
            </a:xfrm>
            <a:prstGeom prst="straightConnector1">
              <a:avLst/>
            </a:prstGeom>
            <a:ln w="19050">
              <a:solidFill>
                <a:srgbClr val="E76D0D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Connector: Elbow 1040">
              <a:extLst>
                <a:ext uri="{FF2B5EF4-FFF2-40B4-BE49-F238E27FC236}">
                  <a16:creationId xmlns:a16="http://schemas.microsoft.com/office/drawing/2014/main" id="{28FCDDE9-8915-7453-B51E-73DCDE7C21DD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6633990" y="4453387"/>
              <a:ext cx="176683" cy="1655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CCF5ABE-F5BE-F119-C5F2-A9A222677D15}"/>
                </a:ext>
              </a:extLst>
            </p:cNvPr>
            <p:cNvSpPr txBox="1"/>
            <p:nvPr/>
          </p:nvSpPr>
          <p:spPr>
            <a:xfrm>
              <a:off x="6015265" y="3401249"/>
              <a:ext cx="524912" cy="19127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43" dirty="0"/>
                <a:t>Screens</a:t>
              </a:r>
            </a:p>
          </p:txBody>
        </p:sp>
        <p:sp>
          <p:nvSpPr>
            <p:cNvPr id="1034" name="TextBox 1033">
              <a:extLst>
                <a:ext uri="{FF2B5EF4-FFF2-40B4-BE49-F238E27FC236}">
                  <a16:creationId xmlns:a16="http://schemas.microsoft.com/office/drawing/2014/main" id="{69CE23B2-4107-4CE5-16BC-2F5C1F4E3023}"/>
                </a:ext>
              </a:extLst>
            </p:cNvPr>
            <p:cNvSpPr txBox="1"/>
            <p:nvPr/>
          </p:nvSpPr>
          <p:spPr>
            <a:xfrm>
              <a:off x="5803794" y="3657662"/>
              <a:ext cx="947854" cy="1692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00" dirty="0"/>
                <a:t>Post Screening Storage Tanks</a:t>
              </a:r>
            </a:p>
          </p:txBody>
        </p:sp>
        <p:sp>
          <p:nvSpPr>
            <p:cNvPr id="1033" name="Flowchart: Or 1032">
              <a:extLst>
                <a:ext uri="{FF2B5EF4-FFF2-40B4-BE49-F238E27FC236}">
                  <a16:creationId xmlns:a16="http://schemas.microsoft.com/office/drawing/2014/main" id="{13E3F470-0C6E-698D-B79F-8DAC0F09EB0A}"/>
                </a:ext>
              </a:extLst>
            </p:cNvPr>
            <p:cNvSpPr/>
            <p:nvPr/>
          </p:nvSpPr>
          <p:spPr>
            <a:xfrm>
              <a:off x="5704729" y="3663391"/>
              <a:ext cx="161165" cy="161165"/>
            </a:xfrm>
            <a:prstGeom prst="flowChar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2"/>
            </a:p>
          </p:txBody>
        </p:sp>
        <p:sp>
          <p:nvSpPr>
            <p:cNvPr id="1046" name="Flowchart: Or 1045">
              <a:extLst>
                <a:ext uri="{FF2B5EF4-FFF2-40B4-BE49-F238E27FC236}">
                  <a16:creationId xmlns:a16="http://schemas.microsoft.com/office/drawing/2014/main" id="{2EF85E90-FAED-F82F-7C2D-D550682FA0D9}"/>
                </a:ext>
              </a:extLst>
            </p:cNvPr>
            <p:cNvSpPr/>
            <p:nvPr/>
          </p:nvSpPr>
          <p:spPr>
            <a:xfrm>
              <a:off x="6540209" y="3910674"/>
              <a:ext cx="161165" cy="161165"/>
            </a:xfrm>
            <a:prstGeom prst="flowChar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2"/>
            </a:p>
          </p:txBody>
        </p:sp>
        <p:sp>
          <p:nvSpPr>
            <p:cNvPr id="1047" name="Flowchart: Or 1046">
              <a:extLst>
                <a:ext uri="{FF2B5EF4-FFF2-40B4-BE49-F238E27FC236}">
                  <a16:creationId xmlns:a16="http://schemas.microsoft.com/office/drawing/2014/main" id="{31D5832E-4163-B890-DB71-6E27F319FB97}"/>
                </a:ext>
              </a:extLst>
            </p:cNvPr>
            <p:cNvSpPr/>
            <p:nvPr/>
          </p:nvSpPr>
          <p:spPr>
            <a:xfrm>
              <a:off x="2221300" y="2826552"/>
              <a:ext cx="161165" cy="161165"/>
            </a:xfrm>
            <a:prstGeom prst="flowChar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2"/>
            </a:p>
          </p:txBody>
        </p:sp>
        <p:sp>
          <p:nvSpPr>
            <p:cNvPr id="1048" name="Flowchart: Or 1047">
              <a:extLst>
                <a:ext uri="{FF2B5EF4-FFF2-40B4-BE49-F238E27FC236}">
                  <a16:creationId xmlns:a16="http://schemas.microsoft.com/office/drawing/2014/main" id="{6949AEDD-C312-0164-7EA5-AA7CDC35DB7A}"/>
                </a:ext>
              </a:extLst>
            </p:cNvPr>
            <p:cNvSpPr/>
            <p:nvPr/>
          </p:nvSpPr>
          <p:spPr>
            <a:xfrm>
              <a:off x="5934683" y="5600488"/>
              <a:ext cx="161165" cy="161165"/>
            </a:xfrm>
            <a:prstGeom prst="flowChar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2"/>
            </a:p>
          </p:txBody>
        </p:sp>
        <p:sp>
          <p:nvSpPr>
            <p:cNvPr id="1051" name="TextBox 1050">
              <a:extLst>
                <a:ext uri="{FF2B5EF4-FFF2-40B4-BE49-F238E27FC236}">
                  <a16:creationId xmlns:a16="http://schemas.microsoft.com/office/drawing/2014/main" id="{1EF48B84-98BD-2625-EF17-28FBAF069537}"/>
                </a:ext>
              </a:extLst>
            </p:cNvPr>
            <p:cNvSpPr txBox="1"/>
            <p:nvPr/>
          </p:nvSpPr>
          <p:spPr>
            <a:xfrm>
              <a:off x="6015671" y="4870087"/>
              <a:ext cx="618726" cy="38864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643" dirty="0"/>
                <a:t>Post digestion Storage Tank</a:t>
              </a:r>
            </a:p>
          </p:txBody>
        </p:sp>
        <p:sp>
          <p:nvSpPr>
            <p:cNvPr id="1052" name="TextBox 1051">
              <a:extLst>
                <a:ext uri="{FF2B5EF4-FFF2-40B4-BE49-F238E27FC236}">
                  <a16:creationId xmlns:a16="http://schemas.microsoft.com/office/drawing/2014/main" id="{FBF6A3ED-B482-E663-B31B-E9A8F6A9EB78}"/>
                </a:ext>
              </a:extLst>
            </p:cNvPr>
            <p:cNvSpPr txBox="1"/>
            <p:nvPr/>
          </p:nvSpPr>
          <p:spPr>
            <a:xfrm>
              <a:off x="6002064" y="4191199"/>
              <a:ext cx="618726" cy="17717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500" dirty="0"/>
                <a:t>Thickened sludge storage tank</a:t>
              </a:r>
            </a:p>
          </p:txBody>
        </p:sp>
        <p:sp>
          <p:nvSpPr>
            <p:cNvPr id="1053" name="Flowchart: Or 1052">
              <a:extLst>
                <a:ext uri="{FF2B5EF4-FFF2-40B4-BE49-F238E27FC236}">
                  <a16:creationId xmlns:a16="http://schemas.microsoft.com/office/drawing/2014/main" id="{1FAC949E-8580-D665-D552-7F5F15FEEE94}"/>
                </a:ext>
              </a:extLst>
            </p:cNvPr>
            <p:cNvSpPr/>
            <p:nvPr/>
          </p:nvSpPr>
          <p:spPr>
            <a:xfrm>
              <a:off x="6560228" y="4190127"/>
              <a:ext cx="161165" cy="161165"/>
            </a:xfrm>
            <a:prstGeom prst="flowChar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2"/>
            </a:p>
          </p:txBody>
        </p:sp>
        <p:grpSp>
          <p:nvGrpSpPr>
            <p:cNvPr id="1059" name="Group 1058">
              <a:extLst>
                <a:ext uri="{FF2B5EF4-FFF2-40B4-BE49-F238E27FC236}">
                  <a16:creationId xmlns:a16="http://schemas.microsoft.com/office/drawing/2014/main" id="{B6857FF0-045C-344A-A7EE-4179B484F01A}"/>
                </a:ext>
              </a:extLst>
            </p:cNvPr>
            <p:cNvGrpSpPr/>
            <p:nvPr/>
          </p:nvGrpSpPr>
          <p:grpSpPr>
            <a:xfrm>
              <a:off x="6048221" y="2601968"/>
              <a:ext cx="823374" cy="347618"/>
              <a:chOff x="6339765" y="2070244"/>
              <a:chExt cx="1152724" cy="486665"/>
            </a:xfrm>
          </p:grpSpPr>
          <p:sp>
            <p:nvSpPr>
              <p:cNvPr id="1054" name="TextBox 1053">
                <a:extLst>
                  <a:ext uri="{FF2B5EF4-FFF2-40B4-BE49-F238E27FC236}">
                    <a16:creationId xmlns:a16="http://schemas.microsoft.com/office/drawing/2014/main" id="{AFF9E5F7-58D5-8021-B28D-EDD37A3A0A89}"/>
                  </a:ext>
                </a:extLst>
              </p:cNvPr>
              <p:cNvSpPr txBox="1"/>
              <p:nvPr/>
            </p:nvSpPr>
            <p:spPr>
              <a:xfrm>
                <a:off x="6406947" y="2319921"/>
                <a:ext cx="1085542" cy="2369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00" dirty="0"/>
                  <a:t>Sludge Reception Tank</a:t>
                </a:r>
              </a:p>
            </p:txBody>
          </p:sp>
          <p:cxnSp>
            <p:nvCxnSpPr>
              <p:cNvPr id="1055" name="Straight Arrow Connector 1054">
                <a:extLst>
                  <a:ext uri="{FF2B5EF4-FFF2-40B4-BE49-F238E27FC236}">
                    <a16:creationId xmlns:a16="http://schemas.microsoft.com/office/drawing/2014/main" id="{02FE115C-26A3-44DD-0632-8F9AB6987D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1570" y="2070244"/>
                <a:ext cx="0" cy="233881"/>
              </a:xfrm>
              <a:prstGeom prst="straightConnector1">
                <a:avLst/>
              </a:prstGeom>
              <a:ln w="19050">
                <a:solidFill>
                  <a:srgbClr val="E76D0D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7" name="Flowchart: Or 1056">
                <a:extLst>
                  <a:ext uri="{FF2B5EF4-FFF2-40B4-BE49-F238E27FC236}">
                    <a16:creationId xmlns:a16="http://schemas.microsoft.com/office/drawing/2014/main" id="{EEF777F9-50B8-B58B-15C2-D25AD0E02025}"/>
                  </a:ext>
                </a:extLst>
              </p:cNvPr>
              <p:cNvSpPr/>
              <p:nvPr/>
            </p:nvSpPr>
            <p:spPr>
              <a:xfrm>
                <a:off x="6339765" y="2328576"/>
                <a:ext cx="175500" cy="175500"/>
              </a:xfrm>
              <a:prstGeom prst="flowChar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962"/>
              </a:p>
            </p:txBody>
          </p:sp>
        </p:grpSp>
        <p:sp>
          <p:nvSpPr>
            <p:cNvPr id="1062" name="TextBox 1061">
              <a:extLst>
                <a:ext uri="{FF2B5EF4-FFF2-40B4-BE49-F238E27FC236}">
                  <a16:creationId xmlns:a16="http://schemas.microsoft.com/office/drawing/2014/main" id="{DE3B61DF-D2B3-0FBC-57EB-7AD0432668E0}"/>
                </a:ext>
              </a:extLst>
            </p:cNvPr>
            <p:cNvSpPr txBox="1"/>
            <p:nvPr/>
          </p:nvSpPr>
          <p:spPr>
            <a:xfrm>
              <a:off x="2361181" y="2987336"/>
              <a:ext cx="695567" cy="64446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txBody>
            <a:bodyPr wrap="square" tIns="0" rtlCol="0">
              <a:noAutofit/>
            </a:bodyPr>
            <a:lstStyle/>
            <a:p>
              <a:pPr algn="ctr"/>
              <a:r>
                <a:rPr lang="en-GB" sz="500" dirty="0"/>
                <a:t>Return Liquors Well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1A0B07-E45D-C41F-A733-D7C916ADE6A7}"/>
                </a:ext>
              </a:extLst>
            </p:cNvPr>
            <p:cNvSpPr/>
            <p:nvPr/>
          </p:nvSpPr>
          <p:spPr>
            <a:xfrm>
              <a:off x="7265416" y="5680105"/>
              <a:ext cx="1090176" cy="5667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dirty="0"/>
                <a:t>Temporary Storage  of sludge cake (raw or digested)</a:t>
              </a:r>
            </a:p>
            <a:p>
              <a:pPr algn="ctr"/>
              <a:r>
                <a:rPr lang="en-GB" sz="750" dirty="0"/>
                <a:t>(separate waste activity)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437625C-1997-37D7-25E1-823CF907CE96}"/>
                </a:ext>
              </a:extLst>
            </p:cNvPr>
            <p:cNvCxnSpPr/>
            <p:nvPr/>
          </p:nvCxnSpPr>
          <p:spPr>
            <a:xfrm flipH="1">
              <a:off x="6489601" y="5982968"/>
              <a:ext cx="12061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Or 7">
              <a:extLst>
                <a:ext uri="{FF2B5EF4-FFF2-40B4-BE49-F238E27FC236}">
                  <a16:creationId xmlns:a16="http://schemas.microsoft.com/office/drawing/2014/main" id="{BD53D8E2-1AF7-F5CD-7F84-1305EE833313}"/>
                </a:ext>
              </a:extLst>
            </p:cNvPr>
            <p:cNvSpPr/>
            <p:nvPr/>
          </p:nvSpPr>
          <p:spPr>
            <a:xfrm>
              <a:off x="1659682" y="525901"/>
              <a:ext cx="161165" cy="161165"/>
            </a:xfrm>
            <a:prstGeom prst="flowChar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62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1750790-C70F-B213-41CB-ABA58AE7B655}"/>
                </a:ext>
              </a:extLst>
            </p:cNvPr>
            <p:cNvSpPr txBox="1"/>
            <p:nvPr/>
          </p:nvSpPr>
          <p:spPr>
            <a:xfrm>
              <a:off x="1814506" y="486093"/>
              <a:ext cx="699730" cy="356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57" dirty="0"/>
                <a:t>Connected to OCU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02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lowchart: Or 25">
            <a:extLst>
              <a:ext uri="{FF2B5EF4-FFF2-40B4-BE49-F238E27FC236}">
                <a16:creationId xmlns:a16="http://schemas.microsoft.com/office/drawing/2014/main" id="{4065C37D-FA7B-9A3E-2B85-2B34E61E31A0}"/>
              </a:ext>
            </a:extLst>
          </p:cNvPr>
          <p:cNvSpPr/>
          <p:nvPr/>
        </p:nvSpPr>
        <p:spPr>
          <a:xfrm>
            <a:off x="3751354" y="2883258"/>
            <a:ext cx="161165" cy="161165"/>
          </a:xfrm>
          <a:prstGeom prst="flowChar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2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38ACD6-213E-6666-A77C-CB48E2256743}"/>
              </a:ext>
            </a:extLst>
          </p:cNvPr>
          <p:cNvSpPr txBox="1"/>
          <p:nvPr/>
        </p:nvSpPr>
        <p:spPr>
          <a:xfrm>
            <a:off x="3906179" y="2843450"/>
            <a:ext cx="699730" cy="35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Connected to OCU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1C1927-F6FD-005A-FC27-8E62E2655279}"/>
              </a:ext>
            </a:extLst>
          </p:cNvPr>
          <p:cNvSpPr/>
          <p:nvPr/>
        </p:nvSpPr>
        <p:spPr>
          <a:xfrm>
            <a:off x="5671259" y="2584496"/>
            <a:ext cx="941431" cy="53319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57" dirty="0">
                <a:solidFill>
                  <a:schemeClr val="tx1"/>
                </a:solidFill>
              </a:rPr>
              <a:t>Digested Sludge</a:t>
            </a:r>
          </a:p>
          <a:p>
            <a:pPr algn="ctr"/>
            <a:r>
              <a:rPr lang="en-GB" sz="857" dirty="0">
                <a:solidFill>
                  <a:schemeClr val="tx1"/>
                </a:solidFill>
              </a:rPr>
              <a:t>(separate waste activity)</a:t>
            </a:r>
          </a:p>
          <a:p>
            <a:pPr algn="ctr"/>
            <a:r>
              <a:rPr lang="en-GB" sz="857" dirty="0">
                <a:solidFill>
                  <a:schemeClr val="tx1"/>
                </a:solidFill>
              </a:rPr>
              <a:t>19 06 06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F367C8D6-0FB3-8F94-6C94-F7168D765D1E}"/>
              </a:ext>
            </a:extLst>
          </p:cNvPr>
          <p:cNvCxnSpPr>
            <a:cxnSpLocks/>
            <a:stCxn id="28" idx="2"/>
          </p:cNvCxnSpPr>
          <p:nvPr/>
        </p:nvCxnSpPr>
        <p:spPr>
          <a:xfrm rot="5400000">
            <a:off x="3499764" y="1098101"/>
            <a:ext cx="622628" cy="46617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32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ject Document" ma:contentTypeID="0x0101007BD61AFCC8A643B8924AB3F7EE182601020096E189CB79828E4BAF77F4BC944946F3" ma:contentTypeVersion="32" ma:contentTypeDescription="Base content type for project documents" ma:contentTypeScope="" ma:versionID="4d995920ccdcbfdf2d3e89e7dcc01bf1">
  <xsd:schema xmlns:xsd="http://www.w3.org/2001/XMLSchema" xmlns:xs="http://www.w3.org/2001/XMLSchema" xmlns:p="http://schemas.microsoft.com/office/2006/metadata/properties" xmlns:ns1="http://schemas.microsoft.com/sharepoint/v3" xmlns:ns2="980b2c76-4eb4-4926-991a-bb246786b55e" xmlns:ns3="8043c280-e672-43f5-886c-af9cae53c7c4" targetNamespace="http://schemas.microsoft.com/office/2006/metadata/properties" ma:root="true" ma:fieldsID="33d9b16098e080950f543e12b9480de2" ns1:_="" ns2:_="" ns3:_="">
    <xsd:import namespace="http://schemas.microsoft.com/sharepoint/v3"/>
    <xsd:import namespace="980b2c76-4eb4-4926-991a-bb246786b55e"/>
    <xsd:import namespace="8043c280-e672-43f5-886c-af9cae53c7c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TaxKeywordTaxHTFiel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LastDateSharedToProjectMemory" minOccurs="0"/>
                <xsd:element ref="ns2:LastVersionSharedToProjectMemory" minOccurs="0"/>
                <xsd:element ref="ns2:MMSourceID" minOccurs="0"/>
                <xsd:element ref="ns3:DocumentDescription" minOccurs="0"/>
                <xsd:element ref="ns3:DocumentStatusCode" minOccurs="0"/>
                <xsd:element ref="ns3:DocumentRevisionCode" minOccurs="0"/>
                <xsd:element ref="ns3:MM_CheckApproveStatus" minOccurs="0"/>
                <xsd:element ref="ns3:MM_CheckApprove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b2c76-4eb4-4926-991a-bb246786b55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743cda4e-8eab-4617-88b1-8b49cd42232e}" ma:internalName="TaxCatchAll" ma:showField="CatchAllData" ma:web="1c0d5c2c-8026-4cf1-8fb7-a78e42e37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43cda4e-8eab-4617-88b1-8b49cd42232e}" ma:internalName="TaxCatchAllLabel" ma:readOnly="true" ma:showField="CatchAllDataLabel" ma:web="1c0d5c2c-8026-4cf1-8fb7-a78e42e37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3bee4c5c-8f43-4f7f-9637-07f983ecca3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LastDateSharedToProjectMemory" ma:index="21" nillable="true" ma:displayName="Last Shared To Project Memory" ma:format="DateTime" ma:internalName="LastDateSharedToProjectMemory" ma:readOnly="false">
      <xsd:simpleType>
        <xsd:restriction base="dms:DateTime"/>
      </xsd:simpleType>
    </xsd:element>
    <xsd:element name="LastVersionSharedToProjectMemory" ma:index="22" nillable="true" ma:displayName="Last Version Shared To Project Memory" ma:internalName="LastVersionSharedToProjectMemory" ma:readOnly="false">
      <xsd:simpleType>
        <xsd:restriction base="dms:Text">
          <xsd:maxLength value="255"/>
        </xsd:restriction>
      </xsd:simpleType>
    </xsd:element>
    <xsd:element name="MMSourceID" ma:index="23" nillable="true" ma:displayName="MM Source ID" ma:description="Used for source searches" ma:internalName="MMSourceID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3c280-e672-43f5-886c-af9cae53c7c4" elementFormDefault="qualified">
    <xsd:import namespace="http://schemas.microsoft.com/office/2006/documentManagement/types"/>
    <xsd:import namespace="http://schemas.microsoft.com/office/infopath/2007/PartnerControls"/>
    <xsd:element name="DocumentDescription" ma:index="24" nillable="true" ma:displayName="Document Description" ma:internalName="DocumentDescription">
      <xsd:simpleType>
        <xsd:restriction base="dms:Note">
          <xsd:maxLength value="255"/>
        </xsd:restriction>
      </xsd:simpleType>
    </xsd:element>
    <xsd:element name="DocumentStatusCode" ma:index="25" nillable="true" ma:displayName="Status Code" ma:default="S0 - Work in Progress" ma:internalName="DocumentStatusCode">
      <xsd:simpleType>
        <xsd:restriction base="dms:Text">
          <xsd:maxLength value="255"/>
        </xsd:restriction>
      </xsd:simpleType>
    </xsd:element>
    <xsd:element name="DocumentRevisionCode" ma:index="26" nillable="true" ma:displayName="Revision" ma:default="P01.01" ma:internalName="DocumentRevisionCode">
      <xsd:simpleType>
        <xsd:restriction base="dms:Text">
          <xsd:maxLength value="255"/>
        </xsd:restriction>
      </xsd:simpleType>
    </xsd:element>
    <xsd:element name="MM_CheckApproveStatus" ma:index="27" nillable="true" ma:displayName="Check &amp; approve" ma:description="Document Action Check &amp; Approve status" ma:internalName="MM_CheckApproveStatus">
      <xsd:simpleType>
        <xsd:restriction base="dms:Text">
          <xsd:maxLength value="255"/>
        </xsd:restriction>
      </xsd:simpleType>
    </xsd:element>
    <xsd:element name="MM_CheckApproveVersion" ma:index="28" nillable="true" ma:displayName="Check &amp; approve version" ma:description="Document Action Check &amp; Approve version" ma:internalName="MM_CheckApprove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F36F633FE9FB4F46BF1F48F67E6435FB" ma:contentTypeVersion="48" ma:contentTypeDescription="Create a new document." ma:contentTypeScope="" ma:versionID="7965f1ad880bf1d6ee45a00772b033e1">
  <xsd:schema xmlns:xsd="http://www.w3.org/2001/XMLSchema" xmlns:xs="http://www.w3.org/2001/XMLSchema" xmlns:p="http://schemas.microsoft.com/office/2006/metadata/properties" xmlns:ns2="dbe221e7-66db-4bdb-a92c-aa517c005f15" xmlns:ns3="662745e8-e224-48e8-a2e3-254862b8c2f5" xmlns:ns4="eebef177-55b5-4448-a5fb-28ea454417ee" xmlns:ns5="5ffd8e36-f429-4edc-ab50-c5be84842779" xmlns:ns6="5cc6c8e1-61f0-4421-8ec4-372bcd4e7399" targetNamespace="http://schemas.microsoft.com/office/2006/metadata/properties" ma:root="true" ma:fieldsID="c991405dccf951bdf59eb839ef71d643" ns2:_="" ns3:_="" ns4:_="" ns5:_="" ns6:_="">
    <xsd:import namespace="dbe221e7-66db-4bdb-a92c-aa517c005f15"/>
    <xsd:import namespace="662745e8-e224-48e8-a2e3-254862b8c2f5"/>
    <xsd:import namespace="eebef177-55b5-4448-a5fb-28ea454417ee"/>
    <xsd:import namespace="5ffd8e36-f429-4edc-ab50-c5be84842779"/>
    <xsd:import namespace="5cc6c8e1-61f0-4421-8ec4-372bcd4e7399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MediaServiceAutoTags" minOccurs="0"/>
                <xsd:element ref="ns6:MediaServiceOCR" minOccurs="0"/>
                <xsd:element ref="ns6:MediaServiceGenerationTime" minOccurs="0"/>
                <xsd:element ref="ns6:MediaServiceEventHashCode" minOccurs="0"/>
                <xsd:element ref="ns6:MediaServiceDateTaken" minOccurs="0"/>
                <xsd:element ref="ns6:MediaServiceAutoKeyPoints" minOccurs="0"/>
                <xsd:element ref="ns6:MediaServiceKeyPoints" minOccurs="0"/>
                <xsd:element ref="ns6:MediaServiceLocation" minOccurs="0"/>
                <xsd:element ref="ns6:MediaLengthInSeconds" minOccurs="0"/>
                <xsd:element ref="ns6:lcf76f155ced4ddcb4097134ff3c332f" minOccurs="0"/>
                <xsd:element ref="ns2:SharedWithUsers" minOccurs="0"/>
                <xsd:element ref="ns2:SharedWithDetails" minOccurs="0"/>
                <xsd:element ref="ns6:_Flow_SignoffStatus" minOccurs="0"/>
                <xsd:element ref="ns6:MediaServiceObjectDetectorVersion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221e7-66db-4bdb-a92c-aa517c005f15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1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48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6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43e4e61-1be0-4b06-bd98-8598df83c830}" ma:internalName="TaxCatchAll" ma:showField="CatchAllData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43e4e61-1be0-4b06-bd98-8598df83c830}" ma:internalName="TaxCatchAllLabel" ma:readOnly="true" ma:showField="CatchAllDataLabel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c6c8e1-61f0-4421-8ec4-372bcd4e73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50" nillable="true" ma:displayName="Tags" ma:internalName="MediaServiceAutoTags" ma:readOnly="true">
      <xsd:simpleType>
        <xsd:restriction base="dms:Text"/>
      </xsd:simpleType>
    </xsd:element>
    <xsd:element name="MediaServiceOCR" ma:index="5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5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5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57" nillable="true" ma:displayName="Location" ma:internalName="MediaServiceLocation" ma:readOnly="true">
      <xsd:simpleType>
        <xsd:restriction base="dms:Text"/>
      </xsd:simpleType>
    </xsd:element>
    <xsd:element name="MediaLengthInSeconds" ma:index="5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60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63" nillable="true" ma:displayName="Sign-off status" ma:internalName="Sign_x002d_off_x0020_status">
      <xsd:simpleType>
        <xsd:restriction base="dms:Text"/>
      </xsd:simpleType>
    </xsd:element>
    <xsd:element name="MediaServiceObjectDetectorVersions" ma:index="6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6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2745e8-e224-48e8-a2e3-254862b8c2f5">
      <Value>48</Value>
      <Value>49</Value>
      <Value>14</Value>
      <Value>11</Value>
      <Value>41</Value>
      <Value>40</Value>
    </TaxCatchAll>
    <EAReceivedDate xmlns="eebef177-55b5-4448-a5fb-28ea454417ee">2024-09-13T23:00:00+00:00</EAReceivedDate>
    <ga477587807b4e8dbd9d142e03c014fa xmlns="dbe221e7-66db-4bdb-a92c-aa517c005f15">
      <Terms xmlns="http://schemas.microsoft.com/office/infopath/2007/PartnerControls"/>
    </ga477587807b4e8dbd9d142e03c014fa>
    <PermitNumber xmlns="eebef177-55b5-4448-a5fb-28ea454417ee">EPR-NP3698HN</PermitNumber>
    <bf174f8632e04660b372cf372c1956fe xmlns="dbe221e7-66db-4bdb-a92c-aa517c005f15">
      <Terms xmlns="http://schemas.microsoft.com/office/infopath/2007/PartnerControls"/>
    </bf174f8632e04660b372cf372c1956fe>
    <CessationDate xmlns="eebef177-55b5-4448-a5fb-28ea454417ee" xsi:nil="true"/>
    <NationalSecurity xmlns="eebef177-55b5-4448-a5fb-28ea454417ee">No</NationalSecurity>
    <OtherReference xmlns="eebef177-55b5-4448-a5fb-28ea454417ee">EAWML 19447</OtherReference>
    <EventLink xmlns="5ffd8e36-f429-4edc-ab50-c5be84842779" xsi:nil="true"/>
    <Customer_x002f_OperatorName xmlns="eebef177-55b5-4448-a5fb-28ea454417ee">Southern Water Services Limited</Customer_x002f_OperatorName>
    <m63bd5d2e6554c968a3f4ff9289590fe xmlns="dbe221e7-66db-4bdb-a92c-aa517c005f15">
      <Terms xmlns="http://schemas.microsoft.com/office/infopath/2007/PartnerControls"/>
    </m63bd5d2e6554c968a3f4ff9289590fe>
    <ncb1594ff73b435992550f571a78c184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22401b98bfe4ec6b8dacbec81c66a1e xmlns="dbe221e7-66db-4bdb-a92c-aa517c005f15">
      <Terms xmlns="http://schemas.microsoft.com/office/infopath/2007/PartnerControls"/>
    </d22401b98bfe4ec6b8dacbec81c66a1e>
    <lcf76f155ced4ddcb4097134ff3c332f xmlns="5cc6c8e1-61f0-4421-8ec4-372bcd4e7399">
      <Terms xmlns="http://schemas.microsoft.com/office/infopath/2007/PartnerControls"/>
    </lcf76f155ced4ddcb4097134ff3c332f>
    <DocumentDate xmlns="eebef177-55b5-4448-a5fb-28ea454417ee">2024-09-13T23:00:00+00:00</DocumentDate>
    <CurrentPermit xmlns="eebef177-55b5-4448-a5fb-28ea454417ee">N/A - Do not select for New Permits</CurrentPermit>
    <c52c737aaa794145b5e1ab0b33580095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f91636ce86a943e5a85e589048b494b2 xmlns="dbe221e7-66db-4bdb-a92c-aa517c005f15">
      <Terms xmlns="http://schemas.microsoft.com/office/infopath/2007/PartnerControls"/>
    </f91636ce86a943e5a85e589048b494b2>
    <mb0b523b12654e57a98fd73f451222f6 xmlns="dbe221e7-66db-4bdb-a92c-aa517c005f15">
      <Terms xmlns="http://schemas.microsoft.com/office/infopath/2007/PartnerControls"/>
    </mb0b523b12654e57a98fd73f451222f6>
    <d3564be703db47eda46ec138bc1ba091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EPRNumber xmlns="eebef177-55b5-4448-a5fb-28ea454417ee">EPR/NP3698HN/V007</EPRNumber>
    <FacilityAddressPostcode xmlns="eebef177-55b5-4448-a5fb-28ea454417ee">CT2 0AA</FacilityAddressPostcode>
    <ed3cfd1978f244c4af5dc9d642a18018 xmlns="dbe221e7-66db-4bdb-a92c-aa517c005f15">
      <Terms xmlns="http://schemas.microsoft.com/office/infopath/2007/PartnerControls"/>
    </ed3cfd1978f244c4af5dc9d642a18018>
    <ExternalAuthor xmlns="eebef177-55b5-4448-a5fb-28ea454417ee">Southern Water Services Limited</ExternalAuthor>
    <SiteName xmlns="eebef177-55b5-4448-a5fb-28ea454417ee">Canterbury WTW and STC</SiteName>
    <p517ccc45a7e4674ae144f9410147bb3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Waste Operations</TermName>
          <TermId xmlns="http://schemas.microsoft.com/office/infopath/2007/PartnerControls">dc63c9b7-da6e-463c-b2cf-265b08d49156</TermId>
        </TermInfo>
        <TermInfo xmlns="http://schemas.microsoft.com/office/infopath/2007/PartnerControls">
          <TermName xmlns="http://schemas.microsoft.com/office/infopath/2007/PartnerControls">Installations</TermName>
          <TermId xmlns="http://schemas.microsoft.com/office/infopath/2007/PartnerControls">645f1c9c-65df-490a-9ce3-4a2aa7c5ff7f</TermId>
        </TermInfo>
      </Terms>
    </p517ccc45a7e4674ae144f9410147bb3>
    <FacilityAddress xmlns="eebef177-55b5-4448-a5fb-28ea454417ee">Canterbury WTW and STC Canterbury Wastewater Treatment Works Sturry Road Canterbury Kent CT2 0AA</FacilityAddress>
    <_Flow_SignoffStatus xmlns="5cc6c8e1-61f0-4421-8ec4-372bcd4e7399" xsi:nil="true"/>
    <la34db7254a948be973d9738b9f07ba7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 - Do not select for New Permits</TermName>
          <TermId xmlns="http://schemas.microsoft.com/office/infopath/2007/PartnerControls">0430e4c2-ee0a-4b2d-9af6-df735aafbcb2</TermId>
        </TermInfo>
      </Terms>
    </la34db7254a948be973d9738b9f07ba7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B16E07-DD78-4DFC-A5EE-A3906ECACF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0b2c76-4eb4-4926-991a-bb246786b55e"/>
    <ds:schemaRef ds:uri="8043c280-e672-43f5-886c-af9cae53c7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AEBCEA-2EAF-434C-8793-2B6C96BDE7B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A3BD74B-FFC6-4F92-B904-65306138B761}"/>
</file>

<file path=customXml/itemProps4.xml><?xml version="1.0" encoding="utf-8"?>
<ds:datastoreItem xmlns:ds="http://schemas.openxmlformats.org/officeDocument/2006/customXml" ds:itemID="{7FE113AA-B1AA-4BD6-A76F-6CD9BADEA08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b0a80a4a-b1b8-441e-a170-2bf220e38f17"/>
    <ds:schemaRef ds:uri="76641e97-de2b-4eb7-a0dd-e9e2831fdad6"/>
    <ds:schemaRef ds:uri="980b2c76-4eb4-4926-991a-bb246786b55e"/>
    <ds:schemaRef ds:uri="8043c280-e672-43f5-886c-af9cae53c7c4"/>
  </ds:schemaRefs>
</ds:datastoreItem>
</file>

<file path=customXml/itemProps5.xml><?xml version="1.0" encoding="utf-8"?>
<ds:datastoreItem xmlns:ds="http://schemas.openxmlformats.org/officeDocument/2006/customXml" ds:itemID="{E56DB86B-570A-449C-B0E3-49DF4D7812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522</TotalTime>
  <Words>63</Words>
  <Application>Microsoft Office PowerPoint</Application>
  <PresentationFormat>A4 Paper (210x297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Reynolds, Tom</dc:creator>
  <cp:lastModifiedBy>Shannon Stone</cp:lastModifiedBy>
  <cp:revision>2</cp:revision>
  <dcterms:created xsi:type="dcterms:W3CDTF">2024-08-21T10:31:52Z</dcterms:created>
  <dcterms:modified xsi:type="dcterms:W3CDTF">2024-09-09T14:31:41Z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0x0101000E9AD557692E154F9D2697C8C6432F7600F36F633FE9FB4F46BF1F48F67E6435FB</vt:lpwstr>
  </property>
  <property fmtid="{D5CDD505-2E9C-101B-9397-08002B2CF9AE}" pid="3" name="MediaServiceImageTags">
    <vt:lpwstr/>
  </property>
  <property fmtid="{D5CDD505-2E9C-101B-9397-08002B2CF9AE}" pid="4" name="_dlc_DocIdItemGuid">
    <vt:lpwstr>62ca5df3-8de2-415e-9e80-c2379d9aceb0</vt:lpwstr>
  </property>
  <property fmtid="{D5CDD505-2E9C-101B-9397-08002B2CF9AE}" pid="5" name="SavedOnce">
    <vt:lpwstr>true</vt:lpwstr>
  </property>
  <property fmtid="{D5CDD505-2E9C-101B-9397-08002B2CF9AE}" pid="6" name="MSIP_Label_f49efa9f-42fe-4312-9503-c89a219c0830_Enabled">
    <vt:lpwstr>true</vt:lpwstr>
  </property>
  <property fmtid="{D5CDD505-2E9C-101B-9397-08002B2CF9AE}" pid="7" name="MSIP_Label_f49efa9f-42fe-4312-9503-c89a219c0830_SetDate">
    <vt:lpwstr>2024-08-30T15:46:01Z</vt:lpwstr>
  </property>
  <property fmtid="{D5CDD505-2E9C-101B-9397-08002B2CF9AE}" pid="8" name="MSIP_Label_f49efa9f-42fe-4312-9503-c89a219c0830_Method">
    <vt:lpwstr>Standard</vt:lpwstr>
  </property>
  <property fmtid="{D5CDD505-2E9C-101B-9397-08002B2CF9AE}" pid="9" name="MSIP_Label_f49efa9f-42fe-4312-9503-c89a219c0830_Name">
    <vt:lpwstr>MM RESTRICTED</vt:lpwstr>
  </property>
  <property fmtid="{D5CDD505-2E9C-101B-9397-08002B2CF9AE}" pid="10" name="MSIP_Label_f49efa9f-42fe-4312-9503-c89a219c0830_SiteId">
    <vt:lpwstr>a2bed0c4-5957-4f73-b0c2-a811407590fb</vt:lpwstr>
  </property>
  <property fmtid="{D5CDD505-2E9C-101B-9397-08002B2CF9AE}" pid="11" name="MSIP_Label_f49efa9f-42fe-4312-9503-c89a219c0830_ActionId">
    <vt:lpwstr>b660ea07-c76e-4d42-b4ff-ecff801c91e2</vt:lpwstr>
  </property>
  <property fmtid="{D5CDD505-2E9C-101B-9397-08002B2CF9AE}" pid="12" name="MSIP_Label_f49efa9f-42fe-4312-9503-c89a219c0830_ContentBits">
    <vt:lpwstr>2</vt:lpwstr>
  </property>
  <property fmtid="{D5CDD505-2E9C-101B-9397-08002B2CF9AE}" pid="13" name="ClassificationContentMarkingFooterLocations">
    <vt:lpwstr>Office Theme:8</vt:lpwstr>
  </property>
  <property fmtid="{D5CDD505-2E9C-101B-9397-08002B2CF9AE}" pid="14" name="ClassificationContentMarkingFooterText">
    <vt:lpwstr>Mott MacDonald Restricted</vt:lpwstr>
  </property>
  <property fmtid="{D5CDD505-2E9C-101B-9397-08002B2CF9AE}" pid="15" name="TaxKeyword">
    <vt:lpwstr/>
  </property>
  <property fmtid="{D5CDD505-2E9C-101B-9397-08002B2CF9AE}" pid="16" name="lcf76f155ced4ddcb4097134ff3c332f">
    <vt:lpwstr/>
  </property>
  <property fmtid="{D5CDD505-2E9C-101B-9397-08002B2CF9AE}" pid="17" name="PermitDocumentType">
    <vt:lpwstr/>
  </property>
  <property fmtid="{D5CDD505-2E9C-101B-9397-08002B2CF9AE}" pid="18" name="TypeofPermit">
    <vt:lpwstr>48;#N/A - Do not select for New Permits|0430e4c2-ee0a-4b2d-9af6-df735aafbcb2</vt:lpwstr>
  </property>
  <property fmtid="{D5CDD505-2E9C-101B-9397-08002B2CF9AE}" pid="19" name="DisclosureStatus">
    <vt:lpwstr>41;#Public Register|f1fcf6a6-5d97-4f1d-964e-a2f916eb1f18</vt:lpwstr>
  </property>
  <property fmtid="{D5CDD505-2E9C-101B-9397-08002B2CF9AE}" pid="20" name="ActivityGrouping">
    <vt:lpwstr>14;#Application ＆ Associated Docs|5eadfd3c-6deb-44e1-b7e1-16accd427bec</vt:lpwstr>
  </property>
  <property fmtid="{D5CDD505-2E9C-101B-9397-08002B2CF9AE}" pid="21" name="RegulatedActivityClass">
    <vt:lpwstr>40;#Waste Operations|dc63c9b7-da6e-463c-b2cf-265b08d49156;#49;#Installations|645f1c9c-65df-490a-9ce3-4a2aa7c5ff7f</vt:lpwstr>
  </property>
  <property fmtid="{D5CDD505-2E9C-101B-9397-08002B2CF9AE}" pid="22" name="Catchment">
    <vt:lpwstr/>
  </property>
  <property fmtid="{D5CDD505-2E9C-101B-9397-08002B2CF9AE}" pid="23" name="MajorProjectID">
    <vt:lpwstr/>
  </property>
  <property fmtid="{D5CDD505-2E9C-101B-9397-08002B2CF9AE}" pid="24" name="StandardRulesID">
    <vt:lpwstr/>
  </property>
  <property fmtid="{D5CDD505-2E9C-101B-9397-08002B2CF9AE}" pid="25" name="CessationStatus">
    <vt:lpwstr/>
  </property>
  <property fmtid="{D5CDD505-2E9C-101B-9397-08002B2CF9AE}" pid="26" name="Regime">
    <vt:lpwstr>11;#EPR|0e5af97d-1a8c-4d8f-a20b-528a11cab1f6</vt:lpwstr>
  </property>
  <property fmtid="{D5CDD505-2E9C-101B-9397-08002B2CF9AE}" pid="27" name="RegulatedActivitySub-Class">
    <vt:lpwstr/>
  </property>
  <property fmtid="{D5CDD505-2E9C-101B-9397-08002B2CF9AE}" pid="28" name="EventType1">
    <vt:lpwstr/>
  </property>
</Properties>
</file>