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2"/>
  </p:notesMasterIdLst>
  <p:sldIdLst>
    <p:sldId id="294" r:id="rId6"/>
    <p:sldId id="348" r:id="rId7"/>
    <p:sldId id="296" r:id="rId8"/>
    <p:sldId id="336" r:id="rId9"/>
    <p:sldId id="337" r:id="rId10"/>
    <p:sldId id="338" r:id="rId11"/>
    <p:sldId id="339" r:id="rId12"/>
    <p:sldId id="343" r:id="rId13"/>
    <p:sldId id="340" r:id="rId14"/>
    <p:sldId id="341" r:id="rId15"/>
    <p:sldId id="335" r:id="rId16"/>
    <p:sldId id="319" r:id="rId17"/>
    <p:sldId id="315" r:id="rId18"/>
    <p:sldId id="333" r:id="rId19"/>
    <p:sldId id="342" r:id="rId20"/>
    <p:sldId id="297" r:id="rId21"/>
  </p:sldIdLst>
  <p:sldSz cx="12192000" cy="6858000"/>
  <p:notesSz cx="6810375" cy="99425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572" userDrawn="1">
          <p15:clr>
            <a:srgbClr val="A4A3A4"/>
          </p15:clr>
        </p15:guide>
        <p15:guide id="2" pos="39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ooks, Wendy" initials="BW" lastIdx="6" clrIdx="0">
    <p:extLst>
      <p:ext uri="{19B8F6BF-5375-455C-9EA6-DF929625EA0E}">
        <p15:presenceInfo xmlns:p15="http://schemas.microsoft.com/office/powerpoint/2012/main" userId="S-1-5-21-5500852-3169274997-3744214685-59484" providerId="AD"/>
      </p:ext>
    </p:extLst>
  </p:cmAuthor>
  <p:cmAuthor id="2" name="Tupper, Steven" initials="TS" lastIdx="7" clrIdx="1">
    <p:extLst>
      <p:ext uri="{19B8F6BF-5375-455C-9EA6-DF929625EA0E}">
        <p15:presenceInfo xmlns:p15="http://schemas.microsoft.com/office/powerpoint/2012/main" userId="S-1-5-21-5500852-3169274997-3744214685-63039" providerId="AD"/>
      </p:ext>
    </p:extLst>
  </p:cmAuthor>
  <p:cmAuthor id="3" name="Thomson (FCRM), Emma" initials="T(E" lastIdx="55" clrIdx="2">
    <p:extLst>
      <p:ext uri="{19B8F6BF-5375-455C-9EA6-DF929625EA0E}">
        <p15:presenceInfo xmlns:p15="http://schemas.microsoft.com/office/powerpoint/2012/main" userId="S-1-5-21-5500852-3169274997-3744214685-59586" providerId="AD"/>
      </p:ext>
    </p:extLst>
  </p:cmAuthor>
  <p:cmAuthor id="4" name="Beaver, Cath" initials="BC" lastIdx="7" clrIdx="3">
    <p:extLst>
      <p:ext uri="{19B8F6BF-5375-455C-9EA6-DF929625EA0E}">
        <p15:presenceInfo xmlns:p15="http://schemas.microsoft.com/office/powerpoint/2012/main" userId="S-1-5-21-5500852-3169274997-3744214685-68046" providerId="AD"/>
      </p:ext>
    </p:extLst>
  </p:cmAuthor>
  <p:cmAuthor id="5" name="Hardy, Karl M" initials="HKM" lastIdx="18" clrIdx="4">
    <p:extLst>
      <p:ext uri="{19B8F6BF-5375-455C-9EA6-DF929625EA0E}">
        <p15:presenceInfo xmlns:p15="http://schemas.microsoft.com/office/powerpoint/2012/main" userId="S-1-5-21-5500852-3169274997-3744214685-737869" providerId="AD"/>
      </p:ext>
    </p:extLst>
  </p:cmAuthor>
  <p:cmAuthor id="6" name="Brooks, Wendy" initials="BW [2]" lastIdx="4" clrIdx="5">
    <p:extLst>
      <p:ext uri="{19B8F6BF-5375-455C-9EA6-DF929625EA0E}">
        <p15:presenceInfo xmlns:p15="http://schemas.microsoft.com/office/powerpoint/2012/main" userId="S::wendy.brooks@environment-agency.gov.uk::2165b4ff-2776-4c8d-8795-e105093a5f9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AC0C"/>
    <a:srgbClr val="E4344D"/>
    <a:srgbClr val="FE86CB"/>
    <a:srgbClr val="ACD0BA"/>
    <a:srgbClr val="BEFEF2"/>
    <a:srgbClr val="FADB6A"/>
    <a:srgbClr val="E3BC95"/>
    <a:srgbClr val="E8F7C5"/>
    <a:srgbClr val="EAACFE"/>
    <a:srgbClr val="FBC1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14" autoAdjust="0"/>
    <p:restoredTop sz="60870" autoAdjust="0"/>
  </p:normalViewPr>
  <p:slideViewPr>
    <p:cSldViewPr>
      <p:cViewPr varScale="1">
        <p:scale>
          <a:sx n="45" d="100"/>
          <a:sy n="45" d="100"/>
        </p:scale>
        <p:origin x="1638" y="48"/>
      </p:cViewPr>
      <p:guideLst>
        <p:guide orient="horz" pos="572"/>
        <p:guide pos="393"/>
      </p:guideLst>
    </p:cSldViewPr>
  </p:slideViewPr>
  <p:outlineViewPr>
    <p:cViewPr>
      <p:scale>
        <a:sx n="33" d="100"/>
        <a:sy n="33" d="100"/>
      </p:scale>
      <p:origin x="0" y="-5640"/>
    </p:cViewPr>
  </p:outlineViewPr>
  <p:notesTextViewPr>
    <p:cViewPr>
      <p:scale>
        <a:sx n="100" d="100"/>
        <a:sy n="100" d="100"/>
      </p:scale>
      <p:origin x="0" y="0"/>
    </p:cViewPr>
  </p:notesTextViewPr>
  <p:sorterViewPr>
    <p:cViewPr>
      <p:scale>
        <a:sx n="100" d="100"/>
        <a:sy n="100" d="100"/>
      </p:scale>
      <p:origin x="0" y="-3804"/>
    </p:cViewPr>
  </p:sorterViewPr>
  <p:notesViewPr>
    <p:cSldViewPr>
      <p:cViewPr varScale="1">
        <p:scale>
          <a:sx n="39" d="100"/>
          <a:sy n="39" d="100"/>
        </p:scale>
        <p:origin x="2405"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11ECAD-7286-4AD7-A926-19D824773C71}"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GB"/>
        </a:p>
      </dgm:t>
    </dgm:pt>
    <dgm:pt modelId="{8E36C144-7DBC-4E3A-9D1D-9998FCB2DCD8}">
      <dgm:prSet phldrT="[Text]"/>
      <dgm:spPr/>
      <dgm:t>
        <a:bodyPr/>
        <a:lstStyle/>
        <a:p>
          <a:r>
            <a:rPr lang="en-GB" dirty="0"/>
            <a:t>Autumn / Winter 2020</a:t>
          </a:r>
        </a:p>
      </dgm:t>
    </dgm:pt>
    <dgm:pt modelId="{135E07AA-3B76-48CC-A83F-119A5956B3D7}" type="parTrans" cxnId="{C23F6044-7946-4C23-A914-89C858D89716}">
      <dgm:prSet/>
      <dgm:spPr/>
      <dgm:t>
        <a:bodyPr/>
        <a:lstStyle/>
        <a:p>
          <a:endParaRPr lang="en-GB"/>
        </a:p>
      </dgm:t>
    </dgm:pt>
    <dgm:pt modelId="{D685A5C7-8783-4139-B0D2-F62674DE0A5A}" type="sibTrans" cxnId="{C23F6044-7946-4C23-A914-89C858D89716}">
      <dgm:prSet/>
      <dgm:spPr/>
      <dgm:t>
        <a:bodyPr/>
        <a:lstStyle/>
        <a:p>
          <a:endParaRPr lang="en-GB"/>
        </a:p>
      </dgm:t>
    </dgm:pt>
    <dgm:pt modelId="{0470463C-BA0A-4E08-8E1B-2BE5B1D78814}">
      <dgm:prSet phldrT="[Text]"/>
      <dgm:spPr/>
      <dgm:t>
        <a:bodyPr/>
        <a:lstStyle/>
        <a:p>
          <a:r>
            <a:rPr lang="en-GB" dirty="0">
              <a:solidFill>
                <a:schemeClr val="accent6"/>
              </a:solidFill>
            </a:rPr>
            <a:t>Final Strategy published </a:t>
          </a:r>
          <a:r>
            <a:rPr lang="en-GB" smtClean="0">
              <a:solidFill>
                <a:schemeClr val="accent6"/>
              </a:solidFill>
            </a:rPr>
            <a:t>and adopted following </a:t>
          </a:r>
          <a:r>
            <a:rPr lang="en-GB" dirty="0">
              <a:solidFill>
                <a:schemeClr val="accent6"/>
              </a:solidFill>
            </a:rPr>
            <a:t>parliamentary scrutiny</a:t>
          </a:r>
        </a:p>
      </dgm:t>
    </dgm:pt>
    <dgm:pt modelId="{00C6AD54-F5F1-4F51-BD85-D08BEA3870F7}" type="parTrans" cxnId="{76D04358-9A0C-41E6-889D-02114D550414}">
      <dgm:prSet/>
      <dgm:spPr/>
      <dgm:t>
        <a:bodyPr/>
        <a:lstStyle/>
        <a:p>
          <a:endParaRPr lang="en-GB"/>
        </a:p>
      </dgm:t>
    </dgm:pt>
    <dgm:pt modelId="{CF34CB26-E55B-428E-B5F4-524FCA722C96}" type="sibTrans" cxnId="{76D04358-9A0C-41E6-889D-02114D550414}">
      <dgm:prSet/>
      <dgm:spPr/>
      <dgm:t>
        <a:bodyPr/>
        <a:lstStyle/>
        <a:p>
          <a:endParaRPr lang="en-GB"/>
        </a:p>
      </dgm:t>
    </dgm:pt>
    <dgm:pt modelId="{F7CB40A7-D24B-46CE-B2FF-5498A6650943}">
      <dgm:prSet phldrT="[Text]"/>
      <dgm:spPr/>
      <dgm:t>
        <a:bodyPr/>
        <a:lstStyle/>
        <a:p>
          <a:r>
            <a:rPr lang="en-GB" dirty="0">
              <a:solidFill>
                <a:schemeClr val="accent6"/>
              </a:solidFill>
            </a:rPr>
            <a:t>Consultation response document published</a:t>
          </a:r>
        </a:p>
      </dgm:t>
    </dgm:pt>
    <dgm:pt modelId="{C91FC4E2-8B23-4C15-BAE0-29148ABE69CF}" type="parTrans" cxnId="{26A617BD-323C-4A9E-A793-AECE006CF049}">
      <dgm:prSet/>
      <dgm:spPr/>
      <dgm:t>
        <a:bodyPr/>
        <a:lstStyle/>
        <a:p>
          <a:endParaRPr lang="en-GB"/>
        </a:p>
      </dgm:t>
    </dgm:pt>
    <dgm:pt modelId="{2D87ECF4-6DC4-48EC-99A8-D26F5EA5DCE6}" type="sibTrans" cxnId="{26A617BD-323C-4A9E-A793-AECE006CF049}">
      <dgm:prSet/>
      <dgm:spPr/>
      <dgm:t>
        <a:bodyPr/>
        <a:lstStyle/>
        <a:p>
          <a:endParaRPr lang="en-GB"/>
        </a:p>
      </dgm:t>
    </dgm:pt>
    <dgm:pt modelId="{38C7C864-C00D-4727-98C9-E3DBA3B88A15}">
      <dgm:prSet phldrT="[Text]"/>
      <dgm:spPr/>
      <dgm:t>
        <a:bodyPr/>
        <a:lstStyle/>
        <a:p>
          <a:r>
            <a:rPr lang="en-GB" dirty="0"/>
            <a:t>Summer 2020  to Spring 2021</a:t>
          </a:r>
        </a:p>
      </dgm:t>
    </dgm:pt>
    <dgm:pt modelId="{BD5B20BF-5688-4B95-8E1C-726D6825B0A3}" type="parTrans" cxnId="{36EE5F62-40BC-42B1-B992-21CB554A1190}">
      <dgm:prSet/>
      <dgm:spPr/>
      <dgm:t>
        <a:bodyPr/>
        <a:lstStyle/>
        <a:p>
          <a:endParaRPr lang="en-GB"/>
        </a:p>
      </dgm:t>
    </dgm:pt>
    <dgm:pt modelId="{7AA3E8C4-CD85-44BB-8F8D-2999E62BD7E3}" type="sibTrans" cxnId="{36EE5F62-40BC-42B1-B992-21CB554A1190}">
      <dgm:prSet/>
      <dgm:spPr/>
      <dgm:t>
        <a:bodyPr/>
        <a:lstStyle/>
        <a:p>
          <a:endParaRPr lang="en-GB"/>
        </a:p>
      </dgm:t>
    </dgm:pt>
    <dgm:pt modelId="{CE2E4D87-4428-458F-A809-2A94BDC6FC4A}">
      <dgm:prSet phldrT="[Text]"/>
      <dgm:spPr/>
      <dgm:t>
        <a:bodyPr/>
        <a:lstStyle/>
        <a:p>
          <a:r>
            <a:rPr lang="en-GB" dirty="0">
              <a:solidFill>
                <a:schemeClr val="accent6"/>
              </a:solidFill>
            </a:rPr>
            <a:t>Action planning with </a:t>
          </a:r>
          <a:r>
            <a:rPr lang="en-GB" dirty="0" smtClean="0">
              <a:solidFill>
                <a:schemeClr val="accent6"/>
              </a:solidFill>
            </a:rPr>
            <a:t>partners and stakeholders</a:t>
          </a:r>
          <a:endParaRPr lang="en-GB" dirty="0">
            <a:solidFill>
              <a:schemeClr val="accent6"/>
            </a:solidFill>
          </a:endParaRPr>
        </a:p>
      </dgm:t>
    </dgm:pt>
    <dgm:pt modelId="{A76A20ED-4086-44AA-BD1F-C2DF1A95C16B}" type="parTrans" cxnId="{B10B1919-910C-4054-9242-BD43D06694D7}">
      <dgm:prSet/>
      <dgm:spPr/>
      <dgm:t>
        <a:bodyPr/>
        <a:lstStyle/>
        <a:p>
          <a:endParaRPr lang="en-GB"/>
        </a:p>
      </dgm:t>
    </dgm:pt>
    <dgm:pt modelId="{07DFBD03-D8B6-4761-8709-DB928804A1A8}" type="sibTrans" cxnId="{B10B1919-910C-4054-9242-BD43D06694D7}">
      <dgm:prSet/>
      <dgm:spPr/>
      <dgm:t>
        <a:bodyPr/>
        <a:lstStyle/>
        <a:p>
          <a:endParaRPr lang="en-GB"/>
        </a:p>
      </dgm:t>
    </dgm:pt>
    <dgm:pt modelId="{4C824AAA-2AA4-474E-9E4A-15E0538CF61D}">
      <dgm:prSet phldrT="[Text]"/>
      <dgm:spPr/>
      <dgm:t>
        <a:bodyPr/>
        <a:lstStyle/>
        <a:p>
          <a:r>
            <a:rPr lang="en-GB" dirty="0"/>
            <a:t>Spring 2021</a:t>
          </a:r>
        </a:p>
      </dgm:t>
    </dgm:pt>
    <dgm:pt modelId="{AB511730-64BA-4589-94C9-09708F0DC175}" type="parTrans" cxnId="{025C0C9E-E36B-438F-BC09-3DA96A181038}">
      <dgm:prSet/>
      <dgm:spPr/>
      <dgm:t>
        <a:bodyPr/>
        <a:lstStyle/>
        <a:p>
          <a:endParaRPr lang="en-GB"/>
        </a:p>
      </dgm:t>
    </dgm:pt>
    <dgm:pt modelId="{E42FD246-7B5A-499D-89A0-5E2DB3EF2CBE}" type="sibTrans" cxnId="{025C0C9E-E36B-438F-BC09-3DA96A181038}">
      <dgm:prSet/>
      <dgm:spPr/>
      <dgm:t>
        <a:bodyPr/>
        <a:lstStyle/>
        <a:p>
          <a:endParaRPr lang="en-GB"/>
        </a:p>
      </dgm:t>
    </dgm:pt>
    <dgm:pt modelId="{7CB25381-97F4-4008-9A72-22B2BA5F71A7}">
      <dgm:prSet phldrT="[Text]"/>
      <dgm:spPr/>
      <dgm:t>
        <a:bodyPr/>
        <a:lstStyle/>
        <a:p>
          <a:r>
            <a:rPr lang="en-GB" dirty="0">
              <a:solidFill>
                <a:schemeClr val="accent6"/>
              </a:solidFill>
            </a:rPr>
            <a:t>Partner action plan published</a:t>
          </a:r>
        </a:p>
      </dgm:t>
    </dgm:pt>
    <dgm:pt modelId="{B4FCE168-AAE4-4C87-99B9-9B50D57B60F2}" type="parTrans" cxnId="{751AE57B-590E-425F-BD11-B785E269A1E9}">
      <dgm:prSet/>
      <dgm:spPr/>
      <dgm:t>
        <a:bodyPr/>
        <a:lstStyle/>
        <a:p>
          <a:endParaRPr lang="en-GB"/>
        </a:p>
      </dgm:t>
    </dgm:pt>
    <dgm:pt modelId="{E89BE93B-3C4D-40D8-87ED-1BDA9F7EF374}" type="sibTrans" cxnId="{751AE57B-590E-425F-BD11-B785E269A1E9}">
      <dgm:prSet/>
      <dgm:spPr/>
      <dgm:t>
        <a:bodyPr/>
        <a:lstStyle/>
        <a:p>
          <a:endParaRPr lang="en-GB"/>
        </a:p>
      </dgm:t>
    </dgm:pt>
    <dgm:pt modelId="{01DA9067-C9CE-4547-A709-A0868C10DF6A}">
      <dgm:prSet phldrT="[Text]"/>
      <dgm:spPr/>
      <dgm:t>
        <a:bodyPr/>
        <a:lstStyle/>
        <a:p>
          <a:r>
            <a:rPr lang="en-GB" dirty="0">
              <a:solidFill>
                <a:schemeClr val="accent6"/>
              </a:solidFill>
            </a:rPr>
            <a:t>SEA Statement of Environmental Particulars and Final HRA published</a:t>
          </a:r>
        </a:p>
      </dgm:t>
    </dgm:pt>
    <dgm:pt modelId="{FD7E808C-F45D-4354-81B5-3D1CBFD4D7B7}" type="parTrans" cxnId="{2B582235-6081-4096-900F-D157B9956688}">
      <dgm:prSet/>
      <dgm:spPr/>
      <dgm:t>
        <a:bodyPr/>
        <a:lstStyle/>
        <a:p>
          <a:endParaRPr lang="en-GB"/>
        </a:p>
      </dgm:t>
    </dgm:pt>
    <dgm:pt modelId="{28758976-B91A-46DE-BF27-2CF1024477D1}" type="sibTrans" cxnId="{2B582235-6081-4096-900F-D157B9956688}">
      <dgm:prSet/>
      <dgm:spPr/>
      <dgm:t>
        <a:bodyPr/>
        <a:lstStyle/>
        <a:p>
          <a:endParaRPr lang="en-GB"/>
        </a:p>
      </dgm:t>
    </dgm:pt>
    <dgm:pt modelId="{D81453F0-07D6-473B-B5FE-3D4C0250D15C}" type="pres">
      <dgm:prSet presAssocID="{4411ECAD-7286-4AD7-A926-19D824773C71}" presName="linearFlow" presStyleCnt="0">
        <dgm:presLayoutVars>
          <dgm:dir/>
          <dgm:animLvl val="lvl"/>
          <dgm:resizeHandles val="exact"/>
        </dgm:presLayoutVars>
      </dgm:prSet>
      <dgm:spPr/>
      <dgm:t>
        <a:bodyPr/>
        <a:lstStyle/>
        <a:p>
          <a:endParaRPr lang="en-GB"/>
        </a:p>
      </dgm:t>
    </dgm:pt>
    <dgm:pt modelId="{333B996B-917C-464D-916A-94EEDE89FE2B}" type="pres">
      <dgm:prSet presAssocID="{8E36C144-7DBC-4E3A-9D1D-9998FCB2DCD8}" presName="composite" presStyleCnt="0"/>
      <dgm:spPr/>
    </dgm:pt>
    <dgm:pt modelId="{BB9B9076-752D-403B-8A14-E63F0D71A2A6}" type="pres">
      <dgm:prSet presAssocID="{8E36C144-7DBC-4E3A-9D1D-9998FCB2DCD8}" presName="parentText" presStyleLbl="alignNode1" presStyleIdx="0" presStyleCnt="3">
        <dgm:presLayoutVars>
          <dgm:chMax val="1"/>
          <dgm:bulletEnabled val="1"/>
        </dgm:presLayoutVars>
      </dgm:prSet>
      <dgm:spPr/>
      <dgm:t>
        <a:bodyPr/>
        <a:lstStyle/>
        <a:p>
          <a:endParaRPr lang="en-GB"/>
        </a:p>
      </dgm:t>
    </dgm:pt>
    <dgm:pt modelId="{90ACC07E-6265-4837-A64E-58896E620DDF}" type="pres">
      <dgm:prSet presAssocID="{8E36C144-7DBC-4E3A-9D1D-9998FCB2DCD8}" presName="descendantText" presStyleLbl="alignAcc1" presStyleIdx="0" presStyleCnt="3" custLinFactNeighborX="8143" custLinFactNeighborY="6182">
        <dgm:presLayoutVars>
          <dgm:bulletEnabled val="1"/>
        </dgm:presLayoutVars>
      </dgm:prSet>
      <dgm:spPr/>
      <dgm:t>
        <a:bodyPr/>
        <a:lstStyle/>
        <a:p>
          <a:endParaRPr lang="en-GB"/>
        </a:p>
      </dgm:t>
    </dgm:pt>
    <dgm:pt modelId="{E04D767D-08B4-4ACB-B273-954887C9A665}" type="pres">
      <dgm:prSet presAssocID="{D685A5C7-8783-4139-B0D2-F62674DE0A5A}" presName="sp" presStyleCnt="0"/>
      <dgm:spPr/>
    </dgm:pt>
    <dgm:pt modelId="{F4112603-2E3C-41A8-BA2F-3E6F29C92836}" type="pres">
      <dgm:prSet presAssocID="{38C7C864-C00D-4727-98C9-E3DBA3B88A15}" presName="composite" presStyleCnt="0"/>
      <dgm:spPr/>
    </dgm:pt>
    <dgm:pt modelId="{FBB74ADA-1D3A-4F48-A5AF-88D24E6AB8B0}" type="pres">
      <dgm:prSet presAssocID="{38C7C864-C00D-4727-98C9-E3DBA3B88A15}" presName="parentText" presStyleLbl="alignNode1" presStyleIdx="1" presStyleCnt="3">
        <dgm:presLayoutVars>
          <dgm:chMax val="1"/>
          <dgm:bulletEnabled val="1"/>
        </dgm:presLayoutVars>
      </dgm:prSet>
      <dgm:spPr/>
      <dgm:t>
        <a:bodyPr/>
        <a:lstStyle/>
        <a:p>
          <a:endParaRPr lang="en-GB"/>
        </a:p>
      </dgm:t>
    </dgm:pt>
    <dgm:pt modelId="{F496E7A2-C01B-4BBD-A6CC-76A5EAE2784B}" type="pres">
      <dgm:prSet presAssocID="{38C7C864-C00D-4727-98C9-E3DBA3B88A15}" presName="descendantText" presStyleLbl="alignAcc1" presStyleIdx="1" presStyleCnt="3">
        <dgm:presLayoutVars>
          <dgm:bulletEnabled val="1"/>
        </dgm:presLayoutVars>
      </dgm:prSet>
      <dgm:spPr/>
      <dgm:t>
        <a:bodyPr/>
        <a:lstStyle/>
        <a:p>
          <a:endParaRPr lang="en-GB"/>
        </a:p>
      </dgm:t>
    </dgm:pt>
    <dgm:pt modelId="{D2DD00F7-F559-42AE-8A72-7F6FF5E55743}" type="pres">
      <dgm:prSet presAssocID="{7AA3E8C4-CD85-44BB-8F8D-2999E62BD7E3}" presName="sp" presStyleCnt="0"/>
      <dgm:spPr/>
    </dgm:pt>
    <dgm:pt modelId="{80A708EC-1DD4-4364-8468-2104B27236BD}" type="pres">
      <dgm:prSet presAssocID="{4C824AAA-2AA4-474E-9E4A-15E0538CF61D}" presName="composite" presStyleCnt="0"/>
      <dgm:spPr/>
    </dgm:pt>
    <dgm:pt modelId="{4FD04169-D2B0-4552-8235-4DB46EFD2273}" type="pres">
      <dgm:prSet presAssocID="{4C824AAA-2AA4-474E-9E4A-15E0538CF61D}" presName="parentText" presStyleLbl="alignNode1" presStyleIdx="2" presStyleCnt="3">
        <dgm:presLayoutVars>
          <dgm:chMax val="1"/>
          <dgm:bulletEnabled val="1"/>
        </dgm:presLayoutVars>
      </dgm:prSet>
      <dgm:spPr/>
      <dgm:t>
        <a:bodyPr/>
        <a:lstStyle/>
        <a:p>
          <a:endParaRPr lang="en-GB"/>
        </a:p>
      </dgm:t>
    </dgm:pt>
    <dgm:pt modelId="{B0F9B293-2DE1-4360-AE84-2B5379238BBA}" type="pres">
      <dgm:prSet presAssocID="{4C824AAA-2AA4-474E-9E4A-15E0538CF61D}" presName="descendantText" presStyleLbl="alignAcc1" presStyleIdx="2" presStyleCnt="3">
        <dgm:presLayoutVars>
          <dgm:bulletEnabled val="1"/>
        </dgm:presLayoutVars>
      </dgm:prSet>
      <dgm:spPr/>
      <dgm:t>
        <a:bodyPr/>
        <a:lstStyle/>
        <a:p>
          <a:endParaRPr lang="en-GB"/>
        </a:p>
      </dgm:t>
    </dgm:pt>
  </dgm:ptLst>
  <dgm:cxnLst>
    <dgm:cxn modelId="{C1002823-5ABE-4DCE-880C-59C5EB836FB2}" type="presOf" srcId="{CE2E4D87-4428-458F-A809-2A94BDC6FC4A}" destId="{F496E7A2-C01B-4BBD-A6CC-76A5EAE2784B}" srcOrd="0" destOrd="0" presId="urn:microsoft.com/office/officeart/2005/8/layout/chevron2"/>
    <dgm:cxn modelId="{ACF1D7CE-E4E0-4779-BAB0-0F97B720EE92}" type="presOf" srcId="{01DA9067-C9CE-4547-A709-A0868C10DF6A}" destId="{90ACC07E-6265-4837-A64E-58896E620DDF}" srcOrd="0" destOrd="2" presId="urn:microsoft.com/office/officeart/2005/8/layout/chevron2"/>
    <dgm:cxn modelId="{2C869652-2B6D-454F-A51D-7C3FD78F1800}" type="presOf" srcId="{F7CB40A7-D24B-46CE-B2FF-5498A6650943}" destId="{90ACC07E-6265-4837-A64E-58896E620DDF}" srcOrd="0" destOrd="1" presId="urn:microsoft.com/office/officeart/2005/8/layout/chevron2"/>
    <dgm:cxn modelId="{1A7C25E3-BF63-4257-BE39-E972B6EE9618}" type="presOf" srcId="{38C7C864-C00D-4727-98C9-E3DBA3B88A15}" destId="{FBB74ADA-1D3A-4F48-A5AF-88D24E6AB8B0}" srcOrd="0" destOrd="0" presId="urn:microsoft.com/office/officeart/2005/8/layout/chevron2"/>
    <dgm:cxn modelId="{DE57BA30-5063-4088-A77F-EBC985DF323D}" type="presOf" srcId="{4411ECAD-7286-4AD7-A926-19D824773C71}" destId="{D81453F0-07D6-473B-B5FE-3D4C0250D15C}" srcOrd="0" destOrd="0" presId="urn:microsoft.com/office/officeart/2005/8/layout/chevron2"/>
    <dgm:cxn modelId="{025C0C9E-E36B-438F-BC09-3DA96A181038}" srcId="{4411ECAD-7286-4AD7-A926-19D824773C71}" destId="{4C824AAA-2AA4-474E-9E4A-15E0538CF61D}" srcOrd="2" destOrd="0" parTransId="{AB511730-64BA-4589-94C9-09708F0DC175}" sibTransId="{E42FD246-7B5A-499D-89A0-5E2DB3EF2CBE}"/>
    <dgm:cxn modelId="{3B6F50C9-3AD9-44D1-9EE4-05E42E1745B2}" type="presOf" srcId="{4C824AAA-2AA4-474E-9E4A-15E0538CF61D}" destId="{4FD04169-D2B0-4552-8235-4DB46EFD2273}" srcOrd="0" destOrd="0" presId="urn:microsoft.com/office/officeart/2005/8/layout/chevron2"/>
    <dgm:cxn modelId="{76D04358-9A0C-41E6-889D-02114D550414}" srcId="{8E36C144-7DBC-4E3A-9D1D-9998FCB2DCD8}" destId="{0470463C-BA0A-4E08-8E1B-2BE5B1D78814}" srcOrd="0" destOrd="0" parTransId="{00C6AD54-F5F1-4F51-BD85-D08BEA3870F7}" sibTransId="{CF34CB26-E55B-428E-B5F4-524FCA722C96}"/>
    <dgm:cxn modelId="{BD30AAD4-D959-40BF-AD93-C5129BF40227}" type="presOf" srcId="{7CB25381-97F4-4008-9A72-22B2BA5F71A7}" destId="{B0F9B293-2DE1-4360-AE84-2B5379238BBA}" srcOrd="0" destOrd="0" presId="urn:microsoft.com/office/officeart/2005/8/layout/chevron2"/>
    <dgm:cxn modelId="{CDEA8D11-0CE4-404C-8F6C-2AD07112649C}" type="presOf" srcId="{0470463C-BA0A-4E08-8E1B-2BE5B1D78814}" destId="{90ACC07E-6265-4837-A64E-58896E620DDF}" srcOrd="0" destOrd="0" presId="urn:microsoft.com/office/officeart/2005/8/layout/chevron2"/>
    <dgm:cxn modelId="{B10B1919-910C-4054-9242-BD43D06694D7}" srcId="{38C7C864-C00D-4727-98C9-E3DBA3B88A15}" destId="{CE2E4D87-4428-458F-A809-2A94BDC6FC4A}" srcOrd="0" destOrd="0" parTransId="{A76A20ED-4086-44AA-BD1F-C2DF1A95C16B}" sibTransId="{07DFBD03-D8B6-4761-8709-DB928804A1A8}"/>
    <dgm:cxn modelId="{26A617BD-323C-4A9E-A793-AECE006CF049}" srcId="{8E36C144-7DBC-4E3A-9D1D-9998FCB2DCD8}" destId="{F7CB40A7-D24B-46CE-B2FF-5498A6650943}" srcOrd="1" destOrd="0" parTransId="{C91FC4E2-8B23-4C15-BAE0-29148ABE69CF}" sibTransId="{2D87ECF4-6DC4-48EC-99A8-D26F5EA5DCE6}"/>
    <dgm:cxn modelId="{6E208AF2-6B1D-44EF-AA31-1A9DB3BF7A78}" type="presOf" srcId="{8E36C144-7DBC-4E3A-9D1D-9998FCB2DCD8}" destId="{BB9B9076-752D-403B-8A14-E63F0D71A2A6}" srcOrd="0" destOrd="0" presId="urn:microsoft.com/office/officeart/2005/8/layout/chevron2"/>
    <dgm:cxn modelId="{2B582235-6081-4096-900F-D157B9956688}" srcId="{8E36C144-7DBC-4E3A-9D1D-9998FCB2DCD8}" destId="{01DA9067-C9CE-4547-A709-A0868C10DF6A}" srcOrd="2" destOrd="0" parTransId="{FD7E808C-F45D-4354-81B5-3D1CBFD4D7B7}" sibTransId="{28758976-B91A-46DE-BF27-2CF1024477D1}"/>
    <dgm:cxn modelId="{751AE57B-590E-425F-BD11-B785E269A1E9}" srcId="{4C824AAA-2AA4-474E-9E4A-15E0538CF61D}" destId="{7CB25381-97F4-4008-9A72-22B2BA5F71A7}" srcOrd="0" destOrd="0" parTransId="{B4FCE168-AAE4-4C87-99B9-9B50D57B60F2}" sibTransId="{E89BE93B-3C4D-40D8-87ED-1BDA9F7EF374}"/>
    <dgm:cxn modelId="{C23F6044-7946-4C23-A914-89C858D89716}" srcId="{4411ECAD-7286-4AD7-A926-19D824773C71}" destId="{8E36C144-7DBC-4E3A-9D1D-9998FCB2DCD8}" srcOrd="0" destOrd="0" parTransId="{135E07AA-3B76-48CC-A83F-119A5956B3D7}" sibTransId="{D685A5C7-8783-4139-B0D2-F62674DE0A5A}"/>
    <dgm:cxn modelId="{36EE5F62-40BC-42B1-B992-21CB554A1190}" srcId="{4411ECAD-7286-4AD7-A926-19D824773C71}" destId="{38C7C864-C00D-4727-98C9-E3DBA3B88A15}" srcOrd="1" destOrd="0" parTransId="{BD5B20BF-5688-4B95-8E1C-726D6825B0A3}" sibTransId="{7AA3E8C4-CD85-44BB-8F8D-2999E62BD7E3}"/>
    <dgm:cxn modelId="{4509D552-4AE3-4756-8C88-54946B5B93A7}" type="presParOf" srcId="{D81453F0-07D6-473B-B5FE-3D4C0250D15C}" destId="{333B996B-917C-464D-916A-94EEDE89FE2B}" srcOrd="0" destOrd="0" presId="urn:microsoft.com/office/officeart/2005/8/layout/chevron2"/>
    <dgm:cxn modelId="{A58B0E7B-416E-445B-8325-4850094D8354}" type="presParOf" srcId="{333B996B-917C-464D-916A-94EEDE89FE2B}" destId="{BB9B9076-752D-403B-8A14-E63F0D71A2A6}" srcOrd="0" destOrd="0" presId="urn:microsoft.com/office/officeart/2005/8/layout/chevron2"/>
    <dgm:cxn modelId="{7C36DB59-CE0C-44A5-9D00-E4799F1C0B69}" type="presParOf" srcId="{333B996B-917C-464D-916A-94EEDE89FE2B}" destId="{90ACC07E-6265-4837-A64E-58896E620DDF}" srcOrd="1" destOrd="0" presId="urn:microsoft.com/office/officeart/2005/8/layout/chevron2"/>
    <dgm:cxn modelId="{1977F77C-EFA0-4AF7-8D92-C820E7609CA8}" type="presParOf" srcId="{D81453F0-07D6-473B-B5FE-3D4C0250D15C}" destId="{E04D767D-08B4-4ACB-B273-954887C9A665}" srcOrd="1" destOrd="0" presId="urn:microsoft.com/office/officeart/2005/8/layout/chevron2"/>
    <dgm:cxn modelId="{9D21A2C8-368D-485A-8D62-97E460977BFA}" type="presParOf" srcId="{D81453F0-07D6-473B-B5FE-3D4C0250D15C}" destId="{F4112603-2E3C-41A8-BA2F-3E6F29C92836}" srcOrd="2" destOrd="0" presId="urn:microsoft.com/office/officeart/2005/8/layout/chevron2"/>
    <dgm:cxn modelId="{B10E51FA-EE1E-4B0D-92F6-4BFAFDA62E3F}" type="presParOf" srcId="{F4112603-2E3C-41A8-BA2F-3E6F29C92836}" destId="{FBB74ADA-1D3A-4F48-A5AF-88D24E6AB8B0}" srcOrd="0" destOrd="0" presId="urn:microsoft.com/office/officeart/2005/8/layout/chevron2"/>
    <dgm:cxn modelId="{14347FAE-9C8D-4CC7-85C4-85B0DB0607BA}" type="presParOf" srcId="{F4112603-2E3C-41A8-BA2F-3E6F29C92836}" destId="{F496E7A2-C01B-4BBD-A6CC-76A5EAE2784B}" srcOrd="1" destOrd="0" presId="urn:microsoft.com/office/officeart/2005/8/layout/chevron2"/>
    <dgm:cxn modelId="{4E984B36-B2F9-4A41-9023-8B364201A09A}" type="presParOf" srcId="{D81453F0-07D6-473B-B5FE-3D4C0250D15C}" destId="{D2DD00F7-F559-42AE-8A72-7F6FF5E55743}" srcOrd="3" destOrd="0" presId="urn:microsoft.com/office/officeart/2005/8/layout/chevron2"/>
    <dgm:cxn modelId="{0161600A-A48B-4C46-B28F-42DEC252942D}" type="presParOf" srcId="{D81453F0-07D6-473B-B5FE-3D4C0250D15C}" destId="{80A708EC-1DD4-4364-8468-2104B27236BD}" srcOrd="4" destOrd="0" presId="urn:microsoft.com/office/officeart/2005/8/layout/chevron2"/>
    <dgm:cxn modelId="{C63DF5F8-CD94-4D09-9452-FDF4CE507DBB}" type="presParOf" srcId="{80A708EC-1DD4-4364-8468-2104B27236BD}" destId="{4FD04169-D2B0-4552-8235-4DB46EFD2273}" srcOrd="0" destOrd="0" presId="urn:microsoft.com/office/officeart/2005/8/layout/chevron2"/>
    <dgm:cxn modelId="{B41A005A-90F4-41D3-9429-46151A882E4A}" type="presParOf" srcId="{80A708EC-1DD4-4364-8468-2104B27236BD}" destId="{B0F9B293-2DE1-4360-AE84-2B5379238BBA}"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9B9076-752D-403B-8A14-E63F0D71A2A6}">
      <dsp:nvSpPr>
        <dsp:cNvPr id="0" name=""/>
        <dsp:cNvSpPr/>
      </dsp:nvSpPr>
      <dsp:spPr>
        <a:xfrm rot="5400000">
          <a:off x="-289718" y="292805"/>
          <a:ext cx="1931458" cy="135202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kern="1200" dirty="0"/>
            <a:t>Autumn / Winter 2020</a:t>
          </a:r>
        </a:p>
      </dsp:txBody>
      <dsp:txXfrm rot="-5400000">
        <a:off x="1" y="679096"/>
        <a:ext cx="1352020" cy="579438"/>
      </dsp:txXfrm>
    </dsp:sp>
    <dsp:sp modelId="{90ACC07E-6265-4837-A64E-58896E620DDF}">
      <dsp:nvSpPr>
        <dsp:cNvPr id="0" name=""/>
        <dsp:cNvSpPr/>
      </dsp:nvSpPr>
      <dsp:spPr>
        <a:xfrm rot="5400000">
          <a:off x="4836818" y="-3404099"/>
          <a:ext cx="1255447" cy="822504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GB" sz="1900" kern="1200" dirty="0">
              <a:solidFill>
                <a:schemeClr val="accent6"/>
              </a:solidFill>
            </a:rPr>
            <a:t>Final Strategy published </a:t>
          </a:r>
          <a:r>
            <a:rPr lang="en-GB" sz="1900" kern="1200" smtClean="0">
              <a:solidFill>
                <a:schemeClr val="accent6"/>
              </a:solidFill>
            </a:rPr>
            <a:t>and adopted following </a:t>
          </a:r>
          <a:r>
            <a:rPr lang="en-GB" sz="1900" kern="1200" dirty="0">
              <a:solidFill>
                <a:schemeClr val="accent6"/>
              </a:solidFill>
            </a:rPr>
            <a:t>parliamentary scrutiny</a:t>
          </a:r>
        </a:p>
        <a:p>
          <a:pPr marL="171450" lvl="1" indent="-171450" algn="l" defTabSz="844550">
            <a:lnSpc>
              <a:spcPct val="90000"/>
            </a:lnSpc>
            <a:spcBef>
              <a:spcPct val="0"/>
            </a:spcBef>
            <a:spcAft>
              <a:spcPct val="15000"/>
            </a:spcAft>
            <a:buChar char="••"/>
          </a:pPr>
          <a:r>
            <a:rPr lang="en-GB" sz="1900" kern="1200" dirty="0">
              <a:solidFill>
                <a:schemeClr val="accent6"/>
              </a:solidFill>
            </a:rPr>
            <a:t>Consultation response document published</a:t>
          </a:r>
        </a:p>
        <a:p>
          <a:pPr marL="171450" lvl="1" indent="-171450" algn="l" defTabSz="844550">
            <a:lnSpc>
              <a:spcPct val="90000"/>
            </a:lnSpc>
            <a:spcBef>
              <a:spcPct val="0"/>
            </a:spcBef>
            <a:spcAft>
              <a:spcPct val="15000"/>
            </a:spcAft>
            <a:buChar char="••"/>
          </a:pPr>
          <a:r>
            <a:rPr lang="en-GB" sz="1900" kern="1200" dirty="0">
              <a:solidFill>
                <a:schemeClr val="accent6"/>
              </a:solidFill>
            </a:rPr>
            <a:t>SEA Statement of Environmental Particulars and Final HRA published</a:t>
          </a:r>
        </a:p>
      </dsp:txBody>
      <dsp:txXfrm rot="-5400000">
        <a:off x="1352020" y="141985"/>
        <a:ext cx="8163757" cy="1132875"/>
      </dsp:txXfrm>
    </dsp:sp>
    <dsp:sp modelId="{FBB74ADA-1D3A-4F48-A5AF-88D24E6AB8B0}">
      <dsp:nvSpPr>
        <dsp:cNvPr id="0" name=""/>
        <dsp:cNvSpPr/>
      </dsp:nvSpPr>
      <dsp:spPr>
        <a:xfrm rot="5400000">
          <a:off x="-289718" y="2033323"/>
          <a:ext cx="1931458" cy="135202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kern="1200" dirty="0"/>
            <a:t>Summer 2020  to Spring 2021</a:t>
          </a:r>
        </a:p>
      </dsp:txBody>
      <dsp:txXfrm rot="-5400000">
        <a:off x="1" y="2419614"/>
        <a:ext cx="1352020" cy="579438"/>
      </dsp:txXfrm>
    </dsp:sp>
    <dsp:sp modelId="{F496E7A2-C01B-4BBD-A6CC-76A5EAE2784B}">
      <dsp:nvSpPr>
        <dsp:cNvPr id="0" name=""/>
        <dsp:cNvSpPr/>
      </dsp:nvSpPr>
      <dsp:spPr>
        <a:xfrm rot="5400000">
          <a:off x="4836818" y="-1741193"/>
          <a:ext cx="1255447" cy="822504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GB" sz="1900" kern="1200" dirty="0">
              <a:solidFill>
                <a:schemeClr val="accent6"/>
              </a:solidFill>
            </a:rPr>
            <a:t>Action planning with </a:t>
          </a:r>
          <a:r>
            <a:rPr lang="en-GB" sz="1900" kern="1200" dirty="0" smtClean="0">
              <a:solidFill>
                <a:schemeClr val="accent6"/>
              </a:solidFill>
            </a:rPr>
            <a:t>partners and stakeholders</a:t>
          </a:r>
          <a:endParaRPr lang="en-GB" sz="1900" kern="1200" dirty="0">
            <a:solidFill>
              <a:schemeClr val="accent6"/>
            </a:solidFill>
          </a:endParaRPr>
        </a:p>
      </dsp:txBody>
      <dsp:txXfrm rot="-5400000">
        <a:off x="1352020" y="1804891"/>
        <a:ext cx="8163757" cy="1132875"/>
      </dsp:txXfrm>
    </dsp:sp>
    <dsp:sp modelId="{4FD04169-D2B0-4552-8235-4DB46EFD2273}">
      <dsp:nvSpPr>
        <dsp:cNvPr id="0" name=""/>
        <dsp:cNvSpPr/>
      </dsp:nvSpPr>
      <dsp:spPr>
        <a:xfrm rot="5400000">
          <a:off x="-289718" y="3773840"/>
          <a:ext cx="1931458" cy="135202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kern="1200" dirty="0"/>
            <a:t>Spring 2021</a:t>
          </a:r>
        </a:p>
      </dsp:txBody>
      <dsp:txXfrm rot="-5400000">
        <a:off x="1" y="4160131"/>
        <a:ext cx="1352020" cy="579438"/>
      </dsp:txXfrm>
    </dsp:sp>
    <dsp:sp modelId="{B0F9B293-2DE1-4360-AE84-2B5379238BBA}">
      <dsp:nvSpPr>
        <dsp:cNvPr id="0" name=""/>
        <dsp:cNvSpPr/>
      </dsp:nvSpPr>
      <dsp:spPr>
        <a:xfrm rot="5400000">
          <a:off x="4836818" y="-675"/>
          <a:ext cx="1255447" cy="822504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GB" sz="1900" kern="1200" dirty="0">
              <a:solidFill>
                <a:schemeClr val="accent6"/>
              </a:solidFill>
            </a:rPr>
            <a:t>Partner action plan published</a:t>
          </a:r>
        </a:p>
      </dsp:txBody>
      <dsp:txXfrm rot="-5400000">
        <a:off x="1352020" y="3545409"/>
        <a:ext cx="8163757" cy="113287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51163" cy="49885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7636" y="1"/>
            <a:ext cx="2951163" cy="498852"/>
          </a:xfrm>
          <a:prstGeom prst="rect">
            <a:avLst/>
          </a:prstGeom>
        </p:spPr>
        <p:txBody>
          <a:bodyPr vert="horz" lIns="91440" tIns="45720" rIns="91440" bIns="45720" rtlCol="0"/>
          <a:lstStyle>
            <a:lvl1pPr algn="r">
              <a:defRPr sz="1200"/>
            </a:lvl1pPr>
          </a:lstStyle>
          <a:p>
            <a:fld id="{E2D79F43-F9C1-41A0-BB99-259A415946DD}" type="datetimeFigureOut">
              <a:rPr lang="en-GB" smtClean="0"/>
              <a:t>24/09/2020</a:t>
            </a:fld>
            <a:endParaRPr lang="en-GB"/>
          </a:p>
        </p:txBody>
      </p:sp>
      <p:sp>
        <p:nvSpPr>
          <p:cNvPr id="4" name="Slide Image Placeholder 3"/>
          <p:cNvSpPr>
            <a:spLocks noGrp="1" noRot="1" noChangeAspect="1"/>
          </p:cNvSpPr>
          <p:nvPr>
            <p:ph type="sldImg" idx="2"/>
          </p:nvPr>
        </p:nvSpPr>
        <p:spPr>
          <a:xfrm>
            <a:off x="422275" y="1243013"/>
            <a:ext cx="5965825" cy="33559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038" y="4784834"/>
            <a:ext cx="5448300" cy="391486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3662"/>
            <a:ext cx="2951163" cy="49885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7636" y="9443662"/>
            <a:ext cx="2951163" cy="498851"/>
          </a:xfrm>
          <a:prstGeom prst="rect">
            <a:avLst/>
          </a:prstGeom>
        </p:spPr>
        <p:txBody>
          <a:bodyPr vert="horz" lIns="91440" tIns="45720" rIns="91440" bIns="45720" rtlCol="0" anchor="b"/>
          <a:lstStyle>
            <a:lvl1pPr algn="r">
              <a:defRPr sz="1200"/>
            </a:lvl1pPr>
          </a:lstStyle>
          <a:p>
            <a:fld id="{E6CB0EF4-E72F-4E11-BE60-5869ABE7CD6B}" type="slidenum">
              <a:rPr lang="en-GB" smtClean="0"/>
              <a:t>‹#›</a:t>
            </a:fld>
            <a:endParaRPr lang="en-GB"/>
          </a:p>
        </p:txBody>
      </p:sp>
    </p:spTree>
    <p:extLst>
      <p:ext uri="{BB962C8B-B14F-4D97-AF65-F5344CB8AC3E}">
        <p14:creationId xmlns:p14="http://schemas.microsoft.com/office/powerpoint/2010/main" val="3358834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784834"/>
            <a:ext cx="5965825" cy="3914866"/>
          </a:xfrm>
        </p:spPr>
        <p:txBody>
          <a:bodyPr/>
          <a:lstStyle/>
          <a:p>
            <a:r>
              <a:rPr lang="en-GB" sz="1150" baseline="0" dirty="0"/>
              <a:t>This slide pack provides information about the FCERM Strategy and is</a:t>
            </a:r>
            <a:r>
              <a:rPr lang="en-GB" sz="1150" dirty="0"/>
              <a:t> to: </a:t>
            </a:r>
          </a:p>
          <a:p>
            <a:pPr marL="171450" indent="-171450">
              <a:buFontTx/>
              <a:buChar char="-"/>
            </a:pPr>
            <a:r>
              <a:rPr lang="en-GB" sz="1150" dirty="0"/>
              <a:t>Help</a:t>
            </a:r>
            <a:r>
              <a:rPr lang="en-GB" sz="1150" baseline="0" dirty="0"/>
              <a:t> people</a:t>
            </a:r>
            <a:r>
              <a:rPr lang="en-GB" sz="1150" dirty="0"/>
              <a:t> understand why we have a long term strategy for managing flooding and coastal change in England </a:t>
            </a:r>
          </a:p>
          <a:p>
            <a:pPr marL="171450" indent="-171450">
              <a:buFontTx/>
              <a:buChar char="-"/>
            </a:pPr>
            <a:r>
              <a:rPr lang="en-GB" sz="1150" dirty="0"/>
              <a:t>Describe the big changes the strategy describes for managing flooding and coastal change</a:t>
            </a:r>
          </a:p>
          <a:p>
            <a:pPr marL="171450" indent="-171450">
              <a:buFontTx/>
              <a:buChar char="-"/>
            </a:pPr>
            <a:r>
              <a:rPr lang="en-GB" sz="1150" dirty="0"/>
              <a:t>Explain the collaboration and consultation we have been through to lead to this strategy</a:t>
            </a:r>
          </a:p>
          <a:p>
            <a:pPr marL="171450" indent="-171450">
              <a:buFontTx/>
              <a:buChar char="-"/>
            </a:pPr>
            <a:r>
              <a:rPr lang="en-GB" sz="1150" dirty="0"/>
              <a:t>Show</a:t>
            </a:r>
            <a:r>
              <a:rPr lang="en-GB" sz="1150" baseline="0" dirty="0"/>
              <a:t> h</a:t>
            </a:r>
            <a:r>
              <a:rPr lang="en-GB" sz="1150" dirty="0"/>
              <a:t>ow your work can start to deliver the strategy</a:t>
            </a:r>
          </a:p>
          <a:p>
            <a:pPr marL="171450" indent="-171450">
              <a:buFontTx/>
              <a:buChar char="-"/>
            </a:pPr>
            <a:r>
              <a:rPr lang="en-GB" sz="1150" dirty="0"/>
              <a:t>Help partners and communities understand the strategy and the role they have to play</a:t>
            </a:r>
            <a:endParaRPr lang="en-US" sz="1150" dirty="0"/>
          </a:p>
          <a:p>
            <a:endParaRPr lang="en-GB" sz="1150" baseline="0" dirty="0"/>
          </a:p>
          <a:p>
            <a:r>
              <a:rPr lang="en-GB" sz="1150" baseline="0" dirty="0"/>
              <a:t>Depending on how long you have and where you want to focus your discussion, please feel free to delete any slides that you don’t need to use. </a:t>
            </a:r>
          </a:p>
          <a:p>
            <a:endParaRPr lang="en-GB" sz="1150" dirty="0"/>
          </a:p>
          <a:p>
            <a:endParaRPr lang="en-GB" sz="1150" dirty="0"/>
          </a:p>
        </p:txBody>
      </p:sp>
      <p:sp>
        <p:nvSpPr>
          <p:cNvPr id="4" name="Slide Number Placeholder 3"/>
          <p:cNvSpPr>
            <a:spLocks noGrp="1"/>
          </p:cNvSpPr>
          <p:nvPr>
            <p:ph type="sldNum" sz="quarter" idx="10"/>
          </p:nvPr>
        </p:nvSpPr>
        <p:spPr/>
        <p:txBody>
          <a:bodyPr/>
          <a:lstStyle/>
          <a:p>
            <a:fld id="{E6CB0EF4-E72F-4E11-BE60-5869ABE7CD6B}" type="slidenum">
              <a:rPr lang="en-GB" smtClean="0"/>
              <a:t>1</a:t>
            </a:fld>
            <a:endParaRPr lang="en-GB"/>
          </a:p>
        </p:txBody>
      </p:sp>
    </p:spTree>
    <p:extLst>
      <p:ext uri="{BB962C8B-B14F-4D97-AF65-F5344CB8AC3E}">
        <p14:creationId xmlns:p14="http://schemas.microsoft.com/office/powerpoint/2010/main" val="2141890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219075"/>
            <a:ext cx="5965825" cy="3355975"/>
          </a:xfrm>
        </p:spPr>
      </p:sp>
      <p:sp>
        <p:nvSpPr>
          <p:cNvPr id="3" name="Notes Placeholder 2"/>
          <p:cNvSpPr>
            <a:spLocks noGrp="1"/>
          </p:cNvSpPr>
          <p:nvPr>
            <p:ph type="body" idx="1"/>
          </p:nvPr>
        </p:nvSpPr>
        <p:spPr>
          <a:xfrm>
            <a:off x="422274" y="3963144"/>
            <a:ext cx="5997576" cy="4896544"/>
          </a:xfrm>
        </p:spPr>
        <p:txBody>
          <a:bodyPr/>
          <a:lstStyle/>
          <a:p>
            <a:r>
              <a:rPr lang="en-GB" sz="1150" b="1" kern="1200" dirty="0">
                <a:solidFill>
                  <a:schemeClr val="tx1"/>
                </a:solidFill>
                <a:effectLst/>
                <a:latin typeface="+mn-lt"/>
                <a:ea typeface="+mn-ea"/>
                <a:cs typeface="+mn-cs"/>
              </a:rPr>
              <a:t>A nation ready to respond and adapt to flooding and coastal change</a:t>
            </a:r>
            <a:r>
              <a:rPr lang="en-GB" sz="1150" kern="120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50" kern="1200" dirty="0">
                <a:solidFill>
                  <a:schemeClr val="tx1"/>
                </a:solidFill>
                <a:effectLst/>
                <a:latin typeface="+mn-lt"/>
                <a:ea typeface="+mn-ea"/>
                <a:cs typeface="+mn-cs"/>
              </a:rPr>
              <a:t>This Strategy seeks to build a nation of people who understand the risks posed by flooding and coastal change, are responsible for managing the impacts and know how to take action. Over 5.2 million homes</a:t>
            </a:r>
            <a:r>
              <a:rPr lang="en-GB" sz="1150" kern="1200" baseline="0" dirty="0">
                <a:solidFill>
                  <a:schemeClr val="tx1"/>
                </a:solidFill>
                <a:effectLst/>
                <a:latin typeface="+mn-lt"/>
                <a:ea typeface="+mn-ea"/>
                <a:cs typeface="+mn-cs"/>
              </a:rPr>
              <a:t> and properties</a:t>
            </a:r>
            <a:r>
              <a:rPr lang="en-GB" sz="1150" kern="1200" dirty="0">
                <a:solidFill>
                  <a:schemeClr val="tx1"/>
                </a:solidFill>
                <a:effectLst/>
                <a:latin typeface="+mn-lt"/>
                <a:ea typeface="+mn-ea"/>
                <a:cs typeface="+mn-cs"/>
              </a:rPr>
              <a:t> in England are at risk from flooding and coastal erosion. Yet only a third of people who live in areas at risk of flooding believe their property is at risk. Many more people are affected when transport services, energy or water infrastructure are damaged or disrupted. For every household directly affected during a large flood, about 16 people suffer knock-on effects from losses of utility services.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15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150" kern="1200" dirty="0">
                <a:solidFill>
                  <a:schemeClr val="tx1"/>
                </a:solidFill>
                <a:effectLst/>
                <a:latin typeface="+mn-lt"/>
                <a:ea typeface="+mn-ea"/>
                <a:cs typeface="+mn-cs"/>
              </a:rPr>
              <a:t>We have a developed a</a:t>
            </a:r>
            <a:r>
              <a:rPr lang="en-GB" sz="1150" kern="1200" baseline="0" dirty="0">
                <a:solidFill>
                  <a:schemeClr val="tx1"/>
                </a:solidFill>
                <a:effectLst/>
                <a:latin typeface="+mn-lt"/>
                <a:ea typeface="+mn-ea"/>
                <a:cs typeface="+mn-cs"/>
              </a:rPr>
              <a:t> strong </a:t>
            </a:r>
            <a:r>
              <a:rPr lang="en-GB" sz="1150" kern="1200" dirty="0">
                <a:solidFill>
                  <a:schemeClr val="tx1"/>
                </a:solidFill>
                <a:effectLst/>
                <a:latin typeface="+mn-lt"/>
                <a:ea typeface="+mn-ea"/>
                <a:cs typeface="+mn-cs"/>
              </a:rPr>
              <a:t>flood forecasting and warning service</a:t>
            </a:r>
            <a:r>
              <a:rPr lang="en-GB" sz="1150" kern="1200" baseline="0" dirty="0">
                <a:solidFill>
                  <a:schemeClr val="tx1"/>
                </a:solidFill>
                <a:effectLst/>
                <a:latin typeface="+mn-lt"/>
                <a:ea typeface="+mn-ea"/>
                <a:cs typeface="+mn-cs"/>
              </a:rPr>
              <a:t> that </a:t>
            </a:r>
            <a:r>
              <a:rPr lang="en-GB" sz="1150" kern="1200" dirty="0">
                <a:solidFill>
                  <a:schemeClr val="tx1"/>
                </a:solidFill>
                <a:effectLst/>
                <a:latin typeface="+mn-lt"/>
                <a:ea typeface="+mn-ea"/>
                <a:cs typeface="+mn-cs"/>
              </a:rPr>
              <a:t>provides people, businesses and the emergency services with information to help them prepare for a flood. Over 1.4 million properties are signed up to receive free flood warnings. The Environment Agency will continue to work with partners to transform its warning and informing services to better reach people living, working or travelling though flood risk areas. We also need to continue to develop digital services that better communicate flooding and coastal change and increase awareness of the risks people face. Risk management authorities, local responders and the insurance sector also have a key role to play in helping people and businesses recover more quickly after flooding. We also need to be better at mobilising support from the third sector following significant flooding.</a:t>
            </a:r>
          </a:p>
          <a:p>
            <a:pPr marL="0" indent="0">
              <a:buFont typeface="Arial" panose="020B0604020202020204" pitchFamily="34" charset="0"/>
              <a:buNone/>
            </a:pPr>
            <a:endParaRPr lang="en-GB" sz="115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150" kern="1200" dirty="0">
                <a:solidFill>
                  <a:schemeClr val="tx1"/>
                </a:solidFill>
                <a:effectLst/>
                <a:latin typeface="+mn-lt"/>
                <a:ea typeface="+mn-ea"/>
                <a:cs typeface="+mn-cs"/>
              </a:rPr>
              <a:t>The threats posed by a changing climate are a global challenge and we are not facing them alone. We want our nation to be recognised as a world leader in researching and managing flooding and coastal change. Meeting the challenge of reaching net zero carbon emissions by 2050 will need new ideas and innovation across all sectors. Through this Strategy we need to actively develop the skills and talent we need to create the climate resilient places of the future.</a:t>
            </a:r>
          </a:p>
          <a:p>
            <a:endParaRPr lang="en-GB" sz="115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6CB0EF4-E72F-4E11-BE60-5869ABE7CD6B}"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3308574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4" y="279839"/>
            <a:ext cx="5965825" cy="3355975"/>
          </a:xfrm>
        </p:spPr>
      </p:sp>
      <p:sp>
        <p:nvSpPr>
          <p:cNvPr id="3" name="Notes Placeholder 2"/>
          <p:cNvSpPr>
            <a:spLocks noGrp="1"/>
          </p:cNvSpPr>
          <p:nvPr>
            <p:ph type="body" idx="1"/>
          </p:nvPr>
        </p:nvSpPr>
        <p:spPr>
          <a:xfrm>
            <a:off x="308842" y="3819128"/>
            <a:ext cx="6192689" cy="6295801"/>
          </a:xfrm>
        </p:spPr>
        <p:txBody>
          <a:bodyPr/>
          <a:lstStyle/>
          <a:p>
            <a:pPr marL="0" indent="0">
              <a:buFontTx/>
              <a:buNone/>
            </a:pPr>
            <a:r>
              <a:rPr lang="en-GB" sz="1150" b="1" dirty="0"/>
              <a:t>Legislative requirement</a:t>
            </a:r>
          </a:p>
          <a:p>
            <a:pPr marL="171450" indent="-171450">
              <a:buFont typeface="Arial" panose="020B0604020202020204" pitchFamily="34" charset="0"/>
              <a:buChar char="•"/>
            </a:pPr>
            <a:r>
              <a:rPr lang="en-GB" sz="1150" dirty="0"/>
              <a:t>The</a:t>
            </a:r>
            <a:r>
              <a:rPr lang="en-GB" sz="1150" baseline="0" dirty="0"/>
              <a:t> </a:t>
            </a:r>
            <a:r>
              <a:rPr lang="en-US" sz="1150" dirty="0"/>
              <a:t>Flood and Water</a:t>
            </a:r>
            <a:r>
              <a:rPr lang="en-US" sz="1150" baseline="0" dirty="0"/>
              <a:t> Management Act 2010 </a:t>
            </a:r>
            <a:r>
              <a:rPr lang="en-US" sz="1150" dirty="0"/>
              <a:t>requires the Environment</a:t>
            </a:r>
            <a:r>
              <a:rPr lang="en-US" sz="1150" baseline="0" dirty="0"/>
              <a:t> Agency</a:t>
            </a:r>
            <a:r>
              <a:rPr lang="en-US" sz="1150" dirty="0"/>
              <a:t> to “develop, maintain, apply and monitor a strategy for flood and coastal erosion risk management in </a:t>
            </a:r>
            <a:r>
              <a:rPr lang="en-US" sz="1150" dirty="0" smtClean="0"/>
              <a:t>England</a:t>
            </a:r>
          </a:p>
          <a:p>
            <a:pPr marL="171450" indent="-171450">
              <a:buFont typeface="Arial" panose="020B0604020202020204" pitchFamily="34" charset="0"/>
              <a:buChar char="•"/>
            </a:pPr>
            <a:r>
              <a:rPr lang="en-US" sz="1150" dirty="0" smtClean="0"/>
              <a:t>The </a:t>
            </a:r>
            <a:r>
              <a:rPr lang="en-US" sz="1150" dirty="0"/>
              <a:t>first National FCERM Strategy was published in </a:t>
            </a:r>
            <a:r>
              <a:rPr lang="en-US" sz="1150" dirty="0" smtClean="0"/>
              <a:t>2011</a:t>
            </a:r>
          </a:p>
          <a:p>
            <a:pPr marL="0" indent="0">
              <a:buFont typeface="Arial" panose="020B0604020202020204" pitchFamily="34" charset="0"/>
              <a:buNone/>
            </a:pPr>
            <a:endParaRPr lang="en-US" sz="800" dirty="0"/>
          </a:p>
          <a:p>
            <a:r>
              <a:rPr lang="en-US" sz="1150" b="1" dirty="0"/>
              <a:t>Case for change</a:t>
            </a:r>
          </a:p>
          <a:p>
            <a:pPr marL="171450" indent="-171450">
              <a:buFont typeface="Arial" panose="020B0604020202020204" pitchFamily="34" charset="0"/>
              <a:buChar char="•"/>
            </a:pPr>
            <a:r>
              <a:rPr lang="en-GB" sz="1150" dirty="0" smtClean="0"/>
              <a:t>Huge progress </a:t>
            </a:r>
            <a:r>
              <a:rPr lang="en-GB" sz="1150" dirty="0"/>
              <a:t>has been made since </a:t>
            </a:r>
            <a:r>
              <a:rPr lang="en-GB" sz="1150" dirty="0" smtClean="0"/>
              <a:t>the </a:t>
            </a:r>
            <a:r>
              <a:rPr lang="en-GB" sz="1150" dirty="0"/>
              <a:t>National Flood and Coastal Erosion Risk Management </a:t>
            </a:r>
            <a:r>
              <a:rPr lang="en-GB" sz="1150" dirty="0" smtClean="0"/>
              <a:t>(FCERM) Strategy </a:t>
            </a:r>
            <a:r>
              <a:rPr lang="en-GB" sz="1150" dirty="0"/>
              <a:t>for England was </a:t>
            </a:r>
            <a:r>
              <a:rPr lang="en-GB" sz="1150" dirty="0" smtClean="0"/>
              <a:t>first published </a:t>
            </a:r>
            <a:r>
              <a:rPr lang="en-GB" sz="1150" dirty="0"/>
              <a:t>in 2011. Risk management authorities, working with local partners, </a:t>
            </a:r>
            <a:r>
              <a:rPr lang="en-GB" sz="1150" dirty="0" smtClean="0"/>
              <a:t>will have </a:t>
            </a:r>
            <a:r>
              <a:rPr lang="en-GB" sz="1150" dirty="0"/>
              <a:t>invested £2.6 </a:t>
            </a:r>
            <a:r>
              <a:rPr lang="en-GB" sz="1150" dirty="0" err="1" smtClean="0"/>
              <a:t>Bn</a:t>
            </a:r>
            <a:r>
              <a:rPr lang="en-GB" sz="1150" dirty="0" smtClean="0"/>
              <a:t> </a:t>
            </a:r>
            <a:r>
              <a:rPr lang="en-GB" sz="1150" dirty="0"/>
              <a:t>of government funding in flood and coastal risk management, better protecting 300,000 homes between 2015 and 2021. In the Budget 2020, the government committed to doubling expenditure on </a:t>
            </a:r>
            <a:r>
              <a:rPr lang="en-GB" sz="1150" dirty="0" smtClean="0"/>
              <a:t>FCERM to </a:t>
            </a:r>
            <a:r>
              <a:rPr lang="en-GB" sz="1150" dirty="0"/>
              <a:t>£5.2 billion between 2021 and 2027. This record-breaking spending will better protect a further 336,000 homes and properties as well as avoid £32 billion of wider economic damages to the nation. </a:t>
            </a:r>
          </a:p>
          <a:p>
            <a:pPr marL="171450" indent="-171450">
              <a:buFont typeface="Arial" panose="020B0604020202020204" pitchFamily="34" charset="0"/>
              <a:buChar char="•"/>
            </a:pPr>
            <a:r>
              <a:rPr lang="en-GB" sz="1150" dirty="0"/>
              <a:t>Government policy and evidence has </a:t>
            </a:r>
            <a:r>
              <a:rPr lang="en-GB" sz="1150" dirty="0" smtClean="0"/>
              <a:t>evolved </a:t>
            </a:r>
            <a:r>
              <a:rPr lang="en-GB" sz="1150" dirty="0"/>
              <a:t>since the 2011 Strategy. In </a:t>
            </a:r>
            <a:r>
              <a:rPr lang="en-GB" sz="1150" dirty="0" smtClean="0"/>
              <a:t>2018, </a:t>
            </a:r>
            <a:r>
              <a:rPr lang="en-GB" sz="1150" dirty="0"/>
              <a:t>the government’s 25 Year Environment Plan published its aspiration to be the first generation to leave the environment in a better state than when we found it. T</a:t>
            </a:r>
            <a:r>
              <a:rPr lang="en-GB" sz="1150" dirty="0" smtClean="0"/>
              <a:t>he </a:t>
            </a:r>
            <a:r>
              <a:rPr lang="en-GB" sz="1150" dirty="0"/>
              <a:t>2018 UK Climate Change Projections </a:t>
            </a:r>
            <a:r>
              <a:rPr lang="en-GB" sz="1150" dirty="0" smtClean="0"/>
              <a:t>also stated that average </a:t>
            </a:r>
            <a:r>
              <a:rPr lang="en-GB" sz="1150" dirty="0"/>
              <a:t>sea </a:t>
            </a:r>
            <a:r>
              <a:rPr lang="en-GB" sz="1150" dirty="0" smtClean="0"/>
              <a:t>levels </a:t>
            </a:r>
            <a:r>
              <a:rPr lang="en-GB" sz="1150" dirty="0"/>
              <a:t>could increase by over a metre by the end of the </a:t>
            </a:r>
            <a:r>
              <a:rPr lang="en-GB" sz="1150" dirty="0" smtClean="0"/>
              <a:t>century.</a:t>
            </a:r>
          </a:p>
          <a:p>
            <a:pPr marL="171450" indent="-171450">
              <a:buFont typeface="Arial" panose="020B0604020202020204" pitchFamily="34" charset="0"/>
              <a:buChar char="•"/>
            </a:pPr>
            <a:r>
              <a:rPr lang="en-GB" sz="1150" dirty="0" smtClean="0"/>
              <a:t>In 2019, </a:t>
            </a:r>
            <a:r>
              <a:rPr lang="en-GB" sz="1150" dirty="0"/>
              <a:t>the government set a new </a:t>
            </a:r>
            <a:r>
              <a:rPr lang="en-GB" sz="1150" dirty="0" smtClean="0"/>
              <a:t>UK target </a:t>
            </a:r>
            <a:r>
              <a:rPr lang="en-GB" sz="1150" dirty="0"/>
              <a:t>to bring all greenhouse gas emissions to net zero by 2050. The government’s Environment Bill and Agriculture Bill </a:t>
            </a:r>
            <a:r>
              <a:rPr lang="en-GB" sz="1150" dirty="0" smtClean="0"/>
              <a:t>recognised </a:t>
            </a:r>
            <a:r>
              <a:rPr lang="en-GB" sz="1150" dirty="0"/>
              <a:t>that we need to make nature’s power part of our </a:t>
            </a:r>
            <a:r>
              <a:rPr lang="en-GB" sz="1150" dirty="0" smtClean="0"/>
              <a:t>solution, </a:t>
            </a:r>
            <a:r>
              <a:rPr lang="en-GB" sz="1150" dirty="0"/>
              <a:t>as well as supporting farmers and land managers to help reduce flood risk through the Environmental Land Management scheme.</a:t>
            </a:r>
          </a:p>
          <a:p>
            <a:pPr marL="171450" indent="-171450">
              <a:buFont typeface="Arial" panose="020B0604020202020204" pitchFamily="34" charset="0"/>
              <a:buChar char="•"/>
            </a:pPr>
            <a:r>
              <a:rPr lang="en-GB" sz="1150" dirty="0" smtClean="0"/>
              <a:t>Collectively, </a:t>
            </a:r>
            <a:r>
              <a:rPr lang="en-GB" sz="1150" dirty="0"/>
              <a:t>improvements in our understanding of climate science, learning from flood events and developments in government policy mean that now is the right time for a new Strategy. </a:t>
            </a:r>
          </a:p>
          <a:p>
            <a:pPr marL="171450" indent="-171450">
              <a:buFont typeface="Arial" panose="020B0604020202020204" pitchFamily="34" charset="0"/>
              <a:buChar char="•"/>
            </a:pPr>
            <a:r>
              <a:rPr lang="en-US" sz="1150" b="0" dirty="0" smtClean="0"/>
              <a:t>The Strategy provides a framework for guiding the operational activities and decision making of practitioners supporting the direction set by government policy, which includes its flood and coastal erosion risk management policy statement.</a:t>
            </a:r>
          </a:p>
          <a:p>
            <a:pPr marL="0" indent="0">
              <a:buFont typeface="Arial" panose="020B0604020202020204" pitchFamily="34" charset="0"/>
              <a:buNone/>
            </a:pPr>
            <a:endParaRPr lang="en-US" sz="800" b="1" dirty="0" smtClean="0"/>
          </a:p>
          <a:p>
            <a:r>
              <a:rPr lang="en-US" sz="1150" b="1" dirty="0" smtClean="0"/>
              <a:t>Formal</a:t>
            </a:r>
            <a:r>
              <a:rPr lang="en-US" sz="1150" b="1" baseline="0" dirty="0" smtClean="0"/>
              <a:t> </a:t>
            </a:r>
            <a:r>
              <a:rPr lang="en-US" sz="1150" b="1" baseline="0" dirty="0"/>
              <a:t>consultation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50" dirty="0"/>
              <a:t>During </a:t>
            </a:r>
            <a:r>
              <a:rPr lang="en-GB" sz="1150" dirty="0" smtClean="0"/>
              <a:t>2019,  </a:t>
            </a:r>
            <a:r>
              <a:rPr lang="en-GB" sz="1150" dirty="0"/>
              <a:t>we consulted</a:t>
            </a:r>
            <a:r>
              <a:rPr lang="en-GB" sz="1150" baseline="0" dirty="0"/>
              <a:t> on a new draft FCERM Strategy for England. We also consulted on </a:t>
            </a:r>
            <a:r>
              <a:rPr lang="en-GB" sz="1150" kern="1200" dirty="0">
                <a:solidFill>
                  <a:schemeClr val="tx1"/>
                </a:solidFill>
                <a:effectLst/>
              </a:rPr>
              <a:t>the Strategic Environmental Assessment (SEA) environmental report and a </a:t>
            </a:r>
            <a:r>
              <a:rPr lang="en-GB" sz="1150" u="none" kern="1200" dirty="0">
                <a:solidFill>
                  <a:schemeClr val="tx1"/>
                </a:solidFill>
                <a:effectLst/>
              </a:rPr>
              <a:t>draft</a:t>
            </a:r>
            <a:r>
              <a:rPr lang="en-GB" sz="1150" kern="1200" dirty="0">
                <a:solidFill>
                  <a:schemeClr val="tx1"/>
                </a:solidFill>
                <a:effectLst/>
              </a:rPr>
              <a:t> Habitats Regulations Assessment (HRA).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50" dirty="0"/>
              <a:t>Over 150 people were involved from 90 organisations. These included public, private and voluntary sector </a:t>
            </a:r>
            <a:r>
              <a:rPr lang="en-GB" sz="1150" dirty="0" smtClean="0"/>
              <a:t>organisation  An </a:t>
            </a:r>
            <a:r>
              <a:rPr lang="en-GB" sz="1150" dirty="0"/>
              <a:t>Advisory Group was set up and continued</a:t>
            </a:r>
            <a:r>
              <a:rPr lang="en-GB" sz="1150" baseline="0" dirty="0"/>
              <a:t> to </a:t>
            </a:r>
            <a:r>
              <a:rPr lang="en-GB" sz="1150" dirty="0"/>
              <a:t>oversee and steer the work</a:t>
            </a:r>
            <a:r>
              <a:rPr lang="en-GB" sz="1150" baseline="0" dirty="0"/>
              <a:t> up and including evaluation of consultation responses. </a:t>
            </a:r>
          </a:p>
        </p:txBody>
      </p:sp>
      <p:sp>
        <p:nvSpPr>
          <p:cNvPr id="4" name="Slide Number Placeholder 3"/>
          <p:cNvSpPr>
            <a:spLocks noGrp="1"/>
          </p:cNvSpPr>
          <p:nvPr>
            <p:ph type="sldNum" sz="quarter" idx="5"/>
          </p:nvPr>
        </p:nvSpPr>
        <p:spPr/>
        <p:txBody>
          <a:bodyPr/>
          <a:lstStyle/>
          <a:p>
            <a:fld id="{E6CB0EF4-E72F-4E11-BE60-5869ABE7CD6B}" type="slidenum">
              <a:rPr lang="en-GB" smtClean="0">
                <a:solidFill>
                  <a:prstClr val="black"/>
                </a:solidFill>
              </a:rPr>
              <a:pPr/>
              <a:t>11</a:t>
            </a:fld>
            <a:endParaRPr lang="en-GB" dirty="0">
              <a:solidFill>
                <a:prstClr val="black"/>
              </a:solidFill>
            </a:endParaRPr>
          </a:p>
        </p:txBody>
      </p:sp>
    </p:spTree>
    <p:extLst>
      <p:ext uri="{BB962C8B-B14F-4D97-AF65-F5344CB8AC3E}">
        <p14:creationId xmlns:p14="http://schemas.microsoft.com/office/powerpoint/2010/main" val="1468431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4" y="218728"/>
            <a:ext cx="5965825" cy="3355975"/>
          </a:xfrm>
        </p:spPr>
      </p:sp>
      <p:sp>
        <p:nvSpPr>
          <p:cNvPr id="3" name="Notes Placeholder 2"/>
          <p:cNvSpPr>
            <a:spLocks noGrp="1"/>
          </p:cNvSpPr>
          <p:nvPr>
            <p:ph type="body" idx="1"/>
          </p:nvPr>
        </p:nvSpPr>
        <p:spPr>
          <a:xfrm>
            <a:off x="329554" y="3727050"/>
            <a:ext cx="6151264" cy="619268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50" i="0" kern="1200" dirty="0">
                <a:solidFill>
                  <a:schemeClr val="tx1"/>
                </a:solidFill>
                <a:effectLst/>
                <a:latin typeface="+mn-lt"/>
                <a:ea typeface="+mn-ea"/>
                <a:cs typeface="+mn-cs"/>
              </a:rPr>
              <a:t>Alongside the Strategy, </a:t>
            </a:r>
            <a:r>
              <a:rPr lang="en-GB" sz="1150" i="0" kern="1200" dirty="0" smtClean="0">
                <a:solidFill>
                  <a:schemeClr val="tx1"/>
                </a:solidFill>
                <a:effectLst/>
                <a:latin typeface="+mn-lt"/>
                <a:ea typeface="+mn-ea"/>
                <a:cs typeface="+mn-cs"/>
              </a:rPr>
              <a:t>we</a:t>
            </a:r>
            <a:r>
              <a:rPr lang="en-GB" sz="1150" i="0" kern="1200" dirty="0">
                <a:solidFill>
                  <a:schemeClr val="tx1"/>
                </a:solidFill>
                <a:effectLst/>
                <a:latin typeface="+mn-lt"/>
                <a:ea typeface="+mn-ea"/>
                <a:cs typeface="+mn-cs"/>
              </a:rPr>
              <a:t> undertook a strategic environmental assessment and a Habitats Regulations Assessment. We also prepared a consultation response document. These documents </a:t>
            </a:r>
            <a:r>
              <a:rPr lang="en-GB" sz="1150" i="0" kern="1200" dirty="0" smtClean="0">
                <a:solidFill>
                  <a:schemeClr val="tx1"/>
                </a:solidFill>
                <a:effectLst/>
                <a:latin typeface="+mn-lt"/>
                <a:ea typeface="+mn-ea"/>
                <a:cs typeface="+mn-cs"/>
              </a:rPr>
              <a:t>are</a:t>
            </a:r>
            <a:r>
              <a:rPr lang="en-GB" sz="1150" i="0" kern="1200" baseline="0" dirty="0" smtClean="0">
                <a:solidFill>
                  <a:schemeClr val="tx1"/>
                </a:solidFill>
                <a:effectLst/>
                <a:latin typeface="+mn-lt"/>
                <a:ea typeface="+mn-ea"/>
                <a:cs typeface="+mn-cs"/>
              </a:rPr>
              <a:t> now</a:t>
            </a:r>
            <a:r>
              <a:rPr lang="en-GB" sz="1150" i="0" kern="1200" dirty="0" smtClean="0">
                <a:solidFill>
                  <a:schemeClr val="tx1"/>
                </a:solidFill>
                <a:effectLst/>
                <a:latin typeface="+mn-lt"/>
                <a:ea typeface="+mn-ea"/>
                <a:cs typeface="+mn-cs"/>
              </a:rPr>
              <a:t> </a:t>
            </a:r>
            <a:r>
              <a:rPr lang="en-GB" sz="1150" i="0" kern="1200" dirty="0">
                <a:solidFill>
                  <a:schemeClr val="tx1"/>
                </a:solidFill>
                <a:effectLst/>
                <a:latin typeface="+mn-lt"/>
                <a:ea typeface="+mn-ea"/>
                <a:cs typeface="+mn-cs"/>
              </a:rPr>
              <a:t>published</a:t>
            </a:r>
            <a:r>
              <a:rPr lang="en-GB" sz="1150" i="0" kern="1200" baseline="0" dirty="0">
                <a:solidFill>
                  <a:schemeClr val="tx1"/>
                </a:solidFill>
                <a:effectLst/>
                <a:latin typeface="+mn-lt"/>
                <a:ea typeface="+mn-ea"/>
                <a:cs typeface="+mn-cs"/>
              </a:rPr>
              <a:t> alongside publication of the final Strategy, </a:t>
            </a:r>
            <a:r>
              <a:rPr lang="en-GB" sz="1150" i="0" kern="1200" baseline="0" dirty="0" smtClean="0">
                <a:solidFill>
                  <a:schemeClr val="tx1"/>
                </a:solidFill>
                <a:effectLst/>
                <a:latin typeface="+mn-lt"/>
                <a:ea typeface="+mn-ea"/>
                <a:cs typeface="+mn-cs"/>
              </a:rPr>
              <a:t>following </a:t>
            </a:r>
            <a:r>
              <a:rPr lang="en-GB" sz="1150" i="0" kern="1200" baseline="0" dirty="0" smtClean="0">
                <a:solidFill>
                  <a:schemeClr val="tx1"/>
                </a:solidFill>
                <a:effectLst/>
                <a:latin typeface="+mn-lt"/>
                <a:ea typeface="+mn-ea"/>
                <a:cs typeface="+mn-cs"/>
              </a:rPr>
              <a:t>parliamentary scrutiny.</a:t>
            </a:r>
            <a:r>
              <a:rPr lang="en-GB" sz="1150" i="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i="0" kern="1200" dirty="0">
              <a:solidFill>
                <a:schemeClr val="tx1"/>
              </a:solidFill>
              <a:effectLst/>
            </a:endParaRPr>
          </a:p>
          <a:p>
            <a:pPr marL="0" indent="0">
              <a:buFont typeface="Arial" panose="020B0604020202020204" pitchFamily="34" charset="0"/>
              <a:buNone/>
            </a:pPr>
            <a:r>
              <a:rPr lang="en-GB" sz="1150" b="1" i="0" kern="1200" dirty="0">
                <a:solidFill>
                  <a:schemeClr val="tx1"/>
                </a:solidFill>
                <a:effectLst/>
              </a:rPr>
              <a:t>Strategic environmental assessment</a:t>
            </a:r>
            <a:r>
              <a:rPr lang="en-GB" sz="1150" i="0" kern="1200" dirty="0">
                <a:solidFill>
                  <a:schemeClr val="tx1"/>
                </a:solidFill>
                <a:effectLst/>
              </a:rPr>
              <a:t> (</a:t>
            </a:r>
            <a:r>
              <a:rPr lang="en-GB" sz="1150" b="1" i="0" kern="1200" dirty="0">
                <a:solidFill>
                  <a:schemeClr val="tx1"/>
                </a:solidFill>
                <a:effectLst/>
              </a:rPr>
              <a:t>SEA</a:t>
            </a:r>
            <a:r>
              <a:rPr lang="en-GB" sz="1150" i="0" kern="1200" dirty="0">
                <a:solidFill>
                  <a:schemeClr val="tx1"/>
                </a:solidFill>
                <a:effectLst/>
              </a:rPr>
              <a:t>) </a:t>
            </a:r>
          </a:p>
          <a:p>
            <a:pPr marL="171450" indent="-171450">
              <a:buFont typeface="Arial" panose="020B0604020202020204" pitchFamily="34" charset="0"/>
              <a:buChar char="•"/>
            </a:pPr>
            <a:r>
              <a:rPr lang="en-GB" sz="1150" i="0" kern="1200" dirty="0">
                <a:solidFill>
                  <a:schemeClr val="tx1"/>
                </a:solidFill>
                <a:effectLst/>
              </a:rPr>
              <a:t>This</a:t>
            </a:r>
            <a:r>
              <a:rPr lang="en-GB" sz="1150" i="0" kern="1200" baseline="0" dirty="0">
                <a:solidFill>
                  <a:schemeClr val="tx1"/>
                </a:solidFill>
                <a:effectLst/>
              </a:rPr>
              <a:t> </a:t>
            </a:r>
            <a:r>
              <a:rPr lang="en-GB" sz="1150" i="0" kern="1200" dirty="0">
                <a:solidFill>
                  <a:schemeClr val="tx1"/>
                </a:solidFill>
                <a:effectLst/>
              </a:rPr>
              <a:t>is an assessment process which aims to ensure that environmental and other sustainability aspects are considered effectively in policy, plan and program making. </a:t>
            </a:r>
          </a:p>
          <a:p>
            <a:pPr marL="171450" indent="-171450">
              <a:buFont typeface="Arial" panose="020B0604020202020204" pitchFamily="34" charset="0"/>
              <a:buChar char="•"/>
            </a:pPr>
            <a:r>
              <a:rPr lang="en-GB" sz="1150" i="0" kern="1200" dirty="0">
                <a:solidFill>
                  <a:schemeClr val="tx1"/>
                </a:solidFill>
                <a:effectLst/>
              </a:rPr>
              <a:t>The SEA environment report sets out the findings of the assessment. The </a:t>
            </a:r>
            <a:r>
              <a:rPr lang="en-GB" sz="1150" i="0" kern="1200" dirty="0" smtClean="0">
                <a:solidFill>
                  <a:schemeClr val="tx1"/>
                </a:solidFill>
                <a:effectLst/>
              </a:rPr>
              <a:t>report </a:t>
            </a:r>
            <a:r>
              <a:rPr lang="en-GB" sz="1150" i="0" kern="1200" dirty="0">
                <a:solidFill>
                  <a:schemeClr val="tx1"/>
                </a:solidFill>
                <a:effectLst/>
              </a:rPr>
              <a:t>was published alongside the draft </a:t>
            </a:r>
            <a:r>
              <a:rPr lang="en-GB" sz="1150" i="0" kern="1200" dirty="0" smtClean="0">
                <a:solidFill>
                  <a:schemeClr val="tx1"/>
                </a:solidFill>
                <a:effectLst/>
              </a:rPr>
              <a:t>Strategy ahead of </a:t>
            </a:r>
            <a:r>
              <a:rPr lang="en-GB" sz="1150" i="0" kern="1200" dirty="0">
                <a:solidFill>
                  <a:schemeClr val="tx1"/>
                </a:solidFill>
                <a:effectLst/>
              </a:rPr>
              <a:t>formal consultation. The </a:t>
            </a:r>
            <a:r>
              <a:rPr lang="en-GB" sz="1150" dirty="0" smtClean="0"/>
              <a:t>report</a:t>
            </a:r>
            <a:r>
              <a:rPr lang="en-GB" sz="1150" i="0" kern="1200" dirty="0" smtClean="0">
                <a:solidFill>
                  <a:schemeClr val="tx1"/>
                </a:solidFill>
                <a:effectLst/>
              </a:rPr>
              <a:t> </a:t>
            </a:r>
            <a:r>
              <a:rPr lang="en-GB" sz="1150" i="0" kern="1200" dirty="0">
                <a:solidFill>
                  <a:schemeClr val="tx1"/>
                </a:solidFill>
                <a:effectLst/>
              </a:rPr>
              <a:t>found that the </a:t>
            </a:r>
            <a:r>
              <a:rPr lang="en-GB" sz="1150" i="0" kern="1200" dirty="0" smtClean="0">
                <a:solidFill>
                  <a:schemeClr val="tx1"/>
                </a:solidFill>
                <a:effectLst/>
              </a:rPr>
              <a:t>Strategy </a:t>
            </a:r>
            <a:r>
              <a:rPr lang="en-GB" sz="1150" i="0" kern="1200" dirty="0">
                <a:solidFill>
                  <a:schemeClr val="tx1"/>
                </a:solidFill>
                <a:effectLst/>
              </a:rPr>
              <a:t>is likely to have </a:t>
            </a:r>
            <a:r>
              <a:rPr lang="en-GB" sz="1150" i="0" kern="1200" dirty="0" smtClean="0">
                <a:solidFill>
                  <a:schemeClr val="tx1"/>
                </a:solidFill>
                <a:effectLst/>
              </a:rPr>
              <a:t>mostly </a:t>
            </a:r>
            <a:r>
              <a:rPr lang="en-GB" sz="1150" i="0" kern="1200" dirty="0">
                <a:solidFill>
                  <a:schemeClr val="tx1"/>
                </a:solidFill>
                <a:effectLst/>
              </a:rPr>
              <a:t>positive or neutral </a:t>
            </a:r>
            <a:r>
              <a:rPr lang="en-GB" sz="1150" i="0" kern="1200" dirty="0" smtClean="0">
                <a:solidFill>
                  <a:schemeClr val="tx1"/>
                </a:solidFill>
                <a:effectLst/>
              </a:rPr>
              <a:t>effects at </a:t>
            </a:r>
            <a:r>
              <a:rPr lang="en-GB" sz="1150" i="0" kern="1200" dirty="0">
                <a:solidFill>
                  <a:schemeClr val="tx1"/>
                </a:solidFill>
                <a:effectLst/>
              </a:rPr>
              <a:t>a national </a:t>
            </a:r>
            <a:r>
              <a:rPr lang="en-GB" sz="1150" i="0" kern="1200" dirty="0" smtClean="0">
                <a:solidFill>
                  <a:schemeClr val="tx1"/>
                </a:solidFill>
                <a:effectLst/>
              </a:rPr>
              <a:t>scale</a:t>
            </a:r>
            <a:r>
              <a:rPr lang="en-GB" sz="1150" dirty="0" smtClean="0"/>
              <a:t>,</a:t>
            </a:r>
            <a:r>
              <a:rPr lang="en-GB" sz="1150" i="0" kern="1200" dirty="0" smtClean="0">
                <a:solidFill>
                  <a:schemeClr val="tx1"/>
                </a:solidFill>
                <a:effectLst/>
              </a:rPr>
              <a:t> </a:t>
            </a:r>
            <a:r>
              <a:rPr lang="en-GB" sz="1150" i="0" kern="1200" dirty="0">
                <a:solidFill>
                  <a:schemeClr val="tx1"/>
                </a:solidFill>
                <a:effectLst/>
              </a:rPr>
              <a:t>that the </a:t>
            </a:r>
            <a:r>
              <a:rPr lang="en-GB" sz="1150" i="0" kern="1200" dirty="0" smtClean="0">
                <a:solidFill>
                  <a:schemeClr val="tx1"/>
                </a:solidFill>
                <a:effectLst/>
              </a:rPr>
              <a:t>Strategy aligns </a:t>
            </a:r>
            <a:r>
              <a:rPr lang="en-GB" sz="1150" i="0" kern="1200" dirty="0">
                <a:solidFill>
                  <a:schemeClr val="tx1"/>
                </a:solidFill>
                <a:effectLst/>
              </a:rPr>
              <a:t>with other relevant national </a:t>
            </a:r>
            <a:r>
              <a:rPr lang="en-GB" sz="1150" i="0" kern="1200" dirty="0" smtClean="0">
                <a:solidFill>
                  <a:schemeClr val="tx1"/>
                </a:solidFill>
                <a:effectLst/>
              </a:rPr>
              <a:t>strategies, including </a:t>
            </a:r>
            <a:r>
              <a:rPr lang="en-GB" sz="1150" i="0" kern="1200" dirty="0">
                <a:solidFill>
                  <a:schemeClr val="tx1"/>
                </a:solidFill>
                <a:effectLst/>
              </a:rPr>
              <a:t>commitments </a:t>
            </a:r>
            <a:r>
              <a:rPr lang="en-GB" sz="1150" i="0" kern="1200" dirty="0" smtClean="0">
                <a:solidFill>
                  <a:schemeClr val="tx1"/>
                </a:solidFill>
                <a:effectLst/>
              </a:rPr>
              <a:t>in </a:t>
            </a:r>
            <a:r>
              <a:rPr lang="en-GB" sz="1150" i="0" kern="1200" dirty="0">
                <a:solidFill>
                  <a:schemeClr val="tx1"/>
                </a:solidFill>
                <a:effectLst/>
              </a:rPr>
              <a:t>the 25 year </a:t>
            </a:r>
            <a:r>
              <a:rPr lang="en-GB" sz="1150" i="0" kern="1200" dirty="0" smtClean="0">
                <a:solidFill>
                  <a:schemeClr val="tx1"/>
                </a:solidFill>
                <a:effectLst/>
              </a:rPr>
              <a:t>Environment </a:t>
            </a:r>
            <a:r>
              <a:rPr lang="en-GB" sz="1150" dirty="0"/>
              <a:t>P</a:t>
            </a:r>
            <a:r>
              <a:rPr lang="en-GB" sz="1150" i="0" kern="1200" dirty="0" smtClean="0">
                <a:solidFill>
                  <a:schemeClr val="tx1"/>
                </a:solidFill>
                <a:effectLst/>
              </a:rPr>
              <a:t>lan</a:t>
            </a:r>
            <a:r>
              <a:rPr lang="en-GB" sz="1150" i="0" kern="1200" dirty="0">
                <a:solidFill>
                  <a:schemeClr val="tx1"/>
                </a:solidFill>
                <a:effectLst/>
              </a:rPr>
              <a:t>. </a:t>
            </a:r>
          </a:p>
          <a:p>
            <a:pPr marL="171450" indent="-171450">
              <a:buFont typeface="Arial" panose="020B0604020202020204" pitchFamily="34" charset="0"/>
              <a:buChar char="•"/>
            </a:pPr>
            <a:r>
              <a:rPr lang="en-GB" sz="1150" dirty="0"/>
              <a:t>T</a:t>
            </a:r>
            <a:r>
              <a:rPr lang="en-GB" sz="1150" i="0" kern="1200" dirty="0" smtClean="0">
                <a:solidFill>
                  <a:schemeClr val="tx1"/>
                </a:solidFill>
                <a:effectLst/>
              </a:rPr>
              <a:t>he Strategy </a:t>
            </a:r>
            <a:r>
              <a:rPr lang="en-GB" sz="1150" i="0" kern="1200" dirty="0">
                <a:solidFill>
                  <a:schemeClr val="tx1"/>
                </a:solidFill>
                <a:effectLst/>
              </a:rPr>
              <a:t>took account </a:t>
            </a:r>
            <a:r>
              <a:rPr lang="en-GB" sz="1150" i="0" kern="1200" dirty="0" smtClean="0">
                <a:solidFill>
                  <a:schemeClr val="tx1"/>
                </a:solidFill>
                <a:effectLst/>
              </a:rPr>
              <a:t>of </a:t>
            </a:r>
            <a:r>
              <a:rPr lang="en-GB" sz="1150" i="0" kern="1200" dirty="0">
                <a:solidFill>
                  <a:schemeClr val="tx1"/>
                </a:solidFill>
                <a:effectLst/>
              </a:rPr>
              <a:t>mitigation and enhancement measures set out in the SEA environmental report. The SEA Statement of Environmental Particulars </a:t>
            </a:r>
            <a:r>
              <a:rPr lang="en-GB" sz="1150" i="0" kern="1200" dirty="0" smtClean="0">
                <a:solidFill>
                  <a:schemeClr val="tx1"/>
                </a:solidFill>
                <a:effectLst/>
              </a:rPr>
              <a:t>describes </a:t>
            </a:r>
            <a:r>
              <a:rPr lang="en-GB" sz="1150" i="0" kern="1200" dirty="0">
                <a:solidFill>
                  <a:schemeClr val="tx1"/>
                </a:solidFill>
                <a:effectLst/>
              </a:rPr>
              <a:t>how we did this as well as how </a:t>
            </a:r>
            <a:r>
              <a:rPr lang="en-GB" sz="1150" i="0" kern="1200" dirty="0" smtClean="0">
                <a:solidFill>
                  <a:schemeClr val="tx1"/>
                </a:solidFill>
                <a:effectLst/>
              </a:rPr>
              <a:t>we addressed</a:t>
            </a:r>
            <a:r>
              <a:rPr lang="en-GB" sz="1150" i="0" kern="1200" dirty="0">
                <a:solidFill>
                  <a:schemeClr val="tx1"/>
                </a:solidFill>
                <a:effectLst/>
              </a:rPr>
              <a:t> responses to the public consultation.</a:t>
            </a:r>
          </a:p>
          <a:p>
            <a:r>
              <a:rPr lang="en-US" sz="1150" b="1" i="0" kern="1200" dirty="0">
                <a:solidFill>
                  <a:schemeClr val="tx1"/>
                </a:solidFill>
                <a:effectLst/>
              </a:rPr>
              <a:t> </a:t>
            </a:r>
            <a:endParaRPr lang="en-GB" sz="1150" i="0" kern="1200" dirty="0">
              <a:solidFill>
                <a:schemeClr val="tx1"/>
              </a:solidFill>
              <a:effectLst/>
            </a:endParaRPr>
          </a:p>
          <a:p>
            <a:r>
              <a:rPr lang="en-US" sz="1150" b="1" i="0" kern="1200" dirty="0">
                <a:solidFill>
                  <a:schemeClr val="tx1"/>
                </a:solidFill>
                <a:effectLst/>
              </a:rPr>
              <a:t>Habitats Regulations Assessment (HRA</a:t>
            </a:r>
            <a:r>
              <a:rPr lang="en-US" sz="1150" b="1" i="0" kern="1200" dirty="0" smtClean="0">
                <a:solidFill>
                  <a:schemeClr val="tx1"/>
                </a:solidFill>
                <a:effectLst/>
              </a:rPr>
              <a:t>)</a:t>
            </a:r>
            <a:endParaRPr lang="en-US" sz="1150" i="0" kern="1200" dirty="0">
              <a:solidFill>
                <a:schemeClr val="tx1"/>
              </a:solidFill>
              <a:effectLst/>
            </a:endParaRPr>
          </a:p>
          <a:p>
            <a:pPr marL="171450" indent="-171450">
              <a:buFont typeface="Arial" panose="020B0604020202020204" pitchFamily="34" charset="0"/>
              <a:buChar char="•"/>
            </a:pPr>
            <a:r>
              <a:rPr lang="en-US" sz="1150" dirty="0" smtClean="0"/>
              <a:t>A </a:t>
            </a:r>
            <a:r>
              <a:rPr lang="en-US" sz="1150" i="0" kern="1200" dirty="0" smtClean="0">
                <a:solidFill>
                  <a:schemeClr val="tx1"/>
                </a:solidFill>
                <a:effectLst/>
              </a:rPr>
              <a:t>HRA </a:t>
            </a:r>
            <a:r>
              <a:rPr lang="en-US" sz="1150" i="0" kern="1200" dirty="0">
                <a:solidFill>
                  <a:schemeClr val="tx1"/>
                </a:solidFill>
                <a:effectLst/>
              </a:rPr>
              <a:t>is required under the Conservation of Habitats and Species Regulations </a:t>
            </a:r>
            <a:r>
              <a:rPr lang="en-US" sz="1150" i="0" kern="1200" dirty="0" smtClean="0">
                <a:solidFill>
                  <a:schemeClr val="tx1"/>
                </a:solidFill>
                <a:effectLst/>
              </a:rPr>
              <a:t>2017 to </a:t>
            </a:r>
            <a:r>
              <a:rPr lang="en-US" sz="1150" i="0" kern="1200" dirty="0" err="1" smtClean="0">
                <a:solidFill>
                  <a:schemeClr val="tx1"/>
                </a:solidFill>
                <a:effectLst/>
              </a:rPr>
              <a:t>analyse</a:t>
            </a:r>
            <a:r>
              <a:rPr lang="en-US" sz="1150" i="0" kern="1200" dirty="0" smtClean="0">
                <a:solidFill>
                  <a:schemeClr val="tx1"/>
                </a:solidFill>
                <a:effectLst/>
              </a:rPr>
              <a:t> </a:t>
            </a:r>
            <a:r>
              <a:rPr lang="en-US" sz="1150" i="0" kern="1200" dirty="0">
                <a:solidFill>
                  <a:schemeClr val="tx1"/>
                </a:solidFill>
                <a:effectLst/>
              </a:rPr>
              <a:t>potential implications of the </a:t>
            </a:r>
            <a:r>
              <a:rPr lang="en-US" sz="1150" i="0" kern="1200" dirty="0" smtClean="0">
                <a:solidFill>
                  <a:schemeClr val="tx1"/>
                </a:solidFill>
                <a:effectLst/>
              </a:rPr>
              <a:t>Strategy </a:t>
            </a:r>
            <a:r>
              <a:rPr lang="en-US" sz="1150" i="0" kern="1200" dirty="0">
                <a:solidFill>
                  <a:schemeClr val="tx1"/>
                </a:solidFill>
                <a:effectLst/>
              </a:rPr>
              <a:t>on European sites and species. </a:t>
            </a:r>
            <a:r>
              <a:rPr lang="en-US" sz="1150" i="0" kern="1200" dirty="0" smtClean="0">
                <a:solidFill>
                  <a:schemeClr val="tx1"/>
                </a:solidFill>
                <a:effectLst/>
              </a:rPr>
              <a:t>We published the draft HRA for the </a:t>
            </a:r>
            <a:r>
              <a:rPr lang="en-US" sz="1150" i="0" kern="1200" dirty="0">
                <a:solidFill>
                  <a:schemeClr val="tx1"/>
                </a:solidFill>
                <a:effectLst/>
              </a:rPr>
              <a:t>formal consultation of the draft </a:t>
            </a:r>
            <a:r>
              <a:rPr lang="en-US" sz="1150" i="0" kern="1200" dirty="0" smtClean="0">
                <a:solidFill>
                  <a:schemeClr val="tx1"/>
                </a:solidFill>
                <a:effectLst/>
              </a:rPr>
              <a:t>Strategy and </a:t>
            </a:r>
            <a:r>
              <a:rPr lang="en-US" sz="1150" i="0" kern="1200" dirty="0">
                <a:solidFill>
                  <a:schemeClr val="tx1"/>
                </a:solidFill>
                <a:effectLst/>
              </a:rPr>
              <a:t>worked with Natural England </a:t>
            </a:r>
            <a:r>
              <a:rPr lang="en-US" sz="1150" dirty="0" smtClean="0"/>
              <a:t>to</a:t>
            </a:r>
            <a:r>
              <a:rPr lang="en-US" sz="1150" i="0" kern="1200" dirty="0" smtClean="0">
                <a:solidFill>
                  <a:schemeClr val="tx1"/>
                </a:solidFill>
                <a:effectLst/>
              </a:rPr>
              <a:t> prepare </a:t>
            </a:r>
            <a:r>
              <a:rPr lang="en-US" sz="1150" i="0" kern="1200" dirty="0">
                <a:solidFill>
                  <a:schemeClr val="tx1"/>
                </a:solidFill>
                <a:effectLst/>
              </a:rPr>
              <a:t>the final HRA. </a:t>
            </a:r>
            <a:endParaRPr lang="en-GB" sz="1150" i="0" kern="1200" dirty="0">
              <a:solidFill>
                <a:schemeClr val="tx1"/>
              </a:solidFill>
              <a:effectLst/>
            </a:endParaRPr>
          </a:p>
          <a:p>
            <a:pPr marL="171450" indent="-171450">
              <a:buFont typeface="Arial" panose="020B0604020202020204" pitchFamily="34" charset="0"/>
              <a:buChar char="•"/>
            </a:pPr>
            <a:r>
              <a:rPr lang="en-US" sz="1150" i="0" kern="1200" dirty="0">
                <a:solidFill>
                  <a:schemeClr val="tx1"/>
                </a:solidFill>
                <a:effectLst/>
              </a:rPr>
              <a:t>The HRA identifies </a:t>
            </a:r>
            <a:r>
              <a:rPr lang="en-US" sz="1150" i="0" kern="1200" dirty="0" smtClean="0">
                <a:solidFill>
                  <a:schemeClr val="tx1"/>
                </a:solidFill>
                <a:effectLst/>
              </a:rPr>
              <a:t>measures to mitigate </a:t>
            </a:r>
            <a:r>
              <a:rPr lang="en-US" sz="1150" i="0" kern="1200" dirty="0">
                <a:solidFill>
                  <a:schemeClr val="tx1"/>
                </a:solidFill>
                <a:effectLst/>
              </a:rPr>
              <a:t>potential adverse effects for European sites </a:t>
            </a:r>
            <a:r>
              <a:rPr lang="en-US" sz="1150" dirty="0" smtClean="0"/>
              <a:t>from Strategy </a:t>
            </a:r>
            <a:r>
              <a:rPr lang="en-US" sz="1150" i="0" kern="1200" dirty="0" smtClean="0">
                <a:solidFill>
                  <a:schemeClr val="tx1"/>
                </a:solidFill>
                <a:effectLst/>
              </a:rPr>
              <a:t> implementation. </a:t>
            </a:r>
            <a:r>
              <a:rPr lang="en-US" sz="1150" i="0" kern="1200" dirty="0">
                <a:solidFill>
                  <a:schemeClr val="tx1"/>
                </a:solidFill>
                <a:effectLst/>
              </a:rPr>
              <a:t>We </a:t>
            </a:r>
            <a:r>
              <a:rPr lang="en-US" sz="1150" i="0" kern="1200" dirty="0" smtClean="0">
                <a:solidFill>
                  <a:schemeClr val="tx1"/>
                </a:solidFill>
                <a:effectLst/>
              </a:rPr>
              <a:t>took account of </a:t>
            </a:r>
            <a:r>
              <a:rPr lang="en-US" sz="1150" i="0" kern="1200" dirty="0">
                <a:solidFill>
                  <a:schemeClr val="tx1"/>
                </a:solidFill>
                <a:effectLst/>
              </a:rPr>
              <a:t>these measures </a:t>
            </a:r>
            <a:r>
              <a:rPr lang="en-US" sz="1150" dirty="0" smtClean="0"/>
              <a:t>when</a:t>
            </a:r>
            <a:r>
              <a:rPr lang="en-US" sz="1150" i="0" kern="1200" dirty="0" smtClean="0">
                <a:solidFill>
                  <a:schemeClr val="tx1"/>
                </a:solidFill>
                <a:effectLst/>
              </a:rPr>
              <a:t> </a:t>
            </a:r>
            <a:r>
              <a:rPr lang="en-US" sz="1150" i="0" kern="1200" dirty="0" err="1">
                <a:solidFill>
                  <a:schemeClr val="tx1"/>
                </a:solidFill>
                <a:effectLst/>
              </a:rPr>
              <a:t>finalising</a:t>
            </a:r>
            <a:r>
              <a:rPr lang="en-US" sz="1150" i="0" kern="1200" dirty="0">
                <a:solidFill>
                  <a:schemeClr val="tx1"/>
                </a:solidFill>
                <a:effectLst/>
              </a:rPr>
              <a:t> the </a:t>
            </a:r>
            <a:r>
              <a:rPr lang="en-US" sz="1150" i="0" kern="1200" dirty="0" smtClean="0">
                <a:solidFill>
                  <a:schemeClr val="tx1"/>
                </a:solidFill>
                <a:effectLst/>
              </a:rPr>
              <a:t>Strategy</a:t>
            </a:r>
            <a:r>
              <a:rPr lang="en-US" sz="1150" i="0" kern="1200" dirty="0">
                <a:solidFill>
                  <a:schemeClr val="tx1"/>
                </a:solidFill>
                <a:effectLst/>
              </a:rPr>
              <a:t>. </a:t>
            </a:r>
            <a:endParaRPr lang="en-GB" sz="1150" i="0" kern="1200" dirty="0">
              <a:solidFill>
                <a:schemeClr val="tx1"/>
              </a:solidFill>
              <a:effectLst/>
            </a:endParaRPr>
          </a:p>
          <a:p>
            <a:pPr marL="171450" indent="-171450">
              <a:buFont typeface="Arial" panose="020B0604020202020204" pitchFamily="34" charset="0"/>
              <a:buChar char="•"/>
            </a:pPr>
            <a:r>
              <a:rPr lang="en-GB" sz="1150" i="0" kern="1200" dirty="0" smtClean="0">
                <a:solidFill>
                  <a:schemeClr val="tx1"/>
                </a:solidFill>
                <a:effectLst/>
              </a:rPr>
              <a:t>The</a:t>
            </a:r>
            <a:r>
              <a:rPr lang="en-GB" sz="1150" i="0" strike="sngStrike" kern="1200" dirty="0" smtClean="0">
                <a:solidFill>
                  <a:schemeClr val="tx1"/>
                </a:solidFill>
                <a:effectLst/>
              </a:rPr>
              <a:t> </a:t>
            </a:r>
            <a:r>
              <a:rPr lang="en-GB" sz="1150" dirty="0"/>
              <a:t>S</a:t>
            </a:r>
            <a:r>
              <a:rPr lang="en-GB" sz="1150" i="0" kern="1200" dirty="0" smtClean="0">
                <a:solidFill>
                  <a:schemeClr val="tx1"/>
                </a:solidFill>
                <a:effectLst/>
              </a:rPr>
              <a:t>trategy </a:t>
            </a:r>
            <a:r>
              <a:rPr lang="en-GB" sz="1150" i="0" kern="1200" dirty="0">
                <a:solidFill>
                  <a:schemeClr val="tx1"/>
                </a:solidFill>
                <a:effectLst/>
              </a:rPr>
              <a:t>has mitigated for detrimental impacts by being clear that protecting and enhancing the environment is incorporated into future FCERM plans and projects. The </a:t>
            </a:r>
            <a:r>
              <a:rPr lang="en-GB" sz="1150" i="0" kern="1200" dirty="0" smtClean="0">
                <a:solidFill>
                  <a:schemeClr val="tx1"/>
                </a:solidFill>
                <a:effectLst/>
              </a:rPr>
              <a:t>EA has </a:t>
            </a:r>
            <a:r>
              <a:rPr lang="en-GB" sz="1150" i="0" kern="1200" dirty="0">
                <a:solidFill>
                  <a:schemeClr val="tx1"/>
                </a:solidFill>
                <a:effectLst/>
              </a:rPr>
              <a:t>programmes </a:t>
            </a:r>
            <a:r>
              <a:rPr lang="en-GB" sz="1150" i="0" kern="1200" dirty="0" smtClean="0">
                <a:solidFill>
                  <a:schemeClr val="tx1"/>
                </a:solidFill>
                <a:effectLst/>
              </a:rPr>
              <a:t>for </a:t>
            </a:r>
            <a:r>
              <a:rPr lang="en-GB" sz="1150" i="0" kern="1200" dirty="0">
                <a:solidFill>
                  <a:schemeClr val="tx1"/>
                </a:solidFill>
                <a:effectLst/>
              </a:rPr>
              <a:t>future implementation of compensatory measures. Adopting the Strategy is also necessary for imperative reasons of overriding public interest related to human health and public safety. </a:t>
            </a:r>
            <a:r>
              <a:rPr lang="en-US" sz="1150" i="0" kern="1200" dirty="0">
                <a:solidFill>
                  <a:schemeClr val="tx1"/>
                </a:solidFill>
                <a:effectLst/>
              </a:rPr>
              <a:t> </a:t>
            </a:r>
            <a:endParaRPr lang="en-GB" sz="1150" i="0" kern="1200" dirty="0">
              <a:solidFill>
                <a:schemeClr val="tx1"/>
              </a:solidFill>
              <a:effectLst/>
            </a:endParaRPr>
          </a:p>
          <a:p>
            <a:pPr marL="171450" indent="-171450">
              <a:buFont typeface="Arial" panose="020B0604020202020204" pitchFamily="34" charset="0"/>
              <a:buChar char="•"/>
            </a:pPr>
            <a:r>
              <a:rPr lang="en-GB" sz="1150" i="0" kern="1200" dirty="0">
                <a:solidFill>
                  <a:schemeClr val="tx1"/>
                </a:solidFill>
                <a:effectLst/>
              </a:rPr>
              <a:t>Due to future uncertainty about how sites will respond to climate change, the Strategy has </a:t>
            </a:r>
            <a:r>
              <a:rPr lang="en-GB" sz="1150" i="0" kern="1200" dirty="0" smtClean="0">
                <a:solidFill>
                  <a:schemeClr val="tx1"/>
                </a:solidFill>
                <a:effectLst/>
              </a:rPr>
              <a:t>a role </a:t>
            </a:r>
            <a:r>
              <a:rPr lang="en-GB" sz="1150" i="0" kern="1200" dirty="0">
                <a:solidFill>
                  <a:schemeClr val="tx1"/>
                </a:solidFill>
                <a:effectLst/>
              </a:rPr>
              <a:t>in improving </a:t>
            </a:r>
            <a:r>
              <a:rPr lang="en-GB" sz="1150" i="0" kern="1200" dirty="0" smtClean="0">
                <a:solidFill>
                  <a:schemeClr val="tx1"/>
                </a:solidFill>
                <a:effectLst/>
              </a:rPr>
              <a:t>the </a:t>
            </a:r>
            <a:r>
              <a:rPr lang="en-GB" sz="1150" i="0" kern="1200" dirty="0">
                <a:solidFill>
                  <a:schemeClr val="tx1"/>
                </a:solidFill>
                <a:effectLst/>
              </a:rPr>
              <a:t>resilience to climate change effects, such as reversing </a:t>
            </a:r>
            <a:r>
              <a:rPr lang="en-GB" sz="1150" i="0" kern="1200" dirty="0" smtClean="0">
                <a:solidFill>
                  <a:schemeClr val="tx1"/>
                </a:solidFill>
                <a:effectLst/>
              </a:rPr>
              <a:t>habitat fragmentation.</a:t>
            </a:r>
            <a:endParaRPr lang="en-GB" sz="1150" i="0" kern="1200" dirty="0">
              <a:solidFill>
                <a:schemeClr val="tx1"/>
              </a:solidFill>
              <a:effectLst/>
            </a:endParaRPr>
          </a:p>
          <a:p>
            <a:endParaRPr lang="en-GB" sz="800" i="0" kern="1200" dirty="0">
              <a:solidFill>
                <a:schemeClr val="tx1"/>
              </a:solidFill>
              <a:effectLst/>
              <a:latin typeface="+mn-lt"/>
              <a:ea typeface="+mn-ea"/>
              <a:cs typeface="+mn-cs"/>
            </a:endParaRPr>
          </a:p>
          <a:p>
            <a:r>
              <a:rPr lang="en-GB" sz="1150" b="1" kern="1200" dirty="0">
                <a:solidFill>
                  <a:schemeClr val="tx1"/>
                </a:solidFill>
                <a:effectLst/>
                <a:latin typeface="+mn-lt"/>
                <a:ea typeface="+mn-ea"/>
                <a:cs typeface="+mn-cs"/>
              </a:rPr>
              <a:t>Consultation response document. </a:t>
            </a:r>
            <a:r>
              <a:rPr lang="en-GB" sz="1150" b="0" kern="1200" dirty="0">
                <a:solidFill>
                  <a:schemeClr val="tx1"/>
                </a:solidFill>
                <a:effectLst/>
                <a:latin typeface="+mn-lt"/>
                <a:ea typeface="+mn-ea"/>
                <a:cs typeface="+mn-cs"/>
              </a:rPr>
              <a:t>Our document will set </a:t>
            </a:r>
            <a:r>
              <a:rPr lang="en-GB" sz="1150" kern="1200" dirty="0">
                <a:solidFill>
                  <a:schemeClr val="tx1"/>
                </a:solidFill>
                <a:effectLst/>
                <a:latin typeface="+mn-lt"/>
                <a:ea typeface="+mn-ea"/>
                <a:cs typeface="+mn-cs"/>
              </a:rPr>
              <a:t>out:</a:t>
            </a:r>
          </a:p>
          <a:p>
            <a:pPr marL="171450" indent="-171450">
              <a:buFont typeface="Arial" panose="020B0604020202020204" pitchFamily="34" charset="0"/>
              <a:buChar char="•"/>
            </a:pPr>
            <a:r>
              <a:rPr lang="en-GB" sz="1150" kern="1200" dirty="0">
                <a:solidFill>
                  <a:schemeClr val="tx1"/>
                </a:solidFill>
                <a:effectLst/>
                <a:latin typeface="+mn-lt"/>
                <a:ea typeface="+mn-ea"/>
                <a:cs typeface="+mn-cs"/>
              </a:rPr>
              <a:t>How we approached the public </a:t>
            </a:r>
            <a:r>
              <a:rPr lang="en-GB" sz="1150" kern="1200" dirty="0" smtClean="0">
                <a:solidFill>
                  <a:schemeClr val="tx1"/>
                </a:solidFill>
                <a:effectLst/>
                <a:latin typeface="+mn-lt"/>
                <a:ea typeface="+mn-ea"/>
                <a:cs typeface="+mn-cs"/>
              </a:rPr>
              <a:t>consultation, he </a:t>
            </a:r>
            <a:r>
              <a:rPr lang="en-GB" sz="1150" kern="1200" dirty="0">
                <a:solidFill>
                  <a:schemeClr val="tx1"/>
                </a:solidFill>
                <a:effectLst/>
                <a:latin typeface="+mn-lt"/>
                <a:ea typeface="+mn-ea"/>
                <a:cs typeface="+mn-cs"/>
              </a:rPr>
              <a:t>most important issues that emerged from the </a:t>
            </a:r>
            <a:r>
              <a:rPr lang="en-GB" sz="1150" kern="1200" dirty="0" smtClean="0">
                <a:solidFill>
                  <a:schemeClr val="tx1"/>
                </a:solidFill>
                <a:effectLst/>
                <a:latin typeface="+mn-lt"/>
                <a:ea typeface="+mn-ea"/>
                <a:cs typeface="+mn-cs"/>
              </a:rPr>
              <a:t>responses and how  </a:t>
            </a:r>
            <a:r>
              <a:rPr lang="en-GB" sz="1150" kern="1200" dirty="0">
                <a:solidFill>
                  <a:schemeClr val="tx1"/>
                </a:solidFill>
                <a:effectLst/>
                <a:latin typeface="+mn-lt"/>
                <a:ea typeface="+mn-ea"/>
                <a:cs typeface="+mn-cs"/>
              </a:rPr>
              <a:t>the final Strategy has taken account of the feedback </a:t>
            </a:r>
            <a:r>
              <a:rPr lang="en-GB" sz="1150" kern="1200" dirty="0" smtClean="0">
                <a:solidFill>
                  <a:schemeClr val="tx1"/>
                </a:solidFill>
                <a:effectLst/>
                <a:latin typeface="+mn-lt"/>
                <a:ea typeface="+mn-ea"/>
                <a:cs typeface="+mn-cs"/>
              </a:rPr>
              <a:t>received.</a:t>
            </a:r>
            <a:endParaRPr lang="en-GB" sz="115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150" kern="1200" dirty="0">
                <a:solidFill>
                  <a:schemeClr val="tx1"/>
                </a:solidFill>
                <a:effectLst/>
                <a:latin typeface="+mn-lt"/>
                <a:ea typeface="+mn-ea"/>
                <a:cs typeface="+mn-cs"/>
              </a:rPr>
              <a:t>The responses to the strategic environmental assessment (SEA) and habitats regulations assessment (HRA) at a high level </a:t>
            </a:r>
          </a:p>
        </p:txBody>
      </p:sp>
      <p:sp>
        <p:nvSpPr>
          <p:cNvPr id="4" name="Slide Number Placeholder 3"/>
          <p:cNvSpPr>
            <a:spLocks noGrp="1"/>
          </p:cNvSpPr>
          <p:nvPr>
            <p:ph type="sldNum" sz="quarter" idx="10"/>
          </p:nvPr>
        </p:nvSpPr>
        <p:spPr/>
        <p:txBody>
          <a:bodyPr/>
          <a:lstStyle/>
          <a:p>
            <a:fld id="{E6CB0EF4-E72F-4E11-BE60-5869ABE7CD6B}" type="slidenum">
              <a:rPr lang="en-GB" smtClean="0"/>
              <a:t>12</a:t>
            </a:fld>
            <a:endParaRPr lang="en-GB"/>
          </a:p>
        </p:txBody>
      </p:sp>
    </p:spTree>
    <p:extLst>
      <p:ext uri="{BB962C8B-B14F-4D97-AF65-F5344CB8AC3E}">
        <p14:creationId xmlns:p14="http://schemas.microsoft.com/office/powerpoint/2010/main" val="40769249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97718" y="4827240"/>
            <a:ext cx="5965825" cy="3168352"/>
          </a:xfrm>
        </p:spPr>
        <p:txBody>
          <a:bodyPr/>
          <a:lstStyle/>
          <a:p>
            <a:pPr marL="0" lvl="0" indent="0">
              <a:buFont typeface="Arial" panose="020B0604020202020204" pitchFamily="34" charset="0"/>
              <a:buNone/>
            </a:pPr>
            <a:r>
              <a:rPr lang="en-GB" sz="1150" b="1" kern="1200" dirty="0" smtClean="0">
                <a:solidFill>
                  <a:schemeClr val="tx1"/>
                </a:solidFill>
                <a:effectLst/>
              </a:rPr>
              <a:t>Net Zero by 2030</a:t>
            </a:r>
          </a:p>
          <a:p>
            <a:pPr marL="171450" lvl="0" indent="-171450">
              <a:buFont typeface="Arial" panose="020B0604020202020204" pitchFamily="34" charset="0"/>
              <a:buChar char="•"/>
            </a:pPr>
            <a:r>
              <a:rPr lang="en-GB" sz="1150" kern="1200" dirty="0" smtClean="0">
                <a:solidFill>
                  <a:schemeClr val="tx1"/>
                </a:solidFill>
                <a:effectLst/>
              </a:rPr>
              <a:t>The Environment Agency has set itself a goal to become a net zero organisation by 2030 -</a:t>
            </a:r>
            <a:r>
              <a:rPr lang="en-US" sz="1150" dirty="0" smtClean="0"/>
              <a:t> this means that, by 2030, we will aim to balance the carbon emissions we produce with those we take out of the atmosphere so that we are no longer contributing to climate change.</a:t>
            </a:r>
            <a:r>
              <a:rPr lang="en-GB" sz="1150" kern="1200" dirty="0" smtClean="0">
                <a:solidFill>
                  <a:schemeClr val="tx1"/>
                </a:solidFill>
                <a:effectLst/>
              </a:rPr>
              <a:t> We are also exploring whether it can become an absolute zero organisation – one that does not produce any carbon emissions at all – by 2050. </a:t>
            </a:r>
          </a:p>
          <a:p>
            <a:pPr lvl="0"/>
            <a:endParaRPr lang="en-GB" sz="1150" kern="1200" dirty="0" smtClean="0">
              <a:solidFill>
                <a:schemeClr val="tx1"/>
              </a:solidFill>
              <a:effectLst/>
            </a:endParaRPr>
          </a:p>
          <a:p>
            <a:pPr marL="171450" lvl="0" indent="-171450">
              <a:buFont typeface="Arial" panose="020B0604020202020204" pitchFamily="34" charset="0"/>
              <a:buChar char="•"/>
            </a:pPr>
            <a:r>
              <a:rPr lang="en-GB" sz="1150" kern="1200" dirty="0" smtClean="0">
                <a:solidFill>
                  <a:schemeClr val="tx1"/>
                </a:solidFill>
                <a:effectLst/>
              </a:rPr>
              <a:t>We will seek to reduce our emissions </a:t>
            </a:r>
            <a:r>
              <a:rPr lang="en-US" sz="1150" dirty="0" smtClean="0"/>
              <a:t>(currently 44,000 </a:t>
            </a:r>
            <a:r>
              <a:rPr lang="en-US" sz="1150" dirty="0" err="1" smtClean="0"/>
              <a:t>tonnes</a:t>
            </a:r>
            <a:r>
              <a:rPr lang="en-US" sz="1150" dirty="0" smtClean="0"/>
              <a:t> a year) </a:t>
            </a:r>
            <a:r>
              <a:rPr lang="en-GB" sz="1150" kern="1200" dirty="0" smtClean="0">
                <a:solidFill>
                  <a:schemeClr val="tx1"/>
                </a:solidFill>
                <a:effectLst/>
              </a:rPr>
              <a:t>by at least 45% by 2030 and offset the impacts of its remaining emissions through tree planting and other measures that will lock up carbon harmlessly and deliver other benefits such as improving habitats.</a:t>
            </a:r>
            <a:r>
              <a:rPr lang="en-GB" sz="1150" kern="1200" baseline="0" dirty="0" smtClean="0">
                <a:solidFill>
                  <a:schemeClr val="tx1"/>
                </a:solidFill>
                <a:effectLst/>
              </a:rPr>
              <a:t> </a:t>
            </a:r>
            <a:r>
              <a:rPr lang="en-GB" sz="1150" kern="1200" dirty="0" smtClean="0">
                <a:solidFill>
                  <a:schemeClr val="tx1"/>
                </a:solidFill>
                <a:effectLst/>
              </a:rPr>
              <a:t>We will adopt an approach that not only accounts for the carbon emissions we produce ourselves but also those produced through our supply chain</a:t>
            </a:r>
            <a:r>
              <a:rPr lang="en-GB" sz="1150" kern="1200" baseline="0" dirty="0" smtClean="0">
                <a:solidFill>
                  <a:schemeClr val="tx1"/>
                </a:solidFill>
                <a:effectLst/>
              </a:rPr>
              <a:t> </a:t>
            </a:r>
            <a:r>
              <a:rPr lang="en-US" sz="1150" dirty="0" smtClean="0"/>
              <a:t>(currently 136,000 </a:t>
            </a:r>
            <a:r>
              <a:rPr lang="en-US" sz="1150" dirty="0" err="1" smtClean="0"/>
              <a:t>tonnes</a:t>
            </a:r>
            <a:r>
              <a:rPr lang="en-US" sz="1150" dirty="0" smtClean="0"/>
              <a:t> a year).</a:t>
            </a:r>
            <a:endParaRPr lang="en-GB" sz="1150" kern="1200" dirty="0" smtClean="0">
              <a:solidFill>
                <a:schemeClr val="tx1"/>
              </a:solidFill>
              <a:effectLst/>
            </a:endParaRPr>
          </a:p>
          <a:p>
            <a:pPr lvl="0"/>
            <a:endParaRPr lang="en-GB" sz="1150" kern="1200" dirty="0" smtClean="0">
              <a:solidFill>
                <a:schemeClr val="tx1"/>
              </a:solidFill>
              <a:effectLst/>
            </a:endParaRPr>
          </a:p>
          <a:p>
            <a:pPr marL="171450" lvl="0" indent="-171450">
              <a:buFont typeface="Arial" panose="020B0604020202020204" pitchFamily="34" charset="0"/>
              <a:buChar char="•"/>
            </a:pPr>
            <a:r>
              <a:rPr lang="en-GB" sz="1150" kern="1200" dirty="0" smtClean="0">
                <a:solidFill>
                  <a:schemeClr val="tx1"/>
                </a:solidFill>
                <a:effectLst/>
              </a:rPr>
              <a:t>This does not mean the we</a:t>
            </a:r>
            <a:r>
              <a:rPr lang="en-GB" sz="1150" kern="1200" baseline="0" dirty="0" smtClean="0">
                <a:solidFill>
                  <a:schemeClr val="tx1"/>
                </a:solidFill>
                <a:effectLst/>
              </a:rPr>
              <a:t> </a:t>
            </a:r>
            <a:r>
              <a:rPr lang="en-GB" sz="1150" kern="1200" dirty="0" smtClean="0">
                <a:solidFill>
                  <a:schemeClr val="tx1"/>
                </a:solidFill>
                <a:effectLst/>
              </a:rPr>
              <a:t>will stop building flood and coastal defences or pumping water out of people’s homes if they flood. But it does mean that over time, and working with our partners, we will need to find better ways to be more resilient to flooding and coastal change whilst producing fewer emissions.</a:t>
            </a:r>
            <a:endParaRPr lang="en-GB" sz="1150" kern="1200" dirty="0">
              <a:solidFill>
                <a:schemeClr val="tx1"/>
              </a:solidFill>
              <a:effectLst/>
            </a:endParaRPr>
          </a:p>
        </p:txBody>
      </p:sp>
      <p:sp>
        <p:nvSpPr>
          <p:cNvPr id="4" name="Slide Number Placeholder 3"/>
          <p:cNvSpPr>
            <a:spLocks noGrp="1"/>
          </p:cNvSpPr>
          <p:nvPr>
            <p:ph type="sldNum" sz="quarter" idx="10"/>
          </p:nvPr>
        </p:nvSpPr>
        <p:spPr/>
        <p:txBody>
          <a:bodyPr/>
          <a:lstStyle/>
          <a:p>
            <a:fld id="{E6CB0EF4-E72F-4E11-BE60-5869ABE7CD6B}" type="slidenum">
              <a:rPr lang="en-GB" smtClean="0"/>
              <a:t>13</a:t>
            </a:fld>
            <a:endParaRPr lang="en-GB"/>
          </a:p>
        </p:txBody>
      </p:sp>
    </p:spTree>
    <p:extLst>
      <p:ext uri="{BB962C8B-B14F-4D97-AF65-F5344CB8AC3E}">
        <p14:creationId xmlns:p14="http://schemas.microsoft.com/office/powerpoint/2010/main" val="1147838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784834"/>
            <a:ext cx="5965825" cy="2706702"/>
          </a:xfrm>
        </p:spPr>
        <p:txBody>
          <a:bodyPr/>
          <a:lstStyle/>
          <a:p>
            <a:r>
              <a:rPr lang="en-GB" sz="1150" b="1" kern="1200" dirty="0">
                <a:solidFill>
                  <a:schemeClr val="tx1"/>
                </a:solidFill>
                <a:effectLst/>
                <a:latin typeface="+mn-lt"/>
                <a:ea typeface="+mn-ea"/>
                <a:cs typeface="+mn-cs"/>
              </a:rPr>
              <a:t>Next steps</a:t>
            </a:r>
          </a:p>
          <a:p>
            <a:endParaRPr lang="en-GB" sz="115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50" kern="1200" dirty="0" smtClean="0">
                <a:solidFill>
                  <a:schemeClr val="tx1"/>
                </a:solidFill>
                <a:effectLst/>
                <a:latin typeface="+mn-lt"/>
                <a:ea typeface="+mn-ea"/>
                <a:cs typeface="+mn-cs"/>
              </a:rPr>
              <a:t>With</a:t>
            </a:r>
            <a:r>
              <a:rPr lang="en-GB" sz="1150" kern="1200" baseline="0" dirty="0" smtClean="0">
                <a:solidFill>
                  <a:schemeClr val="tx1"/>
                </a:solidFill>
                <a:effectLst/>
                <a:latin typeface="+mn-lt"/>
                <a:ea typeface="+mn-ea"/>
                <a:cs typeface="+mn-cs"/>
              </a:rPr>
              <a:t> the final strategy now published and adopted following parliamentary scrutiny, we can now</a:t>
            </a:r>
            <a:r>
              <a:rPr lang="en-GB" sz="1150" kern="1200" dirty="0" smtClean="0">
                <a:solidFill>
                  <a:schemeClr val="tx1"/>
                </a:solidFill>
                <a:effectLst/>
                <a:latin typeface="+mn-lt"/>
                <a:ea typeface="+mn-ea"/>
                <a:cs typeface="+mn-cs"/>
              </a:rPr>
              <a:t> publish the Strategic Environmental Assessment Statement</a:t>
            </a:r>
            <a:r>
              <a:rPr lang="en-GB" sz="1150" kern="1200" baseline="0" dirty="0" smtClean="0">
                <a:solidFill>
                  <a:schemeClr val="tx1"/>
                </a:solidFill>
                <a:effectLst/>
                <a:latin typeface="+mn-lt"/>
                <a:ea typeface="+mn-ea"/>
                <a:cs typeface="+mn-cs"/>
              </a:rPr>
              <a:t> of </a:t>
            </a:r>
            <a:r>
              <a:rPr lang="en-GB" sz="1150" kern="1200" dirty="0" smtClean="0">
                <a:solidFill>
                  <a:schemeClr val="tx1"/>
                </a:solidFill>
                <a:effectLst/>
                <a:latin typeface="+mn-lt"/>
                <a:ea typeface="+mn-ea"/>
                <a:cs typeface="+mn-cs"/>
              </a:rPr>
              <a:t>Environmental Particulars as well as the </a:t>
            </a:r>
            <a:r>
              <a:rPr lang="en-GB" sz="1150" u="sng" kern="1200" dirty="0" smtClean="0">
                <a:solidFill>
                  <a:schemeClr val="tx1"/>
                </a:solidFill>
                <a:effectLst/>
                <a:latin typeface="+mn-lt"/>
                <a:ea typeface="+mn-ea"/>
                <a:cs typeface="+mn-cs"/>
              </a:rPr>
              <a:t>final</a:t>
            </a:r>
            <a:r>
              <a:rPr lang="en-GB" sz="1150" kern="1200" dirty="0" smtClean="0">
                <a:solidFill>
                  <a:schemeClr val="tx1"/>
                </a:solidFill>
                <a:effectLst/>
                <a:latin typeface="+mn-lt"/>
                <a:ea typeface="+mn-ea"/>
                <a:cs typeface="+mn-cs"/>
              </a:rPr>
              <a:t> Habitats Regulations Assessment. The SEA environmental report has already been published back in 2019.</a:t>
            </a:r>
          </a:p>
          <a:p>
            <a:pPr marL="171450" indent="-171450">
              <a:buFont typeface="Arial" panose="020B0604020202020204" pitchFamily="34" charset="0"/>
              <a:buChar char="•"/>
            </a:pPr>
            <a:r>
              <a:rPr lang="en-GB" sz="1150" kern="1200" baseline="0" dirty="0" smtClean="0">
                <a:solidFill>
                  <a:schemeClr val="tx1"/>
                </a:solidFill>
                <a:effectLst/>
                <a:latin typeface="+mn-lt"/>
                <a:ea typeface="+mn-ea"/>
                <a:cs typeface="+mn-cs"/>
              </a:rPr>
              <a:t>We </a:t>
            </a:r>
            <a:r>
              <a:rPr lang="en-GB" sz="1150" kern="1200" baseline="0" dirty="0">
                <a:solidFill>
                  <a:schemeClr val="tx1"/>
                </a:solidFill>
                <a:effectLst/>
                <a:latin typeface="+mn-lt"/>
                <a:ea typeface="+mn-ea"/>
                <a:cs typeface="+mn-cs"/>
              </a:rPr>
              <a:t>will also be working closely with our partners to develop a detailed action plan to set out how we will deliver the Strategy objectives.  This work is captured after this ‘Next Steps’ slide. </a:t>
            </a:r>
          </a:p>
          <a:p>
            <a:pPr marL="171450" indent="-171450">
              <a:buFont typeface="Arial" panose="020B0604020202020204" pitchFamily="34" charset="0"/>
              <a:buChar char="•"/>
            </a:pPr>
            <a:r>
              <a:rPr lang="en-GB" sz="1150" kern="1200" baseline="0" dirty="0">
                <a:solidFill>
                  <a:schemeClr val="tx1"/>
                </a:solidFill>
                <a:effectLst/>
                <a:latin typeface="+mn-lt"/>
                <a:ea typeface="+mn-ea"/>
                <a:cs typeface="+mn-cs"/>
              </a:rPr>
              <a:t>As part of this, we will need to agree arrangements for monitoring and reporting, including metrics development. </a:t>
            </a:r>
          </a:p>
          <a:p>
            <a:pPr marL="171450" indent="-171450">
              <a:buFont typeface="Arial" panose="020B0604020202020204" pitchFamily="34" charset="0"/>
              <a:buChar char="•"/>
            </a:pPr>
            <a:r>
              <a:rPr lang="en-GB" sz="1150" kern="1200" dirty="0">
                <a:solidFill>
                  <a:schemeClr val="tx1"/>
                </a:solidFill>
                <a:effectLst/>
                <a:latin typeface="+mn-lt"/>
                <a:ea typeface="+mn-ea"/>
                <a:cs typeface="+mn-cs"/>
              </a:rPr>
              <a:t>In light of the Corona</a:t>
            </a:r>
            <a:r>
              <a:rPr lang="en-GB" sz="1150" kern="1200" baseline="0" dirty="0">
                <a:solidFill>
                  <a:schemeClr val="tx1"/>
                </a:solidFill>
                <a:effectLst/>
                <a:latin typeface="+mn-lt"/>
                <a:ea typeface="+mn-ea"/>
                <a:cs typeface="+mn-cs"/>
              </a:rPr>
              <a:t>v</a:t>
            </a:r>
            <a:r>
              <a:rPr lang="en-GB" sz="1150" kern="1200" dirty="0">
                <a:solidFill>
                  <a:schemeClr val="tx1"/>
                </a:solidFill>
                <a:effectLst/>
                <a:latin typeface="+mn-lt"/>
                <a:ea typeface="+mn-ea"/>
                <a:cs typeface="+mn-cs"/>
              </a:rPr>
              <a:t>irus, we will approach our partners and stakeholders</a:t>
            </a:r>
            <a:r>
              <a:rPr lang="en-GB" sz="1150" kern="1200" baseline="0" dirty="0">
                <a:solidFill>
                  <a:schemeClr val="tx1"/>
                </a:solidFill>
                <a:effectLst/>
                <a:latin typeface="+mn-lt"/>
                <a:ea typeface="+mn-ea"/>
                <a:cs typeface="+mn-cs"/>
              </a:rPr>
              <a:t> </a:t>
            </a:r>
            <a:r>
              <a:rPr lang="en-GB" sz="1150" kern="1200" dirty="0">
                <a:solidFill>
                  <a:schemeClr val="tx1"/>
                </a:solidFill>
                <a:effectLst/>
                <a:latin typeface="+mn-lt"/>
                <a:ea typeface="+mn-ea"/>
                <a:cs typeface="+mn-cs"/>
              </a:rPr>
              <a:t>with great care and adjust our engagement on the action plan as necessary, appreciating any challenges that our partners may be facing. </a:t>
            </a:r>
            <a:endParaRPr lang="en-GB" sz="115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GB" sz="1150" kern="1200" dirty="0">
              <a:solidFill>
                <a:schemeClr val="tx1"/>
              </a:solidFill>
              <a:effectLst/>
              <a:latin typeface="+mn-lt"/>
              <a:ea typeface="+mn-ea"/>
              <a:cs typeface="+mn-cs"/>
            </a:endParaRPr>
          </a:p>
          <a:p>
            <a:endParaRPr lang="en-GB" sz="115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6CB0EF4-E72F-4E11-BE60-5869ABE7CD6B}" type="slidenum">
              <a:rPr lang="en-GB" smtClean="0"/>
              <a:t>14</a:t>
            </a:fld>
            <a:endParaRPr lang="en-GB"/>
          </a:p>
        </p:txBody>
      </p:sp>
    </p:spTree>
    <p:extLst>
      <p:ext uri="{BB962C8B-B14F-4D97-AF65-F5344CB8AC3E}">
        <p14:creationId xmlns:p14="http://schemas.microsoft.com/office/powerpoint/2010/main" val="37357206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784834"/>
            <a:ext cx="5965825" cy="3914866"/>
          </a:xfrm>
        </p:spPr>
        <p:txBody>
          <a:bodyPr/>
          <a:lstStyle/>
          <a:p>
            <a:r>
              <a:rPr lang="en-GB" sz="1150" b="1" dirty="0"/>
              <a:t>Action Plan</a:t>
            </a:r>
          </a:p>
          <a:p>
            <a:endParaRPr lang="en-GB" sz="115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50" dirty="0"/>
              <a:t>To help us turn the measures within the strategy into practical action, we will engage with partners to create an action plan.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50" dirty="0"/>
              <a:t>In light of the Coronavirus, we will approach partners with great care and adjust our engagement if necessary, appreciating the challenges that our partners may also be facing. </a:t>
            </a:r>
            <a:endParaRPr lang="en-GB" sz="115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50" dirty="0"/>
              <a:t>The action plan will capture national actions that will start to deliver the measures over the next 5 years. The action plan will be available to the public and local partners to inspire practical delivery locally.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50" dirty="0"/>
              <a:t>The action plan is being developed so that it is web based and accessible to our national partners. This will enable the EA and our partners to keep their actions up to date and ‘live’, so we can all track our progress.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50" dirty="0"/>
              <a:t>We aim</a:t>
            </a:r>
            <a:r>
              <a:rPr lang="en-GB" sz="1150" baseline="0" dirty="0"/>
              <a:t> to</a:t>
            </a:r>
            <a:r>
              <a:rPr lang="en-GB" sz="1150" dirty="0"/>
              <a:t> track and report</a:t>
            </a:r>
            <a:r>
              <a:rPr lang="en-GB" sz="1150" baseline="0" dirty="0"/>
              <a:t> on</a:t>
            </a:r>
            <a:r>
              <a:rPr lang="en-GB" sz="1150" dirty="0"/>
              <a:t> progress frequently.</a:t>
            </a:r>
            <a:r>
              <a:rPr lang="en-GB" sz="1150" baseline="0" dirty="0"/>
              <a:t> This will be</a:t>
            </a:r>
            <a:r>
              <a:rPr lang="en-GB" sz="1150" dirty="0"/>
              <a:t> informed by discussions with our partners and stakeholders.</a:t>
            </a:r>
            <a:r>
              <a:rPr lang="en-GB" sz="1150" baseline="0" dirty="0"/>
              <a:t> </a:t>
            </a:r>
          </a:p>
          <a:p>
            <a:endParaRPr lang="en-GB" sz="1150" dirty="0"/>
          </a:p>
          <a:p>
            <a:r>
              <a:rPr lang="en-GB" sz="1150" dirty="0"/>
              <a:t>The action plan will be published</a:t>
            </a:r>
            <a:r>
              <a:rPr lang="en-GB" sz="1150" baseline="0" dirty="0"/>
              <a:t> in Spring 2021</a:t>
            </a:r>
            <a:r>
              <a:rPr lang="en-GB" sz="1150" dirty="0"/>
              <a:t>.</a:t>
            </a:r>
            <a:endParaRPr lang="en-US" sz="1150" dirty="0"/>
          </a:p>
        </p:txBody>
      </p:sp>
      <p:sp>
        <p:nvSpPr>
          <p:cNvPr id="4" name="Slide Number Placeholder 3"/>
          <p:cNvSpPr>
            <a:spLocks noGrp="1"/>
          </p:cNvSpPr>
          <p:nvPr>
            <p:ph type="sldNum" sz="quarter" idx="5"/>
          </p:nvPr>
        </p:nvSpPr>
        <p:spPr/>
        <p:txBody>
          <a:bodyPr/>
          <a:lstStyle/>
          <a:p>
            <a:fld id="{E6CB0EF4-E72F-4E11-BE60-5869ABE7CD6B}" type="slidenum">
              <a:rPr lang="en-GB" smtClean="0"/>
              <a:t>15</a:t>
            </a:fld>
            <a:endParaRPr lang="en-GB"/>
          </a:p>
        </p:txBody>
      </p:sp>
    </p:spTree>
    <p:extLst>
      <p:ext uri="{BB962C8B-B14F-4D97-AF65-F5344CB8AC3E}">
        <p14:creationId xmlns:p14="http://schemas.microsoft.com/office/powerpoint/2010/main" val="10967426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E6CB0EF4-E72F-4E11-BE60-5869ABE7CD6B}" type="slidenum">
              <a:rPr lang="en-GB" smtClean="0"/>
              <a:t>16</a:t>
            </a:fld>
            <a:endParaRPr lang="en-GB"/>
          </a:p>
        </p:txBody>
      </p:sp>
    </p:spTree>
    <p:extLst>
      <p:ext uri="{BB962C8B-B14F-4D97-AF65-F5344CB8AC3E}">
        <p14:creationId xmlns:p14="http://schemas.microsoft.com/office/powerpoint/2010/main" val="3190801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784834"/>
            <a:ext cx="5965825" cy="3914866"/>
          </a:xfrm>
        </p:spPr>
        <p:txBody>
          <a:bodyPr/>
          <a:lstStyle/>
          <a:p>
            <a:endParaRPr lang="en-GB" dirty="0"/>
          </a:p>
        </p:txBody>
      </p:sp>
      <p:sp>
        <p:nvSpPr>
          <p:cNvPr id="4" name="Slide Number Placeholder 3"/>
          <p:cNvSpPr>
            <a:spLocks noGrp="1"/>
          </p:cNvSpPr>
          <p:nvPr>
            <p:ph type="sldNum" sz="quarter" idx="10"/>
          </p:nvPr>
        </p:nvSpPr>
        <p:spPr/>
        <p:txBody>
          <a:bodyPr/>
          <a:lstStyle/>
          <a:p>
            <a:fld id="{E6CB0EF4-E72F-4E11-BE60-5869ABE7CD6B}" type="slidenum">
              <a:rPr lang="en-GB" smtClean="0"/>
              <a:t>2</a:t>
            </a:fld>
            <a:endParaRPr lang="en-GB"/>
          </a:p>
        </p:txBody>
      </p:sp>
    </p:spTree>
    <p:extLst>
      <p:ext uri="{BB962C8B-B14F-4D97-AF65-F5344CB8AC3E}">
        <p14:creationId xmlns:p14="http://schemas.microsoft.com/office/powerpoint/2010/main" val="107498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290513"/>
            <a:ext cx="5965825" cy="3355975"/>
          </a:xfrm>
        </p:spPr>
      </p:sp>
      <p:sp>
        <p:nvSpPr>
          <p:cNvPr id="3" name="Notes Placeholder 2"/>
          <p:cNvSpPr>
            <a:spLocks noGrp="1"/>
          </p:cNvSpPr>
          <p:nvPr>
            <p:ph type="body" idx="1"/>
          </p:nvPr>
        </p:nvSpPr>
        <p:spPr>
          <a:xfrm>
            <a:off x="422274" y="3788207"/>
            <a:ext cx="5965825" cy="499947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50" baseline="0" dirty="0"/>
              <a:t>The FCERM Strategy offers a long term approach to creating a climate resilient nation.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50" b="1" baseline="0" dirty="0"/>
              <a:t>Why do we need a Strategy?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kern="1200" dirty="0">
              <a:solidFill>
                <a:schemeClr val="tx1"/>
              </a:solidFill>
              <a:effectLs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50" kern="1200" dirty="0">
                <a:solidFill>
                  <a:schemeClr val="tx1"/>
                </a:solidFill>
                <a:effectLst/>
              </a:rPr>
              <a:t>Climate change is happening now – the most recent climate change projections confirm we will experience wetter winters and drier summers, with an increased likelihood of more intense rainfall leading to flooding (see infographic</a:t>
            </a:r>
            <a:r>
              <a:rPr lang="en-GB" sz="1150" kern="1200" baseline="0" dirty="0">
                <a:solidFill>
                  <a:schemeClr val="tx1"/>
                </a:solidFill>
                <a:effectLst/>
              </a:rPr>
              <a:t> to pick out key evidence).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50" kern="1200" baseline="0" dirty="0">
                <a:solidFill>
                  <a:schemeClr val="tx1"/>
                </a:solidFill>
                <a:effectLst/>
              </a:rPr>
              <a:t>The evidence exists – e.g.  UKCP18. The opportunity is now with raised social awareness of climate change and increasing public demand for action to tackle the impacts.</a:t>
            </a:r>
            <a:endParaRPr lang="en-GB" sz="1150" kern="1200" dirty="0">
              <a:solidFill>
                <a:schemeClr val="tx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50" kern="1200" dirty="0">
              <a:solidFill>
                <a:schemeClr val="tx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50" b="1" kern="1200" dirty="0">
                <a:solidFill>
                  <a:schemeClr val="tx1"/>
                </a:solidFill>
                <a:effectLst/>
              </a:rPr>
              <a:t>What the Strategy</a:t>
            </a:r>
            <a:r>
              <a:rPr lang="en-GB" sz="1150" b="1" kern="1200" baseline="0" dirty="0">
                <a:solidFill>
                  <a:schemeClr val="tx1"/>
                </a:solidFill>
                <a:effectLst/>
              </a:rPr>
              <a:t> will do differently</a:t>
            </a:r>
            <a:endParaRPr lang="en-GB" sz="1150" b="1" kern="1200" dirty="0">
              <a:solidFill>
                <a:schemeClr val="tx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kern="1200" dirty="0">
              <a:solidFill>
                <a:schemeClr val="tx1"/>
              </a:solidFill>
              <a:effectLst/>
            </a:endParaRPr>
          </a:p>
          <a:p>
            <a:pPr marL="171450" lvl="0" indent="-171450">
              <a:buFont typeface="Arial" panose="020B0604020202020204" pitchFamily="34" charset="0"/>
              <a:buChar char="•"/>
            </a:pPr>
            <a:r>
              <a:rPr lang="en-GB" sz="1150" kern="1200" dirty="0">
                <a:solidFill>
                  <a:schemeClr val="tx1"/>
                </a:solidFill>
                <a:effectLst/>
              </a:rPr>
              <a:t>We need to move the nation from a concept of protection to one of resilience – traditional flood and sea defences will remain vitally important, but we cannot build our way out of future climate risks in many places. </a:t>
            </a:r>
          </a:p>
          <a:p>
            <a:pPr marL="171450" lvl="0" indent="-171450">
              <a:buFont typeface="Arial" panose="020B0604020202020204" pitchFamily="34" charset="0"/>
              <a:buChar char="•"/>
            </a:pPr>
            <a:r>
              <a:rPr lang="en-GB" sz="1150" kern="1200" dirty="0">
                <a:effectLst/>
              </a:rPr>
              <a:t>In different places we will need a range of actions which enable us to prepare for, respond to and recover from flooding and coastal change. We can do this by improving the capacity of people and</a:t>
            </a:r>
            <a:r>
              <a:rPr lang="en-GB" sz="1150" kern="1200" baseline="0" dirty="0">
                <a:effectLst/>
              </a:rPr>
              <a:t> places to plan for, better protect, respond to, and </a:t>
            </a:r>
            <a:r>
              <a:rPr lang="en-GB" sz="1150" kern="1200" baseline="0" dirty="0">
                <a:solidFill>
                  <a:schemeClr val="tx1"/>
                </a:solidFill>
                <a:effectLst/>
              </a:rPr>
              <a:t>recover from flooding and coastal change.</a:t>
            </a:r>
            <a:endParaRPr lang="en-GB" sz="1150" kern="1200" dirty="0">
              <a:solidFill>
                <a:schemeClr val="tx1"/>
              </a:solidFill>
              <a:effectLst/>
            </a:endParaRPr>
          </a:p>
          <a:p>
            <a:pPr marL="171450" indent="-171450">
              <a:buFont typeface="Arial" panose="020B0604020202020204" pitchFamily="34" charset="0"/>
              <a:buChar char="•"/>
            </a:pPr>
            <a:r>
              <a:rPr lang="en-GB" sz="1150" kern="1200" dirty="0">
                <a:solidFill>
                  <a:schemeClr val="tx1"/>
                </a:solidFill>
                <a:effectLst/>
              </a:rPr>
              <a:t>Our Strategy sets out a national ambition for England but one that can work for every place. We recognise that every place is different and there is no one size fits all solution to flood and coastal resilience. The only way of doing this is to put people at the heart of decision making. </a:t>
            </a:r>
            <a:endParaRPr lang="en-GB" sz="1150" kern="1200" dirty="0" smtClean="0">
              <a:solidFill>
                <a:schemeClr val="tx1"/>
              </a:solidFill>
              <a:effectLst/>
            </a:endParaRPr>
          </a:p>
          <a:p>
            <a:pPr marL="0" indent="0">
              <a:buFont typeface="Arial" panose="020B0604020202020204" pitchFamily="34" charset="0"/>
              <a:buNone/>
            </a:pPr>
            <a:endParaRPr lang="en-GB" sz="1150" kern="1200" dirty="0" smtClean="0">
              <a:solidFill>
                <a:schemeClr val="tx1"/>
              </a:solidFill>
              <a:effectLst/>
            </a:endParaRPr>
          </a:p>
          <a:p>
            <a:pPr marL="0" indent="0">
              <a:buFont typeface="Arial" panose="020B0604020202020204" pitchFamily="34" charset="0"/>
              <a:buNone/>
            </a:pPr>
            <a:r>
              <a:rPr lang="en-US" sz="1150" b="1" kern="1200" dirty="0" smtClean="0">
                <a:solidFill>
                  <a:schemeClr val="tx1"/>
                </a:solidFill>
                <a:effectLst/>
              </a:rPr>
              <a:t>Links to the Defra flood and coastal erosion risk management policy (2020)</a:t>
            </a:r>
          </a:p>
          <a:p>
            <a:pPr marL="0" indent="0">
              <a:buFont typeface="Arial" panose="020B0604020202020204" pitchFamily="34" charset="0"/>
              <a:buNone/>
            </a:pPr>
            <a:endParaRPr lang="en-US" sz="800" kern="1200" dirty="0" smtClean="0">
              <a:solidFill>
                <a:schemeClr val="tx1"/>
              </a:solidFill>
              <a:effectLst/>
            </a:endParaRPr>
          </a:p>
          <a:p>
            <a:pPr marL="0" indent="0">
              <a:buFont typeface="Arial" panose="020B0604020202020204" pitchFamily="34" charset="0"/>
              <a:buNone/>
            </a:pPr>
            <a:r>
              <a:rPr lang="en-US" sz="1150" kern="1200" dirty="0" smtClean="0">
                <a:solidFill>
                  <a:schemeClr val="tx1"/>
                </a:solidFill>
                <a:effectLst/>
              </a:rPr>
              <a:t>Alongside the Strategy, Defra have published a new flood and coastal erosion risk management policy. This policy statement aligns well to the ambitions of the Strategy. Taken together, the Policy Statement and the Strategy will ensure that our country is more resilient to flooding and coastal erosion in the long term. </a:t>
            </a:r>
          </a:p>
          <a:p>
            <a:pPr marL="0" indent="0">
              <a:buFont typeface="Arial" panose="020B0604020202020204" pitchFamily="34" charset="0"/>
              <a:buNone/>
            </a:pPr>
            <a:endParaRPr lang="en-US" sz="1150" kern="1200" dirty="0" smtClean="0">
              <a:solidFill>
                <a:schemeClr val="tx1"/>
              </a:solidFill>
              <a:effectLst/>
            </a:endParaRPr>
          </a:p>
          <a:p>
            <a:endParaRPr lang="en-GB" sz="1150" dirty="0"/>
          </a:p>
        </p:txBody>
      </p:sp>
      <p:sp>
        <p:nvSpPr>
          <p:cNvPr id="4" name="Slide Number Placeholder 3"/>
          <p:cNvSpPr>
            <a:spLocks noGrp="1"/>
          </p:cNvSpPr>
          <p:nvPr>
            <p:ph type="sldNum" sz="quarter" idx="10"/>
          </p:nvPr>
        </p:nvSpPr>
        <p:spPr/>
        <p:txBody>
          <a:bodyPr/>
          <a:lstStyle/>
          <a:p>
            <a:fld id="{E6CB0EF4-E72F-4E11-BE60-5869ABE7CD6B}" type="slidenum">
              <a:rPr lang="en-GB" smtClean="0"/>
              <a:t>3</a:t>
            </a:fld>
            <a:endParaRPr lang="en-GB"/>
          </a:p>
        </p:txBody>
      </p:sp>
    </p:spTree>
    <p:extLst>
      <p:ext uri="{BB962C8B-B14F-4D97-AF65-F5344CB8AC3E}">
        <p14:creationId xmlns:p14="http://schemas.microsoft.com/office/powerpoint/2010/main" val="3072198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6CB0EF4-E72F-4E11-BE60-5869ABE7CD6B}" type="slidenum">
              <a:rPr lang="en-GB" smtClean="0">
                <a:solidFill>
                  <a:prstClr val="black"/>
                </a:solidFill>
              </a:rPr>
              <a:pPr/>
              <a:t>4</a:t>
            </a:fld>
            <a:endParaRPr lang="en-GB">
              <a:solidFill>
                <a:prstClr val="black"/>
              </a:solidFill>
            </a:endParaRPr>
          </a:p>
        </p:txBody>
      </p:sp>
      <p:sp>
        <p:nvSpPr>
          <p:cNvPr id="6" name="Notes Placeholder 5">
            <a:extLst>
              <a:ext uri="{FF2B5EF4-FFF2-40B4-BE49-F238E27FC236}">
                <a16:creationId xmlns:a16="http://schemas.microsoft.com/office/drawing/2014/main" xmlns="" id="{C2075396-59D3-4D6D-A5A8-4599D88CDE00}"/>
              </a:ext>
            </a:extLst>
          </p:cNvPr>
          <p:cNvSpPr>
            <a:spLocks noGrp="1"/>
          </p:cNvSpPr>
          <p:nvPr>
            <p:ph type="body" sz="quarter" idx="3"/>
          </p:nvPr>
        </p:nvSpPr>
        <p:spPr>
          <a:xfrm>
            <a:off x="422275" y="4784834"/>
            <a:ext cx="5965825" cy="177059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50" dirty="0"/>
              <a:t>The following slides explain the vision, ambitions</a:t>
            </a:r>
            <a:r>
              <a:rPr lang="en-GB" sz="1150" baseline="0" dirty="0"/>
              <a:t> </a:t>
            </a:r>
            <a:r>
              <a:rPr lang="en-GB" sz="1150" dirty="0"/>
              <a:t>and strategic objectives in more detail.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50" dirty="0"/>
          </a:p>
          <a:p>
            <a:pPr>
              <a:defRPr/>
            </a:pPr>
            <a:r>
              <a:rPr lang="en-GB" sz="1150" dirty="0"/>
              <a:t>The Strategy sets out the long-term delivery objectives the nation should take over the next 10 to 30 years as well as shorter term, practical measures risk management authorities should take working with partners and communities.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5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50" dirty="0"/>
              <a:t>The vision describes the long term outcome for the nation, but recognises that we need to start now.</a:t>
            </a:r>
          </a:p>
          <a:p>
            <a:endParaRPr lang="en-GB" sz="1150" dirty="0"/>
          </a:p>
        </p:txBody>
      </p:sp>
    </p:spTree>
    <p:extLst>
      <p:ext uri="{BB962C8B-B14F-4D97-AF65-F5344CB8AC3E}">
        <p14:creationId xmlns:p14="http://schemas.microsoft.com/office/powerpoint/2010/main" val="3721001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6CB0EF4-E72F-4E11-BE60-5869ABE7CD6B}" type="slidenum">
              <a:rPr lang="en-GB" smtClean="0">
                <a:solidFill>
                  <a:prstClr val="black"/>
                </a:solidFill>
              </a:rPr>
              <a:pPr/>
              <a:t>5</a:t>
            </a:fld>
            <a:endParaRPr lang="en-GB">
              <a:solidFill>
                <a:prstClr val="black"/>
              </a:solidFill>
            </a:endParaRPr>
          </a:p>
        </p:txBody>
      </p:sp>
      <p:sp>
        <p:nvSpPr>
          <p:cNvPr id="6" name="Notes Placeholder 5">
            <a:extLst>
              <a:ext uri="{FF2B5EF4-FFF2-40B4-BE49-F238E27FC236}">
                <a16:creationId xmlns:a16="http://schemas.microsoft.com/office/drawing/2014/main" xmlns="" id="{FA634A90-C945-4030-857C-9E0974160115}"/>
              </a:ext>
            </a:extLst>
          </p:cNvPr>
          <p:cNvSpPr>
            <a:spLocks noGrp="1"/>
          </p:cNvSpPr>
          <p:nvPr>
            <p:ph type="body" sz="quarter" idx="3"/>
          </p:nvPr>
        </p:nvSpPr>
        <p:spPr>
          <a:xfrm>
            <a:off x="422275" y="4784834"/>
            <a:ext cx="5965825" cy="3570798"/>
          </a:xfrm>
        </p:spPr>
        <p:txBody>
          <a:bodyPr/>
          <a:lstStyle/>
          <a:p>
            <a:pPr lvl="0"/>
            <a:r>
              <a:rPr lang="en-GB" sz="1150" kern="1200" dirty="0">
                <a:solidFill>
                  <a:schemeClr val="tx1"/>
                </a:solidFill>
                <a:effectLst/>
              </a:rPr>
              <a:t>Our FCERM Strategy has three long term ambitions: </a:t>
            </a:r>
          </a:p>
          <a:p>
            <a:endParaRPr lang="en-GB" sz="1150" b="1" kern="1200" dirty="0">
              <a:solidFill>
                <a:schemeClr val="tx1"/>
              </a:solidFill>
              <a:effectLst/>
            </a:endParaRPr>
          </a:p>
          <a:p>
            <a:r>
              <a:rPr lang="en-GB" sz="1150" b="1" kern="1200" dirty="0">
                <a:solidFill>
                  <a:schemeClr val="tx1"/>
                </a:solidFill>
                <a:effectLst/>
              </a:rPr>
              <a:t>Climate resilient places</a:t>
            </a:r>
            <a:endParaRPr lang="en-GB" sz="1150" kern="1200" dirty="0">
              <a:solidFill>
                <a:schemeClr val="tx1"/>
              </a:solidFill>
              <a:effectLst/>
            </a:endParaRPr>
          </a:p>
          <a:p>
            <a:pPr marL="171450" lvl="0" indent="-171450">
              <a:buFont typeface="Arial" panose="020B0604020202020204" pitchFamily="34" charset="0"/>
              <a:buChar char="•"/>
            </a:pPr>
            <a:r>
              <a:rPr lang="en-US" sz="1150" kern="1200" dirty="0">
                <a:solidFill>
                  <a:schemeClr val="tx1"/>
                </a:solidFill>
                <a:effectLst/>
              </a:rPr>
              <a:t>Working with partners to bolster</a:t>
            </a:r>
            <a:r>
              <a:rPr lang="en-US" sz="1150" kern="1200" baseline="0" dirty="0">
                <a:solidFill>
                  <a:schemeClr val="tx1"/>
                </a:solidFill>
                <a:effectLst/>
              </a:rPr>
              <a:t> </a:t>
            </a:r>
            <a:r>
              <a:rPr lang="en-US" sz="1150" kern="1200" dirty="0">
                <a:solidFill>
                  <a:schemeClr val="tx1"/>
                </a:solidFill>
                <a:effectLst/>
              </a:rPr>
              <a:t>resilience to flooding and coastal change across the nation,</a:t>
            </a:r>
            <a:r>
              <a:rPr lang="en-US" sz="1150" kern="1200" baseline="0" dirty="0">
                <a:solidFill>
                  <a:schemeClr val="tx1"/>
                </a:solidFill>
                <a:effectLst/>
              </a:rPr>
              <a:t> </a:t>
            </a:r>
            <a:r>
              <a:rPr lang="en-US" sz="1150" kern="1200" dirty="0">
                <a:solidFill>
                  <a:schemeClr val="tx1"/>
                </a:solidFill>
                <a:effectLst/>
              </a:rPr>
              <a:t>both now and in the face of climate change.</a:t>
            </a:r>
            <a:endParaRPr lang="en-GB" sz="1150" kern="1200" dirty="0">
              <a:solidFill>
                <a:schemeClr val="tx1"/>
              </a:solidFill>
              <a:effectLst/>
            </a:endParaRPr>
          </a:p>
          <a:p>
            <a:pPr lvl="0"/>
            <a:endParaRPr lang="en-GB" sz="1150" kern="1200" dirty="0">
              <a:solidFill>
                <a:schemeClr val="tx1"/>
              </a:solidFill>
              <a:effectLst/>
            </a:endParaRPr>
          </a:p>
          <a:p>
            <a:pPr lvl="0"/>
            <a:r>
              <a:rPr lang="en-GB" sz="1150" b="1" kern="1200" dirty="0">
                <a:solidFill>
                  <a:schemeClr val="tx1"/>
                </a:solidFill>
                <a:effectLst/>
              </a:rPr>
              <a:t>Today’s growth and infrastructure resilient in tomorrow’s climate</a:t>
            </a:r>
            <a:endParaRPr lang="en-GB" sz="1150" kern="1200" dirty="0">
              <a:solidFill>
                <a:schemeClr val="tx1"/>
              </a:solidFill>
              <a:effectLst/>
            </a:endParaRPr>
          </a:p>
          <a:p>
            <a:pPr marL="171450" indent="-171450">
              <a:buFont typeface="Arial" panose="020B0604020202020204" pitchFamily="34" charset="0"/>
              <a:buChar char="•"/>
            </a:pPr>
            <a:r>
              <a:rPr lang="en-US" sz="1150" b="0" i="0" u="none" strike="noStrike" kern="1200" baseline="0" dirty="0">
                <a:solidFill>
                  <a:schemeClr val="tx1"/>
                </a:solidFill>
              </a:rPr>
              <a:t>Making the right investment and planning decisions to secure sustainable growth and environmental improvements, as well as infrastructure resilient to flooding and coastal change.</a:t>
            </a:r>
            <a:endParaRPr lang="en-GB" sz="1150" kern="1200" dirty="0">
              <a:solidFill>
                <a:schemeClr val="tx1"/>
              </a:solidFill>
              <a:effectLst/>
            </a:endParaRPr>
          </a:p>
          <a:p>
            <a:endParaRPr lang="en-GB" sz="1150" kern="1200" dirty="0">
              <a:solidFill>
                <a:schemeClr val="tx1"/>
              </a:solidFill>
              <a:effectLst/>
            </a:endParaRPr>
          </a:p>
          <a:p>
            <a:pPr lvl="0"/>
            <a:r>
              <a:rPr lang="en-GB" sz="1150" b="1" kern="1200" dirty="0">
                <a:solidFill>
                  <a:schemeClr val="tx1"/>
                </a:solidFill>
                <a:effectLst/>
              </a:rPr>
              <a:t>A nation ready</a:t>
            </a:r>
            <a:r>
              <a:rPr lang="en-GB" sz="1150" b="1" kern="1200" baseline="0" dirty="0">
                <a:solidFill>
                  <a:schemeClr val="tx1"/>
                </a:solidFill>
                <a:effectLst/>
              </a:rPr>
              <a:t> to respond and adapt to flooding and coastal change</a:t>
            </a:r>
            <a:endParaRPr lang="en-GB" sz="1150" kern="1200" dirty="0">
              <a:solidFill>
                <a:schemeClr val="tx1"/>
              </a:solidFill>
              <a:effectLst/>
            </a:endParaRPr>
          </a:p>
          <a:p>
            <a:pPr marL="171450" indent="-171450">
              <a:buFont typeface="Arial" panose="020B0604020202020204" pitchFamily="34" charset="0"/>
              <a:buChar char="•"/>
            </a:pPr>
            <a:r>
              <a:rPr lang="en-US" sz="1150" baseline="0" dirty="0"/>
              <a:t>Ensuring local people understand the risks posed by flooding and coastal change, are responsible for managing the impacts and know how to take action.</a:t>
            </a:r>
            <a:endParaRPr lang="en-GB" sz="1150" baseline="0" dirty="0"/>
          </a:p>
          <a:p>
            <a:endParaRPr lang="en-GB" sz="1150" baseline="0" dirty="0"/>
          </a:p>
          <a:p>
            <a:r>
              <a:rPr lang="en-GB" sz="1150" b="1" baseline="0" dirty="0"/>
              <a:t>Evidence to understand future risk and investment needs</a:t>
            </a:r>
          </a:p>
          <a:p>
            <a:pPr marL="171450" indent="-171450">
              <a:buFont typeface="Arial" panose="020B0604020202020204" pitchFamily="34" charset="0"/>
              <a:buChar char="•"/>
            </a:pPr>
            <a:r>
              <a:rPr lang="en-GB" sz="1150" baseline="0" dirty="0"/>
              <a:t>The three ambitions inform and are underpinned by continuing to develop our understanding of risk now and in the future. We also use this evidence to identify our investment needs. This narrative is featured as a preceding chapter to the three ambitions. </a:t>
            </a:r>
          </a:p>
        </p:txBody>
      </p:sp>
    </p:spTree>
    <p:extLst>
      <p:ext uri="{BB962C8B-B14F-4D97-AF65-F5344CB8AC3E}">
        <p14:creationId xmlns:p14="http://schemas.microsoft.com/office/powerpoint/2010/main" val="931776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439385"/>
            <a:ext cx="5965825" cy="3355975"/>
          </a:xfrm>
        </p:spPr>
      </p:sp>
      <p:sp>
        <p:nvSpPr>
          <p:cNvPr id="3" name="Notes Placeholder 2"/>
          <p:cNvSpPr>
            <a:spLocks noGrp="1"/>
          </p:cNvSpPr>
          <p:nvPr>
            <p:ph type="body" idx="1"/>
          </p:nvPr>
        </p:nvSpPr>
        <p:spPr>
          <a:xfrm>
            <a:off x="394444" y="4004454"/>
            <a:ext cx="6103067" cy="5688633"/>
          </a:xfrm>
        </p:spPr>
        <p:txBody>
          <a:bodyPr/>
          <a:lstStyle/>
          <a:p>
            <a:r>
              <a:rPr lang="en-GB" sz="1150" b="1" dirty="0"/>
              <a:t>Climate resilient places</a:t>
            </a:r>
          </a:p>
          <a:p>
            <a:endParaRPr lang="en-GB" sz="800" b="1" dirty="0"/>
          </a:p>
          <a:p>
            <a:pPr marL="171450" indent="-171450">
              <a:buFont typeface="Arial" panose="020B0604020202020204" pitchFamily="34" charset="0"/>
              <a:buChar char="•"/>
            </a:pPr>
            <a:r>
              <a:rPr lang="en-US" sz="1150" dirty="0"/>
              <a:t>We must continue to do what we have been doing: building and maintaining strong </a:t>
            </a:r>
            <a:r>
              <a:rPr lang="en-US" sz="1150" dirty="0" err="1"/>
              <a:t>defences</a:t>
            </a:r>
            <a:r>
              <a:rPr lang="en-US" sz="1150" dirty="0"/>
              <a:t> to reduce the risk of places being flooded. In the face of a changing climate, we need to also make our places more resilient to flooding and coastal change, so that when it does happen it causes much less harm to people, does much less damage, and ensures life can get back to normal much quicker.</a:t>
            </a:r>
            <a:endParaRPr lang="en-GB" sz="1150" dirty="0"/>
          </a:p>
          <a:p>
            <a:pPr marL="0" indent="0">
              <a:buFont typeface="Arial" panose="020B0604020202020204" pitchFamily="34" charset="0"/>
              <a:buNone/>
            </a:pPr>
            <a:endParaRPr lang="en-GB" sz="800" dirty="0"/>
          </a:p>
          <a:p>
            <a:pPr marL="171450" indent="-171450">
              <a:buFont typeface="Arial" panose="020B0604020202020204" pitchFamily="34" charset="0"/>
              <a:buChar char="•"/>
            </a:pPr>
            <a:r>
              <a:rPr lang="en-GB" sz="1150" dirty="0"/>
              <a:t>Alongside flood and sea defences, we need a broader range of actions for achieving climate resilient places. This includes using nature based solutions to slow the flow of or store flood waters</a:t>
            </a:r>
            <a:r>
              <a:rPr lang="en-GB" sz="1150" baseline="0" dirty="0"/>
              <a:t> and </a:t>
            </a:r>
            <a:r>
              <a:rPr lang="en-GB" sz="1150" dirty="0"/>
              <a:t>avoiding inappropriate development in the floodplain and it involves better preparing and responding to flood and coastal incidents through timely and effective forecasting, warning and evacuation. Furthermore, it needs to be about helping communities and local economies recover more quickly after a flood or ‘building back better’ so that properties and infrastructure are more resilient to future flooding.</a:t>
            </a:r>
          </a:p>
          <a:p>
            <a:pPr marL="0" indent="0">
              <a:buFont typeface="Arial" panose="020B0604020202020204" pitchFamily="34" charset="0"/>
              <a:buNone/>
            </a:pPr>
            <a:endParaRPr lang="en-GB" sz="800" dirty="0"/>
          </a:p>
          <a:p>
            <a:pPr marL="171450" indent="-171450">
              <a:buFont typeface="Arial" panose="020B0604020202020204" pitchFamily="34" charset="0"/>
              <a:buChar char="•"/>
            </a:pPr>
            <a:r>
              <a:rPr lang="en-GB" sz="1150" dirty="0"/>
              <a:t>Looking out to 2100, we need to help places better plan and adapt to flooding and coastal change across a range of futures. This will mean being agile to the latest climate science, growth projections, investment opportunities and other changes to our local environment. We call this ‘adaptive pathways’ that enable local places to better plan for future flooding and coastal change and adapt to future climate hazards. </a:t>
            </a:r>
          </a:p>
          <a:p>
            <a:pPr marL="171450" indent="-171450">
              <a:buFont typeface="Arial" panose="020B0604020202020204" pitchFamily="34" charset="0"/>
              <a:buChar char="•"/>
            </a:pPr>
            <a:endParaRPr lang="en-GB" sz="800" dirty="0"/>
          </a:p>
          <a:p>
            <a:pPr marL="171450" indent="-171450">
              <a:buFont typeface="Arial" panose="020B0604020202020204" pitchFamily="34" charset="0"/>
              <a:buChar char="•"/>
            </a:pPr>
            <a:r>
              <a:rPr lang="en-GB" sz="1150" dirty="0"/>
              <a:t>As a nation we need to improve the way we integrate adaptation to flooding and coastal change into daily activities and projects, as well as long term strategic investment plans and strategies for places and catchments. By doing so we can better equip practitioners and policy makers to make the best decisions, taken at the right time to benefit people, infrastructure, the economy and the environment. For example, </a:t>
            </a:r>
            <a:r>
              <a:rPr lang="en-US" sz="1150" dirty="0"/>
              <a:t>working with farmers and land managers to help them adapt their businesses and practices to be resilient.</a:t>
            </a:r>
            <a:r>
              <a:rPr lang="en-US" sz="1150" baseline="0" dirty="0"/>
              <a:t> </a:t>
            </a:r>
            <a:endParaRPr lang="en-GB" sz="1150" dirty="0"/>
          </a:p>
          <a:p>
            <a:pPr marL="0" indent="0">
              <a:buFont typeface="Arial" panose="020B0604020202020204" pitchFamily="34" charset="0"/>
              <a:buNone/>
            </a:pPr>
            <a:endParaRPr lang="en-GB" sz="800" dirty="0"/>
          </a:p>
          <a:p>
            <a:pPr marL="171450" indent="-171450">
              <a:buFont typeface="Arial" panose="020B0604020202020204" pitchFamily="34" charset="0"/>
              <a:buChar char="•"/>
            </a:pPr>
            <a:r>
              <a:rPr lang="en-GB" sz="1150" dirty="0"/>
              <a:t>In some places the scale and pace of future flooding and coastal erosion will be very significant. The use of </a:t>
            </a:r>
            <a:r>
              <a:rPr lang="en-US" sz="1150" dirty="0"/>
              <a:t>adaptive approaches or “pathways” in local places can equip people in communities</a:t>
            </a:r>
            <a:r>
              <a:rPr lang="en-US" sz="1150" baseline="0" dirty="0"/>
              <a:t> to plan for the future. </a:t>
            </a:r>
            <a:r>
              <a:rPr lang="en-US" sz="1150" dirty="0"/>
              <a:t>Over a period of time, some of these communities may choose to transition and adapt with support from</a:t>
            </a:r>
            <a:r>
              <a:rPr lang="en-US" sz="1150" baseline="0" dirty="0"/>
              <a:t> </a:t>
            </a:r>
            <a:r>
              <a:rPr lang="en-US" sz="1150" dirty="0"/>
              <a:t>risk management authorities.</a:t>
            </a:r>
            <a:endParaRPr lang="en-GB" sz="1150" kern="1200" dirty="0">
              <a:effectLst/>
            </a:endParaRPr>
          </a:p>
        </p:txBody>
      </p:sp>
      <p:sp>
        <p:nvSpPr>
          <p:cNvPr id="4" name="Slide Number Placeholder 3"/>
          <p:cNvSpPr>
            <a:spLocks noGrp="1"/>
          </p:cNvSpPr>
          <p:nvPr>
            <p:ph type="sldNum" sz="quarter" idx="10"/>
          </p:nvPr>
        </p:nvSpPr>
        <p:spPr/>
        <p:txBody>
          <a:bodyPr/>
          <a:lstStyle/>
          <a:p>
            <a:fld id="{E6CB0EF4-E72F-4E11-BE60-5869ABE7CD6B}"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1194857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434752"/>
            <a:ext cx="5965825" cy="3355975"/>
          </a:xfrm>
        </p:spPr>
      </p:sp>
      <p:sp>
        <p:nvSpPr>
          <p:cNvPr id="3" name="Notes Placeholder 2"/>
          <p:cNvSpPr>
            <a:spLocks noGrp="1"/>
          </p:cNvSpPr>
          <p:nvPr>
            <p:ph type="body" idx="1"/>
          </p:nvPr>
        </p:nvSpPr>
        <p:spPr>
          <a:xfrm>
            <a:off x="422274" y="3963144"/>
            <a:ext cx="5965825" cy="4824536"/>
          </a:xfrm>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50" b="1" kern="1200" dirty="0">
                <a:solidFill>
                  <a:schemeClr val="tx1"/>
                </a:solidFill>
                <a:effectLst/>
              </a:rPr>
              <a:t>Embedding a new approach to resilience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b="1" kern="1200" dirty="0">
              <a:solidFill>
                <a:schemeClr val="tx1"/>
              </a:solidFill>
              <a:effectLs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50" kern="1200" dirty="0">
                <a:solidFill>
                  <a:schemeClr val="tx1"/>
                </a:solidFill>
                <a:effectLst/>
              </a:rPr>
              <a:t>This Strategy calls for the nation to embrace a broad range of resilience actions alongside better protection to flooding and coastal change.</a:t>
            </a:r>
            <a:endParaRPr lang="en-GB" sz="1150" dirty="0"/>
          </a:p>
          <a:p>
            <a:pPr marL="171450" indent="-171450">
              <a:buFont typeface="Arial" panose="020B0604020202020204" pitchFamily="34" charset="0"/>
              <a:buChar char="•"/>
            </a:pPr>
            <a:r>
              <a:rPr lang="en-GB" sz="1150" dirty="0"/>
              <a:t>We must continue to do what we have been doing: building and maintaining strong defences to reduce the risk of places being flooded. For example, see</a:t>
            </a:r>
            <a:r>
              <a:rPr lang="en-GB" sz="1150" baseline="0" dirty="0"/>
              <a:t> Slide 8 about the </a:t>
            </a:r>
            <a:r>
              <a:rPr lang="en-GB" sz="1150" dirty="0"/>
              <a:t>Thames Estuary. </a:t>
            </a:r>
          </a:p>
          <a:p>
            <a:pPr marL="171450" indent="-171450">
              <a:buFont typeface="Arial" panose="020B0604020202020204" pitchFamily="34" charset="0"/>
              <a:buChar char="•"/>
            </a:pPr>
            <a:r>
              <a:rPr lang="en-GB" sz="1150" dirty="0"/>
              <a:t>But building our way out of managing future climate risks will not always be the right approach, particularly as the changing climate drives more extreme weather patterns, higher rainfall in shorter periods, and faster coastal erosion. </a:t>
            </a:r>
          </a:p>
          <a:p>
            <a:pPr marL="171450" indent="-171450">
              <a:buFont typeface="Arial" panose="020B0604020202020204" pitchFamily="34" charset="0"/>
              <a:buChar char="•"/>
            </a:pPr>
            <a:r>
              <a:rPr lang="en-GB" sz="1150" dirty="0"/>
              <a:t>The consensus from practitioners who have contributed to the development of this Strategy is that </a:t>
            </a:r>
            <a:r>
              <a:rPr lang="en-GB" sz="1150" b="1" dirty="0"/>
              <a:t>flood and coastal resilience </a:t>
            </a:r>
            <a:r>
              <a:rPr lang="en-GB" sz="1150" dirty="0"/>
              <a:t>involves the capacity of people and places to: </a:t>
            </a:r>
            <a:r>
              <a:rPr lang="en-GB" sz="1150" b="1" dirty="0"/>
              <a:t>Plan for, better protect, respond to, and to recover from flooding and coastal change.</a:t>
            </a:r>
            <a:endParaRPr lang="en-GB" sz="1150" dirty="0"/>
          </a:p>
          <a:p>
            <a:endParaRPr lang="en-GB" sz="800" dirty="0"/>
          </a:p>
          <a:p>
            <a:r>
              <a:rPr lang="en-GB" sz="1150" dirty="0"/>
              <a:t>This includes:</a:t>
            </a:r>
          </a:p>
          <a:p>
            <a:pPr marL="171450" indent="-171450">
              <a:buFont typeface="Arial" panose="020B0604020202020204" pitchFamily="34" charset="0"/>
              <a:buChar char="•"/>
            </a:pPr>
            <a:r>
              <a:rPr lang="en-GB" sz="1150" b="1" dirty="0"/>
              <a:t>Making the best land use and development choices, better protecting people and places, responding to and recovering from flooding and coastal change whilst all the time adapting to climate change.</a:t>
            </a:r>
          </a:p>
          <a:p>
            <a:endParaRPr lang="en-GB" sz="800" dirty="0"/>
          </a:p>
          <a:p>
            <a:r>
              <a:rPr lang="en-GB" sz="1150" dirty="0"/>
              <a:t>There are four approaches to managing flood and coastal resilience that risk management authorities can progress with partners. They are to:</a:t>
            </a:r>
          </a:p>
          <a:p>
            <a:pPr marL="171450" lvl="0" indent="-171450">
              <a:buFont typeface="Arial" panose="020B0604020202020204" pitchFamily="34" charset="0"/>
              <a:buChar char="•"/>
            </a:pPr>
            <a:r>
              <a:rPr lang="en-GB" sz="1150" b="1" dirty="0"/>
              <a:t>Improve place making:</a:t>
            </a:r>
            <a:r>
              <a:rPr lang="en-GB" sz="1150" dirty="0"/>
              <a:t> Making the best land use and development choices for managing flooding and coastal change</a:t>
            </a:r>
          </a:p>
          <a:p>
            <a:pPr marL="171450" lvl="0" indent="-171450">
              <a:buFont typeface="Arial" panose="020B0604020202020204" pitchFamily="34" charset="0"/>
              <a:buChar char="•"/>
            </a:pPr>
            <a:r>
              <a:rPr lang="en-GB" sz="1150" b="1" dirty="0"/>
              <a:t>Better protect:</a:t>
            </a:r>
            <a:r>
              <a:rPr lang="en-GB" sz="1150" dirty="0"/>
              <a:t> Building and maintaining defences and managing the flow of water in a catchment or a place</a:t>
            </a:r>
          </a:p>
          <a:p>
            <a:pPr marL="171450" lvl="0" indent="-171450">
              <a:buFont typeface="Arial" panose="020B0604020202020204" pitchFamily="34" charset="0"/>
              <a:buChar char="•"/>
            </a:pPr>
            <a:r>
              <a:rPr lang="en-GB" sz="1150" b="1" dirty="0"/>
              <a:t>Ready to respond:</a:t>
            </a:r>
            <a:r>
              <a:rPr lang="en-GB" sz="1150" dirty="0"/>
              <a:t> Planning for and responding effectively to incidents</a:t>
            </a:r>
          </a:p>
          <a:p>
            <a:pPr marL="171450" lvl="0" indent="-171450">
              <a:buFont typeface="Arial" panose="020B0604020202020204" pitchFamily="34" charset="0"/>
              <a:buChar char="•"/>
            </a:pPr>
            <a:r>
              <a:rPr lang="en-GB" sz="1150" b="1" dirty="0"/>
              <a:t>Recover quickly:</a:t>
            </a:r>
            <a:r>
              <a:rPr lang="en-GB" sz="1150" dirty="0"/>
              <a:t> Getting back to normal and building back better.</a:t>
            </a:r>
          </a:p>
          <a:p>
            <a:pPr marL="171450" lvl="0" indent="-171450">
              <a:lnSpc>
                <a:spcPct val="107000"/>
              </a:lnSpc>
              <a:spcAft>
                <a:spcPts val="0"/>
              </a:spcAft>
              <a:buFont typeface="Arial" panose="020B0604020202020204" pitchFamily="34" charset="0"/>
              <a:buChar char="•"/>
            </a:pPr>
            <a:endParaRPr lang="en-GB" sz="1150" dirty="0">
              <a:effectLs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E6CB0EF4-E72F-4E11-BE60-5869ABE7CD6B}"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3606125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4338" y="290736"/>
            <a:ext cx="5965825" cy="3355975"/>
          </a:xfrm>
        </p:spPr>
      </p:sp>
      <p:sp>
        <p:nvSpPr>
          <p:cNvPr id="3" name="Notes Placeholder 2"/>
          <p:cNvSpPr>
            <a:spLocks noGrp="1"/>
          </p:cNvSpPr>
          <p:nvPr>
            <p:ph type="body" idx="1"/>
          </p:nvPr>
        </p:nvSpPr>
        <p:spPr>
          <a:xfrm>
            <a:off x="325586" y="3873539"/>
            <a:ext cx="6054577" cy="6035810"/>
          </a:xfrm>
        </p:spPr>
        <p:txBody>
          <a:bodyPr/>
          <a:lstStyle/>
          <a:p>
            <a:pPr marL="0" indent="0">
              <a:buFont typeface="Arial" panose="020B0604020202020204" pitchFamily="34" charset="0"/>
              <a:buNone/>
            </a:pPr>
            <a:r>
              <a:rPr lang="en-GB" sz="1150" b="1" dirty="0"/>
              <a:t>Adaptive pathways</a:t>
            </a:r>
          </a:p>
          <a:p>
            <a:pPr marL="0" indent="0">
              <a:buFont typeface="Arial" panose="020B0604020202020204" pitchFamily="34" charset="0"/>
              <a:buNone/>
            </a:pPr>
            <a:endParaRPr lang="en-GB" sz="800" b="1" dirty="0"/>
          </a:p>
          <a:p>
            <a:pPr marL="171450" indent="-171450">
              <a:buFont typeface="Arial" panose="020B0604020202020204" pitchFamily="34" charset="0"/>
              <a:buChar char="•"/>
            </a:pPr>
            <a:r>
              <a:rPr lang="en-GB" sz="1150" dirty="0"/>
              <a:t>Whilst we have more certainty of what a changing climate will be like in the future, planning for it is uncertain which can sometimes feel daunting. It is easier to plan for one future climate but much more difficult to plan for a range. Planning for climate adaptation is a way of managing these uncertainties which should enable investment in resilience actions at the points when they will provide maximum benefit. This ultimately avoids situations where investment in flood and coastal resilience is too early, too late or critically, too little avoiding unnecessary flooding and recovery costs.</a:t>
            </a:r>
          </a:p>
          <a:p>
            <a:pPr marL="0" indent="0">
              <a:buFont typeface="Arial" panose="020B0604020202020204" pitchFamily="34" charset="0"/>
              <a:buNone/>
            </a:pPr>
            <a:endParaRPr lang="en-GB" sz="800" dirty="0"/>
          </a:p>
          <a:p>
            <a:pPr marL="171450" indent="-171450">
              <a:buFont typeface="Arial" panose="020B0604020202020204" pitchFamily="34" charset="0"/>
              <a:buChar char="•"/>
            </a:pPr>
            <a:r>
              <a:rPr lang="en-GB" sz="1150" dirty="0"/>
              <a:t>For practitioners and policy makers, this means remaining agile to the latest climate science, growth projections, investment opportunities and other changes to our environment, to ensure that the capacity to adapt is built into all investment decisions. Flooding and coastal change requires an adaptive approach that equips local decision makers to identify the best combination of resilience actions and the right time to take action. It’s also vital to secure buy in from local partners to make adaptation happen. </a:t>
            </a:r>
          </a:p>
          <a:p>
            <a:pPr marL="0" indent="0">
              <a:buFont typeface="Arial" panose="020B0604020202020204" pitchFamily="34" charset="0"/>
              <a:buNone/>
            </a:pPr>
            <a:endParaRPr lang="en-GB" sz="800" dirty="0"/>
          </a:p>
          <a:p>
            <a:pPr marL="171450" indent="-171450">
              <a:buFont typeface="Arial" panose="020B0604020202020204" pitchFamily="34" charset="0"/>
              <a:buChar char="•"/>
            </a:pPr>
            <a:r>
              <a:rPr lang="en-GB" sz="1150" dirty="0"/>
              <a:t>We call this </a:t>
            </a:r>
            <a:r>
              <a:rPr lang="en-GB" sz="1150" b="1" dirty="0"/>
              <a:t>‘adaptive pathways’</a:t>
            </a:r>
            <a:r>
              <a:rPr lang="en-GB" sz="1150" dirty="0"/>
              <a:t> that enable local places to better plan for future flood and coastal change and adapt to future climate hazards.</a:t>
            </a:r>
            <a:r>
              <a:rPr lang="en-GB" sz="1150" b="1" dirty="0"/>
              <a:t> </a:t>
            </a:r>
            <a:r>
              <a:rPr lang="en-GB" sz="1150" dirty="0"/>
              <a:t>Taking an adaptive approach is recommended in the government’s Green Book Supplementary Guidance and can reduce overall costs by improving the timing and effectiveness of investments. Adaptive pathways can help to ensure that as a nation we can be more economically resilient to future climate hazards to better manage future flood and coastal risks. </a:t>
            </a:r>
          </a:p>
          <a:p>
            <a:pPr marL="0" indent="0">
              <a:buFont typeface="Arial" panose="020B0604020202020204" pitchFamily="34" charset="0"/>
              <a:buNone/>
            </a:pPr>
            <a:endParaRPr lang="en-GB" sz="8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50" dirty="0"/>
              <a:t>Looking out to the year 2100, we need to help local places better plan and adapt to future flooding and coastal change</a:t>
            </a:r>
            <a:r>
              <a:rPr lang="en-GB" sz="1150" baseline="0" dirty="0"/>
              <a:t> - </a:t>
            </a:r>
            <a:r>
              <a:rPr lang="en-GB" sz="1150" dirty="0"/>
              <a:t> every place needs to identify the decisions for managing flooding and coastal change to be taken now and those which can be made in the future.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dirty="0"/>
          </a:p>
          <a:p>
            <a:pPr marL="171450" indent="-171450">
              <a:buFont typeface="Arial" panose="020B0604020202020204" pitchFamily="34" charset="0"/>
              <a:buChar char="•"/>
            </a:pPr>
            <a:r>
              <a:rPr lang="en-GB" sz="1150" dirty="0"/>
              <a:t>The Thames Estuary is a</a:t>
            </a:r>
            <a:r>
              <a:rPr lang="en-GB" sz="1150" baseline="0" dirty="0"/>
              <a:t> clear</a:t>
            </a:r>
            <a:r>
              <a:rPr lang="en-GB" sz="1150" dirty="0"/>
              <a:t> example of this approach. The Thames Estuary 2100 plan determines the best long term investment options for London’s tidal defences, including when to construct a new Thames Barrier. The plan identifies a series of approaches for different climate, social and economic futures to inform a long-term investment plan to ensure the actions taken by all partners are the right ones, taken at the right time to benefit London’s people, the environment and the economy. The approach taken in the Thames Estuary is scalable - to be proportionate to the flood and coastal risks facing other places in the country. </a:t>
            </a:r>
          </a:p>
        </p:txBody>
      </p:sp>
      <p:sp>
        <p:nvSpPr>
          <p:cNvPr id="4" name="Slide Number Placeholder 3"/>
          <p:cNvSpPr>
            <a:spLocks noGrp="1"/>
          </p:cNvSpPr>
          <p:nvPr>
            <p:ph type="sldNum" sz="quarter" idx="5"/>
          </p:nvPr>
        </p:nvSpPr>
        <p:spPr/>
        <p:txBody>
          <a:bodyPr/>
          <a:lstStyle/>
          <a:p>
            <a:fld id="{E6CB0EF4-E72F-4E11-BE60-5869ABE7CD6B}" type="slidenum">
              <a:rPr lang="en-GB" smtClean="0"/>
              <a:t>8</a:t>
            </a:fld>
            <a:endParaRPr lang="en-GB" dirty="0"/>
          </a:p>
        </p:txBody>
      </p:sp>
    </p:spTree>
    <p:extLst>
      <p:ext uri="{BB962C8B-B14F-4D97-AF65-F5344CB8AC3E}">
        <p14:creationId xmlns:p14="http://schemas.microsoft.com/office/powerpoint/2010/main" val="1900513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363538"/>
            <a:ext cx="5965825" cy="3355975"/>
          </a:xfrm>
        </p:spPr>
      </p:sp>
      <p:sp>
        <p:nvSpPr>
          <p:cNvPr id="3" name="Notes Placeholder 2"/>
          <p:cNvSpPr>
            <a:spLocks noGrp="1"/>
          </p:cNvSpPr>
          <p:nvPr>
            <p:ph type="body" idx="1"/>
          </p:nvPr>
        </p:nvSpPr>
        <p:spPr>
          <a:xfrm>
            <a:off x="422274" y="3969549"/>
            <a:ext cx="5965825" cy="5034156"/>
          </a:xfrm>
        </p:spPr>
        <p:txBody>
          <a:bodyPr/>
          <a:lstStyle/>
          <a:p>
            <a:r>
              <a:rPr lang="en-GB" sz="1150" b="1" dirty="0"/>
              <a:t>Today’s growth and infrastructure resilient in tomorrow’s climate</a:t>
            </a:r>
          </a:p>
          <a:p>
            <a:endParaRPr lang="en-GB" sz="1150" dirty="0"/>
          </a:p>
          <a:p>
            <a:pPr marL="171450" indent="-171450">
              <a:buFont typeface="Arial" panose="020B0604020202020204" pitchFamily="34" charset="0"/>
              <a:buChar char="•"/>
            </a:pPr>
            <a:r>
              <a:rPr lang="en-GB" sz="1150" dirty="0"/>
              <a:t>This Strategy sets out a long-term objective for risk management authorities to work with infrastructure providers to ensure all infrastructure investment is resilient to future flooding and coastal change. Over two-thirds of properties in England are served by infrastructure sites and networks located in, or dependent on others located in, areas at risk of flooding. </a:t>
            </a:r>
            <a:r>
              <a:rPr lang="en-US" sz="1150" b="0" i="0" u="none" strike="noStrike" kern="1200" baseline="0" dirty="0">
                <a:solidFill>
                  <a:schemeClr val="tx1"/>
                </a:solidFill>
              </a:rPr>
              <a:t>Recent floods have demonstrated the vulnerability of critical infrastructure, such as electricity sub-stations and water treatment plants, causing considerable disruption and economic damage. </a:t>
            </a:r>
            <a:endParaRPr lang="en-GB" sz="1150" dirty="0"/>
          </a:p>
          <a:p>
            <a:pPr marL="0" indent="0">
              <a:buFont typeface="Arial" panose="020B0604020202020204" pitchFamily="34" charset="0"/>
              <a:buNone/>
            </a:pPr>
            <a:endParaRPr lang="en-GB" sz="1150" dirty="0"/>
          </a:p>
          <a:p>
            <a:pPr marL="171450" indent="-171450">
              <a:buFont typeface="Arial" panose="020B0604020202020204" pitchFamily="34" charset="0"/>
              <a:buChar char="•"/>
            </a:pPr>
            <a:r>
              <a:rPr lang="en-GB" sz="1150" dirty="0"/>
              <a:t>As the population grows, we are likely to see the number of properties in the flood plain almost double over the next 50 years. We must ensure that all new development is resilient to flooding and protects and enhances the environment. Risk management authorities have a key role to play in engaging and advising developers and planners to get the right kind of sustainable growth in the right places. They should also be seizing opportunities for flood and coastal resilience to play its part in contributing to environmental net gain for development proposals.</a:t>
            </a:r>
          </a:p>
          <a:p>
            <a:pPr marL="0" indent="0">
              <a:buFont typeface="Arial" panose="020B0604020202020204" pitchFamily="34" charset="0"/>
              <a:buNone/>
            </a:pPr>
            <a:endParaRPr lang="en-GB" sz="115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50" dirty="0"/>
              <a:t>This Strategy identifies ways in which investments made to adapt to the threats from flooding and coastal change can enable growth in a sustainable and climate resilient way.  More focus is also needed on encouraging property owners to ‘build back better’ (see definition below) after a flood and to mainstream property flood resilience measures that reduce flood damages and enable faster recovery for local communities.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5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50" dirty="0"/>
              <a:t>“Build</a:t>
            </a:r>
            <a:r>
              <a:rPr lang="en-GB" sz="1150" baseline="0" dirty="0"/>
              <a:t> back better” definition: </a:t>
            </a:r>
            <a:r>
              <a:rPr lang="en-US" sz="1150" b="0" i="0" u="none" strike="noStrike" kern="1200" baseline="0" dirty="0">
                <a:solidFill>
                  <a:schemeClr val="tx1"/>
                </a:solidFill>
              </a:rPr>
              <a:t>Re-building properties, businesses and infrastructure after a flood or coastal change event in a way which reduces future damages and improves resilience, rather than putting back what was there before.</a:t>
            </a:r>
            <a:endParaRPr lang="en-GB" sz="1150" dirty="0"/>
          </a:p>
          <a:p>
            <a:pPr marL="171450" indent="-171450">
              <a:buFont typeface="Arial" panose="020B0604020202020204" pitchFamily="34" charset="0"/>
              <a:buChar char="•"/>
            </a:pPr>
            <a:endParaRPr lang="en-GB" sz="1150" dirty="0"/>
          </a:p>
        </p:txBody>
      </p:sp>
      <p:sp>
        <p:nvSpPr>
          <p:cNvPr id="4" name="Slide Number Placeholder 3"/>
          <p:cNvSpPr>
            <a:spLocks noGrp="1"/>
          </p:cNvSpPr>
          <p:nvPr>
            <p:ph type="sldNum" sz="quarter" idx="10"/>
          </p:nvPr>
        </p:nvSpPr>
        <p:spPr/>
        <p:txBody>
          <a:bodyPr/>
          <a:lstStyle/>
          <a:p>
            <a:fld id="{E6CB0EF4-E72F-4E11-BE60-5869ABE7CD6B}"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23774417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ogo gre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ogo grey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go grey ti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gre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4000" y="980729"/>
            <a:ext cx="10944000" cy="1946647"/>
          </a:xfrm>
        </p:spPr>
        <p:txBody>
          <a:bodyPr anchor="ctr">
            <a:normAutofit/>
          </a:bodyPr>
          <a:lstStyle>
            <a:lvl1pPr>
              <a:lnSpc>
                <a:spcPct val="85000"/>
              </a:lnSpc>
              <a:defRPr sz="4800" b="1">
                <a:solidFill>
                  <a:srgbClr val="FFFFFF"/>
                </a:solidFill>
              </a:defRPr>
            </a:lvl1pPr>
          </a:lstStyle>
          <a:p>
            <a:r>
              <a:rPr lang="en-US"/>
              <a:t>Click to edit Master title style</a:t>
            </a:r>
            <a:endParaRPr lang="en-GB" dirty="0"/>
          </a:p>
        </p:txBody>
      </p:sp>
      <p:sp>
        <p:nvSpPr>
          <p:cNvPr id="3" name="Subtitle 2"/>
          <p:cNvSpPr>
            <a:spLocks noGrp="1"/>
          </p:cNvSpPr>
          <p:nvPr>
            <p:ph type="subTitle" idx="1"/>
          </p:nvPr>
        </p:nvSpPr>
        <p:spPr>
          <a:xfrm>
            <a:off x="624000" y="3201071"/>
            <a:ext cx="10944000" cy="1873672"/>
          </a:xfrm>
        </p:spPr>
        <p:txBody>
          <a:bodyPr>
            <a:normAutofit/>
          </a:bodyPr>
          <a:lstStyle>
            <a:lvl1pPr marL="0" indent="0" algn="l">
              <a:buNone/>
              <a:defRPr sz="21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grey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4000" y="980729"/>
            <a:ext cx="10944000" cy="1946647"/>
          </a:xfrm>
        </p:spPr>
        <p:txBody>
          <a:bodyPr anchor="ctr">
            <a:normAutofit/>
          </a:bodyPr>
          <a:lstStyle>
            <a:lvl1pPr>
              <a:lnSpc>
                <a:spcPct val="85000"/>
              </a:lnSpc>
              <a:defRPr sz="4800" b="1">
                <a:solidFill>
                  <a:schemeClr val="accent6"/>
                </a:solidFill>
              </a:defRPr>
            </a:lvl1pPr>
          </a:lstStyle>
          <a:p>
            <a:r>
              <a:rPr lang="en-US"/>
              <a:t>Click to edit Master title style</a:t>
            </a:r>
            <a:endParaRPr lang="en-GB" dirty="0"/>
          </a:p>
        </p:txBody>
      </p:sp>
      <p:sp>
        <p:nvSpPr>
          <p:cNvPr id="3" name="Subtitle 2"/>
          <p:cNvSpPr>
            <a:spLocks noGrp="1"/>
          </p:cNvSpPr>
          <p:nvPr>
            <p:ph type="subTitle" idx="1"/>
          </p:nvPr>
        </p:nvSpPr>
        <p:spPr>
          <a:xfrm>
            <a:off x="624000" y="3201071"/>
            <a:ext cx="10944000" cy="1873672"/>
          </a:xfrm>
        </p:spPr>
        <p:txBody>
          <a:bodyPr>
            <a:normAutofit/>
          </a:bodyPr>
          <a:lstStyle>
            <a:lvl1pPr marL="0" marR="0" indent="0" algn="l" defTabSz="914400" rtl="0" eaLnBrk="1" fontAlgn="base" latinLnBrk="0" hangingPunct="1">
              <a:lnSpc>
                <a:spcPct val="95000"/>
              </a:lnSpc>
              <a:spcBef>
                <a:spcPct val="20000"/>
              </a:spcBef>
              <a:spcAft>
                <a:spcPct val="0"/>
              </a:spcAft>
              <a:buClrTx/>
              <a:buSzTx/>
              <a:buFont typeface="Arial" charset="0"/>
              <a:buNone/>
              <a:tabLst/>
              <a:defRPr sz="2100">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 Column gre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solidFill>
                  <a:srgbClr val="FFFFFF"/>
                </a:solidFill>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marL="358775" indent="-358775">
              <a:buFont typeface="Arial" panose="020B0604020202020204" pitchFamily="34" charset="0"/>
              <a:buChar char="•"/>
              <a:defRPr>
                <a:solidFill>
                  <a:srgbClr val="FFFFFF"/>
                </a:solidFill>
              </a:defRPr>
            </a:lvl1pPr>
            <a:lvl2pPr marL="647700" indent="-287338">
              <a:buFont typeface="Arial" panose="020B0604020202020204" pitchFamily="34" charset="0"/>
              <a:buChar cha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3"/>
          <p:cNvSpPr>
            <a:spLocks noGrp="1"/>
          </p:cNvSpPr>
          <p:nvPr>
            <p:ph type="dt" sz="half" idx="10"/>
          </p:nvPr>
        </p:nvSpPr>
        <p:spPr>
          <a:xfrm>
            <a:off x="1143000" y="6196013"/>
            <a:ext cx="1441451" cy="387350"/>
          </a:xfrm>
        </p:spPr>
        <p:txBody>
          <a:bodyPr/>
          <a:lstStyle>
            <a:lvl1pPr>
              <a:lnSpc>
                <a:spcPct val="100000"/>
              </a:lnSpc>
              <a:defRPr>
                <a:solidFill>
                  <a:schemeClr val="bg1"/>
                </a:solidFill>
              </a:defRPr>
            </a:lvl1pPr>
          </a:lstStyle>
          <a:p>
            <a:pPr>
              <a:defRPr/>
            </a:pPr>
            <a:fld id="{E8F3BDA7-BDC6-41F6-9669-CF469B298DB8}" type="datetime1">
              <a:rPr lang="en-GB" smtClean="0"/>
              <a:pPr>
                <a:defRPr/>
              </a:pPr>
              <a:t>24/09/2020</a:t>
            </a:fld>
            <a:endParaRPr lang="en-GB" dirty="0"/>
          </a:p>
        </p:txBody>
      </p:sp>
      <p:sp>
        <p:nvSpPr>
          <p:cNvPr id="6" name="Slide Number Placeholder 5"/>
          <p:cNvSpPr>
            <a:spLocks noGrp="1"/>
          </p:cNvSpPr>
          <p:nvPr>
            <p:ph type="sldNum" sz="quarter" idx="11"/>
          </p:nvPr>
        </p:nvSpPr>
        <p:spPr>
          <a:xfrm>
            <a:off x="624418" y="6196013"/>
            <a:ext cx="518583" cy="387350"/>
          </a:xfrm>
        </p:spPr>
        <p:txBody>
          <a:bodyPr/>
          <a:lstStyle>
            <a:lvl1pPr>
              <a:defRPr>
                <a:solidFill>
                  <a:schemeClr val="bg1"/>
                </a:solidFill>
              </a:defRPr>
            </a:lvl1pPr>
          </a:lstStyle>
          <a:p>
            <a:pPr>
              <a:defRPr/>
            </a:pPr>
            <a:fld id="{064674CA-76BF-4A0C-AB17-8B5FF3054F52}" type="slidenum">
              <a:rPr lang="en-GB" smtClean="0"/>
              <a:pPr>
                <a:defRPr/>
              </a:pPr>
              <a:t>‹#›</a:t>
            </a:fld>
            <a:endParaRPr lang="en-GB"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column grey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solidFill>
                  <a:schemeClr val="accent6"/>
                </a:solidFill>
              </a:defRPr>
            </a:lvl1pPr>
          </a:lstStyle>
          <a:p>
            <a:r>
              <a:rPr lang="en-US"/>
              <a:t>Click to edit Master title style</a:t>
            </a:r>
            <a:endParaRPr lang="en-GB" dirty="0"/>
          </a:p>
        </p:txBody>
      </p:sp>
      <p:sp>
        <p:nvSpPr>
          <p:cNvPr id="3" name="Content Placeholder 2"/>
          <p:cNvSpPr>
            <a:spLocks noGrp="1"/>
          </p:cNvSpPr>
          <p:nvPr>
            <p:ph idx="1"/>
          </p:nvPr>
        </p:nvSpPr>
        <p:spPr>
          <a:xfrm>
            <a:off x="624000" y="1700809"/>
            <a:ext cx="10943584" cy="4242793"/>
          </a:xfrm>
        </p:spPr>
        <p:txBody>
          <a:bodyPr/>
          <a:lstStyle>
            <a:lvl1pPr marL="358775" indent="-358775">
              <a:buFont typeface="Arial" panose="020B0604020202020204" pitchFamily="34" charset="0"/>
              <a:buChar char="•"/>
              <a:defRPr>
                <a:solidFill>
                  <a:schemeClr val="accent6"/>
                </a:solidFill>
              </a:defRPr>
            </a:lvl1pPr>
            <a:lvl2pPr marL="647700" indent="-287338">
              <a:buFont typeface="Arial" panose="020B0604020202020204" pitchFamily="34" charset="0"/>
              <a:buChar cha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Date Placeholder 3"/>
          <p:cNvSpPr>
            <a:spLocks noGrp="1"/>
          </p:cNvSpPr>
          <p:nvPr>
            <p:ph type="dt" sz="half" idx="14"/>
          </p:nvPr>
        </p:nvSpPr>
        <p:spPr>
          <a:xfrm>
            <a:off x="1143000" y="6196013"/>
            <a:ext cx="1441451" cy="387350"/>
          </a:xfrm>
        </p:spPr>
        <p:txBody>
          <a:bodyPr/>
          <a:lstStyle>
            <a:lvl1pPr>
              <a:lnSpc>
                <a:spcPct val="100000"/>
              </a:lnSpc>
              <a:defRPr>
                <a:solidFill>
                  <a:schemeClr val="tx1"/>
                </a:solidFill>
              </a:defRPr>
            </a:lvl1pPr>
          </a:lstStyle>
          <a:p>
            <a:pPr>
              <a:defRPr/>
            </a:pPr>
            <a:fld id="{37295B5A-DBFF-4868-9A24-AC57907D57F2}" type="datetime1">
              <a:rPr lang="en-GB" smtClean="0"/>
              <a:pPr>
                <a:defRPr/>
              </a:pPr>
              <a:t>24/09/2020</a:t>
            </a:fld>
            <a:endParaRPr lang="en-GB" dirty="0"/>
          </a:p>
        </p:txBody>
      </p:sp>
      <p:sp>
        <p:nvSpPr>
          <p:cNvPr id="7" name="Slide Number Placeholder 5"/>
          <p:cNvSpPr>
            <a:spLocks noGrp="1"/>
          </p:cNvSpPr>
          <p:nvPr>
            <p:ph type="sldNum" sz="quarter" idx="15"/>
          </p:nvPr>
        </p:nvSpPr>
        <p:spPr>
          <a:xfrm>
            <a:off x="624418" y="6196013"/>
            <a:ext cx="518583" cy="387350"/>
          </a:xfrm>
        </p:spPr>
        <p:txBody>
          <a:bodyPr/>
          <a:lstStyle>
            <a:lvl1pPr>
              <a:defRPr>
                <a:solidFill>
                  <a:schemeClr val="tx1"/>
                </a:solidFill>
              </a:defRPr>
            </a:lvl1pPr>
          </a:lstStyle>
          <a:p>
            <a:pPr>
              <a:defRPr/>
            </a:pPr>
            <a:fld id="{D47A91DE-D07E-4F55-B6A0-E6FB5C42246F}" type="slidenum">
              <a:rPr lang="en-GB" smtClean="0"/>
              <a:pPr>
                <a:defRPr/>
              </a:pPr>
              <a:t>‹#›</a:t>
            </a:fld>
            <a:endParaRPr lang="en-GB"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 grey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solidFill>
                  <a:schemeClr val="accent6"/>
                </a:solidFill>
              </a:defRPr>
            </a:lvl1pPr>
          </a:lstStyle>
          <a:p>
            <a:r>
              <a:rPr lang="en-US"/>
              <a:t>Click to edit Master title style</a:t>
            </a:r>
            <a:endParaRPr lang="en-GB" dirty="0"/>
          </a:p>
        </p:txBody>
      </p:sp>
      <p:sp>
        <p:nvSpPr>
          <p:cNvPr id="3" name="Content Placeholder 2"/>
          <p:cNvSpPr>
            <a:spLocks noGrp="1"/>
          </p:cNvSpPr>
          <p:nvPr>
            <p:ph idx="1"/>
          </p:nvPr>
        </p:nvSpPr>
        <p:spPr>
          <a:xfrm>
            <a:off x="624000" y="1700809"/>
            <a:ext cx="5280000" cy="4242793"/>
          </a:xfrm>
        </p:spPr>
        <p:txBody>
          <a:bodyPr/>
          <a:lstStyle>
            <a:lvl1pPr marL="358775" indent="-358775">
              <a:buFont typeface="Arial" panose="020B0604020202020204" pitchFamily="34" charset="0"/>
              <a:buChar char="•"/>
              <a:defRPr>
                <a:solidFill>
                  <a:schemeClr val="accent6"/>
                </a:solidFill>
              </a:defRPr>
            </a:lvl1pPr>
            <a:lvl2pPr marL="647700" indent="-287338">
              <a:buFont typeface="Arial" panose="020B0604020202020204" pitchFamily="34" charset="0"/>
              <a:buChar cha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8"/>
          <p:cNvSpPr>
            <a:spLocks noGrp="1"/>
          </p:cNvSpPr>
          <p:nvPr>
            <p:ph sz="quarter" idx="13"/>
          </p:nvPr>
        </p:nvSpPr>
        <p:spPr>
          <a:xfrm>
            <a:off x="6288618" y="1700214"/>
            <a:ext cx="5278967" cy="4243387"/>
          </a:xfrm>
        </p:spPr>
        <p:txBody>
          <a:bodyPr/>
          <a:lstStyle>
            <a:lvl1pPr marL="358775" indent="-358775">
              <a:buFont typeface="Arial" panose="020B0604020202020204" pitchFamily="34" charset="0"/>
              <a:buChar char="•"/>
              <a:defRPr>
                <a:solidFill>
                  <a:schemeClr val="accent6"/>
                </a:solidFill>
              </a:defRPr>
            </a:lvl1pPr>
            <a:lvl2pPr marL="647700" indent="-287338">
              <a:buFont typeface="Arial" panose="020B0604020202020204" pitchFamily="34" charset="0"/>
              <a:buChar cha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Date Placeholder 3"/>
          <p:cNvSpPr>
            <a:spLocks noGrp="1"/>
          </p:cNvSpPr>
          <p:nvPr>
            <p:ph type="dt" sz="half" idx="14"/>
          </p:nvPr>
        </p:nvSpPr>
        <p:spPr>
          <a:xfrm>
            <a:off x="1143000" y="6196013"/>
            <a:ext cx="1441451" cy="387350"/>
          </a:xfrm>
        </p:spPr>
        <p:txBody>
          <a:bodyPr/>
          <a:lstStyle>
            <a:lvl1pPr>
              <a:lnSpc>
                <a:spcPct val="100000"/>
              </a:lnSpc>
              <a:defRPr>
                <a:solidFill>
                  <a:schemeClr val="tx1"/>
                </a:solidFill>
              </a:defRPr>
            </a:lvl1pPr>
          </a:lstStyle>
          <a:p>
            <a:pPr>
              <a:defRPr/>
            </a:pPr>
            <a:fld id="{37295B5A-DBFF-4868-9A24-AC57907D57F2}" type="datetime1">
              <a:rPr lang="en-GB" smtClean="0"/>
              <a:pPr>
                <a:defRPr/>
              </a:pPr>
              <a:t>24/09/2020</a:t>
            </a:fld>
            <a:endParaRPr lang="en-GB" dirty="0"/>
          </a:p>
        </p:txBody>
      </p:sp>
      <p:sp>
        <p:nvSpPr>
          <p:cNvPr id="7" name="Slide Number Placeholder 5"/>
          <p:cNvSpPr>
            <a:spLocks noGrp="1"/>
          </p:cNvSpPr>
          <p:nvPr>
            <p:ph type="sldNum" sz="quarter" idx="15"/>
          </p:nvPr>
        </p:nvSpPr>
        <p:spPr>
          <a:xfrm>
            <a:off x="624418" y="6196013"/>
            <a:ext cx="518583" cy="387350"/>
          </a:xfrm>
        </p:spPr>
        <p:txBody>
          <a:bodyPr/>
          <a:lstStyle>
            <a:lvl1pPr>
              <a:defRPr>
                <a:solidFill>
                  <a:schemeClr val="tx1"/>
                </a:solidFill>
              </a:defRPr>
            </a:lvl1pPr>
          </a:lstStyle>
          <a:p>
            <a:pPr>
              <a:defRPr/>
            </a:pPr>
            <a:fld id="{D47A91DE-D07E-4F55-B6A0-E6FB5C42246F}" type="slidenum">
              <a:rPr lang="en-GB" smtClean="0"/>
              <a:pPr>
                <a:defRPr/>
              </a:pPr>
              <a:t>‹#›</a:t>
            </a:fld>
            <a:endParaRPr lang="en-GB"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Column gre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a:t>Click to edit Master title style</a:t>
            </a:r>
            <a:endParaRPr lang="en-GB" dirty="0"/>
          </a:p>
        </p:txBody>
      </p:sp>
      <p:sp>
        <p:nvSpPr>
          <p:cNvPr id="3" name="Content Placeholder 2"/>
          <p:cNvSpPr>
            <a:spLocks noGrp="1"/>
          </p:cNvSpPr>
          <p:nvPr>
            <p:ph idx="1"/>
          </p:nvPr>
        </p:nvSpPr>
        <p:spPr>
          <a:xfrm>
            <a:off x="624000" y="1700809"/>
            <a:ext cx="5280000" cy="4242793"/>
          </a:xfrm>
        </p:spPr>
        <p:txBody>
          <a:bodyPr/>
          <a:lstStyle>
            <a:lvl1pPr marL="358775" indent="-358775">
              <a:buFont typeface="Arial" panose="020B0604020202020204" pitchFamily="34" charset="0"/>
              <a:buChar char="•"/>
              <a:defRPr>
                <a:solidFill>
                  <a:srgbClr val="FFFFFF"/>
                </a:solidFill>
              </a:defRPr>
            </a:lvl1pPr>
            <a:lvl2pPr marL="647700" indent="-287338">
              <a:buFont typeface="Arial" panose="020B0604020202020204" pitchFamily="34" charset="0"/>
              <a:buChar cha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8"/>
          <p:cNvSpPr>
            <a:spLocks noGrp="1"/>
          </p:cNvSpPr>
          <p:nvPr>
            <p:ph sz="quarter" idx="13"/>
          </p:nvPr>
        </p:nvSpPr>
        <p:spPr>
          <a:xfrm>
            <a:off x="6288618" y="1700214"/>
            <a:ext cx="5278967" cy="4243387"/>
          </a:xfrm>
        </p:spPr>
        <p:txBody>
          <a:bodyPr/>
          <a:lstStyle>
            <a:lvl1pPr marL="358775" indent="-358775">
              <a:buFont typeface="Arial" panose="020B0604020202020204" pitchFamily="34" charset="0"/>
              <a:buChar char="•"/>
              <a:defRPr>
                <a:solidFill>
                  <a:srgbClr val="FFFFFF"/>
                </a:solidFill>
              </a:defRPr>
            </a:lvl1pPr>
            <a:lvl2pPr marL="647700" indent="-287338">
              <a:buFont typeface="Arial" panose="020B0604020202020204" pitchFamily="34" charset="0"/>
              <a:buChar cha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Date Placeholder 3"/>
          <p:cNvSpPr>
            <a:spLocks noGrp="1"/>
          </p:cNvSpPr>
          <p:nvPr>
            <p:ph type="dt" sz="half" idx="14"/>
          </p:nvPr>
        </p:nvSpPr>
        <p:spPr>
          <a:xfrm>
            <a:off x="1143000" y="6196013"/>
            <a:ext cx="1441451" cy="387350"/>
          </a:xfrm>
        </p:spPr>
        <p:txBody>
          <a:bodyPr/>
          <a:lstStyle>
            <a:lvl1pPr>
              <a:lnSpc>
                <a:spcPct val="100000"/>
              </a:lnSpc>
              <a:defRPr>
                <a:solidFill>
                  <a:schemeClr val="bg1"/>
                </a:solidFill>
              </a:defRPr>
            </a:lvl1pPr>
          </a:lstStyle>
          <a:p>
            <a:pPr>
              <a:defRPr/>
            </a:pPr>
            <a:fld id="{2AB0B417-BAB8-43DF-A8D2-D63D9706B574}" type="datetime1">
              <a:rPr lang="en-GB" smtClean="0"/>
              <a:pPr>
                <a:defRPr/>
              </a:pPr>
              <a:t>24/09/2020</a:t>
            </a:fld>
            <a:endParaRPr lang="en-GB" dirty="0"/>
          </a:p>
        </p:txBody>
      </p:sp>
      <p:sp>
        <p:nvSpPr>
          <p:cNvPr id="7" name="Slide Number Placeholder 5"/>
          <p:cNvSpPr>
            <a:spLocks noGrp="1"/>
          </p:cNvSpPr>
          <p:nvPr>
            <p:ph type="sldNum" sz="quarter" idx="15"/>
          </p:nvPr>
        </p:nvSpPr>
        <p:spPr>
          <a:xfrm>
            <a:off x="624418" y="6196013"/>
            <a:ext cx="518583" cy="387350"/>
          </a:xfrm>
        </p:spPr>
        <p:txBody>
          <a:bodyPr/>
          <a:lstStyle>
            <a:lvl1pPr>
              <a:defRPr>
                <a:solidFill>
                  <a:schemeClr val="bg1"/>
                </a:solidFill>
              </a:defRPr>
            </a:lvl1pPr>
          </a:lstStyle>
          <a:p>
            <a:pPr>
              <a:defRPr/>
            </a:pPr>
            <a:fld id="{F80CFFAE-92C7-43A4-9873-89690CBB1D90}" type="slidenum">
              <a:rPr lang="en-GB" smtClean="0"/>
              <a:pPr>
                <a:defRPr/>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green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green ti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4000" y="980729"/>
            <a:ext cx="10944000" cy="1946647"/>
          </a:xfrm>
        </p:spPr>
        <p:txBody>
          <a:bodyPr anchor="ctr">
            <a:normAutofit/>
          </a:bodyPr>
          <a:lstStyle>
            <a:lvl1pPr>
              <a:lnSpc>
                <a:spcPct val="85000"/>
              </a:lnSpc>
              <a:defRPr sz="4800" b="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624000" y="3201071"/>
            <a:ext cx="10944000" cy="1873672"/>
          </a:xfrm>
        </p:spPr>
        <p:txBody>
          <a:bodyPr>
            <a:normAutofit/>
          </a:bodyPr>
          <a:lstStyle>
            <a:lvl1pPr marL="0" indent="0" algn="l">
              <a:buNone/>
              <a:defRPr sz="21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green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4000" y="980729"/>
            <a:ext cx="10944000" cy="1946647"/>
          </a:xfrm>
        </p:spPr>
        <p:txBody>
          <a:bodyPr anchor="ctr">
            <a:normAutofit/>
          </a:bodyPr>
          <a:lstStyle>
            <a:lvl1pPr>
              <a:lnSpc>
                <a:spcPct val="85000"/>
              </a:lnSpc>
              <a:defRPr sz="4800" b="0">
                <a:solidFill>
                  <a:schemeClr val="tx2"/>
                </a:solidFill>
              </a:defRPr>
            </a:lvl1pPr>
          </a:lstStyle>
          <a:p>
            <a:r>
              <a:rPr lang="en-US"/>
              <a:t>Click to edit Master title style</a:t>
            </a:r>
            <a:endParaRPr lang="en-GB" dirty="0"/>
          </a:p>
        </p:txBody>
      </p:sp>
      <p:sp>
        <p:nvSpPr>
          <p:cNvPr id="3" name="Subtitle 2"/>
          <p:cNvSpPr>
            <a:spLocks noGrp="1"/>
          </p:cNvSpPr>
          <p:nvPr>
            <p:ph type="subTitle" idx="1"/>
          </p:nvPr>
        </p:nvSpPr>
        <p:spPr>
          <a:xfrm>
            <a:off x="624000" y="3201071"/>
            <a:ext cx="10944000" cy="1873672"/>
          </a:xfrm>
        </p:spPr>
        <p:txBody>
          <a:bodyPr>
            <a:normAutofit/>
          </a:bodyPr>
          <a:lstStyle>
            <a:lvl1pPr marL="0" marR="0" indent="0" algn="l" defTabSz="914400" rtl="0" eaLnBrk="1" fontAlgn="base" latinLnBrk="0" hangingPunct="1">
              <a:lnSpc>
                <a:spcPct val="95000"/>
              </a:lnSpc>
              <a:spcBef>
                <a:spcPct val="20000"/>
              </a:spcBef>
              <a:spcAft>
                <a:spcPct val="0"/>
              </a:spcAft>
              <a:buClrTx/>
              <a:buSzTx/>
              <a:buFont typeface="Arial" charset="0"/>
              <a:buNone/>
              <a:tabLst/>
              <a:defRPr sz="2100">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 Column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marL="358775" indent="-358775">
              <a:buFont typeface="Arial" panose="020B0604020202020204" pitchFamily="34" charset="0"/>
              <a:buChar char="•"/>
              <a:defRPr>
                <a:solidFill>
                  <a:schemeClr val="bg1"/>
                </a:solidFill>
              </a:defRPr>
            </a:lvl1pPr>
            <a:lvl2pPr marL="647700" indent="-287338">
              <a:buFont typeface="Arial" panose="020B0604020202020204" pitchFamily="34" charset="0"/>
              <a:buChar cha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3"/>
          <p:cNvSpPr>
            <a:spLocks noGrp="1"/>
          </p:cNvSpPr>
          <p:nvPr>
            <p:ph type="dt" sz="half" idx="10"/>
          </p:nvPr>
        </p:nvSpPr>
        <p:spPr>
          <a:xfrm>
            <a:off x="1143000" y="6196013"/>
            <a:ext cx="1441451" cy="387350"/>
          </a:xfrm>
        </p:spPr>
        <p:txBody>
          <a:bodyPr/>
          <a:lstStyle>
            <a:lvl1pPr>
              <a:lnSpc>
                <a:spcPct val="100000"/>
              </a:lnSpc>
              <a:defRPr>
                <a:solidFill>
                  <a:schemeClr val="bg1"/>
                </a:solidFill>
              </a:defRPr>
            </a:lvl1pPr>
          </a:lstStyle>
          <a:p>
            <a:pPr>
              <a:defRPr/>
            </a:pPr>
            <a:fld id="{E8F3BDA7-BDC6-41F6-9669-CF469B298DB8}" type="datetime1">
              <a:rPr lang="en-GB" smtClean="0"/>
              <a:pPr>
                <a:defRPr/>
              </a:pPr>
              <a:t>24/09/2020</a:t>
            </a:fld>
            <a:endParaRPr lang="en-GB" dirty="0"/>
          </a:p>
        </p:txBody>
      </p:sp>
      <p:sp>
        <p:nvSpPr>
          <p:cNvPr id="6" name="Slide Number Placeholder 5"/>
          <p:cNvSpPr>
            <a:spLocks noGrp="1"/>
          </p:cNvSpPr>
          <p:nvPr>
            <p:ph type="sldNum" sz="quarter" idx="11"/>
          </p:nvPr>
        </p:nvSpPr>
        <p:spPr>
          <a:xfrm>
            <a:off x="624418" y="6196013"/>
            <a:ext cx="518583" cy="387350"/>
          </a:xfrm>
        </p:spPr>
        <p:txBody>
          <a:bodyPr/>
          <a:lstStyle>
            <a:lvl1pPr>
              <a:defRPr>
                <a:solidFill>
                  <a:schemeClr val="bg1"/>
                </a:solidFill>
              </a:defRPr>
            </a:lvl1pPr>
          </a:lstStyle>
          <a:p>
            <a:pPr>
              <a:defRPr/>
            </a:pPr>
            <a:fld id="{064674CA-76BF-4A0C-AB17-8B5FF3054F52}" type="slidenum">
              <a:rPr lang="en-GB" smtClean="0"/>
              <a:pPr>
                <a:defRPr/>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column green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solidFill>
                  <a:schemeClr val="tx2"/>
                </a:solidFill>
              </a:defRPr>
            </a:lvl1pPr>
          </a:lstStyle>
          <a:p>
            <a:r>
              <a:rPr lang="en-US"/>
              <a:t>Click to edit Master title style</a:t>
            </a:r>
            <a:endParaRPr lang="en-GB" dirty="0"/>
          </a:p>
        </p:txBody>
      </p:sp>
      <p:sp>
        <p:nvSpPr>
          <p:cNvPr id="3" name="Content Placeholder 2"/>
          <p:cNvSpPr>
            <a:spLocks noGrp="1"/>
          </p:cNvSpPr>
          <p:nvPr>
            <p:ph idx="1"/>
          </p:nvPr>
        </p:nvSpPr>
        <p:spPr>
          <a:xfrm>
            <a:off x="624000" y="1700809"/>
            <a:ext cx="10943584" cy="4242793"/>
          </a:xfrm>
        </p:spPr>
        <p:txBody>
          <a:bodyPr/>
          <a:lstStyle>
            <a:lvl1pPr marL="358775" indent="-358775">
              <a:buFont typeface="Arial" panose="020B0604020202020204" pitchFamily="34" charset="0"/>
              <a:buChar char="•"/>
              <a:defRPr>
                <a:solidFill>
                  <a:schemeClr val="accent6"/>
                </a:solidFill>
              </a:defRPr>
            </a:lvl1pPr>
            <a:lvl2pPr marL="647700" indent="-287338">
              <a:buFont typeface="Arial" panose="020B0604020202020204" pitchFamily="34" charset="0"/>
              <a:buChar cha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Date Placeholder 3"/>
          <p:cNvSpPr>
            <a:spLocks noGrp="1"/>
          </p:cNvSpPr>
          <p:nvPr>
            <p:ph type="dt" sz="half" idx="14"/>
          </p:nvPr>
        </p:nvSpPr>
        <p:spPr>
          <a:xfrm>
            <a:off x="1143000" y="6196013"/>
            <a:ext cx="1441451" cy="387350"/>
          </a:xfrm>
        </p:spPr>
        <p:txBody>
          <a:bodyPr/>
          <a:lstStyle>
            <a:lvl1pPr>
              <a:lnSpc>
                <a:spcPct val="100000"/>
              </a:lnSpc>
              <a:defRPr>
                <a:solidFill>
                  <a:schemeClr val="tx1"/>
                </a:solidFill>
              </a:defRPr>
            </a:lvl1pPr>
          </a:lstStyle>
          <a:p>
            <a:pPr>
              <a:defRPr/>
            </a:pPr>
            <a:fld id="{37295B5A-DBFF-4868-9A24-AC57907D57F2}" type="datetime1">
              <a:rPr lang="en-GB" smtClean="0"/>
              <a:pPr>
                <a:defRPr/>
              </a:pPr>
              <a:t>24/09/2020</a:t>
            </a:fld>
            <a:endParaRPr lang="en-GB" dirty="0"/>
          </a:p>
        </p:txBody>
      </p:sp>
      <p:sp>
        <p:nvSpPr>
          <p:cNvPr id="7" name="Slide Number Placeholder 5"/>
          <p:cNvSpPr>
            <a:spLocks noGrp="1"/>
          </p:cNvSpPr>
          <p:nvPr>
            <p:ph type="sldNum" sz="quarter" idx="15"/>
          </p:nvPr>
        </p:nvSpPr>
        <p:spPr>
          <a:xfrm>
            <a:off x="624418" y="6196013"/>
            <a:ext cx="518583" cy="387350"/>
          </a:xfrm>
        </p:spPr>
        <p:txBody>
          <a:bodyPr/>
          <a:lstStyle>
            <a:lvl1pPr>
              <a:defRPr>
                <a:solidFill>
                  <a:schemeClr val="tx1"/>
                </a:solidFill>
              </a:defRPr>
            </a:lvl1pPr>
          </a:lstStyle>
          <a:p>
            <a:pPr>
              <a:defRPr/>
            </a:pPr>
            <a:fld id="{D47A91DE-D07E-4F55-B6A0-E6FB5C42246F}" type="slidenum">
              <a:rPr lang="en-GB" smtClean="0"/>
              <a:pPr>
                <a:defRPr/>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 green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solidFill>
                  <a:schemeClr val="tx2"/>
                </a:solidFill>
              </a:defRPr>
            </a:lvl1pPr>
          </a:lstStyle>
          <a:p>
            <a:r>
              <a:rPr lang="en-US"/>
              <a:t>Click to edit Master title style</a:t>
            </a:r>
            <a:endParaRPr lang="en-GB" dirty="0"/>
          </a:p>
        </p:txBody>
      </p:sp>
      <p:sp>
        <p:nvSpPr>
          <p:cNvPr id="3" name="Content Placeholder 2"/>
          <p:cNvSpPr>
            <a:spLocks noGrp="1"/>
          </p:cNvSpPr>
          <p:nvPr>
            <p:ph idx="1"/>
          </p:nvPr>
        </p:nvSpPr>
        <p:spPr>
          <a:xfrm>
            <a:off x="624000" y="1700809"/>
            <a:ext cx="5280000" cy="4242793"/>
          </a:xfrm>
        </p:spPr>
        <p:txBody>
          <a:bodyPr/>
          <a:lstStyle>
            <a:lvl1pPr marL="358775" indent="-358775">
              <a:buFont typeface="Arial" panose="020B0604020202020204" pitchFamily="34" charset="0"/>
              <a:buChar char="•"/>
              <a:defRPr>
                <a:solidFill>
                  <a:schemeClr val="accent6"/>
                </a:solidFill>
              </a:defRPr>
            </a:lvl1pPr>
            <a:lvl2pPr marL="647700" indent="-287338">
              <a:buFont typeface="Arial" panose="020B0604020202020204" pitchFamily="34" charset="0"/>
              <a:buChar cha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8"/>
          <p:cNvSpPr>
            <a:spLocks noGrp="1"/>
          </p:cNvSpPr>
          <p:nvPr>
            <p:ph sz="quarter" idx="13"/>
          </p:nvPr>
        </p:nvSpPr>
        <p:spPr>
          <a:xfrm>
            <a:off x="6288618" y="1700214"/>
            <a:ext cx="5278967" cy="4243387"/>
          </a:xfrm>
        </p:spPr>
        <p:txBody>
          <a:bodyPr/>
          <a:lstStyle>
            <a:lvl1pPr marL="358775" indent="-358775">
              <a:buFont typeface="Arial" panose="020B0604020202020204" pitchFamily="34" charset="0"/>
              <a:buChar char="•"/>
              <a:defRPr>
                <a:solidFill>
                  <a:schemeClr val="accent6"/>
                </a:solidFill>
              </a:defRPr>
            </a:lvl1pPr>
            <a:lvl2pPr marL="647700" indent="-287338">
              <a:buFont typeface="Arial" panose="020B0604020202020204" pitchFamily="34" charset="0"/>
              <a:buChar cha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Date Placeholder 3"/>
          <p:cNvSpPr>
            <a:spLocks noGrp="1"/>
          </p:cNvSpPr>
          <p:nvPr>
            <p:ph type="dt" sz="half" idx="14"/>
          </p:nvPr>
        </p:nvSpPr>
        <p:spPr>
          <a:xfrm>
            <a:off x="1143000" y="6196013"/>
            <a:ext cx="1441451" cy="387350"/>
          </a:xfrm>
        </p:spPr>
        <p:txBody>
          <a:bodyPr/>
          <a:lstStyle>
            <a:lvl1pPr>
              <a:lnSpc>
                <a:spcPct val="100000"/>
              </a:lnSpc>
              <a:defRPr>
                <a:solidFill>
                  <a:schemeClr val="tx1"/>
                </a:solidFill>
              </a:defRPr>
            </a:lvl1pPr>
          </a:lstStyle>
          <a:p>
            <a:pPr>
              <a:defRPr/>
            </a:pPr>
            <a:fld id="{37295B5A-DBFF-4868-9A24-AC57907D57F2}" type="datetime1">
              <a:rPr lang="en-GB" smtClean="0"/>
              <a:pPr>
                <a:defRPr/>
              </a:pPr>
              <a:t>24/09/2020</a:t>
            </a:fld>
            <a:endParaRPr lang="en-GB" dirty="0"/>
          </a:p>
        </p:txBody>
      </p:sp>
      <p:sp>
        <p:nvSpPr>
          <p:cNvPr id="7" name="Slide Number Placeholder 5"/>
          <p:cNvSpPr>
            <a:spLocks noGrp="1"/>
          </p:cNvSpPr>
          <p:nvPr>
            <p:ph type="sldNum" sz="quarter" idx="15"/>
          </p:nvPr>
        </p:nvSpPr>
        <p:spPr>
          <a:xfrm>
            <a:off x="624418" y="6196013"/>
            <a:ext cx="518583" cy="387350"/>
          </a:xfrm>
        </p:spPr>
        <p:txBody>
          <a:bodyPr/>
          <a:lstStyle>
            <a:lvl1pPr>
              <a:defRPr>
                <a:solidFill>
                  <a:schemeClr val="tx1"/>
                </a:solidFill>
              </a:defRPr>
            </a:lvl1pPr>
          </a:lstStyle>
          <a:p>
            <a:pPr>
              <a:defRPr/>
            </a:pPr>
            <a:fld id="{D47A91DE-D07E-4F55-B6A0-E6FB5C42246F}" type="slidenum">
              <a:rPr lang="en-GB" smtClean="0"/>
              <a:pPr>
                <a:defRPr/>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a:xfrm>
            <a:off x="624000" y="1700809"/>
            <a:ext cx="5280000" cy="4242793"/>
          </a:xfrm>
        </p:spPr>
        <p:txBody>
          <a:bodyPr/>
          <a:lstStyle>
            <a:lvl1pPr marL="358775" indent="-358775">
              <a:buFont typeface="Arial" panose="020B0604020202020204" pitchFamily="34" charset="0"/>
              <a:buChar char="•"/>
              <a:defRPr>
                <a:solidFill>
                  <a:schemeClr val="bg1"/>
                </a:solidFill>
              </a:defRPr>
            </a:lvl1pPr>
            <a:lvl2pPr marL="647700" indent="-287338">
              <a:buFont typeface="Arial" panose="020B0604020202020204" pitchFamily="34" charset="0"/>
              <a:buChar cha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8"/>
          <p:cNvSpPr>
            <a:spLocks noGrp="1"/>
          </p:cNvSpPr>
          <p:nvPr>
            <p:ph sz="quarter" idx="13"/>
          </p:nvPr>
        </p:nvSpPr>
        <p:spPr>
          <a:xfrm>
            <a:off x="6288618" y="1700214"/>
            <a:ext cx="5278967" cy="4243387"/>
          </a:xfrm>
        </p:spPr>
        <p:txBody>
          <a:bodyPr/>
          <a:lstStyle>
            <a:lvl1pPr marL="358775" indent="-358775">
              <a:buFont typeface="Arial" panose="020B0604020202020204" pitchFamily="34" charset="0"/>
              <a:buChar char="•"/>
              <a:defRPr>
                <a:solidFill>
                  <a:schemeClr val="bg1"/>
                </a:solidFill>
              </a:defRPr>
            </a:lvl1pPr>
            <a:lvl2pPr marL="647700" indent="-287338">
              <a:buFont typeface="Arial" panose="020B0604020202020204" pitchFamily="34" charset="0"/>
              <a:buChar cha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Date Placeholder 3"/>
          <p:cNvSpPr>
            <a:spLocks noGrp="1"/>
          </p:cNvSpPr>
          <p:nvPr>
            <p:ph type="dt" sz="half" idx="14"/>
          </p:nvPr>
        </p:nvSpPr>
        <p:spPr>
          <a:xfrm>
            <a:off x="1143000" y="6196013"/>
            <a:ext cx="1441451" cy="387350"/>
          </a:xfrm>
        </p:spPr>
        <p:txBody>
          <a:bodyPr/>
          <a:lstStyle>
            <a:lvl1pPr>
              <a:lnSpc>
                <a:spcPct val="100000"/>
              </a:lnSpc>
              <a:defRPr>
                <a:solidFill>
                  <a:schemeClr val="bg1"/>
                </a:solidFill>
              </a:defRPr>
            </a:lvl1pPr>
          </a:lstStyle>
          <a:p>
            <a:pPr>
              <a:defRPr/>
            </a:pPr>
            <a:fld id="{2AB0B417-BAB8-43DF-A8D2-D63D9706B574}" type="datetime1">
              <a:rPr lang="en-GB" smtClean="0"/>
              <a:pPr>
                <a:defRPr/>
              </a:pPr>
              <a:t>24/09/2020</a:t>
            </a:fld>
            <a:endParaRPr lang="en-GB" dirty="0"/>
          </a:p>
        </p:txBody>
      </p:sp>
      <p:sp>
        <p:nvSpPr>
          <p:cNvPr id="7" name="Slide Number Placeholder 5"/>
          <p:cNvSpPr>
            <a:spLocks noGrp="1"/>
          </p:cNvSpPr>
          <p:nvPr>
            <p:ph type="sldNum" sz="quarter" idx="15"/>
          </p:nvPr>
        </p:nvSpPr>
        <p:spPr>
          <a:xfrm>
            <a:off x="624418" y="6196013"/>
            <a:ext cx="518583" cy="387350"/>
          </a:xfrm>
        </p:spPr>
        <p:txBody>
          <a:bodyPr/>
          <a:lstStyle>
            <a:lvl1pPr>
              <a:defRPr>
                <a:solidFill>
                  <a:schemeClr val="bg1"/>
                </a:solidFill>
              </a:defRPr>
            </a:lvl1pPr>
          </a:lstStyle>
          <a:p>
            <a:pPr>
              <a:defRPr/>
            </a:pPr>
            <a:fld id="{F80CFFAE-92C7-43A4-9873-89690CBB1D90}" type="slidenum">
              <a:rPr lang="en-GB" smtClean="0"/>
              <a:pPr>
                <a:defRPr/>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624419" y="6196013"/>
            <a:ext cx="5831621" cy="387350"/>
          </a:xfrm>
          <a:prstGeom prst="rect">
            <a:avLst/>
          </a:prstGeom>
        </p:spPr>
        <p:txBody>
          <a:bodyPr vert="horz" lIns="0" tIns="0" rIns="0" bIns="0" rtlCol="0" anchor="b" anchorCtr="0"/>
          <a:lstStyle>
            <a:lvl1pPr algn="ctr" fontAlgn="auto">
              <a:lnSpc>
                <a:spcPct val="95000"/>
              </a:lnSpc>
              <a:spcBef>
                <a:spcPts val="0"/>
              </a:spcBef>
              <a:spcAft>
                <a:spcPts val="0"/>
              </a:spcAft>
              <a:defRPr sz="800">
                <a:solidFill>
                  <a:schemeClr val="tx1"/>
                </a:solidFill>
                <a:latin typeface="+mn-lt"/>
                <a:cs typeface="+mn-cs"/>
              </a:defRPr>
            </a:lvl1pPr>
          </a:lstStyle>
          <a:p>
            <a:pPr>
              <a:defRPr/>
            </a:pPr>
            <a:r>
              <a:rPr lang="en-GB"/>
              <a:t>UNCLASSIFIED</a:t>
            </a:r>
          </a:p>
        </p:txBody>
      </p:sp>
      <p:sp>
        <p:nvSpPr>
          <p:cNvPr id="1027" name="Title Placeholder 1"/>
          <p:cNvSpPr>
            <a:spLocks noGrp="1"/>
          </p:cNvSpPr>
          <p:nvPr>
            <p:ph type="title"/>
          </p:nvPr>
        </p:nvSpPr>
        <p:spPr bwMode="auto">
          <a:xfrm>
            <a:off x="624418" y="468314"/>
            <a:ext cx="10943167" cy="9493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style</a:t>
            </a:r>
            <a:endParaRPr lang="en-GB" dirty="0"/>
          </a:p>
        </p:txBody>
      </p:sp>
      <p:sp>
        <p:nvSpPr>
          <p:cNvPr id="1028" name="Text Placeholder 2"/>
          <p:cNvSpPr>
            <a:spLocks noGrp="1"/>
          </p:cNvSpPr>
          <p:nvPr>
            <p:ph type="body" idx="1"/>
          </p:nvPr>
        </p:nvSpPr>
        <p:spPr bwMode="auto">
          <a:xfrm>
            <a:off x="624418" y="1700214"/>
            <a:ext cx="10943167" cy="42433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6528048" y="6196013"/>
            <a:ext cx="2844800" cy="387350"/>
          </a:xfrm>
          <a:prstGeom prst="rect">
            <a:avLst/>
          </a:prstGeom>
        </p:spPr>
        <p:txBody>
          <a:bodyPr vert="horz" lIns="0" tIns="0" rIns="0" bIns="0" rtlCol="0" anchor="b" anchorCtr="0"/>
          <a:lstStyle>
            <a:lvl1pPr algn="r" fontAlgn="auto">
              <a:lnSpc>
                <a:spcPct val="95000"/>
              </a:lnSpc>
              <a:spcBef>
                <a:spcPts val="0"/>
              </a:spcBef>
              <a:spcAft>
                <a:spcPts val="0"/>
              </a:spcAft>
              <a:defRPr sz="800">
                <a:solidFill>
                  <a:schemeClr val="tx1"/>
                </a:solidFill>
                <a:latin typeface="+mn-lt"/>
                <a:cs typeface="+mn-cs"/>
              </a:defRPr>
            </a:lvl1pPr>
          </a:lstStyle>
          <a:p>
            <a:pPr>
              <a:defRPr/>
            </a:pPr>
            <a:fld id="{88509D79-AD7E-415C-91F8-C4030AD80593}" type="datetime1">
              <a:rPr lang="en-GB" smtClean="0"/>
              <a:pPr>
                <a:defRPr/>
              </a:pPr>
              <a:t>24/09/2020</a:t>
            </a:fld>
            <a:endParaRPr lang="en-GB" dirty="0"/>
          </a:p>
        </p:txBody>
      </p:sp>
      <p:sp>
        <p:nvSpPr>
          <p:cNvPr id="6" name="Slide Number Placeholder 5"/>
          <p:cNvSpPr>
            <a:spLocks noGrp="1"/>
          </p:cNvSpPr>
          <p:nvPr>
            <p:ph type="sldNum" sz="quarter" idx="4"/>
          </p:nvPr>
        </p:nvSpPr>
        <p:spPr>
          <a:xfrm>
            <a:off x="9464824" y="6196013"/>
            <a:ext cx="518584" cy="387350"/>
          </a:xfrm>
          <a:prstGeom prst="rect">
            <a:avLst/>
          </a:prstGeom>
        </p:spPr>
        <p:txBody>
          <a:bodyPr vert="horz" lIns="0" tIns="0" rIns="0" bIns="0" rtlCol="0" anchor="b" anchorCtr="0"/>
          <a:lstStyle>
            <a:lvl1pPr algn="r" fontAlgn="auto">
              <a:lnSpc>
                <a:spcPct val="95000"/>
              </a:lnSpc>
              <a:spcBef>
                <a:spcPts val="0"/>
              </a:spcBef>
              <a:spcAft>
                <a:spcPts val="0"/>
              </a:spcAft>
              <a:defRPr sz="800" b="1">
                <a:solidFill>
                  <a:schemeClr val="tx1"/>
                </a:solidFill>
                <a:latin typeface="+mn-lt"/>
                <a:cs typeface="+mn-cs"/>
              </a:defRPr>
            </a:lvl1pPr>
          </a:lstStyle>
          <a:p>
            <a:pPr>
              <a:defRPr/>
            </a:pPr>
            <a:fld id="{8C32FF26-AD14-4CF9-8F1D-EF3CFAE0FFAC}" type="slidenum">
              <a:rPr lang="en-GB" smtClean="0"/>
              <a:pPr>
                <a:defRPr/>
              </a:pPr>
              <a:t>‹#›</a:t>
            </a:fld>
            <a:endParaRPr lang="en-GB" dirty="0"/>
          </a:p>
        </p:txBody>
      </p:sp>
    </p:spTree>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04" r:id="rId10"/>
    <p:sldLayoutId id="2147483826" r:id="rId11"/>
    <p:sldLayoutId id="2147483824" r:id="rId12"/>
    <p:sldLayoutId id="2147483808" r:id="rId13"/>
    <p:sldLayoutId id="2147483823" r:id="rId14"/>
    <p:sldLayoutId id="2147483815" r:id="rId15"/>
    <p:sldLayoutId id="2147483827" r:id="rId16"/>
    <p:sldLayoutId id="2147483816" r:id="rId17"/>
    <p:sldLayoutId id="2147483818" r:id="rId18"/>
  </p:sldLayoutIdLst>
  <p:hf hdr="0" dt="0"/>
  <p:txStyles>
    <p:titleStyle>
      <a:lvl1pPr marL="742950" indent="-742950" algn="l" rtl="0" eaLnBrk="1" fontAlgn="base" hangingPunct="1">
        <a:lnSpc>
          <a:spcPct val="90000"/>
        </a:lnSpc>
        <a:spcBef>
          <a:spcPct val="0"/>
        </a:spcBef>
        <a:spcAft>
          <a:spcPct val="0"/>
        </a:spcAft>
        <a:buFont typeface="Arial" charset="0"/>
        <a:buNone/>
        <a:defRPr sz="3600" b="1" kern="1200">
          <a:solidFill>
            <a:schemeClr val="tx2"/>
          </a:solidFill>
          <a:latin typeface="+mj-lt"/>
          <a:ea typeface="+mj-ea"/>
          <a:cs typeface="+mj-cs"/>
        </a:defRPr>
      </a:lvl1pPr>
      <a:lvl2pPr marL="7429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2pPr>
      <a:lvl3pPr marL="7429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3pPr>
      <a:lvl4pPr marL="7429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4pPr>
      <a:lvl5pPr marL="7429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5pPr>
      <a:lvl6pPr marL="12001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6pPr>
      <a:lvl7pPr marL="16573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7pPr>
      <a:lvl8pPr marL="21145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8pPr>
      <a:lvl9pPr marL="25717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9pPr>
    </p:titleStyle>
    <p:bodyStyle>
      <a:lvl1pPr marL="358775" indent="-358775" algn="l" rtl="0" eaLnBrk="1" fontAlgn="base" hangingPunct="1">
        <a:lnSpc>
          <a:spcPct val="95000"/>
        </a:lnSpc>
        <a:spcBef>
          <a:spcPct val="20000"/>
        </a:spcBef>
        <a:spcAft>
          <a:spcPct val="0"/>
        </a:spcAft>
        <a:buFont typeface="Arial" panose="020B0604020202020204" pitchFamily="34" charset="0"/>
        <a:buChar char="•"/>
        <a:defRPr sz="3000" kern="1200">
          <a:solidFill>
            <a:schemeClr val="accent6"/>
          </a:solidFill>
          <a:latin typeface="+mn-lt"/>
          <a:ea typeface="+mn-ea"/>
          <a:cs typeface="+mn-cs"/>
        </a:defRPr>
      </a:lvl1pPr>
      <a:lvl2pPr marL="647700" indent="-287338" algn="l" rtl="0" eaLnBrk="1" fontAlgn="base" hangingPunct="1">
        <a:lnSpc>
          <a:spcPct val="95000"/>
        </a:lnSpc>
        <a:spcBef>
          <a:spcPct val="20000"/>
        </a:spcBef>
        <a:spcAft>
          <a:spcPct val="0"/>
        </a:spcAft>
        <a:buFont typeface="Arial" panose="020B0604020202020204" pitchFamily="34" charset="0"/>
        <a:buChar char="•"/>
        <a:defRPr sz="2400" kern="1200">
          <a:solidFill>
            <a:schemeClr val="accent6"/>
          </a:solidFill>
          <a:latin typeface="+mn-lt"/>
          <a:ea typeface="+mn-ea"/>
          <a:cs typeface="+mn-cs"/>
        </a:defRPr>
      </a:lvl2pPr>
      <a:lvl3pPr marL="863600" indent="-215900" algn="l" rtl="0" eaLnBrk="1" fontAlgn="base" hangingPunct="1">
        <a:lnSpc>
          <a:spcPct val="95000"/>
        </a:lnSpc>
        <a:spcBef>
          <a:spcPct val="20000"/>
        </a:spcBef>
        <a:spcAft>
          <a:spcPct val="0"/>
        </a:spcAft>
        <a:buFont typeface="Arial" charset="0"/>
        <a:buChar char="•"/>
        <a:defRPr sz="2400" kern="1200">
          <a:solidFill>
            <a:schemeClr val="accent6"/>
          </a:solidFill>
          <a:latin typeface="+mn-lt"/>
          <a:ea typeface="+mn-ea"/>
          <a:cs typeface="+mn-cs"/>
        </a:defRPr>
      </a:lvl3pPr>
      <a:lvl4pPr marL="1079500" indent="-215900" algn="l" rtl="0" eaLnBrk="1" fontAlgn="base" hangingPunct="1">
        <a:lnSpc>
          <a:spcPct val="95000"/>
        </a:lnSpc>
        <a:spcBef>
          <a:spcPct val="20000"/>
        </a:spcBef>
        <a:spcAft>
          <a:spcPct val="0"/>
        </a:spcAft>
        <a:buFont typeface="Arial" charset="0"/>
        <a:buChar char="–"/>
        <a:defRPr sz="2000" kern="1200">
          <a:solidFill>
            <a:schemeClr val="accent6"/>
          </a:solidFill>
          <a:latin typeface="+mn-lt"/>
          <a:ea typeface="+mn-ea"/>
          <a:cs typeface="+mn-cs"/>
        </a:defRPr>
      </a:lvl4pPr>
      <a:lvl5pPr marL="1295400" indent="-215900" algn="l" rtl="0" eaLnBrk="1" fontAlgn="base" hangingPunct="1">
        <a:lnSpc>
          <a:spcPct val="95000"/>
        </a:lnSpc>
        <a:spcBef>
          <a:spcPct val="20000"/>
        </a:spcBef>
        <a:spcAft>
          <a:spcPct val="0"/>
        </a:spcAft>
        <a:buFont typeface="Arial" charset="0"/>
        <a:buChar char="»"/>
        <a:defRPr sz="2000" kern="1200">
          <a:solidFill>
            <a:schemeClr val="accent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image" Target="cid:c80b0a65-5cfe-4a0e-85ba-186daf661c83@eurprd05.prod.outlook.com" TargetMode="External"/><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png"/><Relationship Id="rId4" Type="http://schemas.openxmlformats.org/officeDocument/2006/relationships/image" Target="../media/image48.jpeg"/></Relationships>
</file>

<file path=ppt/slides/_rels/slide1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54.jpeg"/><Relationship Id="rId4" Type="http://schemas.openxmlformats.org/officeDocument/2006/relationships/image" Target="../media/image53.jpeg"/></Relationships>
</file>

<file path=ppt/slides/_rels/slide13.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56.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gov.uk/government/publications/national-flood-and-coastal-erosion-risk-management-strategy-for-england--2"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image" Target="../media/image58.png"/><Relationship Id="rId4" Type="http://schemas.openxmlformats.org/officeDocument/2006/relationships/hyperlink" Target="mailto:FCERMstrategy@environment-agency.gov.uk"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cid:4b47ec73-a111-4cad-a1ca-e11f2ee3cccb@eurprd05.prod.outlook.com"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7.emf"/><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17.png"/><Relationship Id="rId7" Type="http://schemas.openxmlformats.org/officeDocument/2006/relationships/image" Target="../media/image31.png"/><Relationship Id="rId12" Type="http://schemas.openxmlformats.org/officeDocument/2006/relationships/image" Target="../media/image36.png"/><Relationship Id="rId17" Type="http://schemas.openxmlformats.org/officeDocument/2006/relationships/image" Target="../media/image41.png"/><Relationship Id="rId2" Type="http://schemas.openxmlformats.org/officeDocument/2006/relationships/notesSlide" Target="../notesSlides/notesSlide7.xml"/><Relationship Id="rId16" Type="http://schemas.openxmlformats.org/officeDocument/2006/relationships/image" Target="../media/image40.png"/><Relationship Id="rId1" Type="http://schemas.openxmlformats.org/officeDocument/2006/relationships/slideLayout" Target="../slideLayouts/slideLayout8.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s>
</file>

<file path=ppt/slides/_rels/slide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44.jpeg"/><Relationship Id="rId5" Type="http://schemas.openxmlformats.org/officeDocument/2006/relationships/image" Target="../media/image43.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83432" y="1196752"/>
            <a:ext cx="4608512" cy="1296144"/>
          </a:xfrm>
          <a:prstGeom prst="rect">
            <a:avLst/>
          </a:prstGeom>
          <a:effectLst>
            <a:softEdge rad="508000"/>
          </a:effectLst>
        </p:spPr>
        <p:txBody>
          <a:bodyPr/>
          <a:lstStyle>
            <a:lvl1pPr marL="742950" indent="-742950" algn="l" rtl="0" eaLnBrk="1" fontAlgn="base" hangingPunct="1">
              <a:lnSpc>
                <a:spcPct val="90000"/>
              </a:lnSpc>
              <a:spcBef>
                <a:spcPct val="0"/>
              </a:spcBef>
              <a:spcAft>
                <a:spcPct val="0"/>
              </a:spcAft>
              <a:buFont typeface="Arial" charset="0"/>
              <a:buNone/>
              <a:defRPr sz="3600" b="1" kern="1200">
                <a:solidFill>
                  <a:schemeClr val="tx2"/>
                </a:solidFill>
                <a:latin typeface="+mj-lt"/>
                <a:ea typeface="+mj-ea"/>
                <a:cs typeface="+mj-cs"/>
              </a:defRPr>
            </a:lvl1pPr>
            <a:lvl2pPr marL="7429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2pPr>
            <a:lvl3pPr marL="7429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3pPr>
            <a:lvl4pPr marL="7429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4pPr>
            <a:lvl5pPr marL="7429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5pPr>
            <a:lvl6pPr marL="12001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6pPr>
            <a:lvl7pPr marL="16573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7pPr>
            <a:lvl8pPr marL="21145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8pPr>
            <a:lvl9pPr marL="25717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9pPr>
          </a:lstStyle>
          <a:p>
            <a:r>
              <a:rPr lang="en-GB" sz="4400" dirty="0">
                <a:cs typeface="Aharoni" panose="02010803020104030203" pitchFamily="2" charset="-79"/>
              </a:rPr>
              <a:t>National Flood </a:t>
            </a:r>
          </a:p>
          <a:p>
            <a:r>
              <a:rPr lang="en-GB" sz="4400" dirty="0">
                <a:cs typeface="Aharoni" panose="02010803020104030203" pitchFamily="2" charset="-79"/>
              </a:rPr>
              <a:t>and</a:t>
            </a:r>
          </a:p>
          <a:p>
            <a:r>
              <a:rPr lang="en-GB" sz="4400" dirty="0">
                <a:cs typeface="Aharoni" panose="02010803020104030203" pitchFamily="2" charset="-79"/>
              </a:rPr>
              <a:t>Coastal Erosion </a:t>
            </a:r>
          </a:p>
          <a:p>
            <a:r>
              <a:rPr lang="en-GB" sz="4400" dirty="0">
                <a:cs typeface="Aharoni" panose="02010803020104030203" pitchFamily="2" charset="-79"/>
              </a:rPr>
              <a:t>Risk </a:t>
            </a:r>
          </a:p>
          <a:p>
            <a:r>
              <a:rPr lang="en-GB" sz="4400" dirty="0">
                <a:cs typeface="Aharoni" panose="02010803020104030203" pitchFamily="2" charset="-79"/>
              </a:rPr>
              <a:t>Management </a:t>
            </a:r>
          </a:p>
          <a:p>
            <a:r>
              <a:rPr lang="en-GB" sz="4400" dirty="0">
                <a:cs typeface="Aharoni" panose="02010803020104030203" pitchFamily="2" charset="-79"/>
              </a:rPr>
              <a:t>(FCERM) </a:t>
            </a:r>
          </a:p>
          <a:p>
            <a:r>
              <a:rPr lang="en-GB" sz="4400" dirty="0">
                <a:cs typeface="Aharoni" panose="02010803020104030203" pitchFamily="2" charset="-79"/>
              </a:rPr>
              <a:t>Strategy</a:t>
            </a:r>
            <a:r>
              <a:rPr lang="en-GB" sz="4400" dirty="0">
                <a:solidFill>
                  <a:schemeClr val="accent1"/>
                </a:solidFill>
              </a:rPr>
              <a:t/>
            </a:r>
            <a:br>
              <a:rPr lang="en-GB" sz="4400" dirty="0">
                <a:solidFill>
                  <a:schemeClr val="accent1"/>
                </a:solidFill>
              </a:rPr>
            </a:br>
            <a:endParaRPr lang="en-GB" sz="4400" dirty="0"/>
          </a:p>
        </p:txBody>
      </p:sp>
      <p:pic>
        <p:nvPicPr>
          <p:cNvPr id="6" name="Picture 5"/>
          <p:cNvPicPr/>
          <p:nvPr/>
        </p:nvPicPr>
        <p:blipFill rotWithShape="1">
          <a:blip r:embed="rId3"/>
          <a:srcRect l="62610" t="13569" r="11224" b="14989"/>
          <a:stretch/>
        </p:blipFill>
        <p:spPr bwMode="auto">
          <a:xfrm>
            <a:off x="7104112" y="620688"/>
            <a:ext cx="3816424" cy="526662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47129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991547" y="310409"/>
            <a:ext cx="8022464" cy="698781"/>
          </a:xfrm>
        </p:spPr>
        <p:txBody>
          <a:bodyPr/>
          <a:lstStyle/>
          <a:p>
            <a:pPr marL="0" indent="0">
              <a:buNone/>
            </a:pPr>
            <a:r>
              <a:rPr lang="en-GB" sz="3600" b="1" dirty="0">
                <a:solidFill>
                  <a:schemeClr val="tx2"/>
                </a:solidFill>
              </a:rPr>
              <a:t>A nation ready to respond and adapt to flooding and coastal change</a:t>
            </a:r>
          </a:p>
        </p:txBody>
      </p:sp>
      <p:pic>
        <p:nvPicPr>
          <p:cNvPr id="7" name="Picture 6" descr="\\prodds.ntnl\Shared\Brite\FCRM National Strategy\2017 Project\3. Milestones and work packages\communications\products\Icons\FCRM_strategy_SO2 PeopleBusiness.png">
            <a:extLst>
              <a:ext uri="{FF2B5EF4-FFF2-40B4-BE49-F238E27FC236}">
                <a16:creationId xmlns:a16="http://schemas.microsoft.com/office/drawing/2014/main" xmlns="" id="{4B933781-FF45-4796-8525-17B6AAF94F8C}"/>
              </a:ext>
            </a:extLst>
          </p:cNvPr>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24418" y="242266"/>
            <a:ext cx="1019328" cy="1034518"/>
          </a:xfrm>
          <a:prstGeom prst="rect">
            <a:avLst/>
          </a:prstGeom>
          <a:noFill/>
          <a:ln>
            <a:noFill/>
          </a:ln>
        </p:spPr>
      </p:pic>
      <p:sp>
        <p:nvSpPr>
          <p:cNvPr id="10" name="Footer Placeholder 3">
            <a:extLst>
              <a:ext uri="{FF2B5EF4-FFF2-40B4-BE49-F238E27FC236}">
                <a16:creationId xmlns:a16="http://schemas.microsoft.com/office/drawing/2014/main" xmlns="" id="{5E774AFD-2CD9-4803-9843-E4E56425E548}"/>
              </a:ext>
            </a:extLst>
          </p:cNvPr>
          <p:cNvSpPr txBox="1">
            <a:spLocks/>
          </p:cNvSpPr>
          <p:nvPr/>
        </p:nvSpPr>
        <p:spPr>
          <a:xfrm>
            <a:off x="2890960" y="6455546"/>
            <a:ext cx="6380136" cy="389965"/>
          </a:xfrm>
          <a:prstGeom prst="rect">
            <a:avLst/>
          </a:prstGeom>
        </p:spPr>
        <p:txBody>
          <a:bodyPr vert="horz" lIns="91440" tIns="45720" rIns="91440" bIns="45720" rtlCol="0" anchor="ctr"/>
          <a:lstStyle>
            <a:defPPr>
              <a:defRPr lang="en-US"/>
            </a:defPPr>
            <a:lvl1pPr marL="0" algn="ctr" defTabSz="914400" rtl="0" eaLnBrk="1" fontAlgn="base" latinLnBrk="0" hangingPunct="1">
              <a:spcBef>
                <a:spcPct val="0"/>
              </a:spcBef>
              <a:spcAft>
                <a:spcPct val="0"/>
              </a:spcAft>
              <a:defRPr sz="1200" kern="1200">
                <a:solidFill>
                  <a:schemeClr val="tx1">
                    <a:tint val="75000"/>
                  </a:schemeClr>
                </a:solidFill>
                <a:latin typeface="+mn-lt"/>
                <a:ea typeface="+mn-ea"/>
                <a:cs typeface="+mn-cs"/>
              </a:defRPr>
            </a:lvl1pPr>
            <a:lvl2pPr marL="457200" algn="l" defTabSz="914400" rtl="0" eaLnBrk="1" fontAlgn="base" latinLnBrk="0" hangingPunct="1">
              <a:spcBef>
                <a:spcPct val="0"/>
              </a:spcBef>
              <a:spcAft>
                <a:spcPct val="0"/>
              </a:spcAft>
              <a:defRPr sz="1800" kern="1200">
                <a:solidFill>
                  <a:schemeClr val="tx1"/>
                </a:solidFill>
                <a:latin typeface="+mn-lt"/>
                <a:ea typeface="+mn-ea"/>
                <a:cs typeface="+mn-cs"/>
              </a:defRPr>
            </a:lvl2pPr>
            <a:lvl3pPr marL="914400" algn="l" defTabSz="914400" rtl="0" eaLnBrk="1" fontAlgn="base" latinLnBrk="0" hangingPunct="1">
              <a:spcBef>
                <a:spcPct val="0"/>
              </a:spcBef>
              <a:spcAft>
                <a:spcPct val="0"/>
              </a:spcAft>
              <a:defRPr sz="1800" kern="1200">
                <a:solidFill>
                  <a:schemeClr val="tx1"/>
                </a:solidFill>
                <a:latin typeface="+mn-lt"/>
                <a:ea typeface="+mn-ea"/>
                <a:cs typeface="+mn-cs"/>
              </a:defRPr>
            </a:lvl3pPr>
            <a:lvl4pPr marL="1371600" algn="l" defTabSz="914400" rtl="0" eaLnBrk="1" fontAlgn="base" latinLnBrk="0" hangingPunct="1">
              <a:spcBef>
                <a:spcPct val="0"/>
              </a:spcBef>
              <a:spcAft>
                <a:spcPct val="0"/>
              </a:spcAft>
              <a:defRPr sz="1800" kern="1200">
                <a:solidFill>
                  <a:schemeClr val="tx1"/>
                </a:solidFill>
                <a:latin typeface="+mn-lt"/>
                <a:ea typeface="+mn-ea"/>
                <a:cs typeface="+mn-cs"/>
              </a:defRPr>
            </a:lvl4pPr>
            <a:lvl5pPr marL="1828800" algn="l" defTabSz="914400" rtl="0" eaLnBrk="1" fontAlgn="base" latinLnBrk="0" hangingPunct="1">
              <a:spcBef>
                <a:spcPct val="0"/>
              </a:spcBef>
              <a:spcAft>
                <a:spcPct val="0"/>
              </a:spcAft>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solidFill>
                  <a:srgbClr val="00AF41"/>
                </a:solidFill>
              </a:rPr>
              <a:t>A nation ready for, and resilient to, flooding and coastal change</a:t>
            </a:r>
          </a:p>
        </p:txBody>
      </p:sp>
      <p:pic>
        <p:nvPicPr>
          <p:cNvPr id="11" name="Picture 10"/>
          <p:cNvPicPr>
            <a:picLocks noChangeAspect="1"/>
          </p:cNvPicPr>
          <p:nvPr/>
        </p:nvPicPr>
        <p:blipFill>
          <a:blip r:embed="rId4"/>
          <a:stretch>
            <a:fillRect/>
          </a:stretch>
        </p:blipFill>
        <p:spPr>
          <a:xfrm>
            <a:off x="417877" y="116632"/>
            <a:ext cx="1367129" cy="1499967"/>
          </a:xfrm>
          <a:prstGeom prst="rect">
            <a:avLst/>
          </a:prstGeom>
        </p:spPr>
      </p:pic>
      <p:pic>
        <p:nvPicPr>
          <p:cNvPr id="9" name="Picture 8" descr="Image">
            <a:extLst>
              <a:ext uri="{FF2B5EF4-FFF2-40B4-BE49-F238E27FC236}">
                <a16:creationId xmlns:a16="http://schemas.microsoft.com/office/drawing/2014/main" xmlns="" id="{79C4E36D-BB70-4C55-8F9D-3B848699FF70}"/>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8941" y="1782600"/>
            <a:ext cx="2985210" cy="2176456"/>
          </a:xfrm>
          <a:prstGeom prst="rect">
            <a:avLst/>
          </a:prstGeom>
          <a:noFill/>
          <a:ln>
            <a:noFill/>
          </a:ln>
        </p:spPr>
      </p:pic>
      <p:sp>
        <p:nvSpPr>
          <p:cNvPr id="2" name="TextBox 1">
            <a:extLst>
              <a:ext uri="{FF2B5EF4-FFF2-40B4-BE49-F238E27FC236}">
                <a16:creationId xmlns:a16="http://schemas.microsoft.com/office/drawing/2014/main" xmlns="" id="{E51D81E0-A724-488B-934D-553E82FDCA70}"/>
              </a:ext>
            </a:extLst>
          </p:cNvPr>
          <p:cNvSpPr txBox="1"/>
          <p:nvPr/>
        </p:nvSpPr>
        <p:spPr>
          <a:xfrm>
            <a:off x="3719736" y="1606927"/>
            <a:ext cx="8328248" cy="4585871"/>
          </a:xfrm>
          <a:prstGeom prst="rect">
            <a:avLst/>
          </a:prstGeom>
          <a:noFill/>
        </p:spPr>
        <p:txBody>
          <a:bodyPr wrap="square" rtlCol="0">
            <a:spAutoFit/>
          </a:bodyPr>
          <a:lstStyle/>
          <a:p>
            <a:r>
              <a:rPr lang="en-GB" sz="2000" b="1" dirty="0">
                <a:solidFill>
                  <a:schemeClr val="accent6"/>
                </a:solidFill>
              </a:rPr>
              <a:t>What will be better or different?</a:t>
            </a:r>
          </a:p>
          <a:p>
            <a:endParaRPr lang="en-GB" sz="1200" dirty="0">
              <a:solidFill>
                <a:schemeClr val="accent6"/>
              </a:solidFill>
            </a:endParaRPr>
          </a:p>
          <a:p>
            <a:r>
              <a:rPr lang="en-GB" dirty="0">
                <a:solidFill>
                  <a:schemeClr val="accent6"/>
                </a:solidFill>
              </a:rPr>
              <a:t>Risk management authorities will work with partners to:</a:t>
            </a:r>
          </a:p>
          <a:p>
            <a:endParaRPr lang="en-GB" sz="1200" dirty="0">
              <a:solidFill>
                <a:schemeClr val="accent6"/>
              </a:solidFill>
            </a:endParaRPr>
          </a:p>
          <a:p>
            <a:pPr marL="285750" indent="-285750">
              <a:buFont typeface="Arial" panose="020B0604020202020204" pitchFamily="34" charset="0"/>
              <a:buChar char="•"/>
            </a:pPr>
            <a:r>
              <a:rPr lang="en-US" dirty="0">
                <a:solidFill>
                  <a:schemeClr val="accent6"/>
                </a:solidFill>
              </a:rPr>
              <a:t>Support communities to better prepare and respond to flooding and coastal change, including transforming how people receive flood warnings</a:t>
            </a:r>
          </a:p>
          <a:p>
            <a:pPr marL="285750" indent="-285750">
              <a:buFont typeface="Arial" panose="020B0604020202020204" pitchFamily="34" charset="0"/>
              <a:buChar char="•"/>
            </a:pPr>
            <a:endParaRPr lang="en-US" sz="1200" dirty="0">
              <a:solidFill>
                <a:schemeClr val="accent6"/>
              </a:solidFill>
            </a:endParaRPr>
          </a:p>
          <a:p>
            <a:pPr marL="285750" indent="-285750">
              <a:buFont typeface="Arial" panose="020B0604020202020204" pitchFamily="34" charset="0"/>
              <a:buChar char="•"/>
            </a:pPr>
            <a:r>
              <a:rPr lang="en-US" dirty="0">
                <a:solidFill>
                  <a:schemeClr val="accent6"/>
                </a:solidFill>
              </a:rPr>
              <a:t>Ensure people and businesses receive the support they need from all those involved in recovery so they can get back to normal quicker after flooding</a:t>
            </a:r>
          </a:p>
          <a:p>
            <a:pPr marL="285750" indent="-285750">
              <a:buFont typeface="Arial" panose="020B0604020202020204" pitchFamily="34" charset="0"/>
              <a:buChar char="•"/>
            </a:pPr>
            <a:endParaRPr lang="en-US" sz="1200" dirty="0">
              <a:solidFill>
                <a:schemeClr val="accent6"/>
              </a:solidFill>
            </a:endParaRPr>
          </a:p>
          <a:p>
            <a:pPr marL="285750" indent="-285750">
              <a:buFont typeface="Arial" panose="020B0604020202020204" pitchFamily="34" charset="0"/>
              <a:buChar char="•"/>
            </a:pPr>
            <a:r>
              <a:rPr lang="en-US" dirty="0">
                <a:solidFill>
                  <a:schemeClr val="accent6"/>
                </a:solidFill>
              </a:rPr>
              <a:t>Help support communities with managing the long-term mental health impacts from flooding and coastal change</a:t>
            </a:r>
          </a:p>
          <a:p>
            <a:pPr marL="285750" indent="-285750">
              <a:buFont typeface="Arial" panose="020B0604020202020204" pitchFamily="34" charset="0"/>
              <a:buChar char="•"/>
            </a:pPr>
            <a:endParaRPr lang="en-US" sz="1200" dirty="0">
              <a:solidFill>
                <a:schemeClr val="accent6"/>
              </a:solidFill>
            </a:endParaRPr>
          </a:p>
          <a:p>
            <a:pPr marL="285750" indent="-285750">
              <a:buFont typeface="Arial" panose="020B0604020202020204" pitchFamily="34" charset="0"/>
              <a:buChar char="•"/>
            </a:pPr>
            <a:r>
              <a:rPr lang="en-US" dirty="0">
                <a:solidFill>
                  <a:schemeClr val="accent6"/>
                </a:solidFill>
              </a:rPr>
              <a:t>Develop the skills and capabilities needed to better support communities to adapt to future flooding and coastal change</a:t>
            </a:r>
          </a:p>
          <a:p>
            <a:pPr marL="285750" indent="-285750">
              <a:buFont typeface="Arial" panose="020B0604020202020204" pitchFamily="34" charset="0"/>
              <a:buChar char="•"/>
            </a:pPr>
            <a:endParaRPr lang="en-US" sz="1200" dirty="0">
              <a:solidFill>
                <a:schemeClr val="accent6"/>
              </a:solidFill>
            </a:endParaRPr>
          </a:p>
          <a:p>
            <a:pPr marL="285750" indent="-285750">
              <a:buFont typeface="Arial" panose="020B0604020202020204" pitchFamily="34" charset="0"/>
              <a:buChar char="•"/>
            </a:pPr>
            <a:r>
              <a:rPr lang="en-US" dirty="0">
                <a:solidFill>
                  <a:schemeClr val="accent6"/>
                </a:solidFill>
              </a:rPr>
              <a:t>Become a world leader in the research and innovation of flood and coastal risk management to better protect current and future generations</a:t>
            </a:r>
            <a:endParaRPr lang="en-GB" sz="2000" dirty="0">
              <a:solidFill>
                <a:schemeClr val="accent6"/>
              </a:solidFill>
            </a:endParaRPr>
          </a:p>
        </p:txBody>
      </p:sp>
      <p:pic>
        <p:nvPicPr>
          <p:cNvPr id="12" name="Picture 11" descr="\\prodds.ntnl\Shared\Brite\FCRM National Strategy\2017 Project\3. Milestones and work packages\Communications (int and ext)\photos\photos for Redhouse\extra photos\community_engagement___simon_derry_2_115439.jpg"/>
          <p:cNvPicPr/>
          <p:nvPr/>
        </p:nvPicPr>
        <p:blipFill>
          <a:blip r:embed="rId6" cstate="email">
            <a:extLst>
              <a:ext uri="{28A0092B-C50C-407E-A947-70E740481C1C}">
                <a14:useLocalDpi xmlns:a14="http://schemas.microsoft.com/office/drawing/2010/main"/>
              </a:ext>
            </a:extLst>
          </a:blip>
          <a:srcRect/>
          <a:stretch>
            <a:fillRect/>
          </a:stretch>
        </p:blipFill>
        <p:spPr bwMode="auto">
          <a:xfrm>
            <a:off x="513725" y="4113089"/>
            <a:ext cx="2970426" cy="2135758"/>
          </a:xfrm>
          <a:prstGeom prst="rect">
            <a:avLst/>
          </a:prstGeom>
          <a:noFill/>
          <a:ln>
            <a:noFill/>
          </a:ln>
        </p:spPr>
      </p:pic>
    </p:spTree>
    <p:extLst>
      <p:ext uri="{BB962C8B-B14F-4D97-AF65-F5344CB8AC3E}">
        <p14:creationId xmlns:p14="http://schemas.microsoft.com/office/powerpoint/2010/main" val="2626853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717550" indent="-717550"/>
            <a:r>
              <a:rPr lang="en-GB" dirty="0"/>
              <a:t>Positive stakeholder support</a:t>
            </a:r>
            <a:br>
              <a:rPr lang="en-GB" dirty="0"/>
            </a:br>
            <a:endParaRPr lang="en-GB" dirty="0"/>
          </a:p>
        </p:txBody>
      </p:sp>
      <p:sp>
        <p:nvSpPr>
          <p:cNvPr id="6" name="Content Placeholder 5"/>
          <p:cNvSpPr>
            <a:spLocks noGrp="1"/>
          </p:cNvSpPr>
          <p:nvPr>
            <p:ph idx="1"/>
          </p:nvPr>
        </p:nvSpPr>
        <p:spPr>
          <a:xfrm>
            <a:off x="624415" y="1124744"/>
            <a:ext cx="11376657" cy="4242793"/>
          </a:xfrm>
        </p:spPr>
        <p:txBody>
          <a:bodyPr/>
          <a:lstStyle/>
          <a:p>
            <a:r>
              <a:rPr lang="en-GB" sz="2200" dirty="0"/>
              <a:t>Largest national consultation run by EA - 400 external responses received over Summer 2019</a:t>
            </a:r>
          </a:p>
          <a:p>
            <a:r>
              <a:rPr lang="en-GB" sz="2200" dirty="0"/>
              <a:t>Significant support for Strategy’s ambitions, objectives and measures</a:t>
            </a:r>
          </a:p>
          <a:p>
            <a:endParaRPr lang="en-GB" sz="2200" dirty="0"/>
          </a:p>
          <a:p>
            <a:endParaRPr lang="en-GB" sz="2200" dirty="0"/>
          </a:p>
          <a:p>
            <a:endParaRPr lang="en-GB" sz="2200" dirty="0"/>
          </a:p>
          <a:p>
            <a:endParaRPr lang="en-GB" sz="2200" dirty="0"/>
          </a:p>
          <a:p>
            <a:endParaRPr lang="en-GB" sz="2200" dirty="0"/>
          </a:p>
          <a:p>
            <a:endParaRPr lang="en-GB" sz="2200" dirty="0"/>
          </a:p>
          <a:p>
            <a:endParaRPr lang="en-GB" sz="2200" dirty="0"/>
          </a:p>
          <a:p>
            <a:endParaRPr lang="en-GB" sz="2200" dirty="0"/>
          </a:p>
          <a:p>
            <a:r>
              <a:rPr lang="en-GB" sz="2200" dirty="0" smtClean="0"/>
              <a:t>The Strategy </a:t>
            </a:r>
            <a:r>
              <a:rPr lang="en-GB" sz="2200" dirty="0"/>
              <a:t>provides a framework for guiding the operational activities and decision making of practitioners supporting the direction set by government policy </a:t>
            </a:r>
            <a:r>
              <a:rPr lang="en-GB" sz="2200" dirty="0" smtClean="0"/>
              <a:t>– </a:t>
            </a:r>
            <a:r>
              <a:rPr lang="en-US" sz="2200" dirty="0" smtClean="0"/>
              <a:t>including </a:t>
            </a:r>
            <a:r>
              <a:rPr lang="en-US" sz="2200" dirty="0"/>
              <a:t>Defra’s 2020 flood and coastal erosion risk management policy statement</a:t>
            </a:r>
            <a:r>
              <a:rPr lang="en-US" sz="2200" dirty="0" smtClean="0"/>
              <a:t>.</a:t>
            </a:r>
            <a:endParaRPr lang="en-GB" sz="2200" dirty="0">
              <a:highlight>
                <a:srgbClr val="FFFF00"/>
              </a:highlight>
            </a:endParaRPr>
          </a:p>
        </p:txBody>
      </p:sp>
      <p:pic>
        <p:nvPicPr>
          <p:cNvPr id="12" name="Picture 11" descr="image001">
            <a:extLst>
              <a:ext uri="{FF2B5EF4-FFF2-40B4-BE49-F238E27FC236}">
                <a16:creationId xmlns:a16="http://schemas.microsoft.com/office/drawing/2014/main" xmlns="" id="{DFC4ECB4-9401-47DE-A7F2-A27F7DF1DF7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4533" y="2505648"/>
            <a:ext cx="3335505" cy="2298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xmlns="" id="{5199F37D-C4C9-4BBC-979C-57DDFBB60F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54254" y="2505649"/>
            <a:ext cx="3024336" cy="2289586"/>
          </a:xfrm>
          <a:prstGeom prst="rect">
            <a:avLst/>
          </a:prstGeom>
          <a:ln w="50800">
            <a:solidFill>
              <a:schemeClr val="bg1"/>
            </a:solidFill>
          </a:ln>
        </p:spPr>
      </p:pic>
      <p:pic>
        <p:nvPicPr>
          <p:cNvPr id="14" name="Picture 13">
            <a:extLst>
              <a:ext uri="{FF2B5EF4-FFF2-40B4-BE49-F238E27FC236}">
                <a16:creationId xmlns:a16="http://schemas.microsoft.com/office/drawing/2014/main" xmlns="" id="{C1B23CED-BDD7-47B2-BDC8-07C0D8333A7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0919" y="2661164"/>
            <a:ext cx="1601589" cy="2397653"/>
          </a:xfrm>
          <a:prstGeom prst="rect">
            <a:avLst/>
          </a:prstGeom>
          <a:ln w="44450">
            <a:solidFill>
              <a:schemeClr val="bg1"/>
            </a:solidFill>
          </a:ln>
        </p:spPr>
      </p:pic>
      <p:pic>
        <p:nvPicPr>
          <p:cNvPr id="15" name="Picture 1" descr="Emma phoro">
            <a:extLst>
              <a:ext uri="{FF2B5EF4-FFF2-40B4-BE49-F238E27FC236}">
                <a16:creationId xmlns:a16="http://schemas.microsoft.com/office/drawing/2014/main" xmlns="" id="{A9F43159-7C37-477B-A65F-4AD0BFB477BD}"/>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777444" y="2745802"/>
            <a:ext cx="2073860" cy="2313015"/>
          </a:xfrm>
          <a:prstGeom prst="rect">
            <a:avLst/>
          </a:prstGeom>
          <a:noFill/>
          <a:ln w="508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xmlns="" id="{658791C6-75DF-45DE-873D-F32BEAAC3110}"/>
              </a:ext>
            </a:extLst>
          </p:cNvPr>
          <p:cNvPicPr/>
          <p:nvPr/>
        </p:nvPicPr>
        <p:blipFill>
          <a:blip r:embed="rId7" r:link="rId8" cstate="print">
            <a:extLst>
              <a:ext uri="{28A0092B-C50C-407E-A947-70E740481C1C}">
                <a14:useLocalDpi xmlns:a14="http://schemas.microsoft.com/office/drawing/2010/main" val="0"/>
              </a:ext>
            </a:extLst>
          </a:blip>
          <a:srcRect/>
          <a:stretch>
            <a:fillRect/>
          </a:stretch>
        </p:blipFill>
        <p:spPr bwMode="auto">
          <a:xfrm>
            <a:off x="9820477" y="2505648"/>
            <a:ext cx="1721448" cy="2298214"/>
          </a:xfrm>
          <a:prstGeom prst="rect">
            <a:avLst/>
          </a:prstGeom>
          <a:noFill/>
          <a:ln>
            <a:solidFill>
              <a:schemeClr val="bg2"/>
            </a:solidFill>
          </a:ln>
        </p:spPr>
      </p:pic>
      <p:sp>
        <p:nvSpPr>
          <p:cNvPr id="9" name="Footer Placeholder 3">
            <a:extLst>
              <a:ext uri="{FF2B5EF4-FFF2-40B4-BE49-F238E27FC236}">
                <a16:creationId xmlns:a16="http://schemas.microsoft.com/office/drawing/2014/main" xmlns="" id="{5E774AFD-2CD9-4803-9843-E4E56425E548}"/>
              </a:ext>
            </a:extLst>
          </p:cNvPr>
          <p:cNvSpPr txBox="1">
            <a:spLocks/>
          </p:cNvSpPr>
          <p:nvPr/>
        </p:nvSpPr>
        <p:spPr>
          <a:xfrm>
            <a:off x="2890960" y="6455546"/>
            <a:ext cx="6380136" cy="389965"/>
          </a:xfrm>
          <a:prstGeom prst="rect">
            <a:avLst/>
          </a:prstGeom>
        </p:spPr>
        <p:txBody>
          <a:bodyPr vert="horz" lIns="91440" tIns="45720" rIns="91440" bIns="45720" rtlCol="0" anchor="ctr"/>
          <a:lstStyle>
            <a:defPPr>
              <a:defRPr lang="en-US"/>
            </a:defPPr>
            <a:lvl1pPr marL="0" algn="ctr" defTabSz="914400" rtl="0" eaLnBrk="1" fontAlgn="base" latinLnBrk="0" hangingPunct="1">
              <a:spcBef>
                <a:spcPct val="0"/>
              </a:spcBef>
              <a:spcAft>
                <a:spcPct val="0"/>
              </a:spcAft>
              <a:defRPr sz="1200" kern="1200">
                <a:solidFill>
                  <a:schemeClr val="tx1">
                    <a:tint val="75000"/>
                  </a:schemeClr>
                </a:solidFill>
                <a:latin typeface="+mn-lt"/>
                <a:ea typeface="+mn-ea"/>
                <a:cs typeface="+mn-cs"/>
              </a:defRPr>
            </a:lvl1pPr>
            <a:lvl2pPr marL="457200" algn="l" defTabSz="914400" rtl="0" eaLnBrk="1" fontAlgn="base" latinLnBrk="0" hangingPunct="1">
              <a:spcBef>
                <a:spcPct val="0"/>
              </a:spcBef>
              <a:spcAft>
                <a:spcPct val="0"/>
              </a:spcAft>
              <a:defRPr sz="1800" kern="1200">
                <a:solidFill>
                  <a:schemeClr val="tx1"/>
                </a:solidFill>
                <a:latin typeface="+mn-lt"/>
                <a:ea typeface="+mn-ea"/>
                <a:cs typeface="+mn-cs"/>
              </a:defRPr>
            </a:lvl2pPr>
            <a:lvl3pPr marL="914400" algn="l" defTabSz="914400" rtl="0" eaLnBrk="1" fontAlgn="base" latinLnBrk="0" hangingPunct="1">
              <a:spcBef>
                <a:spcPct val="0"/>
              </a:spcBef>
              <a:spcAft>
                <a:spcPct val="0"/>
              </a:spcAft>
              <a:defRPr sz="1800" kern="1200">
                <a:solidFill>
                  <a:schemeClr val="tx1"/>
                </a:solidFill>
                <a:latin typeface="+mn-lt"/>
                <a:ea typeface="+mn-ea"/>
                <a:cs typeface="+mn-cs"/>
              </a:defRPr>
            </a:lvl3pPr>
            <a:lvl4pPr marL="1371600" algn="l" defTabSz="914400" rtl="0" eaLnBrk="1" fontAlgn="base" latinLnBrk="0" hangingPunct="1">
              <a:spcBef>
                <a:spcPct val="0"/>
              </a:spcBef>
              <a:spcAft>
                <a:spcPct val="0"/>
              </a:spcAft>
              <a:defRPr sz="1800" kern="1200">
                <a:solidFill>
                  <a:schemeClr val="tx1"/>
                </a:solidFill>
                <a:latin typeface="+mn-lt"/>
                <a:ea typeface="+mn-ea"/>
                <a:cs typeface="+mn-cs"/>
              </a:defRPr>
            </a:lvl4pPr>
            <a:lvl5pPr marL="1828800" algn="l" defTabSz="914400" rtl="0" eaLnBrk="1" fontAlgn="base" latinLnBrk="0" hangingPunct="1">
              <a:spcBef>
                <a:spcPct val="0"/>
              </a:spcBef>
              <a:spcAft>
                <a:spcPct val="0"/>
              </a:spcAft>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solidFill>
                  <a:schemeClr val="tx2"/>
                </a:solidFill>
              </a:rPr>
              <a:t>A nation ready for, and resilient to, flooding and coastal change</a:t>
            </a:r>
          </a:p>
        </p:txBody>
      </p:sp>
    </p:spTree>
    <p:extLst>
      <p:ext uri="{BB962C8B-B14F-4D97-AF65-F5344CB8AC3E}">
        <p14:creationId xmlns:p14="http://schemas.microsoft.com/office/powerpoint/2010/main" val="2476093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Supporting documents</a:t>
            </a:r>
          </a:p>
        </p:txBody>
      </p:sp>
      <p:sp>
        <p:nvSpPr>
          <p:cNvPr id="6" name="Content Placeholder 5"/>
          <p:cNvSpPr>
            <a:spLocks noGrp="1"/>
          </p:cNvSpPr>
          <p:nvPr>
            <p:ph idx="1"/>
          </p:nvPr>
        </p:nvSpPr>
        <p:spPr>
          <a:xfrm>
            <a:off x="629344" y="1200298"/>
            <a:ext cx="5280000" cy="4802665"/>
          </a:xfrm>
        </p:spPr>
        <p:txBody>
          <a:bodyPr/>
          <a:lstStyle/>
          <a:p>
            <a:endParaRPr lang="en-GB" sz="1600" dirty="0"/>
          </a:p>
          <a:p>
            <a:r>
              <a:rPr lang="en-GB" dirty="0"/>
              <a:t>Strategic Environmental Assessment (SEA)</a:t>
            </a:r>
          </a:p>
          <a:p>
            <a:endParaRPr lang="en-GB" dirty="0"/>
          </a:p>
          <a:p>
            <a:r>
              <a:rPr lang="en-GB" dirty="0"/>
              <a:t>Habitats Regulations Assessment (HRA)</a:t>
            </a:r>
          </a:p>
          <a:p>
            <a:endParaRPr lang="en-GB" dirty="0"/>
          </a:p>
          <a:p>
            <a:r>
              <a:rPr lang="en-GB" dirty="0"/>
              <a:t>Consultation                           response                document</a:t>
            </a:r>
          </a:p>
        </p:txBody>
      </p:sp>
      <p:pic>
        <p:nvPicPr>
          <p:cNvPr id="8" name="Picture 7" descr="Photograph of the new river channel and landscaping created as part of the Brunton Park Flood Alleviation Projec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7464" y="1194558"/>
            <a:ext cx="4752528" cy="3312368"/>
          </a:xfrm>
          <a:prstGeom prst="rect">
            <a:avLst/>
          </a:prstGeom>
          <a:noFill/>
          <a:ln>
            <a:noFill/>
          </a:ln>
        </p:spPr>
      </p:pic>
      <p:pic>
        <p:nvPicPr>
          <p:cNvPr id="1026" name="Picture 2" descr="8bdc8c61-0923-4595-a458-97527b0d6edb@eurprd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4951" y="3033318"/>
            <a:ext cx="3353533" cy="2494634"/>
          </a:xfrm>
          <a:prstGeom prst="rect">
            <a:avLst/>
          </a:prstGeom>
          <a:noFill/>
          <a:ln w="635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050" name="Picture 2" descr="6d7fae13-fde2-4cb7-8dd2-eb741bbdfae4@eurprd0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36244" y="4506926"/>
            <a:ext cx="3101220" cy="1817359"/>
          </a:xfrm>
          <a:prstGeom prst="rect">
            <a:avLst/>
          </a:prstGeom>
          <a:noFill/>
          <a:ln w="857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9" name="Footer Placeholder 3">
            <a:extLst>
              <a:ext uri="{FF2B5EF4-FFF2-40B4-BE49-F238E27FC236}">
                <a16:creationId xmlns:a16="http://schemas.microsoft.com/office/drawing/2014/main" xmlns="" id="{5E774AFD-2CD9-4803-9843-E4E56425E548}"/>
              </a:ext>
            </a:extLst>
          </p:cNvPr>
          <p:cNvSpPr txBox="1">
            <a:spLocks/>
          </p:cNvSpPr>
          <p:nvPr/>
        </p:nvSpPr>
        <p:spPr>
          <a:xfrm>
            <a:off x="2890960" y="6455546"/>
            <a:ext cx="6380136" cy="389965"/>
          </a:xfrm>
          <a:prstGeom prst="rect">
            <a:avLst/>
          </a:prstGeom>
        </p:spPr>
        <p:txBody>
          <a:bodyPr vert="horz" lIns="91440" tIns="45720" rIns="91440" bIns="45720" rtlCol="0" anchor="ctr"/>
          <a:lstStyle>
            <a:defPPr>
              <a:defRPr lang="en-US"/>
            </a:defPPr>
            <a:lvl1pPr marL="0" algn="ctr" defTabSz="914400" rtl="0" eaLnBrk="1" fontAlgn="base" latinLnBrk="0" hangingPunct="1">
              <a:spcBef>
                <a:spcPct val="0"/>
              </a:spcBef>
              <a:spcAft>
                <a:spcPct val="0"/>
              </a:spcAft>
              <a:defRPr sz="1200" kern="1200">
                <a:solidFill>
                  <a:schemeClr val="tx1">
                    <a:tint val="75000"/>
                  </a:schemeClr>
                </a:solidFill>
                <a:latin typeface="+mn-lt"/>
                <a:ea typeface="+mn-ea"/>
                <a:cs typeface="+mn-cs"/>
              </a:defRPr>
            </a:lvl1pPr>
            <a:lvl2pPr marL="457200" algn="l" defTabSz="914400" rtl="0" eaLnBrk="1" fontAlgn="base" latinLnBrk="0" hangingPunct="1">
              <a:spcBef>
                <a:spcPct val="0"/>
              </a:spcBef>
              <a:spcAft>
                <a:spcPct val="0"/>
              </a:spcAft>
              <a:defRPr sz="1800" kern="1200">
                <a:solidFill>
                  <a:schemeClr val="tx1"/>
                </a:solidFill>
                <a:latin typeface="+mn-lt"/>
                <a:ea typeface="+mn-ea"/>
                <a:cs typeface="+mn-cs"/>
              </a:defRPr>
            </a:lvl2pPr>
            <a:lvl3pPr marL="914400" algn="l" defTabSz="914400" rtl="0" eaLnBrk="1" fontAlgn="base" latinLnBrk="0" hangingPunct="1">
              <a:spcBef>
                <a:spcPct val="0"/>
              </a:spcBef>
              <a:spcAft>
                <a:spcPct val="0"/>
              </a:spcAft>
              <a:defRPr sz="1800" kern="1200">
                <a:solidFill>
                  <a:schemeClr val="tx1"/>
                </a:solidFill>
                <a:latin typeface="+mn-lt"/>
                <a:ea typeface="+mn-ea"/>
                <a:cs typeface="+mn-cs"/>
              </a:defRPr>
            </a:lvl3pPr>
            <a:lvl4pPr marL="1371600" algn="l" defTabSz="914400" rtl="0" eaLnBrk="1" fontAlgn="base" latinLnBrk="0" hangingPunct="1">
              <a:spcBef>
                <a:spcPct val="0"/>
              </a:spcBef>
              <a:spcAft>
                <a:spcPct val="0"/>
              </a:spcAft>
              <a:defRPr sz="1800" kern="1200">
                <a:solidFill>
                  <a:schemeClr val="tx1"/>
                </a:solidFill>
                <a:latin typeface="+mn-lt"/>
                <a:ea typeface="+mn-ea"/>
                <a:cs typeface="+mn-cs"/>
              </a:defRPr>
            </a:lvl4pPr>
            <a:lvl5pPr marL="1828800" algn="l" defTabSz="914400" rtl="0" eaLnBrk="1" fontAlgn="base" latinLnBrk="0" hangingPunct="1">
              <a:spcBef>
                <a:spcPct val="0"/>
              </a:spcBef>
              <a:spcAft>
                <a:spcPct val="0"/>
              </a:spcAft>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solidFill>
                  <a:schemeClr val="tx2"/>
                </a:solidFill>
              </a:rPr>
              <a:t>A nation ready for, and resilient to, flooding and coastal change</a:t>
            </a:r>
          </a:p>
        </p:txBody>
      </p:sp>
    </p:spTree>
    <p:extLst>
      <p:ext uri="{BB962C8B-B14F-4D97-AF65-F5344CB8AC3E}">
        <p14:creationId xmlns:p14="http://schemas.microsoft.com/office/powerpoint/2010/main" val="3717126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a:xfrm>
            <a:off x="624419" y="468314"/>
            <a:ext cx="5279582" cy="949325"/>
          </a:xfrm>
        </p:spPr>
        <p:txBody>
          <a:bodyPr/>
          <a:lstStyle/>
          <a:p>
            <a:pPr marL="0" indent="0"/>
            <a:r>
              <a:rPr lang="en-GB" dirty="0"/>
              <a:t>Net Zero by 2030</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896" y="1152534"/>
            <a:ext cx="4603016" cy="3227258"/>
          </a:xfrm>
          <a:prstGeom prst="rect">
            <a:avLst/>
          </a:prstGeom>
          <a:ln w="63500">
            <a:noFill/>
          </a:ln>
          <a:effectLst>
            <a:outerShdw blurRad="50800" dist="38100" dir="13500000" algn="br" rotWithShape="0">
              <a:prstClr val="black">
                <a:alpha val="40000"/>
              </a:prstClr>
            </a:outerShdw>
            <a:softEdge rad="76200"/>
          </a:effectLst>
        </p:spPr>
      </p:pic>
      <p:grpSp>
        <p:nvGrpSpPr>
          <p:cNvPr id="9" name="Group 8"/>
          <p:cNvGrpSpPr/>
          <p:nvPr/>
        </p:nvGrpSpPr>
        <p:grpSpPr>
          <a:xfrm>
            <a:off x="6240016" y="1152534"/>
            <a:ext cx="4584487" cy="3211995"/>
            <a:chOff x="5894536" y="1173713"/>
            <a:chExt cx="4584487" cy="3211995"/>
          </a:xfrm>
        </p:grpSpPr>
        <p:sp>
          <p:nvSpPr>
            <p:cNvPr id="4" name="Rounded Rectangle 3"/>
            <p:cNvSpPr/>
            <p:nvPr/>
          </p:nvSpPr>
          <p:spPr>
            <a:xfrm>
              <a:off x="5894536" y="1173713"/>
              <a:ext cx="4584487" cy="3211995"/>
            </a:xfrm>
            <a:prstGeom prst="roundRect">
              <a:avLst>
                <a:gd name="adj" fmla="val 9550"/>
              </a:avLst>
            </a:prstGeom>
            <a:solidFill>
              <a:srgbClr val="92D050">
                <a:alpha val="29000"/>
              </a:srgbClr>
            </a:solidFill>
            <a:ln w="635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4"/>
            <a:stretch>
              <a:fillRect/>
            </a:stretch>
          </p:blipFill>
          <p:spPr>
            <a:xfrm>
              <a:off x="6206757" y="1490956"/>
              <a:ext cx="3978973" cy="2716745"/>
            </a:xfrm>
            <a:prstGeom prst="rect">
              <a:avLst/>
            </a:prstGeom>
            <a:effectLst>
              <a:softEdge rad="101600"/>
            </a:effectLst>
          </p:spPr>
        </p:pic>
      </p:grpSp>
      <p:sp>
        <p:nvSpPr>
          <p:cNvPr id="7" name="Rectangle 6"/>
          <p:cNvSpPr/>
          <p:nvPr/>
        </p:nvSpPr>
        <p:spPr>
          <a:xfrm>
            <a:off x="700896" y="4668767"/>
            <a:ext cx="10476916" cy="181588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800" b="0" i="0" u="none" strike="noStrike" kern="0" cap="none" spc="0" normalizeH="0" baseline="0" noProof="0" dirty="0">
              <a:ln>
                <a:noFill/>
              </a:ln>
              <a:solidFill>
                <a:schemeClr val="accent6"/>
              </a:solidFill>
              <a:effectLst/>
              <a:uLnTx/>
              <a:uFillTx/>
              <a:latin typeface="Arial" panose="020B0604020202020204" pitchFamily="34" charset="0"/>
              <a:ea typeface="Calibri" panose="020F0502020204030204" pitchFamily="34" charset="0"/>
            </a:endParaRPr>
          </a:p>
          <a:p>
            <a:pPr fontAlgn="auto">
              <a:spcBef>
                <a:spcPts val="0"/>
              </a:spcBef>
              <a:spcAft>
                <a:spcPts val="0"/>
              </a:spcAft>
              <a:defRPr/>
            </a:pPr>
            <a:r>
              <a:rPr lang="en-GB" sz="2800" dirty="0">
                <a:solidFill>
                  <a:schemeClr val="accent6"/>
                </a:solidFill>
              </a:rPr>
              <a:t>We need to both limit future climate change as well as adapt to the climate change that now cannot be stopped.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800" b="0" i="0" u="none" strike="noStrike" kern="0" cap="none" spc="0" normalizeH="0" baseline="0" noProof="0" dirty="0">
              <a:ln>
                <a:noFill/>
              </a:ln>
              <a:solidFill>
                <a:schemeClr val="accent6"/>
              </a:solidFill>
              <a:effectLst/>
              <a:uLnTx/>
              <a:uFillTx/>
            </a:endParaRPr>
          </a:p>
        </p:txBody>
      </p:sp>
      <p:sp>
        <p:nvSpPr>
          <p:cNvPr id="10" name="Footer Placeholder 3">
            <a:extLst>
              <a:ext uri="{FF2B5EF4-FFF2-40B4-BE49-F238E27FC236}">
                <a16:creationId xmlns:a16="http://schemas.microsoft.com/office/drawing/2014/main" xmlns="" id="{5E774AFD-2CD9-4803-9843-E4E56425E548}"/>
              </a:ext>
            </a:extLst>
          </p:cNvPr>
          <p:cNvSpPr txBox="1">
            <a:spLocks/>
          </p:cNvSpPr>
          <p:nvPr/>
        </p:nvSpPr>
        <p:spPr>
          <a:xfrm>
            <a:off x="2890960" y="6455546"/>
            <a:ext cx="6380136" cy="389965"/>
          </a:xfrm>
          <a:prstGeom prst="rect">
            <a:avLst/>
          </a:prstGeom>
        </p:spPr>
        <p:txBody>
          <a:bodyPr vert="horz" lIns="91440" tIns="45720" rIns="91440" bIns="45720" rtlCol="0" anchor="ctr"/>
          <a:lstStyle>
            <a:defPPr>
              <a:defRPr lang="en-US"/>
            </a:defPPr>
            <a:lvl1pPr marL="0" algn="ctr" defTabSz="914400" rtl="0" eaLnBrk="1" fontAlgn="base" latinLnBrk="0" hangingPunct="1">
              <a:spcBef>
                <a:spcPct val="0"/>
              </a:spcBef>
              <a:spcAft>
                <a:spcPct val="0"/>
              </a:spcAft>
              <a:defRPr sz="1200" kern="1200">
                <a:solidFill>
                  <a:schemeClr val="tx1">
                    <a:tint val="75000"/>
                  </a:schemeClr>
                </a:solidFill>
                <a:latin typeface="+mn-lt"/>
                <a:ea typeface="+mn-ea"/>
                <a:cs typeface="+mn-cs"/>
              </a:defRPr>
            </a:lvl1pPr>
            <a:lvl2pPr marL="457200" algn="l" defTabSz="914400" rtl="0" eaLnBrk="1" fontAlgn="base" latinLnBrk="0" hangingPunct="1">
              <a:spcBef>
                <a:spcPct val="0"/>
              </a:spcBef>
              <a:spcAft>
                <a:spcPct val="0"/>
              </a:spcAft>
              <a:defRPr sz="1800" kern="1200">
                <a:solidFill>
                  <a:schemeClr val="tx1"/>
                </a:solidFill>
                <a:latin typeface="+mn-lt"/>
                <a:ea typeface="+mn-ea"/>
                <a:cs typeface="+mn-cs"/>
              </a:defRPr>
            </a:lvl2pPr>
            <a:lvl3pPr marL="914400" algn="l" defTabSz="914400" rtl="0" eaLnBrk="1" fontAlgn="base" latinLnBrk="0" hangingPunct="1">
              <a:spcBef>
                <a:spcPct val="0"/>
              </a:spcBef>
              <a:spcAft>
                <a:spcPct val="0"/>
              </a:spcAft>
              <a:defRPr sz="1800" kern="1200">
                <a:solidFill>
                  <a:schemeClr val="tx1"/>
                </a:solidFill>
                <a:latin typeface="+mn-lt"/>
                <a:ea typeface="+mn-ea"/>
                <a:cs typeface="+mn-cs"/>
              </a:defRPr>
            </a:lvl3pPr>
            <a:lvl4pPr marL="1371600" algn="l" defTabSz="914400" rtl="0" eaLnBrk="1" fontAlgn="base" latinLnBrk="0" hangingPunct="1">
              <a:spcBef>
                <a:spcPct val="0"/>
              </a:spcBef>
              <a:spcAft>
                <a:spcPct val="0"/>
              </a:spcAft>
              <a:defRPr sz="1800" kern="1200">
                <a:solidFill>
                  <a:schemeClr val="tx1"/>
                </a:solidFill>
                <a:latin typeface="+mn-lt"/>
                <a:ea typeface="+mn-ea"/>
                <a:cs typeface="+mn-cs"/>
              </a:defRPr>
            </a:lvl4pPr>
            <a:lvl5pPr marL="1828800" algn="l" defTabSz="914400" rtl="0" eaLnBrk="1" fontAlgn="base" latinLnBrk="0" hangingPunct="1">
              <a:spcBef>
                <a:spcPct val="0"/>
              </a:spcBef>
              <a:spcAft>
                <a:spcPct val="0"/>
              </a:spcAft>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solidFill>
                  <a:schemeClr val="tx2"/>
                </a:solidFill>
              </a:rPr>
              <a:t>A nation ready for, and resilient to, flooding and coastal change</a:t>
            </a:r>
          </a:p>
        </p:txBody>
      </p:sp>
    </p:spTree>
    <p:extLst>
      <p:ext uri="{BB962C8B-B14F-4D97-AF65-F5344CB8AC3E}">
        <p14:creationId xmlns:p14="http://schemas.microsoft.com/office/powerpoint/2010/main" val="3850145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861059" y="476672"/>
            <a:ext cx="7343790" cy="4746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742950" indent="-742950" algn="l" rtl="0" eaLnBrk="1" fontAlgn="base" hangingPunct="1">
              <a:lnSpc>
                <a:spcPct val="90000"/>
              </a:lnSpc>
              <a:spcBef>
                <a:spcPct val="0"/>
              </a:spcBef>
              <a:spcAft>
                <a:spcPct val="0"/>
              </a:spcAft>
              <a:buFont typeface="Arial" charset="0"/>
              <a:buNone/>
              <a:defRPr sz="3600" b="1" kern="1200">
                <a:solidFill>
                  <a:schemeClr val="tx2"/>
                </a:solidFill>
                <a:latin typeface="+mj-lt"/>
                <a:ea typeface="+mj-ea"/>
                <a:cs typeface="+mj-cs"/>
              </a:defRPr>
            </a:lvl1pPr>
            <a:lvl2pPr marL="7429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2pPr>
            <a:lvl3pPr marL="7429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3pPr>
            <a:lvl4pPr marL="7429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4pPr>
            <a:lvl5pPr marL="7429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5pPr>
            <a:lvl6pPr marL="12001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6pPr>
            <a:lvl7pPr marL="16573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7pPr>
            <a:lvl8pPr marL="21145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8pPr>
            <a:lvl9pPr marL="25717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9pPr>
          </a:lstStyle>
          <a:p>
            <a:r>
              <a:rPr lang="en-GB" dirty="0"/>
              <a:t>Next steps</a:t>
            </a:r>
          </a:p>
        </p:txBody>
      </p:sp>
      <p:graphicFrame>
        <p:nvGraphicFramePr>
          <p:cNvPr id="2" name="Diagram 1"/>
          <p:cNvGraphicFramePr/>
          <p:nvPr>
            <p:extLst>
              <p:ext uri="{D42A27DB-BD31-4B8C-83A1-F6EECF244321}">
                <p14:modId xmlns:p14="http://schemas.microsoft.com/office/powerpoint/2010/main" val="3218431555"/>
              </p:ext>
            </p:extLst>
          </p:nvPr>
        </p:nvGraphicFramePr>
        <p:xfrm>
          <a:off x="895791" y="1231861"/>
          <a:ext cx="9577064"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3">
            <a:extLst>
              <a:ext uri="{FF2B5EF4-FFF2-40B4-BE49-F238E27FC236}">
                <a16:creationId xmlns:a16="http://schemas.microsoft.com/office/drawing/2014/main" xmlns="" id="{5E774AFD-2CD9-4803-9843-E4E56425E548}"/>
              </a:ext>
            </a:extLst>
          </p:cNvPr>
          <p:cNvSpPr txBox="1">
            <a:spLocks/>
          </p:cNvSpPr>
          <p:nvPr/>
        </p:nvSpPr>
        <p:spPr>
          <a:xfrm>
            <a:off x="2890960" y="6455546"/>
            <a:ext cx="6380136" cy="389965"/>
          </a:xfrm>
          <a:prstGeom prst="rect">
            <a:avLst/>
          </a:prstGeom>
        </p:spPr>
        <p:txBody>
          <a:bodyPr vert="horz" lIns="91440" tIns="45720" rIns="91440" bIns="45720" rtlCol="0" anchor="ctr"/>
          <a:lstStyle>
            <a:defPPr>
              <a:defRPr lang="en-US"/>
            </a:defPPr>
            <a:lvl1pPr marL="0" algn="ctr" defTabSz="914400" rtl="0" eaLnBrk="1" fontAlgn="base" latinLnBrk="0" hangingPunct="1">
              <a:spcBef>
                <a:spcPct val="0"/>
              </a:spcBef>
              <a:spcAft>
                <a:spcPct val="0"/>
              </a:spcAft>
              <a:defRPr sz="1200" kern="1200">
                <a:solidFill>
                  <a:schemeClr val="tx1">
                    <a:tint val="75000"/>
                  </a:schemeClr>
                </a:solidFill>
                <a:latin typeface="+mn-lt"/>
                <a:ea typeface="+mn-ea"/>
                <a:cs typeface="+mn-cs"/>
              </a:defRPr>
            </a:lvl1pPr>
            <a:lvl2pPr marL="457200" algn="l" defTabSz="914400" rtl="0" eaLnBrk="1" fontAlgn="base" latinLnBrk="0" hangingPunct="1">
              <a:spcBef>
                <a:spcPct val="0"/>
              </a:spcBef>
              <a:spcAft>
                <a:spcPct val="0"/>
              </a:spcAft>
              <a:defRPr sz="1800" kern="1200">
                <a:solidFill>
                  <a:schemeClr val="tx1"/>
                </a:solidFill>
                <a:latin typeface="+mn-lt"/>
                <a:ea typeface="+mn-ea"/>
                <a:cs typeface="+mn-cs"/>
              </a:defRPr>
            </a:lvl2pPr>
            <a:lvl3pPr marL="914400" algn="l" defTabSz="914400" rtl="0" eaLnBrk="1" fontAlgn="base" latinLnBrk="0" hangingPunct="1">
              <a:spcBef>
                <a:spcPct val="0"/>
              </a:spcBef>
              <a:spcAft>
                <a:spcPct val="0"/>
              </a:spcAft>
              <a:defRPr sz="1800" kern="1200">
                <a:solidFill>
                  <a:schemeClr val="tx1"/>
                </a:solidFill>
                <a:latin typeface="+mn-lt"/>
                <a:ea typeface="+mn-ea"/>
                <a:cs typeface="+mn-cs"/>
              </a:defRPr>
            </a:lvl3pPr>
            <a:lvl4pPr marL="1371600" algn="l" defTabSz="914400" rtl="0" eaLnBrk="1" fontAlgn="base" latinLnBrk="0" hangingPunct="1">
              <a:spcBef>
                <a:spcPct val="0"/>
              </a:spcBef>
              <a:spcAft>
                <a:spcPct val="0"/>
              </a:spcAft>
              <a:defRPr sz="1800" kern="1200">
                <a:solidFill>
                  <a:schemeClr val="tx1"/>
                </a:solidFill>
                <a:latin typeface="+mn-lt"/>
                <a:ea typeface="+mn-ea"/>
                <a:cs typeface="+mn-cs"/>
              </a:defRPr>
            </a:lvl4pPr>
            <a:lvl5pPr marL="1828800" algn="l" defTabSz="914400" rtl="0" eaLnBrk="1" fontAlgn="base" latinLnBrk="0" hangingPunct="1">
              <a:spcBef>
                <a:spcPct val="0"/>
              </a:spcBef>
              <a:spcAft>
                <a:spcPct val="0"/>
              </a:spcAft>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solidFill>
                  <a:schemeClr val="tx2"/>
                </a:solidFill>
              </a:rPr>
              <a:t>A nation ready for, and resilient to, flooding and coastal change</a:t>
            </a:r>
          </a:p>
        </p:txBody>
      </p:sp>
    </p:spTree>
    <p:extLst>
      <p:ext uri="{BB962C8B-B14F-4D97-AF65-F5344CB8AC3E}">
        <p14:creationId xmlns:p14="http://schemas.microsoft.com/office/powerpoint/2010/main" val="1699404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15AA942F-871B-8143-96AF-039393C3EEFC}"/>
              </a:ext>
            </a:extLst>
          </p:cNvPr>
          <p:cNvPicPr>
            <a:picLocks noChangeAspect="1"/>
          </p:cNvPicPr>
          <p:nvPr/>
        </p:nvPicPr>
        <p:blipFill>
          <a:blip r:embed="rId3"/>
          <a:stretch>
            <a:fillRect/>
          </a:stretch>
        </p:blipFill>
        <p:spPr>
          <a:xfrm>
            <a:off x="7320136" y="1412369"/>
            <a:ext cx="3760563" cy="4171601"/>
          </a:xfrm>
          <a:prstGeom prst="rect">
            <a:avLst/>
          </a:prstGeom>
        </p:spPr>
      </p:pic>
      <p:sp>
        <p:nvSpPr>
          <p:cNvPr id="2" name="Title 1">
            <a:extLst>
              <a:ext uri="{FF2B5EF4-FFF2-40B4-BE49-F238E27FC236}">
                <a16:creationId xmlns:a16="http://schemas.microsoft.com/office/drawing/2014/main" xmlns="" id="{6060FFE9-5391-334E-9741-6B71EF433F44}"/>
              </a:ext>
            </a:extLst>
          </p:cNvPr>
          <p:cNvSpPr>
            <a:spLocks noGrp="1"/>
          </p:cNvSpPr>
          <p:nvPr>
            <p:ph type="title"/>
          </p:nvPr>
        </p:nvSpPr>
        <p:spPr/>
        <p:txBody>
          <a:bodyPr/>
          <a:lstStyle/>
          <a:p>
            <a:r>
              <a:rPr lang="en-GB" dirty="0"/>
              <a:t>Action Plan</a:t>
            </a:r>
            <a:endParaRPr lang="en-US" dirty="0"/>
          </a:p>
        </p:txBody>
      </p:sp>
      <p:sp>
        <p:nvSpPr>
          <p:cNvPr id="3" name="Content Placeholder 2">
            <a:extLst>
              <a:ext uri="{FF2B5EF4-FFF2-40B4-BE49-F238E27FC236}">
                <a16:creationId xmlns:a16="http://schemas.microsoft.com/office/drawing/2014/main" xmlns="" id="{4B2065C8-FCD5-C342-80EF-AA8F39ACAE66}"/>
              </a:ext>
            </a:extLst>
          </p:cNvPr>
          <p:cNvSpPr>
            <a:spLocks noGrp="1"/>
          </p:cNvSpPr>
          <p:nvPr>
            <p:ph idx="1"/>
          </p:nvPr>
        </p:nvSpPr>
        <p:spPr>
          <a:xfrm>
            <a:off x="589225" y="1364745"/>
            <a:ext cx="6696135" cy="4890866"/>
          </a:xfrm>
        </p:spPr>
        <p:txBody>
          <a:bodyPr/>
          <a:lstStyle/>
          <a:p>
            <a:r>
              <a:rPr lang="en-GB" sz="2800" b="0" dirty="0">
                <a:solidFill>
                  <a:schemeClr val="bg1">
                    <a:lumMod val="50000"/>
                  </a:schemeClr>
                </a:solidFill>
              </a:rPr>
              <a:t>Work with partners to identify</a:t>
            </a:r>
            <a:r>
              <a:rPr lang="en-US" sz="2800" b="0" dirty="0">
                <a:solidFill>
                  <a:schemeClr val="bg1">
                    <a:lumMod val="50000"/>
                  </a:schemeClr>
                </a:solidFill>
              </a:rPr>
              <a:t> a shared set of </a:t>
            </a:r>
            <a:r>
              <a:rPr lang="en-GB" sz="2800" b="0" dirty="0">
                <a:solidFill>
                  <a:schemeClr val="bg1">
                    <a:lumMod val="50000"/>
                  </a:schemeClr>
                </a:solidFill>
              </a:rPr>
              <a:t>practical </a:t>
            </a:r>
            <a:r>
              <a:rPr lang="en-US" sz="2800" b="0" dirty="0">
                <a:solidFill>
                  <a:schemeClr val="bg1">
                    <a:lumMod val="50000"/>
                  </a:schemeClr>
                </a:solidFill>
              </a:rPr>
              <a:t>actions for the first 5 years of the Strategy</a:t>
            </a:r>
            <a:endParaRPr lang="en-GB" sz="2800" b="0" dirty="0">
              <a:solidFill>
                <a:schemeClr val="bg1">
                  <a:lumMod val="50000"/>
                </a:schemeClr>
              </a:solidFill>
            </a:endParaRPr>
          </a:p>
          <a:p>
            <a:r>
              <a:rPr lang="en-GB" sz="2800" b="0" dirty="0">
                <a:solidFill>
                  <a:schemeClr val="bg1">
                    <a:lumMod val="50000"/>
                  </a:schemeClr>
                </a:solidFill>
              </a:rPr>
              <a:t>The action plan will be a national framework to inspire and drive local action.</a:t>
            </a:r>
          </a:p>
          <a:p>
            <a:r>
              <a:rPr lang="en-GB" sz="2800" dirty="0">
                <a:solidFill>
                  <a:schemeClr val="bg1">
                    <a:lumMod val="50000"/>
                  </a:schemeClr>
                </a:solidFill>
              </a:rPr>
              <a:t>The action plan will be web based, accessible to our partners and the public</a:t>
            </a:r>
            <a:r>
              <a:rPr lang="en-US" sz="2800" b="0" dirty="0">
                <a:solidFill>
                  <a:schemeClr val="bg1">
                    <a:lumMod val="50000"/>
                  </a:schemeClr>
                </a:solidFill>
              </a:rPr>
              <a:t> where actions are owned and updated.</a:t>
            </a:r>
            <a:endParaRPr lang="en-GB" sz="2800" b="0" dirty="0">
              <a:solidFill>
                <a:schemeClr val="bg1">
                  <a:lumMod val="50000"/>
                </a:schemeClr>
              </a:solidFill>
            </a:endParaRPr>
          </a:p>
          <a:p>
            <a:r>
              <a:rPr lang="en-GB" sz="2800" dirty="0">
                <a:solidFill>
                  <a:schemeClr val="bg1">
                    <a:lumMod val="50000"/>
                  </a:schemeClr>
                </a:solidFill>
              </a:rPr>
              <a:t>We will report progress on the action plan to the Minister.</a:t>
            </a:r>
            <a:endParaRPr lang="en-US" sz="2800" dirty="0">
              <a:solidFill>
                <a:schemeClr val="bg1">
                  <a:lumMod val="50000"/>
                </a:schemeClr>
              </a:solidFill>
            </a:endParaRPr>
          </a:p>
        </p:txBody>
      </p:sp>
    </p:spTree>
    <p:extLst>
      <p:ext uri="{BB962C8B-B14F-4D97-AF65-F5344CB8AC3E}">
        <p14:creationId xmlns:p14="http://schemas.microsoft.com/office/powerpoint/2010/main" val="3108483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4"/>
          <p:cNvSpPr>
            <a:spLocks noGrp="1"/>
          </p:cNvSpPr>
          <p:nvPr>
            <p:ph idx="1"/>
          </p:nvPr>
        </p:nvSpPr>
        <p:spPr>
          <a:xfrm>
            <a:off x="591828" y="1279275"/>
            <a:ext cx="6080236" cy="4831144"/>
          </a:xfrm>
        </p:spPr>
        <p:txBody>
          <a:bodyPr>
            <a:normAutofit/>
          </a:bodyPr>
          <a:lstStyle/>
          <a:p>
            <a:pPr lvl="0"/>
            <a:r>
              <a:rPr lang="en-GB" dirty="0"/>
              <a:t>Strategy and other docs are at </a:t>
            </a:r>
            <a:r>
              <a:rPr lang="en-GB" dirty="0" smtClean="0">
                <a:hlinkClick r:id="rId3"/>
              </a:rPr>
              <a:t>gov.uk</a:t>
            </a:r>
            <a:r>
              <a:rPr lang="en-GB" dirty="0" smtClean="0"/>
              <a:t> </a:t>
            </a:r>
            <a:endParaRPr lang="en-GB" dirty="0"/>
          </a:p>
          <a:p>
            <a:pPr lvl="0"/>
            <a:endParaRPr lang="en-GB" dirty="0"/>
          </a:p>
          <a:p>
            <a:pPr lvl="0"/>
            <a:r>
              <a:rPr lang="en-GB" dirty="0"/>
              <a:t>Contact the Environment Agency’s Strategy Team at </a:t>
            </a:r>
            <a:r>
              <a:rPr lang="en-GB" sz="3200" u="sng" dirty="0">
                <a:hlinkClick r:id="rId4"/>
              </a:rPr>
              <a:t>FCERMstrategy@environment-agency.gov.uk</a:t>
            </a:r>
            <a:r>
              <a:rPr lang="en-GB" sz="3200" u="sng" dirty="0"/>
              <a:t> </a:t>
            </a:r>
            <a:endParaRPr lang="en-GB" dirty="0"/>
          </a:p>
          <a:p>
            <a:endParaRPr lang="en-GB" dirty="0"/>
          </a:p>
        </p:txBody>
      </p:sp>
      <p:sp>
        <p:nvSpPr>
          <p:cNvPr id="6" name="Footer Placeholder 3">
            <a:extLst>
              <a:ext uri="{FF2B5EF4-FFF2-40B4-BE49-F238E27FC236}">
                <a16:creationId xmlns:a16="http://schemas.microsoft.com/office/drawing/2014/main" xmlns="" id="{5E774AFD-2CD9-4803-9843-E4E56425E548}"/>
              </a:ext>
            </a:extLst>
          </p:cNvPr>
          <p:cNvSpPr txBox="1">
            <a:spLocks/>
          </p:cNvSpPr>
          <p:nvPr/>
        </p:nvSpPr>
        <p:spPr>
          <a:xfrm>
            <a:off x="2890960" y="6455546"/>
            <a:ext cx="6380136" cy="389965"/>
          </a:xfrm>
          <a:prstGeom prst="rect">
            <a:avLst/>
          </a:prstGeom>
        </p:spPr>
        <p:txBody>
          <a:bodyPr vert="horz" lIns="91440" tIns="45720" rIns="91440" bIns="45720" rtlCol="0" anchor="ctr"/>
          <a:lstStyle>
            <a:defPPr>
              <a:defRPr lang="en-US"/>
            </a:defPPr>
            <a:lvl1pPr marL="0" algn="ctr" defTabSz="914400" rtl="0" eaLnBrk="1" fontAlgn="base" latinLnBrk="0" hangingPunct="1">
              <a:spcBef>
                <a:spcPct val="0"/>
              </a:spcBef>
              <a:spcAft>
                <a:spcPct val="0"/>
              </a:spcAft>
              <a:defRPr sz="1200" kern="1200">
                <a:solidFill>
                  <a:schemeClr val="tx1">
                    <a:tint val="75000"/>
                  </a:schemeClr>
                </a:solidFill>
                <a:latin typeface="+mn-lt"/>
                <a:ea typeface="+mn-ea"/>
                <a:cs typeface="+mn-cs"/>
              </a:defRPr>
            </a:lvl1pPr>
            <a:lvl2pPr marL="457200" algn="l" defTabSz="914400" rtl="0" eaLnBrk="1" fontAlgn="base" latinLnBrk="0" hangingPunct="1">
              <a:spcBef>
                <a:spcPct val="0"/>
              </a:spcBef>
              <a:spcAft>
                <a:spcPct val="0"/>
              </a:spcAft>
              <a:defRPr sz="1800" kern="1200">
                <a:solidFill>
                  <a:schemeClr val="tx1"/>
                </a:solidFill>
                <a:latin typeface="+mn-lt"/>
                <a:ea typeface="+mn-ea"/>
                <a:cs typeface="+mn-cs"/>
              </a:defRPr>
            </a:lvl2pPr>
            <a:lvl3pPr marL="914400" algn="l" defTabSz="914400" rtl="0" eaLnBrk="1" fontAlgn="base" latinLnBrk="0" hangingPunct="1">
              <a:spcBef>
                <a:spcPct val="0"/>
              </a:spcBef>
              <a:spcAft>
                <a:spcPct val="0"/>
              </a:spcAft>
              <a:defRPr sz="1800" kern="1200">
                <a:solidFill>
                  <a:schemeClr val="tx1"/>
                </a:solidFill>
                <a:latin typeface="+mn-lt"/>
                <a:ea typeface="+mn-ea"/>
                <a:cs typeface="+mn-cs"/>
              </a:defRPr>
            </a:lvl3pPr>
            <a:lvl4pPr marL="1371600" algn="l" defTabSz="914400" rtl="0" eaLnBrk="1" fontAlgn="base" latinLnBrk="0" hangingPunct="1">
              <a:spcBef>
                <a:spcPct val="0"/>
              </a:spcBef>
              <a:spcAft>
                <a:spcPct val="0"/>
              </a:spcAft>
              <a:defRPr sz="1800" kern="1200">
                <a:solidFill>
                  <a:schemeClr val="tx1"/>
                </a:solidFill>
                <a:latin typeface="+mn-lt"/>
                <a:ea typeface="+mn-ea"/>
                <a:cs typeface="+mn-cs"/>
              </a:defRPr>
            </a:lvl4pPr>
            <a:lvl5pPr marL="1828800" algn="l" defTabSz="914400" rtl="0" eaLnBrk="1" fontAlgn="base" latinLnBrk="0" hangingPunct="1">
              <a:spcBef>
                <a:spcPct val="0"/>
              </a:spcBef>
              <a:spcAft>
                <a:spcPct val="0"/>
              </a:spcAft>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solidFill>
                  <a:schemeClr val="tx2"/>
                </a:solidFill>
              </a:rPr>
              <a:t>A nation ready for, and resilient to, flooding and coastal change</a:t>
            </a:r>
          </a:p>
        </p:txBody>
      </p:sp>
      <p:pic>
        <p:nvPicPr>
          <p:cNvPr id="9" name="Picture 8">
            <a:extLst>
              <a:ext uri="{FF2B5EF4-FFF2-40B4-BE49-F238E27FC236}">
                <a16:creationId xmlns:a16="http://schemas.microsoft.com/office/drawing/2014/main" xmlns="" id="{349BBF20-D90C-4C66-973C-D23B37E22603}"/>
              </a:ext>
            </a:extLst>
          </p:cNvPr>
          <p:cNvPicPr/>
          <p:nvPr/>
        </p:nvPicPr>
        <p:blipFill rotWithShape="1">
          <a:blip r:embed="rId5"/>
          <a:srcRect l="47002" t="19368" r="19886" b="52898"/>
          <a:stretch/>
        </p:blipFill>
        <p:spPr bwMode="auto">
          <a:xfrm>
            <a:off x="7032104" y="2276872"/>
            <a:ext cx="4320480" cy="266429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3090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Contents</a:t>
            </a:r>
          </a:p>
        </p:txBody>
      </p:sp>
      <p:sp>
        <p:nvSpPr>
          <p:cNvPr id="3" name="Rounded Rectangle 2"/>
          <p:cNvSpPr/>
          <p:nvPr/>
        </p:nvSpPr>
        <p:spPr>
          <a:xfrm>
            <a:off x="1631504" y="1068837"/>
            <a:ext cx="6917434" cy="6432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Why we need the FCERM Strategy - Slide 3</a:t>
            </a:r>
          </a:p>
        </p:txBody>
      </p:sp>
      <p:sp>
        <p:nvSpPr>
          <p:cNvPr id="7" name="Rounded Rectangle 6"/>
          <p:cNvSpPr/>
          <p:nvPr/>
        </p:nvSpPr>
        <p:spPr>
          <a:xfrm>
            <a:off x="2637284" y="1836502"/>
            <a:ext cx="6917434" cy="6432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The vision and ambitions – Slides 4 to 10   </a:t>
            </a:r>
          </a:p>
        </p:txBody>
      </p:sp>
      <p:sp>
        <p:nvSpPr>
          <p:cNvPr id="8" name="Rounded Rectangle 7"/>
          <p:cNvSpPr/>
          <p:nvPr/>
        </p:nvSpPr>
        <p:spPr>
          <a:xfrm>
            <a:off x="1631504" y="2620884"/>
            <a:ext cx="6917434" cy="8545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Developing the new FCERM Strategy / wider links – Slides 11 to </a:t>
            </a:r>
            <a:r>
              <a:rPr lang="en-GB" sz="2400" dirty="0" smtClean="0"/>
              <a:t>12</a:t>
            </a:r>
            <a:endParaRPr lang="en-GB" sz="2400" dirty="0"/>
          </a:p>
        </p:txBody>
      </p:sp>
      <p:sp>
        <p:nvSpPr>
          <p:cNvPr id="9" name="Rounded Rectangle 8"/>
          <p:cNvSpPr/>
          <p:nvPr/>
        </p:nvSpPr>
        <p:spPr>
          <a:xfrm>
            <a:off x="2696734" y="3599918"/>
            <a:ext cx="6888296" cy="8243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400" dirty="0"/>
              <a:t>The FCERM Strategy and climate change – Slide </a:t>
            </a:r>
            <a:r>
              <a:rPr lang="en-GB" sz="2400" dirty="0" smtClean="0"/>
              <a:t>13</a:t>
            </a:r>
            <a:endParaRPr lang="en-GB" sz="2400" dirty="0"/>
          </a:p>
        </p:txBody>
      </p:sp>
      <p:sp>
        <p:nvSpPr>
          <p:cNvPr id="10" name="Rounded Rectangle 9"/>
          <p:cNvSpPr/>
          <p:nvPr/>
        </p:nvSpPr>
        <p:spPr>
          <a:xfrm>
            <a:off x="1631504" y="4568834"/>
            <a:ext cx="6917434" cy="6432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400" dirty="0"/>
              <a:t>Next steps – Slides </a:t>
            </a:r>
            <a:r>
              <a:rPr lang="en-GB" sz="2400" dirty="0" smtClean="0"/>
              <a:t>14</a:t>
            </a:r>
            <a:endParaRPr lang="en-GB" sz="2400" dirty="0"/>
          </a:p>
        </p:txBody>
      </p:sp>
      <p:sp>
        <p:nvSpPr>
          <p:cNvPr id="11" name="Rounded Rectangle 10"/>
          <p:cNvSpPr/>
          <p:nvPr/>
        </p:nvSpPr>
        <p:spPr>
          <a:xfrm>
            <a:off x="2714555" y="5356568"/>
            <a:ext cx="6917434" cy="6432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Action planning – Slide </a:t>
            </a:r>
            <a:r>
              <a:rPr lang="en-GB" sz="2400" dirty="0" smtClean="0"/>
              <a:t>15 </a:t>
            </a:r>
            <a:endParaRPr lang="en-GB" sz="2400" dirty="0"/>
          </a:p>
        </p:txBody>
      </p:sp>
    </p:spTree>
    <p:extLst>
      <p:ext uri="{BB962C8B-B14F-4D97-AF65-F5344CB8AC3E}">
        <p14:creationId xmlns:p14="http://schemas.microsoft.com/office/powerpoint/2010/main" val="3310968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bwMode="auto">
          <a:xfrm>
            <a:off x="216104" y="242721"/>
            <a:ext cx="7608088" cy="58929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742950" indent="-742950" algn="l" rtl="0" eaLnBrk="1" fontAlgn="base" hangingPunct="1">
              <a:lnSpc>
                <a:spcPct val="90000"/>
              </a:lnSpc>
              <a:spcBef>
                <a:spcPct val="0"/>
              </a:spcBef>
              <a:spcAft>
                <a:spcPct val="0"/>
              </a:spcAft>
              <a:buFont typeface="Arial" charset="0"/>
              <a:buNone/>
              <a:defRPr sz="3600" b="1" kern="1200">
                <a:solidFill>
                  <a:schemeClr val="tx2"/>
                </a:solidFill>
                <a:latin typeface="+mj-lt"/>
                <a:ea typeface="+mj-ea"/>
                <a:cs typeface="+mj-cs"/>
              </a:defRPr>
            </a:lvl1pPr>
            <a:lvl2pPr marL="7429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2pPr>
            <a:lvl3pPr marL="7429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3pPr>
            <a:lvl4pPr marL="7429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4pPr>
            <a:lvl5pPr marL="7429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5pPr>
            <a:lvl6pPr marL="12001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6pPr>
            <a:lvl7pPr marL="16573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7pPr>
            <a:lvl8pPr marL="21145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8pPr>
            <a:lvl9pPr marL="25717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9pPr>
          </a:lstStyle>
          <a:p>
            <a:pPr marL="0"/>
            <a:r>
              <a:rPr lang="en-GB" dirty="0">
                <a:solidFill>
                  <a:srgbClr val="00B050"/>
                </a:solidFill>
              </a:rPr>
              <a:t>Why we need a new Strategy now</a:t>
            </a:r>
          </a:p>
        </p:txBody>
      </p:sp>
      <p:sp>
        <p:nvSpPr>
          <p:cNvPr id="11" name="Rectangle 10"/>
          <p:cNvSpPr/>
          <p:nvPr/>
        </p:nvSpPr>
        <p:spPr>
          <a:xfrm>
            <a:off x="442109" y="1135385"/>
            <a:ext cx="5972746" cy="1200329"/>
          </a:xfrm>
          <a:prstGeom prst="rect">
            <a:avLst/>
          </a:prstGeom>
        </p:spPr>
        <p:txBody>
          <a:bodyPr wrap="square">
            <a:spAutoFit/>
          </a:bodyPr>
          <a:lstStyle/>
          <a:p>
            <a:pPr marL="457200" indent="-457200">
              <a:buFont typeface="Arial" panose="020B0604020202020204" pitchFamily="34" charset="0"/>
              <a:buChar char="•"/>
            </a:pPr>
            <a:r>
              <a:rPr lang="en-GB" sz="2400" b="1" dirty="0">
                <a:solidFill>
                  <a:schemeClr val="accent6"/>
                </a:solidFill>
              </a:rPr>
              <a:t>Climate change</a:t>
            </a:r>
            <a:r>
              <a:rPr lang="en-GB" sz="2400" dirty="0">
                <a:solidFill>
                  <a:schemeClr val="accent6"/>
                </a:solidFill>
              </a:rPr>
              <a:t> is happening now and is already causing more frequent, intense flooding and sea level rise. </a:t>
            </a:r>
          </a:p>
        </p:txBody>
      </p:sp>
      <p:sp>
        <p:nvSpPr>
          <p:cNvPr id="12" name="Rectangle 11"/>
          <p:cNvSpPr/>
          <p:nvPr/>
        </p:nvSpPr>
        <p:spPr>
          <a:xfrm>
            <a:off x="442109" y="2456638"/>
            <a:ext cx="6283912" cy="1938992"/>
          </a:xfrm>
          <a:prstGeom prst="rect">
            <a:avLst/>
          </a:prstGeom>
        </p:spPr>
        <p:txBody>
          <a:bodyPr wrap="square">
            <a:spAutoFit/>
          </a:bodyPr>
          <a:lstStyle/>
          <a:p>
            <a:pPr marL="457200" indent="-457200">
              <a:buFont typeface="Arial" panose="020B0604020202020204" pitchFamily="34" charset="0"/>
              <a:buChar char="•"/>
            </a:pPr>
            <a:r>
              <a:rPr lang="en-GB" sz="2400" dirty="0">
                <a:solidFill>
                  <a:schemeClr val="accent6"/>
                </a:solidFill>
              </a:rPr>
              <a:t>The FCERM Strategy offers a</a:t>
            </a:r>
            <a:r>
              <a:rPr lang="en-GB" sz="2400" b="1" dirty="0">
                <a:solidFill>
                  <a:schemeClr val="accent6"/>
                </a:solidFill>
              </a:rPr>
              <a:t> new long-term approach </a:t>
            </a:r>
            <a:r>
              <a:rPr lang="en-GB" sz="2400" dirty="0">
                <a:solidFill>
                  <a:schemeClr val="accent6"/>
                </a:solidFill>
              </a:rPr>
              <a:t>to</a:t>
            </a:r>
            <a:r>
              <a:rPr lang="en-GB" sz="2400" b="1" dirty="0">
                <a:solidFill>
                  <a:schemeClr val="accent6"/>
                </a:solidFill>
              </a:rPr>
              <a:t> </a:t>
            </a:r>
            <a:r>
              <a:rPr lang="en-GB" sz="2400" dirty="0">
                <a:solidFill>
                  <a:schemeClr val="accent6"/>
                </a:solidFill>
              </a:rPr>
              <a:t>improve the resilience of the nation, setting out national ambitions for England that work for every place.</a:t>
            </a:r>
          </a:p>
        </p:txBody>
      </p:sp>
      <p:sp>
        <p:nvSpPr>
          <p:cNvPr id="8" name="Footer Placeholder 3">
            <a:extLst>
              <a:ext uri="{FF2B5EF4-FFF2-40B4-BE49-F238E27FC236}">
                <a16:creationId xmlns:a16="http://schemas.microsoft.com/office/drawing/2014/main" xmlns="" id="{5E774AFD-2CD9-4803-9843-E4E56425E548}"/>
              </a:ext>
            </a:extLst>
          </p:cNvPr>
          <p:cNvSpPr txBox="1">
            <a:spLocks/>
          </p:cNvSpPr>
          <p:nvPr/>
        </p:nvSpPr>
        <p:spPr>
          <a:xfrm>
            <a:off x="2890960" y="6455546"/>
            <a:ext cx="6380136" cy="389965"/>
          </a:xfrm>
          <a:prstGeom prst="rect">
            <a:avLst/>
          </a:prstGeom>
        </p:spPr>
        <p:txBody>
          <a:bodyPr vert="horz" lIns="91440" tIns="45720" rIns="91440" bIns="45720" rtlCol="0" anchor="ctr"/>
          <a:lstStyle>
            <a:defPPr>
              <a:defRPr lang="en-US"/>
            </a:defPPr>
            <a:lvl1pPr marL="0" algn="ctr" defTabSz="914400" rtl="0" eaLnBrk="1" fontAlgn="base" latinLnBrk="0" hangingPunct="1">
              <a:spcBef>
                <a:spcPct val="0"/>
              </a:spcBef>
              <a:spcAft>
                <a:spcPct val="0"/>
              </a:spcAft>
              <a:defRPr sz="1200" kern="1200">
                <a:solidFill>
                  <a:schemeClr val="tx1">
                    <a:tint val="75000"/>
                  </a:schemeClr>
                </a:solidFill>
                <a:latin typeface="+mn-lt"/>
                <a:ea typeface="+mn-ea"/>
                <a:cs typeface="+mn-cs"/>
              </a:defRPr>
            </a:lvl1pPr>
            <a:lvl2pPr marL="457200" algn="l" defTabSz="914400" rtl="0" eaLnBrk="1" fontAlgn="base" latinLnBrk="0" hangingPunct="1">
              <a:spcBef>
                <a:spcPct val="0"/>
              </a:spcBef>
              <a:spcAft>
                <a:spcPct val="0"/>
              </a:spcAft>
              <a:defRPr sz="1800" kern="1200">
                <a:solidFill>
                  <a:schemeClr val="tx1"/>
                </a:solidFill>
                <a:latin typeface="+mn-lt"/>
                <a:ea typeface="+mn-ea"/>
                <a:cs typeface="+mn-cs"/>
              </a:defRPr>
            </a:lvl2pPr>
            <a:lvl3pPr marL="914400" algn="l" defTabSz="914400" rtl="0" eaLnBrk="1" fontAlgn="base" latinLnBrk="0" hangingPunct="1">
              <a:spcBef>
                <a:spcPct val="0"/>
              </a:spcBef>
              <a:spcAft>
                <a:spcPct val="0"/>
              </a:spcAft>
              <a:defRPr sz="1800" kern="1200">
                <a:solidFill>
                  <a:schemeClr val="tx1"/>
                </a:solidFill>
                <a:latin typeface="+mn-lt"/>
                <a:ea typeface="+mn-ea"/>
                <a:cs typeface="+mn-cs"/>
              </a:defRPr>
            </a:lvl3pPr>
            <a:lvl4pPr marL="1371600" algn="l" defTabSz="914400" rtl="0" eaLnBrk="1" fontAlgn="base" latinLnBrk="0" hangingPunct="1">
              <a:spcBef>
                <a:spcPct val="0"/>
              </a:spcBef>
              <a:spcAft>
                <a:spcPct val="0"/>
              </a:spcAft>
              <a:defRPr sz="1800" kern="1200">
                <a:solidFill>
                  <a:schemeClr val="tx1"/>
                </a:solidFill>
                <a:latin typeface="+mn-lt"/>
                <a:ea typeface="+mn-ea"/>
                <a:cs typeface="+mn-cs"/>
              </a:defRPr>
            </a:lvl4pPr>
            <a:lvl5pPr marL="1828800" algn="l" defTabSz="914400" rtl="0" eaLnBrk="1" fontAlgn="base" latinLnBrk="0" hangingPunct="1">
              <a:spcBef>
                <a:spcPct val="0"/>
              </a:spcBef>
              <a:spcAft>
                <a:spcPct val="0"/>
              </a:spcAft>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solidFill>
                  <a:schemeClr val="tx2"/>
                </a:solidFill>
              </a:rPr>
              <a:t>A nation ready for, and resilient to, flooding and coastal change</a:t>
            </a:r>
          </a:p>
        </p:txBody>
      </p:sp>
      <p:pic>
        <p:nvPicPr>
          <p:cNvPr id="7" name="Picture 6"/>
          <p:cNvPicPr/>
          <p:nvPr/>
        </p:nvPicPr>
        <p:blipFill rotWithShape="1">
          <a:blip r:embed="rId3"/>
          <a:srcRect l="23931" t="10046" r="35021" b="6933"/>
          <a:stretch/>
        </p:blipFill>
        <p:spPr bwMode="auto">
          <a:xfrm>
            <a:off x="7248128" y="1090124"/>
            <a:ext cx="4388354" cy="4931164"/>
          </a:xfrm>
          <a:prstGeom prst="rect">
            <a:avLst/>
          </a:prstGeom>
          <a:ln>
            <a:noFill/>
          </a:ln>
          <a:extLst>
            <a:ext uri="{53640926-AAD7-44D8-BBD7-CCE9431645EC}">
              <a14:shadowObscured xmlns:a14="http://schemas.microsoft.com/office/drawing/2010/main"/>
            </a:ext>
          </a:extLst>
        </p:spPr>
      </p:pic>
      <p:sp>
        <p:nvSpPr>
          <p:cNvPr id="9" name="Rectangle 8"/>
          <p:cNvSpPr/>
          <p:nvPr/>
        </p:nvSpPr>
        <p:spPr>
          <a:xfrm>
            <a:off x="442109" y="4516554"/>
            <a:ext cx="6283912" cy="1569660"/>
          </a:xfrm>
          <a:prstGeom prst="rect">
            <a:avLst/>
          </a:prstGeom>
        </p:spPr>
        <p:txBody>
          <a:bodyPr wrap="square">
            <a:spAutoFit/>
          </a:bodyPr>
          <a:lstStyle/>
          <a:p>
            <a:pPr marL="457200" indent="-457200">
              <a:buFont typeface="Arial" panose="020B0604020202020204" pitchFamily="34" charset="0"/>
              <a:buChar char="•"/>
            </a:pPr>
            <a:r>
              <a:rPr lang="en-GB" sz="2400" dirty="0">
                <a:solidFill>
                  <a:schemeClr val="accent6"/>
                </a:solidFill>
              </a:rPr>
              <a:t>The FCERM </a:t>
            </a:r>
            <a:r>
              <a:rPr lang="en-GB" sz="2400" dirty="0" smtClean="0">
                <a:solidFill>
                  <a:schemeClr val="accent6"/>
                </a:solidFill>
              </a:rPr>
              <a:t>Strategy has close alignment with the </a:t>
            </a:r>
            <a:r>
              <a:rPr lang="en-GB" sz="2400" b="1" dirty="0" smtClean="0">
                <a:solidFill>
                  <a:schemeClr val="accent6"/>
                </a:solidFill>
              </a:rPr>
              <a:t>Defra flood and coastal erosion risk management policy statement</a:t>
            </a:r>
            <a:endParaRPr lang="en-GB" sz="2400" b="1" dirty="0">
              <a:solidFill>
                <a:schemeClr val="accent6"/>
              </a:solidFill>
            </a:endParaRPr>
          </a:p>
        </p:txBody>
      </p:sp>
    </p:spTree>
    <p:extLst>
      <p:ext uri="{BB962C8B-B14F-4D97-AF65-F5344CB8AC3E}">
        <p14:creationId xmlns:p14="http://schemas.microsoft.com/office/powerpoint/2010/main" val="1075334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a:xfrm>
            <a:off x="624418" y="468314"/>
            <a:ext cx="10080093" cy="949325"/>
          </a:xfrm>
        </p:spPr>
        <p:txBody>
          <a:bodyPr/>
          <a:lstStyle/>
          <a:p>
            <a:pPr marL="0" indent="0"/>
            <a:r>
              <a:rPr lang="en-GB" dirty="0"/>
              <a:t>Flood and Coast Strategy: the vision is….</a:t>
            </a:r>
          </a:p>
        </p:txBody>
      </p:sp>
      <p:sp>
        <p:nvSpPr>
          <p:cNvPr id="3" name="Rectangle 2"/>
          <p:cNvSpPr/>
          <p:nvPr/>
        </p:nvSpPr>
        <p:spPr>
          <a:xfrm>
            <a:off x="624418" y="1417639"/>
            <a:ext cx="4077634" cy="3970318"/>
          </a:xfrm>
          <a:prstGeom prst="rect">
            <a:avLst/>
          </a:prstGeom>
        </p:spPr>
        <p:txBody>
          <a:bodyPr wrap="square">
            <a:spAutoFit/>
          </a:bodyPr>
          <a:lstStyle/>
          <a:p>
            <a:r>
              <a:rPr lang="en-GB" sz="3600" b="1" dirty="0">
                <a:solidFill>
                  <a:schemeClr val="accent6"/>
                </a:solidFill>
              </a:rPr>
              <a:t>… a nation ready for, and resilient to, flooding and coastal change – today, tomorrow and to the year 2100.</a:t>
            </a:r>
          </a:p>
        </p:txBody>
      </p:sp>
      <p:pic>
        <p:nvPicPr>
          <p:cNvPr id="15" name="Picture 14" descr="cid:4b47ec73-a111-4cad-a1ca-e11f2ee3cccb@eurprd05.prod.outlook.com"/>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4758518" y="1417639"/>
            <a:ext cx="2632356" cy="3944841"/>
          </a:xfrm>
          <a:prstGeom prst="rect">
            <a:avLst/>
          </a:prstGeom>
          <a:noFill/>
          <a:ln>
            <a:noFill/>
          </a:ln>
        </p:spPr>
      </p:pic>
      <p:sp>
        <p:nvSpPr>
          <p:cNvPr id="2" name="Rectangle 1"/>
          <p:cNvSpPr/>
          <p:nvPr/>
        </p:nvSpPr>
        <p:spPr>
          <a:xfrm>
            <a:off x="7752184" y="1471500"/>
            <a:ext cx="4032448" cy="3862596"/>
          </a:xfrm>
          <a:prstGeom prst="rect">
            <a:avLst/>
          </a:prstGeom>
          <a:gradFill>
            <a:gsLst>
              <a:gs pos="0">
                <a:schemeClr val="accent1">
                  <a:lumMod val="5000"/>
                  <a:lumOff val="95000"/>
                </a:schemeClr>
              </a:gs>
              <a:gs pos="42000">
                <a:srgbClr val="00B050"/>
              </a:gs>
              <a:gs pos="83000">
                <a:schemeClr val="accent1">
                  <a:lumMod val="45000"/>
                  <a:lumOff val="55000"/>
                </a:schemeClr>
              </a:gs>
              <a:gs pos="100000">
                <a:schemeClr val="tx2"/>
              </a:gs>
            </a:gsLst>
            <a:lin ang="7200000" scaled="0"/>
          </a:gradFill>
          <a:ln>
            <a:solidFill>
              <a:srgbClr val="00B050"/>
            </a:solidFill>
          </a:ln>
        </p:spPr>
        <p:txBody>
          <a:bodyPr wrap="square">
            <a:spAutoFit/>
          </a:bodyPr>
          <a:lstStyle/>
          <a:p>
            <a:pPr>
              <a:spcAft>
                <a:spcPts val="600"/>
              </a:spcAft>
            </a:pPr>
            <a:r>
              <a:rPr lang="en-GB" sz="2000" i="1" dirty="0">
                <a:latin typeface="Arial" panose="020B0604020202020204" pitchFamily="34" charset="0"/>
                <a:ea typeface="Times New Roman" panose="02020603050405020304" pitchFamily="18" charset="0"/>
                <a:cs typeface="Arial" panose="020B0604020202020204" pitchFamily="34" charset="0"/>
              </a:rPr>
              <a:t>“</a:t>
            </a:r>
            <a:r>
              <a:rPr lang="en-GB" sz="2400" i="1" dirty="0">
                <a:latin typeface="Arial" panose="020B0604020202020204" pitchFamily="34" charset="0"/>
                <a:ea typeface="Times New Roman" panose="02020603050405020304" pitchFamily="18" charset="0"/>
                <a:cs typeface="Arial" panose="020B0604020202020204" pitchFamily="34" charset="0"/>
              </a:rPr>
              <a:t>Climate change is making the UK warmer and wetter, and we will be visited by extreme weather more frequently in the future. So we need to shift gears, to ensure we adapt and become more resilient.” </a:t>
            </a:r>
            <a:endParaRPr lang="en-GB" sz="2400" i="1" dirty="0">
              <a:latin typeface="Arial" panose="020B0604020202020204" pitchFamily="34" charset="0"/>
              <a:ea typeface="Arial" panose="020B0604020202020204" pitchFamily="34" charset="0"/>
              <a:cs typeface="Times New Roman" panose="02020603050405020304" pitchFamily="18" charset="0"/>
            </a:endParaRPr>
          </a:p>
          <a:p>
            <a:pPr>
              <a:spcAft>
                <a:spcPts val="600"/>
              </a:spcAft>
            </a:pPr>
            <a:r>
              <a:rPr lang="en-GB" sz="2400" dirty="0">
                <a:latin typeface="Arial" panose="020B0604020202020204" pitchFamily="34" charset="0"/>
                <a:ea typeface="Times New Roman" panose="02020603050405020304" pitchFamily="18" charset="0"/>
                <a:cs typeface="Arial" panose="020B0604020202020204" pitchFamily="34" charset="0"/>
              </a:rPr>
              <a:t>George Eustice, Secretary of State for DEFRA</a:t>
            </a:r>
            <a:endParaRPr lang="en-GB" sz="2400" dirty="0">
              <a:latin typeface="Arial" panose="020B0604020202020204" pitchFamily="34" charset="0"/>
              <a:ea typeface="Arial" panose="020B0604020202020204" pitchFamily="34" charset="0"/>
              <a:cs typeface="Times New Roman" panose="02020603050405020304" pitchFamily="18" charset="0"/>
            </a:endParaRPr>
          </a:p>
        </p:txBody>
      </p:sp>
      <p:sp>
        <p:nvSpPr>
          <p:cNvPr id="7" name="Footer Placeholder 3">
            <a:extLst>
              <a:ext uri="{FF2B5EF4-FFF2-40B4-BE49-F238E27FC236}">
                <a16:creationId xmlns:a16="http://schemas.microsoft.com/office/drawing/2014/main" xmlns="" id="{5E774AFD-2CD9-4803-9843-E4E56425E548}"/>
              </a:ext>
            </a:extLst>
          </p:cNvPr>
          <p:cNvSpPr txBox="1">
            <a:spLocks/>
          </p:cNvSpPr>
          <p:nvPr/>
        </p:nvSpPr>
        <p:spPr>
          <a:xfrm>
            <a:off x="2890960" y="6455546"/>
            <a:ext cx="6380136" cy="389965"/>
          </a:xfrm>
          <a:prstGeom prst="rect">
            <a:avLst/>
          </a:prstGeom>
        </p:spPr>
        <p:txBody>
          <a:bodyPr vert="horz" lIns="91440" tIns="45720" rIns="91440" bIns="45720" rtlCol="0" anchor="ctr"/>
          <a:lstStyle>
            <a:defPPr>
              <a:defRPr lang="en-US"/>
            </a:defPPr>
            <a:lvl1pPr marL="0" algn="ctr" defTabSz="914400" rtl="0" eaLnBrk="1" fontAlgn="base" latinLnBrk="0" hangingPunct="1">
              <a:spcBef>
                <a:spcPct val="0"/>
              </a:spcBef>
              <a:spcAft>
                <a:spcPct val="0"/>
              </a:spcAft>
              <a:defRPr sz="1200" kern="1200">
                <a:solidFill>
                  <a:schemeClr val="tx1">
                    <a:tint val="75000"/>
                  </a:schemeClr>
                </a:solidFill>
                <a:latin typeface="+mn-lt"/>
                <a:ea typeface="+mn-ea"/>
                <a:cs typeface="+mn-cs"/>
              </a:defRPr>
            </a:lvl1pPr>
            <a:lvl2pPr marL="457200" algn="l" defTabSz="914400" rtl="0" eaLnBrk="1" fontAlgn="base" latinLnBrk="0" hangingPunct="1">
              <a:spcBef>
                <a:spcPct val="0"/>
              </a:spcBef>
              <a:spcAft>
                <a:spcPct val="0"/>
              </a:spcAft>
              <a:defRPr sz="1800" kern="1200">
                <a:solidFill>
                  <a:schemeClr val="tx1"/>
                </a:solidFill>
                <a:latin typeface="+mn-lt"/>
                <a:ea typeface="+mn-ea"/>
                <a:cs typeface="+mn-cs"/>
              </a:defRPr>
            </a:lvl2pPr>
            <a:lvl3pPr marL="914400" algn="l" defTabSz="914400" rtl="0" eaLnBrk="1" fontAlgn="base" latinLnBrk="0" hangingPunct="1">
              <a:spcBef>
                <a:spcPct val="0"/>
              </a:spcBef>
              <a:spcAft>
                <a:spcPct val="0"/>
              </a:spcAft>
              <a:defRPr sz="1800" kern="1200">
                <a:solidFill>
                  <a:schemeClr val="tx1"/>
                </a:solidFill>
                <a:latin typeface="+mn-lt"/>
                <a:ea typeface="+mn-ea"/>
                <a:cs typeface="+mn-cs"/>
              </a:defRPr>
            </a:lvl3pPr>
            <a:lvl4pPr marL="1371600" algn="l" defTabSz="914400" rtl="0" eaLnBrk="1" fontAlgn="base" latinLnBrk="0" hangingPunct="1">
              <a:spcBef>
                <a:spcPct val="0"/>
              </a:spcBef>
              <a:spcAft>
                <a:spcPct val="0"/>
              </a:spcAft>
              <a:defRPr sz="1800" kern="1200">
                <a:solidFill>
                  <a:schemeClr val="tx1"/>
                </a:solidFill>
                <a:latin typeface="+mn-lt"/>
                <a:ea typeface="+mn-ea"/>
                <a:cs typeface="+mn-cs"/>
              </a:defRPr>
            </a:lvl4pPr>
            <a:lvl5pPr marL="1828800" algn="l" defTabSz="914400" rtl="0" eaLnBrk="1" fontAlgn="base" latinLnBrk="0" hangingPunct="1">
              <a:spcBef>
                <a:spcPct val="0"/>
              </a:spcBef>
              <a:spcAft>
                <a:spcPct val="0"/>
              </a:spcAft>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solidFill>
                  <a:schemeClr val="tx2"/>
                </a:solidFill>
              </a:rPr>
              <a:t>A nation ready for, and resilient to, flooding and coastal change</a:t>
            </a:r>
          </a:p>
        </p:txBody>
      </p:sp>
    </p:spTree>
    <p:extLst>
      <p:ext uri="{BB962C8B-B14F-4D97-AF65-F5344CB8AC3E}">
        <p14:creationId xmlns:p14="http://schemas.microsoft.com/office/powerpoint/2010/main" val="3018190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Strategy ambitions</a:t>
            </a:r>
          </a:p>
        </p:txBody>
      </p:sp>
      <p:sp>
        <p:nvSpPr>
          <p:cNvPr id="9" name="Content Placeholder 2"/>
          <p:cNvSpPr>
            <a:spLocks noGrp="1"/>
          </p:cNvSpPr>
          <p:nvPr>
            <p:ph idx="1"/>
          </p:nvPr>
        </p:nvSpPr>
        <p:spPr>
          <a:xfrm>
            <a:off x="2358222" y="1395509"/>
            <a:ext cx="2783901" cy="1085264"/>
          </a:xfrm>
        </p:spPr>
        <p:txBody>
          <a:bodyPr/>
          <a:lstStyle/>
          <a:p>
            <a:pPr marL="0" lvl="0" indent="0" fontAlgn="auto">
              <a:lnSpc>
                <a:spcPct val="100000"/>
              </a:lnSpc>
              <a:spcBef>
                <a:spcPts val="0"/>
              </a:spcBef>
              <a:spcAft>
                <a:spcPts val="0"/>
              </a:spcAft>
              <a:buNone/>
              <a:defRPr/>
            </a:pPr>
            <a:r>
              <a:rPr lang="en-GB" sz="3200" dirty="0"/>
              <a:t>Climate resilient places</a:t>
            </a:r>
          </a:p>
        </p:txBody>
      </p:sp>
      <p:pic>
        <p:nvPicPr>
          <p:cNvPr id="10" name="Picture 9" descr="\\prodds.ntnl\Shared\Brite\FCRM National Strategy\2017 Project\3. Milestones and work packages\communications\products\Icons\FCRM_strategy_SO4 Livingwith.png">
            <a:extLst>
              <a:ext uri="{FF2B5EF4-FFF2-40B4-BE49-F238E27FC236}">
                <a16:creationId xmlns:a16="http://schemas.microsoft.com/office/drawing/2014/main" xmlns="" id="{88159F60-8447-499E-B8BA-118D3BCB9B6E}"/>
              </a:ext>
            </a:extLst>
          </p:cNvPr>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1395" y="1417639"/>
            <a:ext cx="1011395" cy="1063134"/>
          </a:xfrm>
          <a:prstGeom prst="rect">
            <a:avLst/>
          </a:prstGeom>
          <a:noFill/>
          <a:ln>
            <a:noFill/>
          </a:ln>
        </p:spPr>
      </p:pic>
      <p:pic>
        <p:nvPicPr>
          <p:cNvPr id="11" name="Picture 10" descr="\\prodds.ntnl\Shared\Brite\FCRM National Strategy\2017 Project\3. Milestones and work packages\communications\products\Icons\FCRM_strategy_SO1 Climate Resilience.png">
            <a:extLst>
              <a:ext uri="{FF2B5EF4-FFF2-40B4-BE49-F238E27FC236}">
                <a16:creationId xmlns:a16="http://schemas.microsoft.com/office/drawing/2014/main" xmlns="" id="{F2FF4E1D-D30C-4CEE-95D2-36903C860D4B}"/>
              </a:ext>
            </a:extLst>
          </p:cNvPr>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5712" y="3195143"/>
            <a:ext cx="967263" cy="1037768"/>
          </a:xfrm>
          <a:prstGeom prst="rect">
            <a:avLst/>
          </a:prstGeom>
          <a:noFill/>
          <a:ln>
            <a:noFill/>
          </a:ln>
        </p:spPr>
      </p:pic>
      <p:pic>
        <p:nvPicPr>
          <p:cNvPr id="12" name="Picture 11" descr="\\prodds.ntnl\Shared\Brite\FCRM National Strategy\2017 Project\3. Milestones and work packages\communications\products\Icons\FCRM_strategy_SO2 PeopleBusiness.png">
            <a:extLst>
              <a:ext uri="{FF2B5EF4-FFF2-40B4-BE49-F238E27FC236}">
                <a16:creationId xmlns:a16="http://schemas.microsoft.com/office/drawing/2014/main" xmlns="" id="{4B933781-FF45-4796-8525-17B6AAF94F8C}"/>
              </a:ext>
            </a:extLst>
          </p:cNvPr>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8045" y="4947281"/>
            <a:ext cx="924930" cy="1034518"/>
          </a:xfrm>
          <a:prstGeom prst="rect">
            <a:avLst/>
          </a:prstGeom>
          <a:noFill/>
          <a:ln>
            <a:noFill/>
          </a:ln>
        </p:spPr>
      </p:pic>
      <p:sp>
        <p:nvSpPr>
          <p:cNvPr id="13" name="Rectangle 12"/>
          <p:cNvSpPr/>
          <p:nvPr/>
        </p:nvSpPr>
        <p:spPr>
          <a:xfrm>
            <a:off x="2225799" y="2891999"/>
            <a:ext cx="5832648" cy="1569660"/>
          </a:xfrm>
          <a:prstGeom prst="rect">
            <a:avLst/>
          </a:prstGeom>
        </p:spPr>
        <p:txBody>
          <a:bodyPr wrap="square">
            <a:spAutoFit/>
          </a:bodyPr>
          <a:lstStyle/>
          <a:p>
            <a:pPr>
              <a:defRPr/>
            </a:pPr>
            <a:r>
              <a:rPr lang="en-GB" sz="3200" dirty="0">
                <a:solidFill>
                  <a:schemeClr val="accent6"/>
                </a:solidFill>
              </a:rPr>
              <a:t>Today’s growth and infrastructure resilient in tomorrow’s climate</a:t>
            </a:r>
          </a:p>
        </p:txBody>
      </p:sp>
      <p:sp>
        <p:nvSpPr>
          <p:cNvPr id="14" name="Rectangle 13"/>
          <p:cNvSpPr/>
          <p:nvPr/>
        </p:nvSpPr>
        <p:spPr>
          <a:xfrm>
            <a:off x="2225799" y="4680103"/>
            <a:ext cx="5310361" cy="1569660"/>
          </a:xfrm>
          <a:prstGeom prst="rect">
            <a:avLst/>
          </a:prstGeom>
        </p:spPr>
        <p:txBody>
          <a:bodyPr wrap="square">
            <a:spAutoFit/>
          </a:bodyPr>
          <a:lstStyle/>
          <a:p>
            <a:r>
              <a:rPr lang="en-GB" sz="3200" dirty="0">
                <a:solidFill>
                  <a:schemeClr val="accent6"/>
                </a:solidFill>
              </a:rPr>
              <a:t>A nation ready to respond and </a:t>
            </a:r>
            <a:r>
              <a:rPr lang="en-US" sz="3200" dirty="0">
                <a:solidFill>
                  <a:schemeClr val="accent6"/>
                </a:solidFill>
              </a:rPr>
              <a:t>adapt to flooding and coastal change</a:t>
            </a:r>
            <a:endParaRPr lang="en-GB" sz="3200" dirty="0">
              <a:solidFill>
                <a:schemeClr val="accent6"/>
              </a:solidFill>
            </a:endParaRPr>
          </a:p>
        </p:txBody>
      </p:sp>
      <p:pic>
        <p:nvPicPr>
          <p:cNvPr id="3" name="Picture 2"/>
          <p:cNvPicPr>
            <a:picLocks noChangeAspect="1"/>
          </p:cNvPicPr>
          <p:nvPr/>
        </p:nvPicPr>
        <p:blipFill>
          <a:blip r:embed="rId6"/>
          <a:stretch>
            <a:fillRect/>
          </a:stretch>
        </p:blipFill>
        <p:spPr>
          <a:xfrm>
            <a:off x="507523" y="1290034"/>
            <a:ext cx="1373683" cy="1457105"/>
          </a:xfrm>
          <a:prstGeom prst="rect">
            <a:avLst/>
          </a:prstGeom>
        </p:spPr>
      </p:pic>
      <p:pic>
        <p:nvPicPr>
          <p:cNvPr id="4" name="Picture 3"/>
          <p:cNvPicPr>
            <a:picLocks noChangeAspect="1"/>
          </p:cNvPicPr>
          <p:nvPr/>
        </p:nvPicPr>
        <p:blipFill>
          <a:blip r:embed="rId7"/>
          <a:stretch>
            <a:fillRect/>
          </a:stretch>
        </p:blipFill>
        <p:spPr>
          <a:xfrm>
            <a:off x="531019" y="2891999"/>
            <a:ext cx="1350187" cy="1465767"/>
          </a:xfrm>
          <a:prstGeom prst="rect">
            <a:avLst/>
          </a:prstGeom>
        </p:spPr>
      </p:pic>
      <p:pic>
        <p:nvPicPr>
          <p:cNvPr id="6" name="Picture 5"/>
          <p:cNvPicPr>
            <a:picLocks noChangeAspect="1"/>
          </p:cNvPicPr>
          <p:nvPr/>
        </p:nvPicPr>
        <p:blipFill>
          <a:blip r:embed="rId8"/>
          <a:stretch>
            <a:fillRect/>
          </a:stretch>
        </p:blipFill>
        <p:spPr>
          <a:xfrm>
            <a:off x="514077" y="4714556"/>
            <a:ext cx="1367129" cy="1499967"/>
          </a:xfrm>
          <a:prstGeom prst="rect">
            <a:avLst/>
          </a:prstGeom>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240402" y="658306"/>
            <a:ext cx="2528445" cy="1815250"/>
          </a:xfrm>
          <a:prstGeom prst="rect">
            <a:avLst/>
          </a:prstGeom>
          <a:ln>
            <a:solidFill>
              <a:schemeClr val="bg1"/>
            </a:solidFill>
          </a:ln>
        </p:spPr>
      </p:pic>
      <p:pic>
        <p:nvPicPr>
          <p:cNvPr id="17" name="Picture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240401" y="2673555"/>
            <a:ext cx="2528445" cy="1689461"/>
          </a:xfrm>
          <a:prstGeom prst="rect">
            <a:avLst/>
          </a:prstGeom>
          <a:ln>
            <a:solidFill>
              <a:schemeClr val="bg1"/>
            </a:solidFill>
          </a:ln>
        </p:spPr>
      </p:pic>
      <p:pic>
        <p:nvPicPr>
          <p:cNvPr id="21" name="Picture 20" descr="The images show a man sweeping out flood water from his business, an aerial photograph of a collapsed bridge in Workington, waves crashing against the coast in Devon, and a flooded street in Oxfordshire" title="4 images showing past flood events in England.  "/>
          <p:cNvPicPr/>
          <p:nvPr/>
        </p:nvPicPr>
        <p:blipFill rotWithShape="1">
          <a:blip r:embed="rId11">
            <a:extLst>
              <a:ext uri="{28A0092B-C50C-407E-A947-70E740481C1C}">
                <a14:useLocalDpi xmlns:a14="http://schemas.microsoft.com/office/drawing/2010/main" val="0"/>
              </a:ext>
            </a:extLst>
          </a:blip>
          <a:srcRect l="12704" t="49569" r="50356"/>
          <a:stretch/>
        </p:blipFill>
        <p:spPr bwMode="auto">
          <a:xfrm>
            <a:off x="7240401" y="4605167"/>
            <a:ext cx="2528445" cy="1529627"/>
          </a:xfrm>
          <a:prstGeom prst="rect">
            <a:avLst/>
          </a:prstGeom>
          <a:ln>
            <a:solidFill>
              <a:schemeClr val="bg1"/>
            </a:solidFill>
          </a:ln>
          <a:extLst>
            <a:ext uri="{53640926-AAD7-44D8-BBD7-CCE9431645EC}">
              <a14:shadowObscured xmlns:a14="http://schemas.microsoft.com/office/drawing/2010/main"/>
            </a:ext>
          </a:extLst>
        </p:spPr>
      </p:pic>
      <p:pic>
        <p:nvPicPr>
          <p:cNvPr id="22" name="Picture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454308" y="3601519"/>
            <a:ext cx="2577617" cy="1720279"/>
          </a:xfrm>
          <a:prstGeom prst="rect">
            <a:avLst/>
          </a:prstGeom>
          <a:noFill/>
          <a:ln w="47625">
            <a:solidFill>
              <a:schemeClr val="bg1"/>
            </a:solidFill>
          </a:ln>
        </p:spPr>
      </p:pic>
      <p:sp>
        <p:nvSpPr>
          <p:cNvPr id="18" name="Footer Placeholder 3">
            <a:extLst>
              <a:ext uri="{FF2B5EF4-FFF2-40B4-BE49-F238E27FC236}">
                <a16:creationId xmlns:a16="http://schemas.microsoft.com/office/drawing/2014/main" xmlns="" id="{5E774AFD-2CD9-4803-9843-E4E56425E548}"/>
              </a:ext>
            </a:extLst>
          </p:cNvPr>
          <p:cNvSpPr txBox="1">
            <a:spLocks/>
          </p:cNvSpPr>
          <p:nvPr/>
        </p:nvSpPr>
        <p:spPr>
          <a:xfrm>
            <a:off x="2890960" y="6455546"/>
            <a:ext cx="6380136" cy="389965"/>
          </a:xfrm>
          <a:prstGeom prst="rect">
            <a:avLst/>
          </a:prstGeom>
        </p:spPr>
        <p:txBody>
          <a:bodyPr vert="horz" lIns="91440" tIns="45720" rIns="91440" bIns="45720" rtlCol="0" anchor="ctr"/>
          <a:lstStyle>
            <a:defPPr>
              <a:defRPr lang="en-US"/>
            </a:defPPr>
            <a:lvl1pPr marL="0" algn="ctr" defTabSz="914400" rtl="0" eaLnBrk="1" fontAlgn="base" latinLnBrk="0" hangingPunct="1">
              <a:spcBef>
                <a:spcPct val="0"/>
              </a:spcBef>
              <a:spcAft>
                <a:spcPct val="0"/>
              </a:spcAft>
              <a:defRPr sz="1200" kern="1200">
                <a:solidFill>
                  <a:schemeClr val="tx1">
                    <a:tint val="75000"/>
                  </a:schemeClr>
                </a:solidFill>
                <a:latin typeface="+mn-lt"/>
                <a:ea typeface="+mn-ea"/>
                <a:cs typeface="+mn-cs"/>
              </a:defRPr>
            </a:lvl1pPr>
            <a:lvl2pPr marL="457200" algn="l" defTabSz="914400" rtl="0" eaLnBrk="1" fontAlgn="base" latinLnBrk="0" hangingPunct="1">
              <a:spcBef>
                <a:spcPct val="0"/>
              </a:spcBef>
              <a:spcAft>
                <a:spcPct val="0"/>
              </a:spcAft>
              <a:defRPr sz="1800" kern="1200">
                <a:solidFill>
                  <a:schemeClr val="tx1"/>
                </a:solidFill>
                <a:latin typeface="+mn-lt"/>
                <a:ea typeface="+mn-ea"/>
                <a:cs typeface="+mn-cs"/>
              </a:defRPr>
            </a:lvl2pPr>
            <a:lvl3pPr marL="914400" algn="l" defTabSz="914400" rtl="0" eaLnBrk="1" fontAlgn="base" latinLnBrk="0" hangingPunct="1">
              <a:spcBef>
                <a:spcPct val="0"/>
              </a:spcBef>
              <a:spcAft>
                <a:spcPct val="0"/>
              </a:spcAft>
              <a:defRPr sz="1800" kern="1200">
                <a:solidFill>
                  <a:schemeClr val="tx1"/>
                </a:solidFill>
                <a:latin typeface="+mn-lt"/>
                <a:ea typeface="+mn-ea"/>
                <a:cs typeface="+mn-cs"/>
              </a:defRPr>
            </a:lvl3pPr>
            <a:lvl4pPr marL="1371600" algn="l" defTabSz="914400" rtl="0" eaLnBrk="1" fontAlgn="base" latinLnBrk="0" hangingPunct="1">
              <a:spcBef>
                <a:spcPct val="0"/>
              </a:spcBef>
              <a:spcAft>
                <a:spcPct val="0"/>
              </a:spcAft>
              <a:defRPr sz="1800" kern="1200">
                <a:solidFill>
                  <a:schemeClr val="tx1"/>
                </a:solidFill>
                <a:latin typeface="+mn-lt"/>
                <a:ea typeface="+mn-ea"/>
                <a:cs typeface="+mn-cs"/>
              </a:defRPr>
            </a:lvl4pPr>
            <a:lvl5pPr marL="1828800" algn="l" defTabSz="914400" rtl="0" eaLnBrk="1" fontAlgn="base" latinLnBrk="0" hangingPunct="1">
              <a:spcBef>
                <a:spcPct val="0"/>
              </a:spcBef>
              <a:spcAft>
                <a:spcPct val="0"/>
              </a:spcAft>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solidFill>
                  <a:schemeClr val="tx2"/>
                </a:solidFill>
              </a:rPr>
              <a:t>A nation ready for, and resilient to, flooding and coastal change</a:t>
            </a:r>
          </a:p>
        </p:txBody>
      </p:sp>
      <p:pic>
        <p:nvPicPr>
          <p:cNvPr id="19" name="Picture 18"/>
          <p:cNvPicPr>
            <a:picLocks noChangeAspect="1"/>
          </p:cNvPicPr>
          <p:nvPr/>
        </p:nvPicPr>
        <p:blipFill>
          <a:blip r:embed="rId13"/>
          <a:stretch>
            <a:fillRect/>
          </a:stretch>
        </p:blipFill>
        <p:spPr>
          <a:xfrm flipH="1">
            <a:off x="9481451" y="1730579"/>
            <a:ext cx="2556989" cy="1318292"/>
          </a:xfrm>
          <a:prstGeom prst="rect">
            <a:avLst/>
          </a:prstGeom>
          <a:noFill/>
          <a:ln w="47625">
            <a:solidFill>
              <a:schemeClr val="bg1"/>
            </a:solidFill>
          </a:ln>
        </p:spPr>
      </p:pic>
    </p:spTree>
    <p:extLst>
      <p:ext uri="{BB962C8B-B14F-4D97-AF65-F5344CB8AC3E}">
        <p14:creationId xmlns:p14="http://schemas.microsoft.com/office/powerpoint/2010/main" val="3301411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a:spLocks noGrp="1"/>
          </p:cNvSpPr>
          <p:nvPr>
            <p:ph idx="1"/>
          </p:nvPr>
        </p:nvSpPr>
        <p:spPr>
          <a:xfrm>
            <a:off x="2279576" y="298284"/>
            <a:ext cx="10367903" cy="601873"/>
          </a:xfrm>
        </p:spPr>
        <p:txBody>
          <a:bodyPr/>
          <a:lstStyle/>
          <a:p>
            <a:pPr marL="0" lvl="0" indent="0" fontAlgn="auto">
              <a:lnSpc>
                <a:spcPct val="100000"/>
              </a:lnSpc>
              <a:spcBef>
                <a:spcPts val="0"/>
              </a:spcBef>
              <a:spcAft>
                <a:spcPts val="0"/>
              </a:spcAft>
              <a:buNone/>
              <a:defRPr/>
            </a:pPr>
            <a:r>
              <a:rPr lang="en-GB" sz="3600" b="1" dirty="0">
                <a:solidFill>
                  <a:schemeClr val="tx2"/>
                </a:solidFill>
              </a:rPr>
              <a:t>Climate resilient places</a:t>
            </a:r>
          </a:p>
        </p:txBody>
      </p:sp>
      <p:pic>
        <p:nvPicPr>
          <p:cNvPr id="11" name="Picture 10" descr="\\prodds.ntnl\Shared\Brite\FCRM National Strategy\2017 Project\3. Milestones and work packages\communications\products\Icons\FCRM_strategy_SO4 Livingwith.png">
            <a:extLst>
              <a:ext uri="{FF2B5EF4-FFF2-40B4-BE49-F238E27FC236}">
                <a16:creationId xmlns:a16="http://schemas.microsoft.com/office/drawing/2014/main" xmlns="" id="{88159F60-8447-499E-B8BA-118D3BCB9B6E}"/>
              </a:ext>
            </a:extLst>
          </p:cNvPr>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5692" y="298284"/>
            <a:ext cx="1114617" cy="1063134"/>
          </a:xfrm>
          <a:prstGeom prst="rect">
            <a:avLst/>
          </a:prstGeom>
          <a:noFill/>
          <a:ln>
            <a:noFill/>
          </a:ln>
        </p:spPr>
      </p:pic>
      <p:sp>
        <p:nvSpPr>
          <p:cNvPr id="7" name="Footer Placeholder 3">
            <a:extLst>
              <a:ext uri="{FF2B5EF4-FFF2-40B4-BE49-F238E27FC236}">
                <a16:creationId xmlns:a16="http://schemas.microsoft.com/office/drawing/2014/main" xmlns="" id="{5E774AFD-2CD9-4803-9843-E4E56425E548}"/>
              </a:ext>
            </a:extLst>
          </p:cNvPr>
          <p:cNvSpPr txBox="1">
            <a:spLocks/>
          </p:cNvSpPr>
          <p:nvPr/>
        </p:nvSpPr>
        <p:spPr>
          <a:xfrm>
            <a:off x="2890960" y="6455546"/>
            <a:ext cx="6380136" cy="389965"/>
          </a:xfrm>
          <a:prstGeom prst="rect">
            <a:avLst/>
          </a:prstGeom>
        </p:spPr>
        <p:txBody>
          <a:bodyPr vert="horz" lIns="91440" tIns="45720" rIns="91440" bIns="45720" rtlCol="0" anchor="ctr"/>
          <a:lstStyle>
            <a:defPPr>
              <a:defRPr lang="en-US"/>
            </a:defPPr>
            <a:lvl1pPr marL="0" algn="ctr" defTabSz="914400" rtl="0" eaLnBrk="1" fontAlgn="base" latinLnBrk="0" hangingPunct="1">
              <a:spcBef>
                <a:spcPct val="0"/>
              </a:spcBef>
              <a:spcAft>
                <a:spcPct val="0"/>
              </a:spcAft>
              <a:defRPr sz="1200" kern="1200">
                <a:solidFill>
                  <a:schemeClr val="tx1">
                    <a:tint val="75000"/>
                  </a:schemeClr>
                </a:solidFill>
                <a:latin typeface="+mn-lt"/>
                <a:ea typeface="+mn-ea"/>
                <a:cs typeface="+mn-cs"/>
              </a:defRPr>
            </a:lvl1pPr>
            <a:lvl2pPr marL="457200" algn="l" defTabSz="914400" rtl="0" eaLnBrk="1" fontAlgn="base" latinLnBrk="0" hangingPunct="1">
              <a:spcBef>
                <a:spcPct val="0"/>
              </a:spcBef>
              <a:spcAft>
                <a:spcPct val="0"/>
              </a:spcAft>
              <a:defRPr sz="1800" kern="1200">
                <a:solidFill>
                  <a:schemeClr val="tx1"/>
                </a:solidFill>
                <a:latin typeface="+mn-lt"/>
                <a:ea typeface="+mn-ea"/>
                <a:cs typeface="+mn-cs"/>
              </a:defRPr>
            </a:lvl2pPr>
            <a:lvl3pPr marL="914400" algn="l" defTabSz="914400" rtl="0" eaLnBrk="1" fontAlgn="base" latinLnBrk="0" hangingPunct="1">
              <a:spcBef>
                <a:spcPct val="0"/>
              </a:spcBef>
              <a:spcAft>
                <a:spcPct val="0"/>
              </a:spcAft>
              <a:defRPr sz="1800" kern="1200">
                <a:solidFill>
                  <a:schemeClr val="tx1"/>
                </a:solidFill>
                <a:latin typeface="+mn-lt"/>
                <a:ea typeface="+mn-ea"/>
                <a:cs typeface="+mn-cs"/>
              </a:defRPr>
            </a:lvl3pPr>
            <a:lvl4pPr marL="1371600" algn="l" defTabSz="914400" rtl="0" eaLnBrk="1" fontAlgn="base" latinLnBrk="0" hangingPunct="1">
              <a:spcBef>
                <a:spcPct val="0"/>
              </a:spcBef>
              <a:spcAft>
                <a:spcPct val="0"/>
              </a:spcAft>
              <a:defRPr sz="1800" kern="1200">
                <a:solidFill>
                  <a:schemeClr val="tx1"/>
                </a:solidFill>
                <a:latin typeface="+mn-lt"/>
                <a:ea typeface="+mn-ea"/>
                <a:cs typeface="+mn-cs"/>
              </a:defRPr>
            </a:lvl4pPr>
            <a:lvl5pPr marL="1828800" algn="l" defTabSz="914400" rtl="0" eaLnBrk="1" fontAlgn="base" latinLnBrk="0" hangingPunct="1">
              <a:spcBef>
                <a:spcPct val="0"/>
              </a:spcBef>
              <a:spcAft>
                <a:spcPct val="0"/>
              </a:spcAft>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solidFill>
                  <a:srgbClr val="00AF41"/>
                </a:solidFill>
              </a:rPr>
              <a:t>A nation ready for, and resilient to, flooding and coastal change</a:t>
            </a:r>
          </a:p>
        </p:txBody>
      </p:sp>
      <p:pic>
        <p:nvPicPr>
          <p:cNvPr id="9" name="Picture 8"/>
          <p:cNvPicPr>
            <a:picLocks noChangeAspect="1"/>
          </p:cNvPicPr>
          <p:nvPr/>
        </p:nvPicPr>
        <p:blipFill>
          <a:blip r:embed="rId4"/>
          <a:stretch>
            <a:fillRect/>
          </a:stretch>
        </p:blipFill>
        <p:spPr>
          <a:xfrm>
            <a:off x="585692" y="101297"/>
            <a:ext cx="1373683" cy="1457105"/>
          </a:xfrm>
          <a:prstGeom prst="rect">
            <a:avLst/>
          </a:prstGeom>
        </p:spPr>
      </p:pic>
      <p:sp>
        <p:nvSpPr>
          <p:cNvPr id="3" name="TextBox 2">
            <a:extLst>
              <a:ext uri="{FF2B5EF4-FFF2-40B4-BE49-F238E27FC236}">
                <a16:creationId xmlns:a16="http://schemas.microsoft.com/office/drawing/2014/main" xmlns="" id="{434A4E0C-9782-4136-BE17-F32D39F953C1}"/>
              </a:ext>
            </a:extLst>
          </p:cNvPr>
          <p:cNvSpPr txBox="1"/>
          <p:nvPr/>
        </p:nvSpPr>
        <p:spPr>
          <a:xfrm>
            <a:off x="4655840" y="1260489"/>
            <a:ext cx="7344816" cy="4585871"/>
          </a:xfrm>
          <a:prstGeom prst="rect">
            <a:avLst/>
          </a:prstGeom>
          <a:noFill/>
        </p:spPr>
        <p:txBody>
          <a:bodyPr wrap="square" rtlCol="0">
            <a:spAutoFit/>
          </a:bodyPr>
          <a:lstStyle/>
          <a:p>
            <a:r>
              <a:rPr lang="en-GB" sz="2000" b="1" dirty="0">
                <a:solidFill>
                  <a:schemeClr val="accent6"/>
                </a:solidFill>
              </a:rPr>
              <a:t>What will be better or different?</a:t>
            </a:r>
          </a:p>
          <a:p>
            <a:endParaRPr lang="en-GB" sz="1200" dirty="0">
              <a:solidFill>
                <a:schemeClr val="accent6"/>
              </a:solidFill>
            </a:endParaRPr>
          </a:p>
          <a:p>
            <a:r>
              <a:rPr lang="en-GB" dirty="0">
                <a:solidFill>
                  <a:schemeClr val="accent6"/>
                </a:solidFill>
              </a:rPr>
              <a:t>Risk management authorities will work with partners to:</a:t>
            </a:r>
          </a:p>
          <a:p>
            <a:pPr marL="285750" lvl="0" indent="-285750">
              <a:buFont typeface="Arial" panose="020B0604020202020204" pitchFamily="34" charset="0"/>
              <a:buChar char="•"/>
            </a:pPr>
            <a:r>
              <a:rPr lang="en-US" dirty="0">
                <a:solidFill>
                  <a:schemeClr val="accent6"/>
                </a:solidFill>
              </a:rPr>
              <a:t>Deliver practical and innovative actions that help to bolster resilience to flood and coastal change in local places.</a:t>
            </a:r>
          </a:p>
          <a:p>
            <a:pPr marL="285750" lvl="0" indent="-285750">
              <a:buFont typeface="Arial" panose="020B0604020202020204" pitchFamily="34" charset="0"/>
              <a:buChar char="•"/>
            </a:pPr>
            <a:endParaRPr lang="en-US" sz="1200" dirty="0">
              <a:solidFill>
                <a:schemeClr val="accent6"/>
              </a:solidFill>
            </a:endParaRPr>
          </a:p>
          <a:p>
            <a:pPr marL="285750" lvl="0" indent="-285750">
              <a:buFont typeface="Arial" panose="020B0604020202020204" pitchFamily="34" charset="0"/>
              <a:buChar char="•"/>
            </a:pPr>
            <a:r>
              <a:rPr lang="en-US" dirty="0">
                <a:solidFill>
                  <a:schemeClr val="accent6"/>
                </a:solidFill>
              </a:rPr>
              <a:t>Make greater use of nature-based solutions that take a catchment led approach to managing the flow of water to improve resilience to both floods and droughts.</a:t>
            </a:r>
          </a:p>
          <a:p>
            <a:pPr marL="285750" lvl="0" indent="-285750">
              <a:buFont typeface="Arial" panose="020B0604020202020204" pitchFamily="34" charset="0"/>
              <a:buChar char="•"/>
            </a:pPr>
            <a:endParaRPr lang="en-US" sz="1200" dirty="0">
              <a:solidFill>
                <a:schemeClr val="accent6"/>
              </a:solidFill>
            </a:endParaRPr>
          </a:p>
          <a:p>
            <a:pPr marL="285750" lvl="0" indent="-285750">
              <a:buFont typeface="Arial" panose="020B0604020202020204" pitchFamily="34" charset="0"/>
              <a:buChar char="•"/>
            </a:pPr>
            <a:r>
              <a:rPr lang="en-US" dirty="0">
                <a:solidFill>
                  <a:schemeClr val="accent6"/>
                </a:solidFill>
              </a:rPr>
              <a:t>Maximise opportunities to work with farmers and land managers to help them adapt their businesses and practices to be resilient to flooding and coastal change.</a:t>
            </a:r>
          </a:p>
          <a:p>
            <a:pPr marL="285750" lvl="0" indent="-285750">
              <a:buFont typeface="Arial" panose="020B0604020202020204" pitchFamily="34" charset="0"/>
              <a:buChar char="•"/>
            </a:pPr>
            <a:endParaRPr lang="en-US" sz="1200" dirty="0">
              <a:solidFill>
                <a:schemeClr val="accent6"/>
              </a:solidFill>
            </a:endParaRPr>
          </a:p>
          <a:p>
            <a:pPr marL="285750" lvl="0" indent="-285750">
              <a:buFont typeface="Arial" panose="020B0604020202020204" pitchFamily="34" charset="0"/>
              <a:buChar char="•"/>
            </a:pPr>
            <a:r>
              <a:rPr lang="en-US" dirty="0">
                <a:solidFill>
                  <a:schemeClr val="accent6"/>
                </a:solidFill>
              </a:rPr>
              <a:t>Develop adaptive pathways in local places that equip practitioners and policy makers to better plan for future flood and coastal change and adapt to future climate hazards.</a:t>
            </a:r>
            <a:endParaRPr lang="en-GB" dirty="0">
              <a:solidFill>
                <a:schemeClr val="accent6"/>
              </a:solidFill>
            </a:endParaRPr>
          </a:p>
        </p:txBody>
      </p:sp>
      <p:pic>
        <p:nvPicPr>
          <p:cNvPr id="14" name="Picture 13"/>
          <p:cNvPicPr>
            <a:picLocks noChangeAspect="1"/>
          </p:cNvPicPr>
          <p:nvPr/>
        </p:nvPicPr>
        <p:blipFill>
          <a:blip r:embed="rId5"/>
          <a:stretch>
            <a:fillRect/>
          </a:stretch>
        </p:blipFill>
        <p:spPr>
          <a:xfrm>
            <a:off x="519691" y="1677043"/>
            <a:ext cx="3813248" cy="1535933"/>
          </a:xfrm>
          <a:prstGeom prst="rect">
            <a:avLst/>
          </a:prstGeom>
        </p:spPr>
      </p:pic>
      <p:pic>
        <p:nvPicPr>
          <p:cNvPr id="15" name="Picture 14"/>
          <p:cNvPicPr>
            <a:picLocks noChangeAspect="1"/>
          </p:cNvPicPr>
          <p:nvPr/>
        </p:nvPicPr>
        <p:blipFill>
          <a:blip r:embed="rId6"/>
          <a:stretch>
            <a:fillRect/>
          </a:stretch>
        </p:blipFill>
        <p:spPr>
          <a:xfrm>
            <a:off x="519691" y="3361431"/>
            <a:ext cx="3813248" cy="1305271"/>
          </a:xfrm>
          <a:prstGeom prst="rect">
            <a:avLst/>
          </a:prstGeom>
        </p:spPr>
      </p:pic>
      <p:pic>
        <p:nvPicPr>
          <p:cNvPr id="16" name="Picture 15"/>
          <p:cNvPicPr>
            <a:picLocks noChangeAspect="1"/>
          </p:cNvPicPr>
          <p:nvPr/>
        </p:nvPicPr>
        <p:blipFill>
          <a:blip r:embed="rId7"/>
          <a:stretch>
            <a:fillRect/>
          </a:stretch>
        </p:blipFill>
        <p:spPr>
          <a:xfrm>
            <a:off x="519691" y="4817487"/>
            <a:ext cx="3813248" cy="1333466"/>
          </a:xfrm>
          <a:prstGeom prst="rect">
            <a:avLst/>
          </a:prstGeom>
        </p:spPr>
      </p:pic>
    </p:spTree>
    <p:extLst>
      <p:ext uri="{BB962C8B-B14F-4D97-AF65-F5344CB8AC3E}">
        <p14:creationId xmlns:p14="http://schemas.microsoft.com/office/powerpoint/2010/main" val="893661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2127849" y="339781"/>
            <a:ext cx="9836419" cy="601873"/>
          </a:xfrm>
        </p:spPr>
        <p:txBody>
          <a:bodyPr/>
          <a:lstStyle/>
          <a:p>
            <a:pPr marL="0" lvl="0" indent="0" fontAlgn="auto">
              <a:lnSpc>
                <a:spcPct val="100000"/>
              </a:lnSpc>
              <a:spcBef>
                <a:spcPts val="0"/>
              </a:spcBef>
              <a:spcAft>
                <a:spcPts val="0"/>
              </a:spcAft>
              <a:buNone/>
              <a:defRPr/>
            </a:pPr>
            <a:r>
              <a:rPr lang="en-GB" sz="3600" b="1" dirty="0">
                <a:solidFill>
                  <a:schemeClr val="tx2"/>
                </a:solidFill>
              </a:rPr>
              <a:t>Embedding a new approach to resilience</a:t>
            </a:r>
            <a:endParaRPr lang="en-GB" sz="3600" b="1" dirty="0">
              <a:solidFill>
                <a:schemeClr val="bg1">
                  <a:lumMod val="50000"/>
                </a:schemeClr>
              </a:solidFill>
            </a:endParaRPr>
          </a:p>
        </p:txBody>
      </p:sp>
      <p:pic>
        <p:nvPicPr>
          <p:cNvPr id="8" name="Picture 7"/>
          <p:cNvPicPr>
            <a:picLocks noChangeAspect="1"/>
          </p:cNvPicPr>
          <p:nvPr/>
        </p:nvPicPr>
        <p:blipFill>
          <a:blip r:embed="rId3"/>
          <a:stretch>
            <a:fillRect/>
          </a:stretch>
        </p:blipFill>
        <p:spPr>
          <a:xfrm>
            <a:off x="585692" y="101297"/>
            <a:ext cx="1373683" cy="1457105"/>
          </a:xfrm>
          <a:prstGeom prst="rect">
            <a:avLst/>
          </a:prstGeom>
        </p:spPr>
      </p:pic>
      <p:grpSp>
        <p:nvGrpSpPr>
          <p:cNvPr id="2" name="Group 1"/>
          <p:cNvGrpSpPr/>
          <p:nvPr/>
        </p:nvGrpSpPr>
        <p:grpSpPr>
          <a:xfrm>
            <a:off x="579304" y="1664566"/>
            <a:ext cx="11010024" cy="4425282"/>
            <a:chOff x="579304" y="1664566"/>
            <a:chExt cx="11010024" cy="4425282"/>
          </a:xfrm>
        </p:grpSpPr>
        <p:sp>
          <p:nvSpPr>
            <p:cNvPr id="10" name="Rounded Rectangle 9"/>
            <p:cNvSpPr/>
            <p:nvPr/>
          </p:nvSpPr>
          <p:spPr>
            <a:xfrm>
              <a:off x="585628" y="1691749"/>
              <a:ext cx="4391159" cy="2050878"/>
            </a:xfrm>
            <a:prstGeom prst="roundRect">
              <a:avLst>
                <a:gd name="adj" fmla="val 13090"/>
              </a:avLst>
            </a:prstGeom>
            <a:solidFill>
              <a:schemeClr val="bg1"/>
            </a:solidFill>
            <a:ln w="38100" cap="flat" cmpd="sng" algn="ctr">
              <a:solidFill>
                <a:srgbClr val="034B89">
                  <a:lumMod val="50000"/>
                </a:srgbClr>
              </a:solidFill>
              <a:prstDash val="solid"/>
            </a:ln>
            <a:effectLst/>
          </p:spPr>
          <p:txBody>
            <a:bodyPr wrap="square">
              <a:spAutoFit/>
            </a:bodyPr>
            <a:lstStyle/>
            <a:p>
              <a:pPr>
                <a:lnSpc>
                  <a:spcPct val="107000"/>
                </a:lnSpc>
                <a:defRPr/>
              </a:pPr>
              <a:r>
                <a:rPr lang="en-GB" sz="2000" b="1" kern="0" dirty="0">
                  <a:solidFill>
                    <a:srgbClr val="7F7F7F"/>
                  </a:solidFill>
                  <a:ea typeface="Calibri" panose="020F0502020204030204" pitchFamily="34" charset="0"/>
                  <a:cs typeface="Times New Roman" panose="02020603050405020304" pitchFamily="18" charset="0"/>
                </a:rPr>
                <a:t>IMPROVE PLACEMAKING:</a:t>
              </a:r>
            </a:p>
            <a:p>
              <a:pPr>
                <a:lnSpc>
                  <a:spcPct val="107000"/>
                </a:lnSpc>
                <a:defRPr/>
              </a:pPr>
              <a:endParaRPr lang="en-GB" sz="1000" b="1" kern="0" dirty="0">
                <a:solidFill>
                  <a:srgbClr val="7F7F7F"/>
                </a:solidFill>
                <a:ea typeface="Calibri" panose="020F0502020204030204" pitchFamily="34" charset="0"/>
                <a:cs typeface="Times New Roman" panose="02020603050405020304" pitchFamily="18" charset="0"/>
              </a:endParaRPr>
            </a:p>
            <a:p>
              <a:pPr>
                <a:lnSpc>
                  <a:spcPct val="107000"/>
                </a:lnSpc>
                <a:defRPr/>
              </a:pPr>
              <a:r>
                <a:rPr lang="en-GB" sz="2000" b="1" kern="0" dirty="0">
                  <a:solidFill>
                    <a:srgbClr val="7F7F7F"/>
                  </a:solidFill>
                  <a:ea typeface="Calibri" panose="020F0502020204030204" pitchFamily="34" charset="0"/>
                  <a:cs typeface="Times New Roman" panose="02020603050405020304" pitchFamily="18" charset="0"/>
                </a:rPr>
                <a:t>Making the best land use          and development choices            to manage flooding and       coastal change</a:t>
              </a:r>
            </a:p>
          </p:txBody>
        </p:sp>
        <p:sp>
          <p:nvSpPr>
            <p:cNvPr id="11" name="Rounded Rectangle 10"/>
            <p:cNvSpPr/>
            <p:nvPr/>
          </p:nvSpPr>
          <p:spPr>
            <a:xfrm>
              <a:off x="7602599" y="1664566"/>
              <a:ext cx="3923908" cy="2070259"/>
            </a:xfrm>
            <a:prstGeom prst="roundRect">
              <a:avLst>
                <a:gd name="adj" fmla="val 11710"/>
              </a:avLst>
            </a:prstGeom>
            <a:solidFill>
              <a:srgbClr val="FFFFFF"/>
            </a:solidFill>
            <a:ln w="38100" cap="flat" cmpd="sng" algn="ctr">
              <a:solidFill>
                <a:schemeClr val="tx1"/>
              </a:solidFill>
              <a:prstDash val="solid"/>
            </a:ln>
            <a:effectLst/>
          </p:spPr>
          <p:txBody>
            <a:bodyPr wrap="square">
              <a:spAutoFit/>
            </a:bodyPr>
            <a:lstStyle/>
            <a:p>
              <a:pPr algn="r">
                <a:defRPr/>
              </a:pPr>
              <a:r>
                <a:rPr lang="en-GB" sz="2000" b="1" kern="0" dirty="0">
                  <a:solidFill>
                    <a:srgbClr val="7F7F7F"/>
                  </a:solidFill>
                  <a:ea typeface="Calibri" panose="020F0502020204030204" pitchFamily="34" charset="0"/>
                </a:rPr>
                <a:t>BETTER PROTECT: </a:t>
              </a:r>
            </a:p>
            <a:p>
              <a:pPr algn="r">
                <a:defRPr/>
              </a:pPr>
              <a:endParaRPr lang="en-GB" sz="1000" b="1" kern="0" dirty="0">
                <a:solidFill>
                  <a:srgbClr val="7F7F7F"/>
                </a:solidFill>
                <a:ea typeface="Calibri" panose="020F0502020204030204" pitchFamily="34" charset="0"/>
              </a:endParaRPr>
            </a:p>
            <a:p>
              <a:pPr algn="r">
                <a:defRPr/>
              </a:pPr>
              <a:r>
                <a:rPr lang="en-GB" sz="2000" b="1" kern="0" dirty="0">
                  <a:solidFill>
                    <a:srgbClr val="7F7F7F"/>
                  </a:solidFill>
                  <a:ea typeface="Calibri" panose="020F0502020204030204" pitchFamily="34" charset="0"/>
                </a:rPr>
                <a:t>Building and </a:t>
              </a:r>
            </a:p>
            <a:p>
              <a:pPr algn="r">
                <a:defRPr/>
              </a:pPr>
              <a:r>
                <a:rPr lang="en-GB" sz="2000" b="1" kern="0" dirty="0">
                  <a:solidFill>
                    <a:srgbClr val="7F7F7F"/>
                  </a:solidFill>
                  <a:ea typeface="Calibri" panose="020F0502020204030204" pitchFamily="34" charset="0"/>
                </a:rPr>
                <a:t>maintaining defences </a:t>
              </a:r>
            </a:p>
            <a:p>
              <a:pPr algn="r">
                <a:defRPr/>
              </a:pPr>
              <a:r>
                <a:rPr lang="en-GB" sz="2000" b="1" kern="0" dirty="0">
                  <a:solidFill>
                    <a:srgbClr val="7F7F7F"/>
                  </a:solidFill>
                  <a:ea typeface="Calibri" panose="020F0502020204030204" pitchFamily="34" charset="0"/>
                </a:rPr>
                <a:t>and managing </a:t>
              </a:r>
            </a:p>
            <a:p>
              <a:pPr algn="r">
                <a:defRPr/>
              </a:pPr>
              <a:r>
                <a:rPr lang="en-GB" sz="2000" b="1" kern="0" dirty="0">
                  <a:solidFill>
                    <a:srgbClr val="7F7F7F"/>
                  </a:solidFill>
                  <a:ea typeface="Calibri" panose="020F0502020204030204" pitchFamily="34" charset="0"/>
                </a:rPr>
                <a:t>the flow of water</a:t>
              </a:r>
            </a:p>
            <a:p>
              <a:pPr algn="r">
                <a:defRPr/>
              </a:pPr>
              <a:endParaRPr lang="en-GB" sz="1000" b="1" kern="0" dirty="0">
                <a:solidFill>
                  <a:srgbClr val="7F7F7F"/>
                </a:solidFill>
                <a:ea typeface="Calibri" panose="020F0502020204030204" pitchFamily="34" charset="0"/>
              </a:endParaRPr>
            </a:p>
          </p:txBody>
        </p:sp>
        <p:sp>
          <p:nvSpPr>
            <p:cNvPr id="12" name="Rounded Rectangle 11"/>
            <p:cNvSpPr/>
            <p:nvPr/>
          </p:nvSpPr>
          <p:spPr>
            <a:xfrm>
              <a:off x="7642948" y="4285099"/>
              <a:ext cx="3946380" cy="1804749"/>
            </a:xfrm>
            <a:prstGeom prst="roundRect">
              <a:avLst/>
            </a:prstGeom>
            <a:solidFill>
              <a:srgbClr val="FFFFFF"/>
            </a:solidFill>
            <a:ln w="38100" cap="flat" cmpd="sng" algn="ctr">
              <a:solidFill>
                <a:schemeClr val="tx1"/>
              </a:solidFill>
              <a:prstDash val="solid"/>
            </a:ln>
            <a:effectLst/>
          </p:spPr>
          <p:txBody>
            <a:bodyPr wrap="square">
              <a:spAutoFit/>
            </a:bodyPr>
            <a:lstStyle/>
            <a:p>
              <a:pPr algn="r">
                <a:defRPr/>
              </a:pPr>
              <a:r>
                <a:rPr lang="en-GB" sz="2000" b="1" kern="0" dirty="0">
                  <a:solidFill>
                    <a:srgbClr val="7F7F7F"/>
                  </a:solidFill>
                </a:rPr>
                <a:t>READY TO RESPOND:</a:t>
              </a:r>
            </a:p>
            <a:p>
              <a:pPr algn="r">
                <a:defRPr/>
              </a:pPr>
              <a:endParaRPr lang="en-GB" sz="2000" b="1" kern="0" dirty="0">
                <a:solidFill>
                  <a:srgbClr val="7F7F7F"/>
                </a:solidFill>
              </a:endParaRPr>
            </a:p>
            <a:p>
              <a:pPr algn="r">
                <a:defRPr/>
              </a:pPr>
              <a:r>
                <a:rPr lang="en-GB" sz="2000" b="1" kern="0" dirty="0">
                  <a:solidFill>
                    <a:srgbClr val="7F7F7F"/>
                  </a:solidFill>
                </a:rPr>
                <a:t> Preparing for and </a:t>
              </a:r>
            </a:p>
            <a:p>
              <a:pPr algn="r">
                <a:defRPr/>
              </a:pPr>
              <a:r>
                <a:rPr lang="en-GB" sz="2000" b="1" kern="0" dirty="0">
                  <a:solidFill>
                    <a:srgbClr val="7F7F7F"/>
                  </a:solidFill>
                </a:rPr>
                <a:t>responding effectively </a:t>
              </a:r>
            </a:p>
            <a:p>
              <a:pPr algn="r">
                <a:defRPr/>
              </a:pPr>
              <a:r>
                <a:rPr lang="en-GB" sz="2000" b="1" kern="0" dirty="0">
                  <a:solidFill>
                    <a:srgbClr val="7F7F7F"/>
                  </a:solidFill>
                </a:rPr>
                <a:t>to incidents</a:t>
              </a:r>
            </a:p>
          </p:txBody>
        </p:sp>
        <p:sp>
          <p:nvSpPr>
            <p:cNvPr id="13" name="Rounded Rectangle 12"/>
            <p:cNvSpPr/>
            <p:nvPr/>
          </p:nvSpPr>
          <p:spPr>
            <a:xfrm>
              <a:off x="579304" y="4299881"/>
              <a:ext cx="4265351" cy="1788974"/>
            </a:xfrm>
            <a:prstGeom prst="roundRect">
              <a:avLst>
                <a:gd name="adj" fmla="val 15592"/>
              </a:avLst>
            </a:prstGeom>
            <a:solidFill>
              <a:schemeClr val="bg1"/>
            </a:solidFill>
            <a:ln w="38100" cap="flat" cmpd="sng" algn="ctr">
              <a:solidFill>
                <a:schemeClr val="tx1"/>
              </a:solidFill>
              <a:prstDash val="solid"/>
            </a:ln>
            <a:effectLst/>
          </p:spPr>
          <p:txBody>
            <a:bodyPr wrap="square">
              <a:spAutoFit/>
            </a:bodyPr>
            <a:lstStyle/>
            <a:p>
              <a:pPr>
                <a:defRPr/>
              </a:pPr>
              <a:r>
                <a:rPr lang="en-GB" sz="2000" b="1" kern="0" dirty="0">
                  <a:solidFill>
                    <a:srgbClr val="7F7F7F"/>
                  </a:solidFill>
                </a:rPr>
                <a:t>RECOVER QUICKLY:        </a:t>
              </a:r>
            </a:p>
            <a:p>
              <a:pPr>
                <a:defRPr/>
              </a:pPr>
              <a:endParaRPr lang="en-GB" sz="2000" b="1" kern="0" dirty="0">
                <a:solidFill>
                  <a:srgbClr val="7F7F7F"/>
                </a:solidFill>
              </a:endParaRPr>
            </a:p>
            <a:p>
              <a:pPr>
                <a:defRPr/>
              </a:pPr>
              <a:r>
                <a:rPr lang="en-GB" sz="2000" b="1" kern="0" dirty="0">
                  <a:solidFill>
                    <a:srgbClr val="7F7F7F"/>
                  </a:solidFill>
                </a:rPr>
                <a:t>Getting back to normal             and building back better</a:t>
              </a:r>
            </a:p>
            <a:p>
              <a:pPr>
                <a:defRPr/>
              </a:pPr>
              <a:endParaRPr lang="en-GB" sz="1000" b="1" kern="0" dirty="0">
                <a:solidFill>
                  <a:srgbClr val="7F7F7F"/>
                </a:solidFill>
              </a:endParaRPr>
            </a:p>
            <a:p>
              <a:pPr>
                <a:defRPr/>
              </a:pPr>
              <a:endParaRPr lang="en-GB" sz="1000" b="1" kern="0" dirty="0">
                <a:solidFill>
                  <a:srgbClr val="7F7F7F"/>
                </a:solidFill>
              </a:endParaRPr>
            </a:p>
          </p:txBody>
        </p:sp>
        <p:pic>
          <p:nvPicPr>
            <p:cNvPr id="14" name="Picture 13"/>
            <p:cNvPicPr>
              <a:picLocks noChangeAspect="1"/>
            </p:cNvPicPr>
            <p:nvPr/>
          </p:nvPicPr>
          <p:blipFill>
            <a:blip r:embed="rId4"/>
            <a:stretch>
              <a:fillRect/>
            </a:stretch>
          </p:blipFill>
          <p:spPr>
            <a:xfrm>
              <a:off x="4619676" y="2337591"/>
              <a:ext cx="3487180" cy="3403755"/>
            </a:xfrm>
            <a:prstGeom prst="rect">
              <a:avLst/>
            </a:prstGeom>
          </p:spPr>
        </p:pic>
        <p:pic>
          <p:nvPicPr>
            <p:cNvPr id="15" name="Picture 14"/>
            <p:cNvPicPr>
              <a:picLocks noChangeAspect="1"/>
            </p:cNvPicPr>
            <p:nvPr/>
          </p:nvPicPr>
          <p:blipFill>
            <a:blip r:embed="rId5"/>
            <a:stretch>
              <a:fillRect/>
            </a:stretch>
          </p:blipFill>
          <p:spPr>
            <a:xfrm>
              <a:off x="4627006" y="2252606"/>
              <a:ext cx="1018624" cy="853847"/>
            </a:xfrm>
            <a:prstGeom prst="rect">
              <a:avLst/>
            </a:prstGeom>
          </p:spPr>
        </p:pic>
        <p:pic>
          <p:nvPicPr>
            <p:cNvPr id="16" name="Picture 15"/>
            <p:cNvPicPr>
              <a:picLocks noChangeAspect="1"/>
            </p:cNvPicPr>
            <p:nvPr/>
          </p:nvPicPr>
          <p:blipFill>
            <a:blip r:embed="rId6"/>
            <a:stretch>
              <a:fillRect/>
            </a:stretch>
          </p:blipFill>
          <p:spPr>
            <a:xfrm>
              <a:off x="4325028" y="3034542"/>
              <a:ext cx="885183" cy="740576"/>
            </a:xfrm>
            <a:prstGeom prst="rect">
              <a:avLst/>
            </a:prstGeom>
          </p:spPr>
        </p:pic>
        <p:pic>
          <p:nvPicPr>
            <p:cNvPr id="17" name="Picture 16"/>
            <p:cNvPicPr>
              <a:picLocks noChangeAspect="1"/>
            </p:cNvPicPr>
            <p:nvPr/>
          </p:nvPicPr>
          <p:blipFill>
            <a:blip r:embed="rId7"/>
            <a:stretch>
              <a:fillRect/>
            </a:stretch>
          </p:blipFill>
          <p:spPr>
            <a:xfrm>
              <a:off x="4780146" y="5035078"/>
              <a:ext cx="908219" cy="834289"/>
            </a:xfrm>
            <a:prstGeom prst="rect">
              <a:avLst/>
            </a:prstGeom>
          </p:spPr>
        </p:pic>
        <p:pic>
          <p:nvPicPr>
            <p:cNvPr id="18" name="Picture 17"/>
            <p:cNvPicPr>
              <a:picLocks noChangeAspect="1"/>
            </p:cNvPicPr>
            <p:nvPr/>
          </p:nvPicPr>
          <p:blipFill>
            <a:blip r:embed="rId8"/>
            <a:stretch>
              <a:fillRect/>
            </a:stretch>
          </p:blipFill>
          <p:spPr>
            <a:xfrm>
              <a:off x="7150102" y="4999529"/>
              <a:ext cx="899563" cy="771275"/>
            </a:xfrm>
            <a:prstGeom prst="rect">
              <a:avLst/>
            </a:prstGeom>
          </p:spPr>
        </p:pic>
        <p:pic>
          <p:nvPicPr>
            <p:cNvPr id="19" name="Picture 18"/>
            <p:cNvPicPr>
              <a:picLocks noChangeAspect="1"/>
            </p:cNvPicPr>
            <p:nvPr/>
          </p:nvPicPr>
          <p:blipFill>
            <a:blip r:embed="rId9"/>
            <a:stretch>
              <a:fillRect/>
            </a:stretch>
          </p:blipFill>
          <p:spPr>
            <a:xfrm>
              <a:off x="7569737" y="4169590"/>
              <a:ext cx="900881" cy="829939"/>
            </a:xfrm>
            <a:prstGeom prst="rect">
              <a:avLst/>
            </a:prstGeom>
          </p:spPr>
        </p:pic>
        <p:pic>
          <p:nvPicPr>
            <p:cNvPr id="20" name="Picture 19"/>
            <p:cNvPicPr>
              <a:picLocks noChangeAspect="1"/>
            </p:cNvPicPr>
            <p:nvPr/>
          </p:nvPicPr>
          <p:blipFill>
            <a:blip r:embed="rId10"/>
            <a:stretch>
              <a:fillRect/>
            </a:stretch>
          </p:blipFill>
          <p:spPr>
            <a:xfrm>
              <a:off x="7144309" y="2160476"/>
              <a:ext cx="852396" cy="981774"/>
            </a:xfrm>
            <a:prstGeom prst="rect">
              <a:avLst/>
            </a:prstGeom>
          </p:spPr>
        </p:pic>
        <p:pic>
          <p:nvPicPr>
            <p:cNvPr id="21" name="Picture 20"/>
            <p:cNvPicPr>
              <a:picLocks noChangeAspect="1"/>
            </p:cNvPicPr>
            <p:nvPr/>
          </p:nvPicPr>
          <p:blipFill>
            <a:blip r:embed="rId11"/>
            <a:stretch>
              <a:fillRect/>
            </a:stretch>
          </p:blipFill>
          <p:spPr>
            <a:xfrm rot="20141870">
              <a:off x="7429217" y="3048751"/>
              <a:ext cx="306306" cy="500356"/>
            </a:xfrm>
            <a:prstGeom prst="rect">
              <a:avLst/>
            </a:prstGeom>
          </p:spPr>
        </p:pic>
        <p:pic>
          <p:nvPicPr>
            <p:cNvPr id="22" name="Picture 21"/>
            <p:cNvPicPr>
              <a:picLocks noChangeAspect="1"/>
            </p:cNvPicPr>
            <p:nvPr/>
          </p:nvPicPr>
          <p:blipFill>
            <a:blip r:embed="rId12"/>
            <a:stretch>
              <a:fillRect/>
            </a:stretch>
          </p:blipFill>
          <p:spPr>
            <a:xfrm>
              <a:off x="5057952" y="4687463"/>
              <a:ext cx="304519" cy="382269"/>
            </a:xfrm>
            <a:prstGeom prst="rect">
              <a:avLst/>
            </a:prstGeom>
          </p:spPr>
        </p:pic>
        <p:pic>
          <p:nvPicPr>
            <p:cNvPr id="23" name="Picture 22"/>
            <p:cNvPicPr>
              <a:picLocks noChangeAspect="1"/>
            </p:cNvPicPr>
            <p:nvPr/>
          </p:nvPicPr>
          <p:blipFill>
            <a:blip r:embed="rId12"/>
            <a:stretch>
              <a:fillRect/>
            </a:stretch>
          </p:blipFill>
          <p:spPr>
            <a:xfrm>
              <a:off x="4285422" y="4976571"/>
              <a:ext cx="715339" cy="240452"/>
            </a:xfrm>
            <a:prstGeom prst="rect">
              <a:avLst/>
            </a:prstGeom>
          </p:spPr>
        </p:pic>
        <p:pic>
          <p:nvPicPr>
            <p:cNvPr id="24" name="Picture 23"/>
            <p:cNvPicPr>
              <a:picLocks noChangeAspect="1"/>
            </p:cNvPicPr>
            <p:nvPr/>
          </p:nvPicPr>
          <p:blipFill>
            <a:blip r:embed="rId11"/>
            <a:stretch>
              <a:fillRect/>
            </a:stretch>
          </p:blipFill>
          <p:spPr>
            <a:xfrm>
              <a:off x="7985370" y="2160475"/>
              <a:ext cx="372788" cy="933473"/>
            </a:xfrm>
            <a:prstGeom prst="rect">
              <a:avLst/>
            </a:prstGeom>
          </p:spPr>
        </p:pic>
        <p:pic>
          <p:nvPicPr>
            <p:cNvPr id="25" name="Picture 24"/>
            <p:cNvPicPr>
              <a:picLocks noChangeAspect="1"/>
            </p:cNvPicPr>
            <p:nvPr/>
          </p:nvPicPr>
          <p:blipFill>
            <a:blip r:embed="rId11"/>
            <a:stretch>
              <a:fillRect/>
            </a:stretch>
          </p:blipFill>
          <p:spPr>
            <a:xfrm>
              <a:off x="6478968" y="2161988"/>
              <a:ext cx="665341" cy="672133"/>
            </a:xfrm>
            <a:prstGeom prst="rect">
              <a:avLst/>
            </a:prstGeom>
          </p:spPr>
        </p:pic>
        <p:pic>
          <p:nvPicPr>
            <p:cNvPr id="26" name="Picture 25"/>
            <p:cNvPicPr>
              <a:picLocks noChangeAspect="1"/>
            </p:cNvPicPr>
            <p:nvPr/>
          </p:nvPicPr>
          <p:blipFill>
            <a:blip r:embed="rId11"/>
            <a:stretch>
              <a:fillRect/>
            </a:stretch>
          </p:blipFill>
          <p:spPr>
            <a:xfrm rot="20141870">
              <a:off x="6870390" y="2438096"/>
              <a:ext cx="306306" cy="500356"/>
            </a:xfrm>
            <a:prstGeom prst="rect">
              <a:avLst/>
            </a:prstGeom>
          </p:spPr>
        </p:pic>
        <p:pic>
          <p:nvPicPr>
            <p:cNvPr id="27" name="Picture 26"/>
            <p:cNvPicPr>
              <a:picLocks noChangeAspect="1"/>
            </p:cNvPicPr>
            <p:nvPr/>
          </p:nvPicPr>
          <p:blipFill>
            <a:blip r:embed="rId11"/>
            <a:stretch>
              <a:fillRect/>
            </a:stretch>
          </p:blipFill>
          <p:spPr>
            <a:xfrm rot="20141870">
              <a:off x="7524102" y="3306345"/>
              <a:ext cx="177128" cy="289342"/>
            </a:xfrm>
            <a:prstGeom prst="rect">
              <a:avLst/>
            </a:prstGeom>
          </p:spPr>
        </p:pic>
        <p:pic>
          <p:nvPicPr>
            <p:cNvPr id="28" name="Picture 27"/>
            <p:cNvPicPr>
              <a:picLocks noChangeAspect="1"/>
            </p:cNvPicPr>
            <p:nvPr/>
          </p:nvPicPr>
          <p:blipFill>
            <a:blip r:embed="rId11"/>
            <a:stretch>
              <a:fillRect/>
            </a:stretch>
          </p:blipFill>
          <p:spPr>
            <a:xfrm>
              <a:off x="8349619" y="2166481"/>
              <a:ext cx="152352" cy="1765885"/>
            </a:xfrm>
            <a:prstGeom prst="rect">
              <a:avLst/>
            </a:prstGeom>
          </p:spPr>
        </p:pic>
        <p:pic>
          <p:nvPicPr>
            <p:cNvPr id="29" name="Picture 28"/>
            <p:cNvPicPr>
              <a:picLocks noChangeAspect="1"/>
            </p:cNvPicPr>
            <p:nvPr/>
          </p:nvPicPr>
          <p:blipFill>
            <a:blip r:embed="rId13"/>
            <a:stretch>
              <a:fillRect/>
            </a:stretch>
          </p:blipFill>
          <p:spPr>
            <a:xfrm>
              <a:off x="7438482" y="4778178"/>
              <a:ext cx="190500" cy="266700"/>
            </a:xfrm>
            <a:prstGeom prst="rect">
              <a:avLst/>
            </a:prstGeom>
          </p:spPr>
        </p:pic>
        <p:pic>
          <p:nvPicPr>
            <p:cNvPr id="30" name="Picture 29"/>
            <p:cNvPicPr>
              <a:picLocks noChangeAspect="1"/>
            </p:cNvPicPr>
            <p:nvPr/>
          </p:nvPicPr>
          <p:blipFill>
            <a:blip r:embed="rId13"/>
            <a:stretch>
              <a:fillRect/>
            </a:stretch>
          </p:blipFill>
          <p:spPr>
            <a:xfrm>
              <a:off x="8020176" y="4937895"/>
              <a:ext cx="477875" cy="931471"/>
            </a:xfrm>
            <a:prstGeom prst="rect">
              <a:avLst/>
            </a:prstGeom>
          </p:spPr>
        </p:pic>
        <p:pic>
          <p:nvPicPr>
            <p:cNvPr id="31" name="Picture 30"/>
            <p:cNvPicPr>
              <a:picLocks noChangeAspect="1"/>
            </p:cNvPicPr>
            <p:nvPr/>
          </p:nvPicPr>
          <p:blipFill>
            <a:blip r:embed="rId13"/>
            <a:stretch>
              <a:fillRect/>
            </a:stretch>
          </p:blipFill>
          <p:spPr>
            <a:xfrm>
              <a:off x="8447479" y="4173120"/>
              <a:ext cx="50572" cy="764775"/>
            </a:xfrm>
            <a:prstGeom prst="rect">
              <a:avLst/>
            </a:prstGeom>
          </p:spPr>
        </p:pic>
        <p:pic>
          <p:nvPicPr>
            <p:cNvPr id="32" name="Picture 31"/>
            <p:cNvPicPr>
              <a:picLocks noChangeAspect="1"/>
            </p:cNvPicPr>
            <p:nvPr/>
          </p:nvPicPr>
          <p:blipFill>
            <a:blip r:embed="rId13"/>
            <a:stretch>
              <a:fillRect/>
            </a:stretch>
          </p:blipFill>
          <p:spPr>
            <a:xfrm>
              <a:off x="7144309" y="5773756"/>
              <a:ext cx="871637" cy="108056"/>
            </a:xfrm>
            <a:prstGeom prst="rect">
              <a:avLst/>
            </a:prstGeom>
          </p:spPr>
        </p:pic>
        <p:pic>
          <p:nvPicPr>
            <p:cNvPr id="33" name="Picture 32"/>
            <p:cNvPicPr>
              <a:picLocks noChangeAspect="1"/>
            </p:cNvPicPr>
            <p:nvPr/>
          </p:nvPicPr>
          <p:blipFill>
            <a:blip r:embed="rId13"/>
            <a:stretch>
              <a:fillRect/>
            </a:stretch>
          </p:blipFill>
          <p:spPr>
            <a:xfrm>
              <a:off x="6615527" y="5248427"/>
              <a:ext cx="546268" cy="633385"/>
            </a:xfrm>
            <a:prstGeom prst="rect">
              <a:avLst/>
            </a:prstGeom>
          </p:spPr>
        </p:pic>
        <p:pic>
          <p:nvPicPr>
            <p:cNvPr id="34" name="Picture 33"/>
            <p:cNvPicPr>
              <a:picLocks noChangeAspect="1"/>
            </p:cNvPicPr>
            <p:nvPr/>
          </p:nvPicPr>
          <p:blipFill>
            <a:blip r:embed="rId13"/>
            <a:stretch>
              <a:fillRect/>
            </a:stretch>
          </p:blipFill>
          <p:spPr>
            <a:xfrm>
              <a:off x="6484589" y="5299129"/>
              <a:ext cx="561470" cy="582684"/>
            </a:xfrm>
            <a:prstGeom prst="rect">
              <a:avLst/>
            </a:prstGeom>
          </p:spPr>
        </p:pic>
        <p:pic>
          <p:nvPicPr>
            <p:cNvPr id="35" name="Picture 34"/>
            <p:cNvPicPr>
              <a:picLocks noChangeAspect="1"/>
            </p:cNvPicPr>
            <p:nvPr/>
          </p:nvPicPr>
          <p:blipFill>
            <a:blip r:embed="rId11"/>
            <a:stretch>
              <a:fillRect/>
            </a:stretch>
          </p:blipFill>
          <p:spPr>
            <a:xfrm>
              <a:off x="7618916" y="3750838"/>
              <a:ext cx="839655" cy="179281"/>
            </a:xfrm>
            <a:prstGeom prst="rect">
              <a:avLst/>
            </a:prstGeom>
          </p:spPr>
        </p:pic>
        <p:pic>
          <p:nvPicPr>
            <p:cNvPr id="36" name="Picture 35"/>
            <p:cNvPicPr>
              <a:picLocks noChangeAspect="1"/>
            </p:cNvPicPr>
            <p:nvPr/>
          </p:nvPicPr>
          <p:blipFill>
            <a:blip r:embed="rId14"/>
            <a:stretch>
              <a:fillRect/>
            </a:stretch>
          </p:blipFill>
          <p:spPr>
            <a:xfrm flipH="1">
              <a:off x="7680451" y="3019302"/>
              <a:ext cx="716586" cy="838419"/>
            </a:xfrm>
            <a:prstGeom prst="rect">
              <a:avLst/>
            </a:prstGeom>
          </p:spPr>
        </p:pic>
        <p:pic>
          <p:nvPicPr>
            <p:cNvPr id="37" name="Picture 36"/>
            <p:cNvPicPr>
              <a:picLocks noChangeAspect="1"/>
            </p:cNvPicPr>
            <p:nvPr/>
          </p:nvPicPr>
          <p:blipFill>
            <a:blip r:embed="rId11"/>
            <a:stretch>
              <a:fillRect/>
            </a:stretch>
          </p:blipFill>
          <p:spPr>
            <a:xfrm rot="20141870">
              <a:off x="7638180" y="3102657"/>
              <a:ext cx="144538" cy="236105"/>
            </a:xfrm>
            <a:prstGeom prst="rect">
              <a:avLst/>
            </a:prstGeom>
          </p:spPr>
        </p:pic>
        <p:pic>
          <p:nvPicPr>
            <p:cNvPr id="38" name="Picture 37"/>
            <p:cNvPicPr>
              <a:picLocks noChangeAspect="1"/>
            </p:cNvPicPr>
            <p:nvPr/>
          </p:nvPicPr>
          <p:blipFill>
            <a:blip r:embed="rId15"/>
            <a:stretch>
              <a:fillRect/>
            </a:stretch>
          </p:blipFill>
          <p:spPr>
            <a:xfrm>
              <a:off x="5645693" y="5308966"/>
              <a:ext cx="390525" cy="560400"/>
            </a:xfrm>
            <a:prstGeom prst="rect">
              <a:avLst/>
            </a:prstGeom>
          </p:spPr>
        </p:pic>
        <p:pic>
          <p:nvPicPr>
            <p:cNvPr id="39" name="Picture 38"/>
            <p:cNvPicPr>
              <a:picLocks noChangeAspect="1"/>
            </p:cNvPicPr>
            <p:nvPr/>
          </p:nvPicPr>
          <p:blipFill>
            <a:blip r:embed="rId15"/>
            <a:stretch>
              <a:fillRect/>
            </a:stretch>
          </p:blipFill>
          <p:spPr>
            <a:xfrm>
              <a:off x="5834260" y="5385166"/>
              <a:ext cx="429552" cy="484200"/>
            </a:xfrm>
            <a:prstGeom prst="rect">
              <a:avLst/>
            </a:prstGeom>
          </p:spPr>
        </p:pic>
        <p:pic>
          <p:nvPicPr>
            <p:cNvPr id="40" name="Picture 39"/>
            <p:cNvPicPr>
              <a:picLocks noChangeAspect="1"/>
            </p:cNvPicPr>
            <p:nvPr/>
          </p:nvPicPr>
          <p:blipFill>
            <a:blip r:embed="rId15"/>
            <a:stretch>
              <a:fillRect/>
            </a:stretch>
          </p:blipFill>
          <p:spPr>
            <a:xfrm>
              <a:off x="4228231" y="5194368"/>
              <a:ext cx="542555" cy="674997"/>
            </a:xfrm>
            <a:prstGeom prst="rect">
              <a:avLst/>
            </a:prstGeom>
          </p:spPr>
        </p:pic>
        <p:pic>
          <p:nvPicPr>
            <p:cNvPr id="41" name="Picture 40"/>
            <p:cNvPicPr>
              <a:picLocks noChangeAspect="1"/>
            </p:cNvPicPr>
            <p:nvPr/>
          </p:nvPicPr>
          <p:blipFill>
            <a:blip r:embed="rId15"/>
            <a:stretch>
              <a:fillRect/>
            </a:stretch>
          </p:blipFill>
          <p:spPr>
            <a:xfrm>
              <a:off x="4214207" y="4179099"/>
              <a:ext cx="402157" cy="1690266"/>
            </a:xfrm>
            <a:prstGeom prst="rect">
              <a:avLst/>
            </a:prstGeom>
          </p:spPr>
        </p:pic>
        <p:pic>
          <p:nvPicPr>
            <p:cNvPr id="42" name="Picture 41"/>
            <p:cNvPicPr>
              <a:picLocks noChangeAspect="1"/>
            </p:cNvPicPr>
            <p:nvPr/>
          </p:nvPicPr>
          <p:blipFill>
            <a:blip r:embed="rId16"/>
            <a:stretch>
              <a:fillRect/>
            </a:stretch>
          </p:blipFill>
          <p:spPr>
            <a:xfrm>
              <a:off x="4285422" y="4165241"/>
              <a:ext cx="908219" cy="834288"/>
            </a:xfrm>
            <a:prstGeom prst="rect">
              <a:avLst/>
            </a:prstGeom>
          </p:spPr>
        </p:pic>
        <p:pic>
          <p:nvPicPr>
            <p:cNvPr id="43" name="Picture 42"/>
            <p:cNvPicPr>
              <a:picLocks noChangeAspect="1"/>
            </p:cNvPicPr>
            <p:nvPr/>
          </p:nvPicPr>
          <p:blipFill>
            <a:blip r:embed="rId17"/>
            <a:stretch>
              <a:fillRect/>
            </a:stretch>
          </p:blipFill>
          <p:spPr>
            <a:xfrm>
              <a:off x="5600734" y="2160475"/>
              <a:ext cx="419944" cy="719079"/>
            </a:xfrm>
            <a:prstGeom prst="rect">
              <a:avLst/>
            </a:prstGeom>
          </p:spPr>
        </p:pic>
        <p:pic>
          <p:nvPicPr>
            <p:cNvPr id="44" name="Picture 43"/>
            <p:cNvPicPr>
              <a:picLocks noChangeAspect="1"/>
            </p:cNvPicPr>
            <p:nvPr/>
          </p:nvPicPr>
          <p:blipFill>
            <a:blip r:embed="rId17"/>
            <a:stretch>
              <a:fillRect/>
            </a:stretch>
          </p:blipFill>
          <p:spPr>
            <a:xfrm>
              <a:off x="5995848" y="2160474"/>
              <a:ext cx="267591" cy="608814"/>
            </a:xfrm>
            <a:prstGeom prst="rect">
              <a:avLst/>
            </a:prstGeom>
          </p:spPr>
        </p:pic>
        <p:pic>
          <p:nvPicPr>
            <p:cNvPr id="45" name="Picture 44"/>
            <p:cNvPicPr>
              <a:picLocks noChangeAspect="1"/>
            </p:cNvPicPr>
            <p:nvPr/>
          </p:nvPicPr>
          <p:blipFill>
            <a:blip r:embed="rId17"/>
            <a:stretch>
              <a:fillRect/>
            </a:stretch>
          </p:blipFill>
          <p:spPr>
            <a:xfrm>
              <a:off x="4228232" y="2160474"/>
              <a:ext cx="398760" cy="1000761"/>
            </a:xfrm>
            <a:prstGeom prst="rect">
              <a:avLst/>
            </a:prstGeom>
          </p:spPr>
        </p:pic>
        <p:pic>
          <p:nvPicPr>
            <p:cNvPr id="46" name="Picture 45"/>
            <p:cNvPicPr>
              <a:picLocks noChangeAspect="1"/>
            </p:cNvPicPr>
            <p:nvPr/>
          </p:nvPicPr>
          <p:blipFill>
            <a:blip r:embed="rId17"/>
            <a:stretch>
              <a:fillRect/>
            </a:stretch>
          </p:blipFill>
          <p:spPr>
            <a:xfrm>
              <a:off x="4539798" y="2160814"/>
              <a:ext cx="1102116" cy="109441"/>
            </a:xfrm>
            <a:prstGeom prst="rect">
              <a:avLst/>
            </a:prstGeom>
          </p:spPr>
        </p:pic>
        <p:pic>
          <p:nvPicPr>
            <p:cNvPr id="47" name="Picture 46"/>
            <p:cNvPicPr>
              <a:picLocks noChangeAspect="1"/>
            </p:cNvPicPr>
            <p:nvPr/>
          </p:nvPicPr>
          <p:blipFill>
            <a:blip r:embed="rId17"/>
            <a:stretch>
              <a:fillRect/>
            </a:stretch>
          </p:blipFill>
          <p:spPr>
            <a:xfrm>
              <a:off x="5192317" y="3034542"/>
              <a:ext cx="195341" cy="315551"/>
            </a:xfrm>
            <a:prstGeom prst="rect">
              <a:avLst/>
            </a:prstGeom>
          </p:spPr>
        </p:pic>
        <p:pic>
          <p:nvPicPr>
            <p:cNvPr id="48" name="Picture 47"/>
            <p:cNvPicPr>
              <a:picLocks noChangeAspect="1"/>
            </p:cNvPicPr>
            <p:nvPr/>
          </p:nvPicPr>
          <p:blipFill>
            <a:blip r:embed="rId17"/>
            <a:stretch>
              <a:fillRect/>
            </a:stretch>
          </p:blipFill>
          <p:spPr>
            <a:xfrm>
              <a:off x="4228218" y="2967919"/>
              <a:ext cx="116845" cy="1000761"/>
            </a:xfrm>
            <a:prstGeom prst="rect">
              <a:avLst/>
            </a:prstGeom>
          </p:spPr>
        </p:pic>
        <p:pic>
          <p:nvPicPr>
            <p:cNvPr id="49" name="Picture 48"/>
            <p:cNvPicPr>
              <a:picLocks noChangeAspect="1"/>
            </p:cNvPicPr>
            <p:nvPr/>
          </p:nvPicPr>
          <p:blipFill>
            <a:blip r:embed="rId17"/>
            <a:stretch>
              <a:fillRect/>
            </a:stretch>
          </p:blipFill>
          <p:spPr>
            <a:xfrm>
              <a:off x="4306734" y="3772085"/>
              <a:ext cx="846465" cy="171631"/>
            </a:xfrm>
            <a:prstGeom prst="rect">
              <a:avLst/>
            </a:prstGeom>
          </p:spPr>
        </p:pic>
      </p:grpSp>
      <p:sp>
        <p:nvSpPr>
          <p:cNvPr id="50" name="Footer Placeholder 3">
            <a:extLst>
              <a:ext uri="{FF2B5EF4-FFF2-40B4-BE49-F238E27FC236}">
                <a16:creationId xmlns:a16="http://schemas.microsoft.com/office/drawing/2014/main" xmlns="" id="{47B1ED66-DA88-4ED0-A1FD-0907D69E8340}"/>
              </a:ext>
            </a:extLst>
          </p:cNvPr>
          <p:cNvSpPr txBox="1">
            <a:spLocks/>
          </p:cNvSpPr>
          <p:nvPr/>
        </p:nvSpPr>
        <p:spPr>
          <a:xfrm>
            <a:off x="2890960" y="6455546"/>
            <a:ext cx="6380136" cy="389965"/>
          </a:xfrm>
          <a:prstGeom prst="rect">
            <a:avLst/>
          </a:prstGeom>
        </p:spPr>
        <p:txBody>
          <a:bodyPr vert="horz" lIns="91440" tIns="45720" rIns="91440" bIns="45720" rtlCol="0" anchor="ctr"/>
          <a:lstStyle>
            <a:defPPr>
              <a:defRPr lang="en-US"/>
            </a:defPPr>
            <a:lvl1pPr marL="0" algn="ctr" defTabSz="914400" rtl="0" eaLnBrk="1" fontAlgn="base" latinLnBrk="0" hangingPunct="1">
              <a:spcBef>
                <a:spcPct val="0"/>
              </a:spcBef>
              <a:spcAft>
                <a:spcPct val="0"/>
              </a:spcAft>
              <a:defRPr sz="1200" kern="1200">
                <a:solidFill>
                  <a:schemeClr val="tx1">
                    <a:tint val="75000"/>
                  </a:schemeClr>
                </a:solidFill>
                <a:latin typeface="+mn-lt"/>
                <a:ea typeface="+mn-ea"/>
                <a:cs typeface="+mn-cs"/>
              </a:defRPr>
            </a:lvl1pPr>
            <a:lvl2pPr marL="457200" algn="l" defTabSz="914400" rtl="0" eaLnBrk="1" fontAlgn="base" latinLnBrk="0" hangingPunct="1">
              <a:spcBef>
                <a:spcPct val="0"/>
              </a:spcBef>
              <a:spcAft>
                <a:spcPct val="0"/>
              </a:spcAft>
              <a:defRPr sz="1800" kern="1200">
                <a:solidFill>
                  <a:schemeClr val="tx1"/>
                </a:solidFill>
                <a:latin typeface="+mn-lt"/>
                <a:ea typeface="+mn-ea"/>
                <a:cs typeface="+mn-cs"/>
              </a:defRPr>
            </a:lvl2pPr>
            <a:lvl3pPr marL="914400" algn="l" defTabSz="914400" rtl="0" eaLnBrk="1" fontAlgn="base" latinLnBrk="0" hangingPunct="1">
              <a:spcBef>
                <a:spcPct val="0"/>
              </a:spcBef>
              <a:spcAft>
                <a:spcPct val="0"/>
              </a:spcAft>
              <a:defRPr sz="1800" kern="1200">
                <a:solidFill>
                  <a:schemeClr val="tx1"/>
                </a:solidFill>
                <a:latin typeface="+mn-lt"/>
                <a:ea typeface="+mn-ea"/>
                <a:cs typeface="+mn-cs"/>
              </a:defRPr>
            </a:lvl3pPr>
            <a:lvl4pPr marL="1371600" algn="l" defTabSz="914400" rtl="0" eaLnBrk="1" fontAlgn="base" latinLnBrk="0" hangingPunct="1">
              <a:spcBef>
                <a:spcPct val="0"/>
              </a:spcBef>
              <a:spcAft>
                <a:spcPct val="0"/>
              </a:spcAft>
              <a:defRPr sz="1800" kern="1200">
                <a:solidFill>
                  <a:schemeClr val="tx1"/>
                </a:solidFill>
                <a:latin typeface="+mn-lt"/>
                <a:ea typeface="+mn-ea"/>
                <a:cs typeface="+mn-cs"/>
              </a:defRPr>
            </a:lvl4pPr>
            <a:lvl5pPr marL="1828800" algn="l" defTabSz="914400" rtl="0" eaLnBrk="1" fontAlgn="base" latinLnBrk="0" hangingPunct="1">
              <a:spcBef>
                <a:spcPct val="0"/>
              </a:spcBef>
              <a:spcAft>
                <a:spcPct val="0"/>
              </a:spcAft>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solidFill>
                  <a:srgbClr val="00AF41"/>
                </a:solidFill>
              </a:rPr>
              <a:t>A nation ready for, and resilient to, flooding and coastal change</a:t>
            </a:r>
          </a:p>
        </p:txBody>
      </p:sp>
    </p:spTree>
    <p:extLst>
      <p:ext uri="{BB962C8B-B14F-4D97-AF65-F5344CB8AC3E}">
        <p14:creationId xmlns:p14="http://schemas.microsoft.com/office/powerpoint/2010/main" val="1361178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362" y="332656"/>
            <a:ext cx="10943167" cy="949325"/>
          </a:xfrm>
        </p:spPr>
        <p:txBody>
          <a:bodyPr/>
          <a:lstStyle/>
          <a:p>
            <a:pPr marL="717550" indent="-717550"/>
            <a:r>
              <a:rPr lang="en-GB" dirty="0"/>
              <a:t>What are adaptive pathways?</a:t>
            </a:r>
            <a:br>
              <a:rPr lang="en-GB" dirty="0"/>
            </a:br>
            <a:endParaRPr lang="en-GB" dirty="0"/>
          </a:p>
        </p:txBody>
      </p:sp>
      <p:sp>
        <p:nvSpPr>
          <p:cNvPr id="6" name="Content Placeholder 5"/>
          <p:cNvSpPr>
            <a:spLocks noGrp="1"/>
          </p:cNvSpPr>
          <p:nvPr>
            <p:ph idx="1"/>
          </p:nvPr>
        </p:nvSpPr>
        <p:spPr>
          <a:xfrm>
            <a:off x="357362" y="1052736"/>
            <a:ext cx="6789728" cy="5472608"/>
          </a:xfrm>
        </p:spPr>
        <p:txBody>
          <a:bodyPr/>
          <a:lstStyle/>
          <a:p>
            <a:r>
              <a:rPr lang="en-GB" sz="2400" dirty="0"/>
              <a:t>Looking out to 2100, we need to help local places better plan and adapt to future flooding and coastal change. </a:t>
            </a:r>
          </a:p>
          <a:p>
            <a:r>
              <a:rPr lang="en-GB" sz="2400" dirty="0"/>
              <a:t>This will mean being agile to the latest climate science, growth projections, investment opportunities and other changes to our local environment. </a:t>
            </a:r>
          </a:p>
          <a:p>
            <a:r>
              <a:rPr lang="en-GB" sz="2400" dirty="0"/>
              <a:t>‘Adaptive pathways’ enable local places to better plan for future flooding and coastal change and adapt to future climate hazards. </a:t>
            </a:r>
          </a:p>
          <a:p>
            <a:r>
              <a:rPr lang="en-GB" sz="2400" dirty="0"/>
              <a:t>We need to improve the way we integrate adaptation to flooding and coastal change into daily activities and projects, as well as long term strategic investment plans and strategies.  </a:t>
            </a:r>
          </a:p>
        </p:txBody>
      </p:sp>
      <p:sp>
        <p:nvSpPr>
          <p:cNvPr id="3" name="TextBox 2"/>
          <p:cNvSpPr txBox="1"/>
          <p:nvPr/>
        </p:nvSpPr>
        <p:spPr>
          <a:xfrm>
            <a:off x="7536160" y="476672"/>
            <a:ext cx="4248472" cy="5478423"/>
          </a:xfrm>
          <a:prstGeom prst="rect">
            <a:avLst/>
          </a:prstGeom>
          <a:solidFill>
            <a:schemeClr val="accent1"/>
          </a:solidFill>
        </p:spPr>
        <p:txBody>
          <a:bodyPr wrap="square" rtlCol="0">
            <a:spAutoFit/>
          </a:bodyPr>
          <a:lstStyle/>
          <a:p>
            <a:r>
              <a:rPr lang="en-US" sz="2000" b="1" dirty="0"/>
              <a:t>Case study: </a:t>
            </a:r>
          </a:p>
          <a:p>
            <a:r>
              <a:rPr lang="en-US" sz="2000" b="1" dirty="0"/>
              <a:t>Thames Estuary 2100 Plan</a:t>
            </a:r>
          </a:p>
          <a:p>
            <a:endParaRPr lang="en-US" sz="1000" dirty="0"/>
          </a:p>
          <a:p>
            <a:r>
              <a:rPr lang="en-US" sz="2000" dirty="0"/>
              <a:t>The Thames Estuary benefits from a world-class system of </a:t>
            </a:r>
            <a:r>
              <a:rPr lang="en-US" sz="2000" dirty="0" err="1"/>
              <a:t>defences</a:t>
            </a:r>
            <a:r>
              <a:rPr lang="en-US" sz="2000" dirty="0"/>
              <a:t> providing protection to 1.3 million people and £275 billion of property and infrastructure from flooding. </a:t>
            </a:r>
          </a:p>
          <a:p>
            <a:endParaRPr lang="en-US" sz="2000" dirty="0"/>
          </a:p>
          <a:p>
            <a:endParaRPr lang="en-US" sz="2000" dirty="0"/>
          </a:p>
          <a:p>
            <a:endParaRPr lang="en-US" sz="2000" dirty="0"/>
          </a:p>
          <a:p>
            <a:endParaRPr lang="en-US" sz="2000" dirty="0"/>
          </a:p>
          <a:p>
            <a:endParaRPr lang="en-US" sz="2000" dirty="0"/>
          </a:p>
          <a:p>
            <a:endParaRPr lang="en-US" sz="2000" dirty="0"/>
          </a:p>
          <a:p>
            <a:r>
              <a:rPr lang="en-US" sz="2000" dirty="0"/>
              <a:t>The Thames Estuary 2100 Plan was developed to provide strategic direction for managing flood risk to the end of the century.</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8397" y="2963414"/>
            <a:ext cx="3903997" cy="1651252"/>
          </a:xfrm>
          <a:prstGeom prst="rect">
            <a:avLst/>
          </a:prstGeom>
        </p:spPr>
      </p:pic>
    </p:spTree>
    <p:extLst>
      <p:ext uri="{BB962C8B-B14F-4D97-AF65-F5344CB8AC3E}">
        <p14:creationId xmlns:p14="http://schemas.microsoft.com/office/powerpoint/2010/main" val="1621226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2135560" y="223512"/>
            <a:ext cx="8496944" cy="1274025"/>
          </a:xfrm>
        </p:spPr>
        <p:txBody>
          <a:bodyPr/>
          <a:lstStyle/>
          <a:p>
            <a:pPr marL="0" lvl="0" indent="0" fontAlgn="auto">
              <a:lnSpc>
                <a:spcPct val="100000"/>
              </a:lnSpc>
              <a:spcBef>
                <a:spcPts val="0"/>
              </a:spcBef>
              <a:spcAft>
                <a:spcPts val="0"/>
              </a:spcAft>
              <a:buNone/>
              <a:defRPr/>
            </a:pPr>
            <a:r>
              <a:rPr lang="en-GB" sz="3600" b="1" dirty="0">
                <a:solidFill>
                  <a:schemeClr val="tx2"/>
                </a:solidFill>
              </a:rPr>
              <a:t>Today’s growth and infrastructure resilient in tomorrow’s climate</a:t>
            </a:r>
          </a:p>
        </p:txBody>
      </p:sp>
      <p:pic>
        <p:nvPicPr>
          <p:cNvPr id="7" name="Picture 6" descr="\\prodds.ntnl\Shared\Brite\FCRM National Strategy\2017 Project\3. Milestones and work packages\communications\products\Icons\FCRM_strategy_SO1 Climate Resilience.png">
            <a:extLst>
              <a:ext uri="{FF2B5EF4-FFF2-40B4-BE49-F238E27FC236}">
                <a16:creationId xmlns:a16="http://schemas.microsoft.com/office/drawing/2014/main" xmlns="" id="{F2FF4E1D-D30C-4CEE-95D2-36903C860D4B}"/>
              </a:ext>
            </a:extLst>
          </p:cNvPr>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0010" y="388927"/>
            <a:ext cx="1065981" cy="1037768"/>
          </a:xfrm>
          <a:prstGeom prst="rect">
            <a:avLst/>
          </a:prstGeom>
          <a:noFill/>
          <a:ln>
            <a:noFill/>
          </a:ln>
        </p:spPr>
      </p:pic>
      <p:sp>
        <p:nvSpPr>
          <p:cNvPr id="10" name="Footer Placeholder 3">
            <a:extLst>
              <a:ext uri="{FF2B5EF4-FFF2-40B4-BE49-F238E27FC236}">
                <a16:creationId xmlns:a16="http://schemas.microsoft.com/office/drawing/2014/main" xmlns="" id="{5E774AFD-2CD9-4803-9843-E4E56425E548}"/>
              </a:ext>
            </a:extLst>
          </p:cNvPr>
          <p:cNvSpPr txBox="1">
            <a:spLocks/>
          </p:cNvSpPr>
          <p:nvPr/>
        </p:nvSpPr>
        <p:spPr>
          <a:xfrm>
            <a:off x="2890960" y="6455546"/>
            <a:ext cx="6380136" cy="389965"/>
          </a:xfrm>
          <a:prstGeom prst="rect">
            <a:avLst/>
          </a:prstGeom>
        </p:spPr>
        <p:txBody>
          <a:bodyPr vert="horz" lIns="91440" tIns="45720" rIns="91440" bIns="45720" rtlCol="0" anchor="ctr"/>
          <a:lstStyle>
            <a:defPPr>
              <a:defRPr lang="en-US"/>
            </a:defPPr>
            <a:lvl1pPr marL="0" algn="ctr" defTabSz="914400" rtl="0" eaLnBrk="1" fontAlgn="base" latinLnBrk="0" hangingPunct="1">
              <a:spcBef>
                <a:spcPct val="0"/>
              </a:spcBef>
              <a:spcAft>
                <a:spcPct val="0"/>
              </a:spcAft>
              <a:defRPr sz="1200" kern="1200">
                <a:solidFill>
                  <a:schemeClr val="tx1">
                    <a:tint val="75000"/>
                  </a:schemeClr>
                </a:solidFill>
                <a:latin typeface="+mn-lt"/>
                <a:ea typeface="+mn-ea"/>
                <a:cs typeface="+mn-cs"/>
              </a:defRPr>
            </a:lvl1pPr>
            <a:lvl2pPr marL="457200" algn="l" defTabSz="914400" rtl="0" eaLnBrk="1" fontAlgn="base" latinLnBrk="0" hangingPunct="1">
              <a:spcBef>
                <a:spcPct val="0"/>
              </a:spcBef>
              <a:spcAft>
                <a:spcPct val="0"/>
              </a:spcAft>
              <a:defRPr sz="1800" kern="1200">
                <a:solidFill>
                  <a:schemeClr val="tx1"/>
                </a:solidFill>
                <a:latin typeface="+mn-lt"/>
                <a:ea typeface="+mn-ea"/>
                <a:cs typeface="+mn-cs"/>
              </a:defRPr>
            </a:lvl2pPr>
            <a:lvl3pPr marL="914400" algn="l" defTabSz="914400" rtl="0" eaLnBrk="1" fontAlgn="base" latinLnBrk="0" hangingPunct="1">
              <a:spcBef>
                <a:spcPct val="0"/>
              </a:spcBef>
              <a:spcAft>
                <a:spcPct val="0"/>
              </a:spcAft>
              <a:defRPr sz="1800" kern="1200">
                <a:solidFill>
                  <a:schemeClr val="tx1"/>
                </a:solidFill>
                <a:latin typeface="+mn-lt"/>
                <a:ea typeface="+mn-ea"/>
                <a:cs typeface="+mn-cs"/>
              </a:defRPr>
            </a:lvl3pPr>
            <a:lvl4pPr marL="1371600" algn="l" defTabSz="914400" rtl="0" eaLnBrk="1" fontAlgn="base" latinLnBrk="0" hangingPunct="1">
              <a:spcBef>
                <a:spcPct val="0"/>
              </a:spcBef>
              <a:spcAft>
                <a:spcPct val="0"/>
              </a:spcAft>
              <a:defRPr sz="1800" kern="1200">
                <a:solidFill>
                  <a:schemeClr val="tx1"/>
                </a:solidFill>
                <a:latin typeface="+mn-lt"/>
                <a:ea typeface="+mn-ea"/>
                <a:cs typeface="+mn-cs"/>
              </a:defRPr>
            </a:lvl4pPr>
            <a:lvl5pPr marL="1828800" algn="l" defTabSz="914400" rtl="0" eaLnBrk="1" fontAlgn="base" latinLnBrk="0" hangingPunct="1">
              <a:spcBef>
                <a:spcPct val="0"/>
              </a:spcBef>
              <a:spcAft>
                <a:spcPct val="0"/>
              </a:spcAft>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solidFill>
                  <a:srgbClr val="00AF41"/>
                </a:solidFill>
              </a:rPr>
              <a:t>A nation ready for, and resilient to, flooding and coastal change</a:t>
            </a:r>
          </a:p>
        </p:txBody>
      </p:sp>
      <p:pic>
        <p:nvPicPr>
          <p:cNvPr id="8" name="Picture 7"/>
          <p:cNvPicPr>
            <a:picLocks noChangeAspect="1"/>
          </p:cNvPicPr>
          <p:nvPr/>
        </p:nvPicPr>
        <p:blipFill>
          <a:blip r:embed="rId4"/>
          <a:stretch>
            <a:fillRect/>
          </a:stretch>
        </p:blipFill>
        <p:spPr>
          <a:xfrm>
            <a:off x="555588" y="31770"/>
            <a:ext cx="1350187" cy="1465767"/>
          </a:xfrm>
          <a:prstGeom prst="rect">
            <a:avLst/>
          </a:prstGeom>
        </p:spPr>
      </p:pic>
      <p:sp>
        <p:nvSpPr>
          <p:cNvPr id="2" name="TextBox 1">
            <a:extLst>
              <a:ext uri="{FF2B5EF4-FFF2-40B4-BE49-F238E27FC236}">
                <a16:creationId xmlns:a16="http://schemas.microsoft.com/office/drawing/2014/main" xmlns="" id="{E48F6AE3-7FB1-48A0-9C6E-BA0170B63314}"/>
              </a:ext>
            </a:extLst>
          </p:cNvPr>
          <p:cNvSpPr txBox="1"/>
          <p:nvPr/>
        </p:nvSpPr>
        <p:spPr>
          <a:xfrm>
            <a:off x="3223676" y="1535242"/>
            <a:ext cx="8712968" cy="4616648"/>
          </a:xfrm>
          <a:prstGeom prst="rect">
            <a:avLst/>
          </a:prstGeom>
          <a:noFill/>
        </p:spPr>
        <p:txBody>
          <a:bodyPr wrap="square" rtlCol="0">
            <a:spAutoFit/>
          </a:bodyPr>
          <a:lstStyle/>
          <a:p>
            <a:r>
              <a:rPr lang="en-GB" sz="2000" b="1" dirty="0">
                <a:solidFill>
                  <a:schemeClr val="accent6"/>
                </a:solidFill>
              </a:rPr>
              <a:t>What will be better or different?</a:t>
            </a:r>
          </a:p>
          <a:p>
            <a:endParaRPr lang="en-GB" sz="1200" dirty="0">
              <a:solidFill>
                <a:srgbClr val="000000"/>
              </a:solidFill>
            </a:endParaRPr>
          </a:p>
          <a:p>
            <a:r>
              <a:rPr lang="en-GB" dirty="0">
                <a:solidFill>
                  <a:schemeClr val="accent6"/>
                </a:solidFill>
              </a:rPr>
              <a:t>Risk management authorities will work with partners to:</a:t>
            </a:r>
          </a:p>
          <a:p>
            <a:pPr marL="285750" lvl="0" indent="-285750">
              <a:buFont typeface="Arial" panose="020B0604020202020204" pitchFamily="34" charset="0"/>
              <a:buChar char="•"/>
            </a:pPr>
            <a:r>
              <a:rPr lang="en-GB" dirty="0">
                <a:solidFill>
                  <a:schemeClr val="accent6"/>
                </a:solidFill>
              </a:rPr>
              <a:t>Put greater focus on providing timely and quality planning advice that helps avoid inappropriate development in areas at risk of flooding and coastal change. </a:t>
            </a:r>
          </a:p>
          <a:p>
            <a:pPr lvl="0"/>
            <a:endParaRPr lang="en-GB" sz="1200" dirty="0">
              <a:solidFill>
                <a:schemeClr val="accent6"/>
              </a:solidFill>
            </a:endParaRPr>
          </a:p>
          <a:p>
            <a:pPr marL="285750" lvl="0" indent="-285750">
              <a:buFont typeface="Arial" panose="020B0604020202020204" pitchFamily="34" charset="0"/>
              <a:buChar char="•"/>
            </a:pPr>
            <a:r>
              <a:rPr lang="en-GB" dirty="0">
                <a:solidFill>
                  <a:schemeClr val="accent6"/>
                </a:solidFill>
              </a:rPr>
              <a:t>Leave the environment in a better state by contributing to environmental net gain for new development proposals.</a:t>
            </a:r>
          </a:p>
          <a:p>
            <a:pPr lvl="0"/>
            <a:endParaRPr lang="en-GB" sz="1200" dirty="0">
              <a:solidFill>
                <a:schemeClr val="accent6"/>
              </a:solidFill>
            </a:endParaRPr>
          </a:p>
          <a:p>
            <a:pPr marL="285750" lvl="0" indent="-285750">
              <a:buFont typeface="Arial" panose="020B0604020202020204" pitchFamily="34" charset="0"/>
              <a:buChar char="•"/>
            </a:pPr>
            <a:r>
              <a:rPr lang="en-GB" dirty="0">
                <a:solidFill>
                  <a:schemeClr val="accent6"/>
                </a:solidFill>
              </a:rPr>
              <a:t>Ensure that spending on flood and coastal resilience contributes to job creation and sustainable growth in local places. </a:t>
            </a:r>
          </a:p>
          <a:p>
            <a:pPr lvl="0"/>
            <a:endParaRPr lang="en-GB" sz="1200" dirty="0">
              <a:solidFill>
                <a:schemeClr val="accent6"/>
              </a:solidFill>
            </a:endParaRPr>
          </a:p>
          <a:p>
            <a:pPr marL="285750" lvl="0" indent="-285750">
              <a:buFont typeface="Arial" panose="020B0604020202020204" pitchFamily="34" charset="0"/>
              <a:buChar char="•"/>
            </a:pPr>
            <a:r>
              <a:rPr lang="en-GB" dirty="0">
                <a:solidFill>
                  <a:schemeClr val="accent6"/>
                </a:solidFill>
              </a:rPr>
              <a:t>Mainstream property flood resilience measures and to ‘build back better’ after flooding to reduce damages and enable faster recovery for local communities.</a:t>
            </a:r>
          </a:p>
          <a:p>
            <a:pPr lvl="0"/>
            <a:endParaRPr lang="en-GB" sz="1200" dirty="0">
              <a:solidFill>
                <a:schemeClr val="accent6"/>
              </a:solidFill>
            </a:endParaRPr>
          </a:p>
          <a:p>
            <a:pPr marL="285750" lvl="0" indent="-285750">
              <a:buFont typeface="Arial" panose="020B0604020202020204" pitchFamily="34" charset="0"/>
              <a:buChar char="•"/>
            </a:pPr>
            <a:r>
              <a:rPr lang="en-GB" dirty="0">
                <a:solidFill>
                  <a:schemeClr val="accent6"/>
                </a:solidFill>
              </a:rPr>
              <a:t>Provide expert advice on how infrastructure providers (road, rail, water and power supplies) can ensure their investments are more resilient to future flooding and coastal change avoiding disruption to peoples’ lives and livelihoods.</a:t>
            </a:r>
          </a:p>
        </p:txBody>
      </p:sp>
      <p:pic>
        <p:nvPicPr>
          <p:cNvPr id="11" name="Picture 10">
            <a:extLst>
              <a:ext uri="{FF2B5EF4-FFF2-40B4-BE49-F238E27FC236}">
                <a16:creationId xmlns:a16="http://schemas.microsoft.com/office/drawing/2014/main" xmlns="" id="{9180EC2B-AB34-4716-9051-DDEAF27F3452}"/>
              </a:ext>
            </a:extLst>
          </p:cNvPr>
          <p:cNvPicPr>
            <a:picLocks noChangeAspect="1"/>
          </p:cNvPicPr>
          <p:nvPr/>
        </p:nvPicPr>
        <p:blipFill>
          <a:blip r:embed="rId5"/>
          <a:stretch>
            <a:fillRect/>
          </a:stretch>
        </p:blipFill>
        <p:spPr>
          <a:xfrm>
            <a:off x="330943" y="1568379"/>
            <a:ext cx="2690096" cy="2622969"/>
          </a:xfrm>
          <a:prstGeom prst="rect">
            <a:avLst/>
          </a:prstGeom>
        </p:spPr>
      </p:pic>
      <p:pic>
        <p:nvPicPr>
          <p:cNvPr id="13" name="Picture 12">
            <a:extLst>
              <a:ext uri="{FF2B5EF4-FFF2-40B4-BE49-F238E27FC236}">
                <a16:creationId xmlns:a16="http://schemas.microsoft.com/office/drawing/2014/main" xmlns="" id="{7045C0CC-02E4-43F5-8CC0-2BE154403D3D}"/>
              </a:ext>
            </a:extLst>
          </p:cNvPr>
          <p:cNvPicPr/>
          <p:nvPr/>
        </p:nvPicPr>
        <p:blipFill>
          <a:blip r:embed="rId6" cstate="email">
            <a:extLst>
              <a:ext uri="{28A0092B-C50C-407E-A947-70E740481C1C}">
                <a14:useLocalDpi xmlns:a14="http://schemas.microsoft.com/office/drawing/2010/main"/>
              </a:ext>
            </a:extLst>
          </a:blip>
          <a:srcRect/>
          <a:stretch>
            <a:fillRect/>
          </a:stretch>
        </p:blipFill>
        <p:spPr bwMode="auto">
          <a:xfrm>
            <a:off x="330944" y="4375774"/>
            <a:ext cx="2690095" cy="2008930"/>
          </a:xfrm>
          <a:prstGeom prst="rect">
            <a:avLst/>
          </a:prstGeom>
          <a:noFill/>
          <a:ln>
            <a:noFill/>
          </a:ln>
        </p:spPr>
      </p:pic>
    </p:spTree>
    <p:extLst>
      <p:ext uri="{BB962C8B-B14F-4D97-AF65-F5344CB8AC3E}">
        <p14:creationId xmlns:p14="http://schemas.microsoft.com/office/powerpoint/2010/main" val="3025573753"/>
      </p:ext>
    </p:extLst>
  </p:cSld>
  <p:clrMapOvr>
    <a:masterClrMapping/>
  </p:clrMapOvr>
</p:sld>
</file>

<file path=ppt/theme/theme1.xml><?xml version="1.0" encoding="utf-8"?>
<a:theme xmlns:a="http://schemas.openxmlformats.org/drawingml/2006/main" name="PPT template final">
  <a:themeElements>
    <a:clrScheme name="EA 2017">
      <a:dk1>
        <a:srgbClr val="000000"/>
      </a:dk1>
      <a:lt1>
        <a:srgbClr val="FFFFFF"/>
      </a:lt1>
      <a:dk2>
        <a:srgbClr val="00AF41"/>
      </a:dk2>
      <a:lt2>
        <a:srgbClr val="034B89"/>
      </a:lt2>
      <a:accent1>
        <a:srgbClr val="00AF41"/>
      </a:accent1>
      <a:accent2>
        <a:srgbClr val="034B89"/>
      </a:accent2>
      <a:accent3>
        <a:srgbClr val="B2C326"/>
      </a:accent3>
      <a:accent4>
        <a:srgbClr val="54BCE7"/>
      </a:accent4>
      <a:accent5>
        <a:srgbClr val="D95F15"/>
      </a:accent5>
      <a:accent6>
        <a:srgbClr val="7F7F7F"/>
      </a:accent6>
      <a:hlink>
        <a:srgbClr val="000000"/>
      </a:hlink>
      <a:folHlink>
        <a:srgbClr val="B2C326"/>
      </a:folHlink>
    </a:clrScheme>
    <a:fontScheme name="Environment Agenc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399_13_SD17 widescreen" id="{762522CF-F92A-41B0-90CA-520CFFC9E741}" vid="{B82EAC44-9E19-41B8-8815-832E03EDFFB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12d31bb5-0e23-443c-85e6-9cb1560b6540">JY2TX5JYPQJU-552-55</_dlc_DocId>
    <_dlc_DocIdUrl xmlns="12d31bb5-0e23-443c-85e6-9cb1560b6540">
      <Url>http://teamshare2.ea.gov/directorates/FCRM/EngagementToolkit/_layouts/DocIdRedir.aspx?ID=JY2TX5JYPQJU-552-55</Url>
      <Description>JY2TX5JYPQJU-552-55</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51B5B476EFE7F3408B0C404BFC14252B" ma:contentTypeVersion="0" ma:contentTypeDescription="Create a new document." ma:contentTypeScope="" ma:versionID="1924a076822eda550b22f8d29c19fb93">
  <xsd:schema xmlns:xsd="http://www.w3.org/2001/XMLSchema" xmlns:xs="http://www.w3.org/2001/XMLSchema" xmlns:p="http://schemas.microsoft.com/office/2006/metadata/properties" xmlns:ns2="12d31bb5-0e23-443c-85e6-9cb1560b6540" targetNamespace="http://schemas.microsoft.com/office/2006/metadata/properties" ma:root="true" ma:fieldsID="f0fa664a06fdf366bd9551d0a59bd5c5" ns2:_="">
    <xsd:import namespace="12d31bb5-0e23-443c-85e6-9cb1560b6540"/>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d31bb5-0e23-443c-85e6-9cb1560b6540"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5F1DB94-BDEE-4A62-B57E-54C64CD54950}">
  <ds:schemaRefs>
    <ds:schemaRef ds:uri="http://purl.org/dc/elements/1.1/"/>
    <ds:schemaRef ds:uri="http://purl.org/dc/terms/"/>
    <ds:schemaRef ds:uri="http://schemas.microsoft.com/office/2006/metadata/properties"/>
    <ds:schemaRef ds:uri="http://schemas.microsoft.com/office/2006/documentManagement/types"/>
    <ds:schemaRef ds:uri="http://purl.org/dc/dcmitype/"/>
    <ds:schemaRef ds:uri="http://schemas.microsoft.com/office/infopath/2007/PartnerControls"/>
    <ds:schemaRef ds:uri="12d31bb5-0e23-443c-85e6-9cb1560b6540"/>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58B1AF8-47E6-49D5-88C8-A5707C16C61B}">
  <ds:schemaRefs>
    <ds:schemaRef ds:uri="http://schemas.microsoft.com/sharepoint/v3/contenttype/forms"/>
  </ds:schemaRefs>
</ds:datastoreItem>
</file>

<file path=customXml/itemProps3.xml><?xml version="1.0" encoding="utf-8"?>
<ds:datastoreItem xmlns:ds="http://schemas.openxmlformats.org/officeDocument/2006/customXml" ds:itemID="{052EA825-B20C-449F-A4A4-A4D4636AF747}">
  <ds:schemaRefs>
    <ds:schemaRef ds:uri="http://schemas.microsoft.com/sharepoint/events"/>
    <ds:schemaRef ds:uri="http://www.w3.org/2000/xmlns/"/>
  </ds:schemaRefs>
</ds:datastoreItem>
</file>

<file path=customXml/itemProps4.xml><?xml version="1.0" encoding="utf-8"?>
<ds:datastoreItem xmlns:ds="http://schemas.openxmlformats.org/officeDocument/2006/customXml" ds:itemID="{557641B6-0C9D-41E1-A256-8C9C7A0789E3}">
  <ds:schemaRefs>
    <ds:schemaRef ds:uri="http://schemas.microsoft.com/office/2006/metadata/contentType"/>
    <ds:schemaRef ds:uri="http://schemas.microsoft.com/office/2006/metadata/properties/metaAttributes"/>
    <ds:schemaRef ds:uri="http://www.w3.org/2000/xmlns/"/>
    <ds:schemaRef ds:uri="http://www.w3.org/2001/XMLSchema"/>
    <ds:schemaRef ds:uri="12d31bb5-0e23-443c-85e6-9cb1560b6540"/>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FCERM Strategy_DIY Slide Pack_v08_template</Template>
  <TotalTime>3946</TotalTime>
  <Words>4609</Words>
  <Application>Microsoft Office PowerPoint</Application>
  <PresentationFormat>Widescreen</PresentationFormat>
  <Paragraphs>310</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Aharoni</vt:lpstr>
      <vt:lpstr>Arial</vt:lpstr>
      <vt:lpstr>Calibri</vt:lpstr>
      <vt:lpstr>Times New Roman</vt:lpstr>
      <vt:lpstr>PPT template final</vt:lpstr>
      <vt:lpstr>PowerPoint Presentation</vt:lpstr>
      <vt:lpstr>Contents</vt:lpstr>
      <vt:lpstr>PowerPoint Presentation</vt:lpstr>
      <vt:lpstr>Flood and Coast Strategy: the vision is….</vt:lpstr>
      <vt:lpstr>Strategy ambitions</vt:lpstr>
      <vt:lpstr>PowerPoint Presentation</vt:lpstr>
      <vt:lpstr>PowerPoint Presentation</vt:lpstr>
      <vt:lpstr>What are adaptive pathways? </vt:lpstr>
      <vt:lpstr>PowerPoint Presentation</vt:lpstr>
      <vt:lpstr>PowerPoint Presentation</vt:lpstr>
      <vt:lpstr>Positive stakeholder support </vt:lpstr>
      <vt:lpstr>Supporting documents</vt:lpstr>
      <vt:lpstr>Net Zero by 2030</vt:lpstr>
      <vt:lpstr>PowerPoint Presentation</vt:lpstr>
      <vt:lpstr>Action Plan</vt:lpstr>
      <vt:lpstr>PowerPoint Presentation</vt:lpstr>
    </vt:vector>
  </TitlesOfParts>
  <Company>Environment Agency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Hardy, Karl M</dc:creator>
  <cp:keywords>powerpoint, PPT, power, point, template, 16:9, widescreen, presentation, 174_17, 174-17, 17417, 174 17</cp:keywords>
  <dc:description>version 1
issued 07/06/2017</dc:description>
  <cp:lastModifiedBy>Hardy, Karl M</cp:lastModifiedBy>
  <cp:revision>420</cp:revision>
  <cp:lastPrinted>2020-02-27T16:02:06Z</cp:lastPrinted>
  <dcterms:created xsi:type="dcterms:W3CDTF">2019-04-29T14:59:42Z</dcterms:created>
  <dcterms:modified xsi:type="dcterms:W3CDTF">2020-09-24T16:35:27Z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0x01010051B5B476EFE7F3408B0C404BFC14252B</vt:lpwstr>
  </property>
  <property fmtid="{D5CDD505-2E9C-101B-9397-08002B2CF9AE}" pid="3" name="_dlc_DocIdItemGuid">
    <vt:lpwstr>fe60cf50-7552-421d-b566-111929e11a78</vt:lpwstr>
  </property>
</Properties>
</file>